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98" r:id="rId2"/>
    <p:sldId id="299" r:id="rId3"/>
    <p:sldId id="302" r:id="rId4"/>
    <p:sldId id="300" r:id="rId5"/>
    <p:sldId id="301" r:id="rId6"/>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00" autoAdjust="0"/>
    <p:restoredTop sz="94660"/>
  </p:normalViewPr>
  <p:slideViewPr>
    <p:cSldViewPr snapToGrid="0">
      <p:cViewPr varScale="1">
        <p:scale>
          <a:sx n="101" d="100"/>
          <a:sy n="101" d="100"/>
        </p:scale>
        <p:origin x="132"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ABD16-CBB4-440D-939C-6C3AB3242D5A}" type="datetimeFigureOut">
              <a:rPr lang="da-DK" smtClean="0"/>
              <a:t>22-02-2018</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2BA07-ACE7-46D3-93CF-09E6D1C428A9}" type="slidenum">
              <a:rPr lang="da-DK" smtClean="0"/>
              <a:t>‹nr.›</a:t>
            </a:fld>
            <a:endParaRPr lang="da-DK"/>
          </a:p>
        </p:txBody>
      </p:sp>
    </p:spTree>
    <p:extLst>
      <p:ext uri="{BB962C8B-B14F-4D97-AF65-F5344CB8AC3E}">
        <p14:creationId xmlns:p14="http://schemas.microsoft.com/office/powerpoint/2010/main" val="2522120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1</a:t>
            </a:fld>
            <a:endParaRPr lang="da-DK"/>
          </a:p>
        </p:txBody>
      </p:sp>
    </p:spTree>
    <p:extLst>
      <p:ext uri="{BB962C8B-B14F-4D97-AF65-F5344CB8AC3E}">
        <p14:creationId xmlns:p14="http://schemas.microsoft.com/office/powerpoint/2010/main" val="2751742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2</a:t>
            </a:fld>
            <a:endParaRPr lang="da-DK"/>
          </a:p>
        </p:txBody>
      </p:sp>
    </p:spTree>
    <p:extLst>
      <p:ext uri="{BB962C8B-B14F-4D97-AF65-F5344CB8AC3E}">
        <p14:creationId xmlns:p14="http://schemas.microsoft.com/office/powerpoint/2010/main" val="840479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3</a:t>
            </a:fld>
            <a:endParaRPr lang="da-DK"/>
          </a:p>
        </p:txBody>
      </p:sp>
    </p:spTree>
    <p:extLst>
      <p:ext uri="{BB962C8B-B14F-4D97-AF65-F5344CB8AC3E}">
        <p14:creationId xmlns:p14="http://schemas.microsoft.com/office/powerpoint/2010/main" val="3413980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4</a:t>
            </a:fld>
            <a:endParaRPr lang="da-DK"/>
          </a:p>
        </p:txBody>
      </p:sp>
    </p:spTree>
    <p:extLst>
      <p:ext uri="{BB962C8B-B14F-4D97-AF65-F5344CB8AC3E}">
        <p14:creationId xmlns:p14="http://schemas.microsoft.com/office/powerpoint/2010/main" val="587103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5</a:t>
            </a:fld>
            <a:endParaRPr lang="da-DK"/>
          </a:p>
        </p:txBody>
      </p:sp>
    </p:spTree>
    <p:extLst>
      <p:ext uri="{BB962C8B-B14F-4D97-AF65-F5344CB8AC3E}">
        <p14:creationId xmlns:p14="http://schemas.microsoft.com/office/powerpoint/2010/main" val="1022801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a-DK"/>
              <a:t>Klik for at redigere i master</a:t>
            </a:r>
          </a:p>
        </p:txBody>
      </p:sp>
      <p:sp>
        <p:nvSpPr>
          <p:cNvPr id="3" name="U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i master</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2166017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lodret titel 2"/>
          <p:cNvSpPr>
            <a:spLocks noGrp="1"/>
          </p:cNvSpPr>
          <p:nvPr>
            <p:ph type="body" orient="vert" idx="1"/>
          </p:nvPr>
        </p:nvSpPr>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628603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8724900" y="365125"/>
            <a:ext cx="2628900" cy="5811838"/>
          </a:xfrm>
        </p:spPr>
        <p:txBody>
          <a:bodyPr vert="eaVert"/>
          <a:lstStyle/>
          <a:p>
            <a:r>
              <a:rPr lang="da-DK"/>
              <a:t>Klik for at redigere i master</a:t>
            </a:r>
          </a:p>
        </p:txBody>
      </p:sp>
      <p:sp>
        <p:nvSpPr>
          <p:cNvPr id="3" name="Pladsholder til lodret titel 2"/>
          <p:cNvSpPr>
            <a:spLocks noGrp="1"/>
          </p:cNvSpPr>
          <p:nvPr>
            <p:ph type="body" orient="vert" idx="1"/>
          </p:nvPr>
        </p:nvSpPr>
        <p:spPr>
          <a:xfrm>
            <a:off x="838200" y="365125"/>
            <a:ext cx="7734300" cy="5811838"/>
          </a:xfrm>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8229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idx="1"/>
          </p:nvPr>
        </p:nvSpPr>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08282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a-DK"/>
              <a:t>Klik for at redigere i master</a:t>
            </a:r>
          </a:p>
        </p:txBody>
      </p:sp>
      <p:sp>
        <p:nvSpPr>
          <p:cNvPr id="3" name="Pladsholder til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i master</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9231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sz="half" idx="1"/>
          </p:nvPr>
        </p:nvSpPr>
        <p:spPr>
          <a:xfrm>
            <a:off x="838200" y="1825625"/>
            <a:ext cx="51816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6172200" y="1825625"/>
            <a:ext cx="51816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311290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a-DK"/>
              <a:t>Klik for at redigere i master</a:t>
            </a:r>
          </a:p>
        </p:txBody>
      </p:sp>
      <p:sp>
        <p:nvSpPr>
          <p:cNvPr id="3" name="Pladsholder til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4" name="Pladsholder til indhold 3"/>
          <p:cNvSpPr>
            <a:spLocks noGrp="1"/>
          </p:cNvSpPr>
          <p:nvPr>
            <p:ph sz="half" idx="2"/>
          </p:nvPr>
        </p:nvSpPr>
        <p:spPr>
          <a:xfrm>
            <a:off x="839788" y="2505075"/>
            <a:ext cx="5157787"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6" name="Pladsholder til indhold 5"/>
          <p:cNvSpPr>
            <a:spLocks noGrp="1"/>
          </p:cNvSpPr>
          <p:nvPr>
            <p:ph sz="quarter" idx="4"/>
          </p:nvPr>
        </p:nvSpPr>
        <p:spPr>
          <a:xfrm>
            <a:off x="6172200" y="2505075"/>
            <a:ext cx="5183188"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p:cNvSpPr>
            <a:spLocks noGrp="1"/>
          </p:cNvSpPr>
          <p:nvPr>
            <p:ph type="dt" sz="half" idx="10"/>
          </p:nvPr>
        </p:nvSpPr>
        <p:spPr/>
        <p:txBody>
          <a:bodyPr/>
          <a:lstStyle/>
          <a:p>
            <a:r>
              <a:rPr lang="da-DK"/>
              <a:t>24-04-2016</a:t>
            </a:r>
          </a:p>
        </p:txBody>
      </p:sp>
      <p:sp>
        <p:nvSpPr>
          <p:cNvPr id="8" name="Pladsholder til sidefod 7"/>
          <p:cNvSpPr>
            <a:spLocks noGrp="1"/>
          </p:cNvSpPr>
          <p:nvPr>
            <p:ph type="ftr" sz="quarter" idx="11"/>
          </p:nvPr>
        </p:nvSpPr>
        <p:spPr/>
        <p:txBody>
          <a:bodyPr/>
          <a:lstStyle/>
          <a:p>
            <a:r>
              <a:rPr lang="da-DK"/>
              <a:t>Peter Mølsted 26.04.2016</a:t>
            </a:r>
          </a:p>
        </p:txBody>
      </p:sp>
      <p:sp>
        <p:nvSpPr>
          <p:cNvPr id="9" name="Pladsholder til slidenummer 8"/>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52611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dato 2"/>
          <p:cNvSpPr>
            <a:spLocks noGrp="1"/>
          </p:cNvSpPr>
          <p:nvPr>
            <p:ph type="dt" sz="half" idx="10"/>
          </p:nvPr>
        </p:nvSpPr>
        <p:spPr/>
        <p:txBody>
          <a:bodyPr/>
          <a:lstStyle/>
          <a:p>
            <a:r>
              <a:rPr lang="da-DK"/>
              <a:t>24-04-2016</a:t>
            </a:r>
          </a:p>
        </p:txBody>
      </p:sp>
      <p:sp>
        <p:nvSpPr>
          <p:cNvPr id="4" name="Pladsholder til sidefod 3"/>
          <p:cNvSpPr>
            <a:spLocks noGrp="1"/>
          </p:cNvSpPr>
          <p:nvPr>
            <p:ph type="ftr" sz="quarter" idx="11"/>
          </p:nvPr>
        </p:nvSpPr>
        <p:spPr/>
        <p:txBody>
          <a:bodyPr/>
          <a:lstStyle/>
          <a:p>
            <a:r>
              <a:rPr lang="da-DK"/>
              <a:t>Peter Mølsted 26.04.2016</a:t>
            </a:r>
          </a:p>
        </p:txBody>
      </p:sp>
      <p:sp>
        <p:nvSpPr>
          <p:cNvPr id="5" name="Pladsholder til slidenummer 4"/>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2874829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r>
              <a:rPr lang="da-DK"/>
              <a:t>24-04-2016</a:t>
            </a:r>
          </a:p>
        </p:txBody>
      </p:sp>
      <p:sp>
        <p:nvSpPr>
          <p:cNvPr id="3" name="Pladsholder til sidefod 2"/>
          <p:cNvSpPr>
            <a:spLocks noGrp="1"/>
          </p:cNvSpPr>
          <p:nvPr>
            <p:ph type="ftr" sz="quarter" idx="11"/>
          </p:nvPr>
        </p:nvSpPr>
        <p:spPr/>
        <p:txBody>
          <a:bodyPr/>
          <a:lstStyle/>
          <a:p>
            <a:r>
              <a:rPr lang="da-DK"/>
              <a:t>Peter Mølsted 26.04.2016</a:t>
            </a:r>
          </a:p>
        </p:txBody>
      </p:sp>
      <p:sp>
        <p:nvSpPr>
          <p:cNvPr id="4" name="Pladsholder til slidenummer 3"/>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63909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ind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037867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bille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15858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i master</a:t>
            </a:r>
          </a:p>
        </p:txBody>
      </p:sp>
      <p:sp>
        <p:nvSpPr>
          <p:cNvPr id="3" name="Pladsholder til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a-DK"/>
              <a:t>24-04-2016</a:t>
            </a:r>
          </a:p>
        </p:txBody>
      </p:sp>
      <p:sp>
        <p:nvSpPr>
          <p:cNvPr id="5" name="Pladsholder til sidefod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a-DK"/>
              <a:t>Peter Mølsted 26.04.2016</a:t>
            </a:r>
          </a:p>
        </p:txBody>
      </p:sp>
      <p:sp>
        <p:nvSpPr>
          <p:cNvPr id="6" name="Pladsholder til sli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5AA1EC-FEE3-4C58-9E69-13B70527FDAB}" type="slidenum">
              <a:rPr lang="da-DK" smtClean="0"/>
              <a:t>‹nr.›</a:t>
            </a:fld>
            <a:endParaRPr lang="da-DK"/>
          </a:p>
        </p:txBody>
      </p:sp>
    </p:spTree>
    <p:extLst>
      <p:ext uri="{BB962C8B-B14F-4D97-AF65-F5344CB8AC3E}">
        <p14:creationId xmlns:p14="http://schemas.microsoft.com/office/powerpoint/2010/main" val="3260126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etsi.org/deliver/etsi_ts/102800_102899/1028220301/01.10.01_60/ts_1028220301v011001p.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www.nordig.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tech.ebu.ch/tvanytime" TargetMode="External"/><Relationship Id="rId4" Type="http://schemas.openxmlformats.org/officeDocument/2006/relationships/hyperlink" Target="http://www.etsi.org/deliver/etsi_ts/102800_102899/1028220301/01.10.01_60/ts_1028220301v011001p.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1</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901700" y="988758"/>
            <a:ext cx="10553700" cy="5693866"/>
          </a:xfrm>
          <a:prstGeom prst="rect">
            <a:avLst/>
          </a:prstGeom>
        </p:spPr>
        <p:txBody>
          <a:bodyPr wrap="square">
            <a:spAutoFit/>
          </a:bodyPr>
          <a:lstStyle/>
          <a:p>
            <a:pPr algn="ctr"/>
            <a:r>
              <a:rPr lang="en-US" b="1" dirty="0">
                <a:latin typeface="Calibri" panose="020F0502020204030204" pitchFamily="34" charset="0"/>
                <a:ea typeface="Calibri" panose="020F0502020204030204" pitchFamily="34" charset="0"/>
                <a:cs typeface="Times New Roman" panose="02020603050405020304" pitchFamily="18" charset="0"/>
              </a:rPr>
              <a:t>Specification of common NorDig EPG/Event metadata exchange format</a:t>
            </a:r>
          </a:p>
          <a:p>
            <a:pPr algn="ctr"/>
            <a:r>
              <a:rPr lang="en-US" dirty="0">
                <a:latin typeface="Calibri" panose="020F0502020204030204" pitchFamily="34" charset="0"/>
                <a:ea typeface="Calibri" panose="020F0502020204030204" pitchFamily="34" charset="0"/>
                <a:cs typeface="Times New Roman" panose="02020603050405020304" pitchFamily="18" charset="0"/>
              </a:rPr>
              <a:t>Work done by NorDigT EPG / Event metadata subgroup.</a:t>
            </a:r>
            <a:br>
              <a:rPr lang="en-US" b="1" dirty="0">
                <a:latin typeface="Calibri" panose="020F0502020204030204" pitchFamily="34" charset="0"/>
                <a:ea typeface="Calibri" panose="020F0502020204030204" pitchFamily="34" charset="0"/>
                <a:cs typeface="Times New Roman" panose="02020603050405020304" pitchFamily="18" charset="0"/>
              </a:rPr>
            </a:br>
            <a:endParaRPr lang="en-GB" b="1" dirty="0">
              <a:latin typeface="Calibri" panose="020F0502020204030204" pitchFamily="34" charset="0"/>
              <a:ea typeface="Calibri" panose="020F0502020204030204" pitchFamily="34" charset="0"/>
              <a:cs typeface="Times New Roman" panose="02020603050405020304" pitchFamily="18" charset="0"/>
            </a:endParaRPr>
          </a:p>
          <a:p>
            <a:pPr algn="ctr"/>
            <a:r>
              <a:rPr lang="en-GB" b="1" dirty="0">
                <a:latin typeface="Calibri" panose="020F0502020204030204" pitchFamily="34" charset="0"/>
                <a:cs typeface="Times New Roman" panose="02020603050405020304" pitchFamily="18" charset="0"/>
              </a:rPr>
              <a:t>22th. January 2018 NorDigT approved the specification, final draft and recommend it to Excom for approval and release</a:t>
            </a:r>
          </a:p>
          <a:p>
            <a:pPr algn="ctr"/>
            <a:endParaRPr lang="en-GB" b="1" dirty="0">
              <a:latin typeface="Calibri" panose="020F0502020204030204" pitchFamily="34" charset="0"/>
              <a:cs typeface="Times New Roman" panose="02020603050405020304" pitchFamily="18" charset="0"/>
            </a:endParaRPr>
          </a:p>
          <a:p>
            <a:r>
              <a:rPr lang="en-US" sz="1600" b="1" dirty="0">
                <a:latin typeface="Calibri" panose="020F0502020204030204" pitchFamily="34" charset="0"/>
                <a:cs typeface="Times New Roman" panose="02020603050405020304" pitchFamily="18" charset="0"/>
              </a:rPr>
              <a:t>The NorDig common EPG/Event metadata </a:t>
            </a:r>
            <a:r>
              <a:rPr lang="en-US" sz="1600" dirty="0">
                <a:latin typeface="Calibri" panose="020F0502020204030204" pitchFamily="34" charset="0"/>
                <a:cs typeface="Times New Roman" panose="02020603050405020304" pitchFamily="18" charset="0"/>
              </a:rPr>
              <a:t>exchange format is meant for professional B2B use for all stakeholders in the distribution chain. The specification refers to the NorDig Unified IRD specification and NorDig Roll of Operation</a:t>
            </a:r>
          </a:p>
          <a:p>
            <a:endParaRPr lang="en-US" sz="1600" dirty="0">
              <a:latin typeface="Calibri" panose="020F0502020204030204" pitchFamily="34" charset="0"/>
              <a:cs typeface="Times New Roman" panose="02020603050405020304" pitchFamily="18" charset="0"/>
            </a:endParaRPr>
          </a:p>
          <a:p>
            <a:r>
              <a:rPr lang="en-US" sz="1600" b="1" dirty="0">
                <a:latin typeface="Calibri" panose="020F0502020204030204" pitchFamily="34" charset="0"/>
                <a:cs typeface="Times New Roman" panose="02020603050405020304" pitchFamily="18" charset="0"/>
              </a:rPr>
              <a:t>The specification covers </a:t>
            </a:r>
            <a:r>
              <a:rPr lang="en-US" sz="1600" dirty="0">
                <a:latin typeface="Calibri" panose="020F0502020204030204" pitchFamily="34" charset="0"/>
                <a:cs typeface="Times New Roman" panose="02020603050405020304" pitchFamily="18" charset="0"/>
              </a:rPr>
              <a:t>EPG / Event program information both for live and On demand content, on all media platforms (broadcast TV, PC, mobile, Tablets, etc.) and various distribution networks (DTT, Sat, internet, etc.) and include rights managements</a:t>
            </a:r>
          </a:p>
          <a:p>
            <a:endParaRPr lang="en-US" sz="1600" dirty="0">
              <a:latin typeface="Calibri" panose="020F0502020204030204" pitchFamily="34" charset="0"/>
              <a:cs typeface="Times New Roman" panose="02020603050405020304" pitchFamily="18" charset="0"/>
            </a:endParaRPr>
          </a:p>
          <a:p>
            <a:r>
              <a:rPr lang="en-US" sz="1600" b="1" dirty="0">
                <a:latin typeface="Calibri" panose="020F0502020204030204" pitchFamily="34" charset="0"/>
                <a:cs typeface="Times New Roman" panose="02020603050405020304" pitchFamily="18" charset="0"/>
              </a:rPr>
              <a:t>The NorDig EPG/Event metadata exchange format </a:t>
            </a:r>
            <a:r>
              <a:rPr lang="en-US" sz="1600" dirty="0">
                <a:latin typeface="Calibri" panose="020F0502020204030204" pitchFamily="34" charset="0"/>
                <a:cs typeface="Times New Roman" panose="02020603050405020304" pitchFamily="18" charset="0"/>
              </a:rPr>
              <a:t>is based on the TV-Anytime specification (hereafter TVA), latest version, which supports NorDig requirement including rights management and cross platform distribution for both Live TV and On demand</a:t>
            </a:r>
            <a:br>
              <a:rPr lang="en-US" sz="1600" dirty="0">
                <a:latin typeface="Calibri" panose="020F0502020204030204" pitchFamily="34" charset="0"/>
                <a:cs typeface="Times New Roman" panose="02020603050405020304" pitchFamily="18" charset="0"/>
              </a:rPr>
            </a:br>
            <a:endParaRPr lang="en-US" sz="1600" dirty="0">
              <a:latin typeface="Calibri" panose="020F0502020204030204" pitchFamily="34" charset="0"/>
              <a:cs typeface="Times New Roman" panose="02020603050405020304" pitchFamily="18" charset="0"/>
            </a:endParaRPr>
          </a:p>
          <a:p>
            <a:r>
              <a:rPr lang="en-GB" sz="1600" b="1" dirty="0"/>
              <a:t>TV-Anytime</a:t>
            </a:r>
            <a:r>
              <a:rPr lang="en-GB" sz="1600" dirty="0"/>
              <a:t> new version was updated with the </a:t>
            </a:r>
            <a:r>
              <a:rPr lang="en-GB" sz="1600" b="1" dirty="0"/>
              <a:t>NorDig</a:t>
            </a:r>
            <a:r>
              <a:rPr lang="en-GB" sz="1600" dirty="0"/>
              <a:t> requirements including program rights, ETSI had 21th. September approved the TV-Anytime update, and it is published on ETSI website. </a:t>
            </a:r>
            <a:r>
              <a:rPr lang="en-GB" sz="1600" dirty="0">
                <a:hlinkClick r:id="rId4"/>
              </a:rPr>
              <a:t>http://www.etsi.org/deliver/etsi_ts/102800_102899/1028220301/01.10.01_60/ts_1028220301v011001p.pdf</a:t>
            </a:r>
            <a:endParaRPr lang="en-GB" sz="1600" dirty="0"/>
          </a:p>
          <a:p>
            <a:pPr lvl="1"/>
            <a:endParaRPr lang="en-GB" sz="1600" dirty="0"/>
          </a:p>
          <a:p>
            <a:pPr marL="285750" indent="-285750">
              <a:buFont typeface="Wingdings" panose="05000000000000000000" pitchFamily="2" charset="2"/>
              <a:buChar char="§"/>
            </a:pPr>
            <a:endParaRPr lang="en-US" sz="1600" dirty="0">
              <a:solidFill>
                <a:prstClr val="black"/>
              </a:solidFill>
              <a:latin typeface="Calibri" panose="020F0502020204030204" pitchFamily="34" charset="0"/>
              <a:cs typeface="Times New Roman" panose="02020603050405020304" pitchFamily="18" charset="0"/>
            </a:endParaRPr>
          </a:p>
        </p:txBody>
      </p:sp>
      <p:sp>
        <p:nvSpPr>
          <p:cNvPr id="10" name="Tekstfelt 9"/>
          <p:cNvSpPr txBox="1"/>
          <p:nvPr/>
        </p:nvSpPr>
        <p:spPr>
          <a:xfrm>
            <a:off x="3115755" y="284851"/>
            <a:ext cx="4561442"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8" name="Tekstboks 3">
            <a:extLst>
              <a:ext uri="{FF2B5EF4-FFF2-40B4-BE49-F238E27FC236}">
                <a16:creationId xmlns:a16="http://schemas.microsoft.com/office/drawing/2014/main" id="{7BBD0DF6-BD8C-4DDA-95F7-6EFE7846062C}"/>
              </a:ext>
            </a:extLst>
          </p:cNvPr>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08.03.2018</a:t>
            </a:r>
          </a:p>
        </p:txBody>
      </p:sp>
    </p:spTree>
    <p:extLst>
      <p:ext uri="{BB962C8B-B14F-4D97-AF65-F5344CB8AC3E}">
        <p14:creationId xmlns:p14="http://schemas.microsoft.com/office/powerpoint/2010/main" val="3011447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2</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kstfelt 9"/>
          <p:cNvSpPr txBox="1"/>
          <p:nvPr/>
        </p:nvSpPr>
        <p:spPr>
          <a:xfrm>
            <a:off x="3115755" y="284851"/>
            <a:ext cx="4561442"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9" name="Tekstboks 3"/>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08.03.2018</a:t>
            </a:r>
          </a:p>
        </p:txBody>
      </p:sp>
      <p:sp>
        <p:nvSpPr>
          <p:cNvPr id="3" name="Rektangel 2">
            <a:extLst>
              <a:ext uri="{FF2B5EF4-FFF2-40B4-BE49-F238E27FC236}">
                <a16:creationId xmlns:a16="http://schemas.microsoft.com/office/drawing/2014/main" id="{9582C987-E603-4587-9E03-B0EDCA5B9478}"/>
              </a:ext>
            </a:extLst>
          </p:cNvPr>
          <p:cNvSpPr/>
          <p:nvPr/>
        </p:nvSpPr>
        <p:spPr>
          <a:xfrm>
            <a:off x="977900" y="892513"/>
            <a:ext cx="10071100" cy="6555641"/>
          </a:xfrm>
          <a:prstGeom prst="rect">
            <a:avLst/>
          </a:prstGeom>
        </p:spPr>
        <p:txBody>
          <a:bodyPr wrap="square">
            <a:spAutoFit/>
          </a:bodyPr>
          <a:lstStyle/>
          <a:p>
            <a:r>
              <a:rPr lang="en-US" sz="1600" b="1" dirty="0"/>
              <a:t>With the specification is released a</a:t>
            </a:r>
            <a:r>
              <a:rPr lang="en-GB" sz="1600" b="1" dirty="0"/>
              <a:t> implementation package</a:t>
            </a:r>
            <a:r>
              <a:rPr lang="en-GB" sz="1600" dirty="0"/>
              <a:t>, “Guidelines for implementation” including accompanying information and documents, available for download at </a:t>
            </a:r>
            <a:r>
              <a:rPr lang="en-GB" sz="1600" u="sng" dirty="0">
                <a:hlinkClick r:id="rId4"/>
              </a:rPr>
              <a:t>www.nordig.org</a:t>
            </a:r>
            <a:endParaRPr lang="en-GB" sz="1600" u="sng" dirty="0"/>
          </a:p>
          <a:p>
            <a:endParaRPr lang="en-GB" sz="1600" u="sng" dirty="0"/>
          </a:p>
          <a:p>
            <a:r>
              <a:rPr lang="en-GB" sz="1600" b="1" dirty="0"/>
              <a:t>Guidelines for implementation of NorDig TVA </a:t>
            </a:r>
            <a:r>
              <a:rPr lang="en-GB" sz="1600" dirty="0"/>
              <a:t>metadata exchange format, is a document meant for</a:t>
            </a:r>
            <a:r>
              <a:rPr lang="da-DK" sz="1600" dirty="0"/>
              <a:t> </a:t>
            </a:r>
            <a:r>
              <a:rPr lang="da-DK" sz="1600" dirty="0" err="1"/>
              <a:t>broadcasters</a:t>
            </a:r>
            <a:r>
              <a:rPr lang="da-DK" sz="1600" dirty="0"/>
              <a:t>, </a:t>
            </a:r>
            <a:r>
              <a:rPr lang="da-DK" sz="1600" dirty="0" err="1"/>
              <a:t>other</a:t>
            </a:r>
            <a:r>
              <a:rPr lang="da-DK" sz="1600" dirty="0"/>
              <a:t> content </a:t>
            </a:r>
            <a:r>
              <a:rPr lang="da-DK" sz="1600" dirty="0" err="1"/>
              <a:t>providers</a:t>
            </a:r>
            <a:r>
              <a:rPr lang="da-DK" sz="1600" dirty="0"/>
              <a:t> and </a:t>
            </a:r>
            <a:r>
              <a:rPr lang="da-DK" sz="1600" dirty="0" err="1"/>
              <a:t>distributors</a:t>
            </a:r>
            <a:r>
              <a:rPr lang="da-DK" sz="1600" dirty="0"/>
              <a:t> to </a:t>
            </a:r>
            <a:r>
              <a:rPr lang="da-DK" sz="1600" dirty="0" err="1"/>
              <a:t>facilitate</a:t>
            </a:r>
            <a:r>
              <a:rPr lang="da-DK" sz="1600" dirty="0"/>
              <a:t> </a:t>
            </a:r>
            <a:r>
              <a:rPr lang="da-DK" sz="1600" dirty="0" err="1"/>
              <a:t>planning</a:t>
            </a:r>
            <a:r>
              <a:rPr lang="da-DK" sz="1600" dirty="0"/>
              <a:t> and </a:t>
            </a:r>
            <a:r>
              <a:rPr lang="da-DK" sz="1600" dirty="0" err="1"/>
              <a:t>implementation</a:t>
            </a:r>
            <a:r>
              <a:rPr lang="da-DK" sz="1600" dirty="0"/>
              <a:t> of NorDig common EPG/Event metadata </a:t>
            </a:r>
            <a:r>
              <a:rPr lang="da-DK" sz="1600" dirty="0" err="1"/>
              <a:t>exchange</a:t>
            </a:r>
            <a:r>
              <a:rPr lang="da-DK" sz="1600" dirty="0"/>
              <a:t> format </a:t>
            </a:r>
            <a:r>
              <a:rPr lang="da-DK" sz="1600" dirty="0" err="1"/>
              <a:t>based</a:t>
            </a:r>
            <a:r>
              <a:rPr lang="da-DK" sz="1600" dirty="0"/>
              <a:t> on the </a:t>
            </a:r>
            <a:r>
              <a:rPr lang="da-DK" sz="1600" dirty="0" err="1"/>
              <a:t>TV-Anytime</a:t>
            </a:r>
            <a:r>
              <a:rPr lang="da-DK" sz="1600" dirty="0"/>
              <a:t> standard in </a:t>
            </a:r>
            <a:r>
              <a:rPr lang="da-DK" sz="1600" dirty="0" err="1"/>
              <a:t>their</a:t>
            </a:r>
            <a:r>
              <a:rPr lang="da-DK" sz="1600" dirty="0"/>
              <a:t> </a:t>
            </a:r>
            <a:r>
              <a:rPr lang="da-DK" sz="1600" dirty="0" err="1"/>
              <a:t>production</a:t>
            </a:r>
            <a:r>
              <a:rPr lang="da-DK" sz="1600" dirty="0"/>
              <a:t> </a:t>
            </a:r>
            <a:r>
              <a:rPr lang="da-DK" sz="1600" dirty="0" err="1"/>
              <a:t>chain</a:t>
            </a:r>
            <a:r>
              <a:rPr lang="da-DK" sz="1600" dirty="0"/>
              <a:t>, metadata </a:t>
            </a:r>
            <a:r>
              <a:rPr lang="da-DK" sz="1600" dirty="0" err="1"/>
              <a:t>delivering</a:t>
            </a:r>
            <a:r>
              <a:rPr lang="da-DK" sz="1600" dirty="0"/>
              <a:t> systems and distribution </a:t>
            </a:r>
            <a:r>
              <a:rPr lang="da-DK" sz="1600" dirty="0" err="1"/>
              <a:t>networks</a:t>
            </a:r>
            <a:endParaRPr lang="da-DK" sz="1600" dirty="0"/>
          </a:p>
          <a:p>
            <a:endParaRPr lang="da-DK" sz="1600" dirty="0"/>
          </a:p>
          <a:p>
            <a:r>
              <a:rPr lang="en-GB" sz="1600" b="1" dirty="0"/>
              <a:t>The </a:t>
            </a:r>
            <a:r>
              <a:rPr lang="da-DK" sz="1600" b="1" dirty="0" err="1"/>
              <a:t>package</a:t>
            </a:r>
            <a:r>
              <a:rPr lang="da-DK" sz="1600" b="1" dirty="0"/>
              <a:t> </a:t>
            </a:r>
            <a:r>
              <a:rPr lang="da-DK" sz="1600" b="1" dirty="0" err="1"/>
              <a:t>contains</a:t>
            </a:r>
            <a:r>
              <a:rPr lang="da-DK" sz="1600" b="1" dirty="0"/>
              <a:t> </a:t>
            </a:r>
            <a:r>
              <a:rPr lang="da-DK" sz="1600" b="1" dirty="0" err="1"/>
              <a:t>technical</a:t>
            </a:r>
            <a:r>
              <a:rPr lang="da-DK" sz="1600" b="1" dirty="0"/>
              <a:t> guidelines for </a:t>
            </a:r>
            <a:r>
              <a:rPr lang="da-DK" sz="1600" b="1" dirty="0" err="1"/>
              <a:t>implementation</a:t>
            </a:r>
            <a:r>
              <a:rPr lang="da-DK" sz="1600" b="1" dirty="0"/>
              <a:t> </a:t>
            </a:r>
            <a:r>
              <a:rPr lang="da-DK" sz="1600" dirty="0"/>
              <a:t>of NorDig TVA EPG metadata </a:t>
            </a:r>
            <a:r>
              <a:rPr lang="da-DK" sz="1600" b="1" dirty="0"/>
              <a:t>XML files</a:t>
            </a:r>
            <a:r>
              <a:rPr lang="da-DK" sz="1600" dirty="0"/>
              <a:t>, </a:t>
            </a:r>
            <a:r>
              <a:rPr lang="en-GB" sz="1600" dirty="0"/>
              <a:t>including NorDig </a:t>
            </a:r>
            <a:r>
              <a:rPr lang="en-GB" sz="1600" b="1" dirty="0"/>
              <a:t>Termslist</a:t>
            </a:r>
            <a:r>
              <a:rPr lang="en-GB" sz="1600" dirty="0"/>
              <a:t>, NorDig </a:t>
            </a:r>
            <a:r>
              <a:rPr lang="en-GB" sz="1600" b="1" dirty="0" err="1"/>
              <a:t>deviseType</a:t>
            </a:r>
            <a:r>
              <a:rPr lang="en-GB" sz="1600" b="1" dirty="0"/>
              <a:t>, </a:t>
            </a:r>
            <a:r>
              <a:rPr lang="en-GB" sz="1600" b="1" dirty="0" err="1"/>
              <a:t>DeviceOS</a:t>
            </a:r>
            <a:r>
              <a:rPr lang="en-GB" sz="1600" b="1" dirty="0"/>
              <a:t> and </a:t>
            </a:r>
            <a:r>
              <a:rPr lang="en-GB" sz="1600" b="1" dirty="0" err="1"/>
              <a:t>RightsType</a:t>
            </a:r>
            <a:r>
              <a:rPr lang="en-GB" sz="1600" b="1" dirty="0"/>
              <a:t> lists</a:t>
            </a:r>
            <a:r>
              <a:rPr lang="en-GB" sz="1600" dirty="0"/>
              <a:t>, NorDig TVA </a:t>
            </a:r>
            <a:r>
              <a:rPr lang="en-GB" sz="1600" b="1" dirty="0"/>
              <a:t>example scenarios </a:t>
            </a:r>
            <a:r>
              <a:rPr lang="en-GB" sz="1600" dirty="0"/>
              <a:t>and NorDig TVA metadata </a:t>
            </a:r>
            <a:r>
              <a:rPr lang="en-GB" sz="1600" b="1" dirty="0"/>
              <a:t>XML example files</a:t>
            </a:r>
            <a:r>
              <a:rPr lang="en-GB" sz="1600" dirty="0"/>
              <a:t>.</a:t>
            </a:r>
            <a:endParaRPr lang="en-GB" sz="1600" u="sng" dirty="0"/>
          </a:p>
          <a:p>
            <a:r>
              <a:rPr lang="en-GB" sz="1600" dirty="0"/>
              <a:t>And</a:t>
            </a:r>
            <a:r>
              <a:rPr lang="en-GB" sz="1600" b="1" dirty="0"/>
              <a:t> “Guidelines for Last minutes update” </a:t>
            </a:r>
            <a:r>
              <a:rPr lang="en-GB" sz="1600" dirty="0"/>
              <a:t>- document meant for</a:t>
            </a:r>
            <a:r>
              <a:rPr lang="da-DK" sz="1600" dirty="0"/>
              <a:t> </a:t>
            </a:r>
            <a:r>
              <a:rPr lang="da-DK" sz="1600" dirty="0" err="1"/>
              <a:t>help</a:t>
            </a:r>
            <a:r>
              <a:rPr lang="da-DK" sz="1600" dirty="0"/>
              <a:t> to </a:t>
            </a:r>
            <a:r>
              <a:rPr lang="da-DK" sz="1600" dirty="0" err="1"/>
              <a:t>broadcasters</a:t>
            </a:r>
            <a:r>
              <a:rPr lang="da-DK" sz="1600" dirty="0"/>
              <a:t> and </a:t>
            </a:r>
            <a:r>
              <a:rPr lang="da-DK" sz="1600" dirty="0" err="1"/>
              <a:t>other</a:t>
            </a:r>
            <a:r>
              <a:rPr lang="da-DK" sz="1600" dirty="0"/>
              <a:t> content </a:t>
            </a:r>
            <a:r>
              <a:rPr lang="da-DK" sz="1600" dirty="0" err="1"/>
              <a:t>providers</a:t>
            </a:r>
            <a:r>
              <a:rPr lang="da-DK" sz="1600" dirty="0"/>
              <a:t> to </a:t>
            </a:r>
            <a:r>
              <a:rPr lang="da-DK" sz="1600" dirty="0" err="1"/>
              <a:t>facilitate</a:t>
            </a:r>
            <a:r>
              <a:rPr lang="da-DK" sz="1600" dirty="0"/>
              <a:t> </a:t>
            </a:r>
            <a:r>
              <a:rPr lang="da-DK" sz="1600" dirty="0" err="1"/>
              <a:t>planning</a:t>
            </a:r>
            <a:r>
              <a:rPr lang="da-DK" sz="1600" dirty="0"/>
              <a:t> and </a:t>
            </a:r>
            <a:r>
              <a:rPr lang="da-DK" sz="1600" dirty="0" err="1"/>
              <a:t>implementation</a:t>
            </a:r>
            <a:r>
              <a:rPr lang="da-DK" sz="1600" dirty="0"/>
              <a:t> of “last minutes </a:t>
            </a:r>
            <a:r>
              <a:rPr lang="da-DK" sz="1600" dirty="0" err="1"/>
              <a:t>update</a:t>
            </a:r>
            <a:r>
              <a:rPr lang="da-DK" sz="1600" dirty="0"/>
              <a:t>” in </a:t>
            </a:r>
            <a:r>
              <a:rPr lang="da-DK" sz="1600" dirty="0" err="1"/>
              <a:t>their</a:t>
            </a:r>
            <a:r>
              <a:rPr lang="da-DK" sz="1600" dirty="0"/>
              <a:t> </a:t>
            </a:r>
            <a:r>
              <a:rPr lang="da-DK" sz="1600" dirty="0" err="1"/>
              <a:t>production</a:t>
            </a:r>
            <a:r>
              <a:rPr lang="da-DK" sz="1600" dirty="0"/>
              <a:t> </a:t>
            </a:r>
            <a:r>
              <a:rPr lang="da-DK" sz="1600" dirty="0" err="1"/>
              <a:t>chain</a:t>
            </a:r>
            <a:r>
              <a:rPr lang="da-DK" sz="1600" dirty="0"/>
              <a:t> and metadata </a:t>
            </a:r>
            <a:r>
              <a:rPr lang="da-DK" sz="1600" dirty="0" err="1"/>
              <a:t>delivering</a:t>
            </a:r>
            <a:r>
              <a:rPr lang="da-DK" sz="1600" dirty="0"/>
              <a:t> systems for live and </a:t>
            </a:r>
            <a:r>
              <a:rPr lang="en-GB" sz="1600" dirty="0"/>
              <a:t>“correcting” catch-up segmenting</a:t>
            </a:r>
            <a:endParaRPr lang="da-DK" sz="1600" dirty="0"/>
          </a:p>
          <a:p>
            <a:endParaRPr lang="en-GB" sz="1600" u="sng" dirty="0"/>
          </a:p>
          <a:p>
            <a:r>
              <a:rPr lang="en-GB" sz="1600" b="1" dirty="0"/>
              <a:t>For distribution of EPG/Event metadata is recommend </a:t>
            </a:r>
            <a:r>
              <a:rPr lang="en-GB" sz="1600" dirty="0"/>
              <a:t>to use the pull technique. </a:t>
            </a:r>
            <a:br>
              <a:rPr lang="en-GB" sz="1600" dirty="0"/>
            </a:br>
            <a:r>
              <a:rPr lang="en-GB" sz="1600" dirty="0"/>
              <a:t>The publisher of EPG metadata should provide a public area where the latest and most updated information is available</a:t>
            </a:r>
          </a:p>
          <a:p>
            <a:br>
              <a:rPr lang="en-US" sz="1600" dirty="0"/>
            </a:br>
            <a:r>
              <a:rPr lang="en-US" sz="1600" b="1" dirty="0"/>
              <a:t>NorDig EPG/Event metadata Group maintain the specification </a:t>
            </a:r>
            <a:r>
              <a:rPr lang="en-US" sz="1600" dirty="0"/>
              <a:t>and will ensure future updates of the TVA specification to supports future requirements and needs in new TVA releases, and will be able to help and support with expertise and know-how to content providers and distributors</a:t>
            </a:r>
          </a:p>
          <a:p>
            <a:br>
              <a:rPr lang="en-GB" sz="1600" dirty="0"/>
            </a:br>
            <a:endParaRPr lang="da-DK" sz="1600" dirty="0"/>
          </a:p>
          <a:p>
            <a:br>
              <a:rPr lang="da-DK" dirty="0"/>
            </a:br>
            <a:endParaRPr lang="en-US" dirty="0"/>
          </a:p>
        </p:txBody>
      </p:sp>
    </p:spTree>
    <p:extLst>
      <p:ext uri="{BB962C8B-B14F-4D97-AF65-F5344CB8AC3E}">
        <p14:creationId xmlns:p14="http://schemas.microsoft.com/office/powerpoint/2010/main" val="4247532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3</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1656394" y="2106358"/>
            <a:ext cx="8849561" cy="1938992"/>
          </a:xfrm>
          <a:prstGeom prst="rect">
            <a:avLst/>
          </a:prstGeom>
        </p:spPr>
        <p:txBody>
          <a:bodyPr wrap="square">
            <a:spAutoFit/>
          </a:bodyPr>
          <a:lstStyle/>
          <a:p>
            <a:pPr algn="ctr"/>
            <a:endParaRPr lang="en-US" sz="1600" dirty="0"/>
          </a:p>
          <a:p>
            <a:pPr algn="ctr"/>
            <a:endParaRPr lang="en-US" sz="1600" dirty="0"/>
          </a:p>
          <a:p>
            <a:pPr algn="ctr"/>
            <a:endParaRPr lang="en-US" sz="1600" dirty="0"/>
          </a:p>
          <a:p>
            <a:pPr algn="ctr"/>
            <a:endParaRPr lang="en-US" sz="1600" dirty="0"/>
          </a:p>
          <a:p>
            <a:pPr algn="ctr"/>
            <a:r>
              <a:rPr lang="en-US" sz="4000" dirty="0"/>
              <a:t>Old slides</a:t>
            </a:r>
            <a:br>
              <a:rPr lang="en-US" sz="1600" dirty="0"/>
            </a:br>
            <a:endParaRPr lang="da-DK" sz="1600" dirty="0">
              <a:solidFill>
                <a:prstClr val="black"/>
              </a:solidFill>
            </a:endParaRPr>
          </a:p>
        </p:txBody>
      </p:sp>
      <p:sp>
        <p:nvSpPr>
          <p:cNvPr id="10" name="Tekstfelt 9"/>
          <p:cNvSpPr txBox="1"/>
          <p:nvPr/>
        </p:nvSpPr>
        <p:spPr>
          <a:xfrm>
            <a:off x="3115755" y="284851"/>
            <a:ext cx="4561442"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9" name="Tekstboks 3"/>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05.10.2017</a:t>
            </a:r>
          </a:p>
        </p:txBody>
      </p:sp>
    </p:spTree>
    <p:extLst>
      <p:ext uri="{BB962C8B-B14F-4D97-AF65-F5344CB8AC3E}">
        <p14:creationId xmlns:p14="http://schemas.microsoft.com/office/powerpoint/2010/main" val="2009923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4</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1656394" y="988758"/>
            <a:ext cx="8849561" cy="5816977"/>
          </a:xfrm>
          <a:prstGeom prst="rect">
            <a:avLst/>
          </a:prstGeom>
        </p:spPr>
        <p:txBody>
          <a:bodyPr wrap="square">
            <a:spAutoFit/>
          </a:bodyPr>
          <a:lstStyle/>
          <a:p>
            <a:pPr algn="ctr"/>
            <a:r>
              <a:rPr lang="en-US" b="1" dirty="0">
                <a:latin typeface="Calibri" panose="020F0502020204030204" pitchFamily="34" charset="0"/>
                <a:ea typeface="Calibri" panose="020F0502020204030204" pitchFamily="34" charset="0"/>
                <a:cs typeface="Times New Roman" panose="02020603050405020304" pitchFamily="18" charset="0"/>
              </a:rPr>
              <a:t>Specification of common NorDig EPG/Event metadata exchange format</a:t>
            </a:r>
          </a:p>
          <a:p>
            <a:pPr algn="ctr"/>
            <a:r>
              <a:rPr lang="en-US"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b="1" dirty="0"/>
              <a:t>and Planned activities: </a:t>
            </a:r>
          </a:p>
          <a:p>
            <a:endParaRPr lang="en-GB" sz="1600" dirty="0"/>
          </a:p>
          <a:p>
            <a:pPr marL="285750" indent="-285750">
              <a:buFont typeface="Wingdings" panose="05000000000000000000" pitchFamily="2" charset="2"/>
              <a:buChar char="§"/>
            </a:pPr>
            <a:r>
              <a:rPr lang="en-GB" sz="1600" b="1" dirty="0"/>
              <a:t>TV-Anytime</a:t>
            </a:r>
            <a:r>
              <a:rPr lang="en-GB" sz="1600" dirty="0"/>
              <a:t> new version updated with the </a:t>
            </a:r>
            <a:r>
              <a:rPr lang="en-GB" sz="1600" b="1" dirty="0"/>
              <a:t>NorDig</a:t>
            </a:r>
            <a:r>
              <a:rPr lang="en-GB" sz="1600" dirty="0"/>
              <a:t> requirements including program rights</a:t>
            </a:r>
          </a:p>
          <a:p>
            <a:pPr lvl="1"/>
            <a:r>
              <a:rPr lang="en-GB" sz="1600" dirty="0"/>
              <a:t>ETSI had 21th. September approved (with no comments) the TV-Anytime update, and it is now published on ETSI and EBU website. </a:t>
            </a:r>
            <a:r>
              <a:rPr lang="en-GB" sz="1600" dirty="0">
                <a:hlinkClick r:id="rId4"/>
              </a:rPr>
              <a:t>http://www.etsi.org/deliver/etsi_ts/102800_102899/1028220301/01.10.01_60/ts_1028220301v011001p.pdf</a:t>
            </a:r>
            <a:endParaRPr lang="en-GB" sz="1600" dirty="0"/>
          </a:p>
          <a:p>
            <a:pPr lvl="1"/>
            <a:r>
              <a:rPr lang="en-GB" sz="1600" dirty="0">
                <a:hlinkClick r:id="rId5"/>
              </a:rPr>
              <a:t>https://tech.ebu.ch/tvanytime</a:t>
            </a:r>
            <a:endParaRPr lang="en-GB" sz="1600" dirty="0"/>
          </a:p>
          <a:p>
            <a:pPr lvl="1"/>
            <a:endParaRPr lang="en-GB" sz="1600" dirty="0"/>
          </a:p>
          <a:p>
            <a:pPr marL="285750" indent="-285750">
              <a:buFont typeface="Wingdings" panose="05000000000000000000" pitchFamily="2" charset="2"/>
              <a:buChar char="§"/>
            </a:pPr>
            <a:r>
              <a:rPr lang="en-US" sz="1600" b="1" dirty="0">
                <a:ea typeface="Times New Roman" panose="02020603050405020304" pitchFamily="18" charset="0"/>
              </a:rPr>
              <a:t>Preparation of NorDig specification </a:t>
            </a:r>
            <a:r>
              <a:rPr lang="en-US" sz="1600" dirty="0">
                <a:ea typeface="Times New Roman" panose="02020603050405020304" pitchFamily="18" charset="0"/>
              </a:rPr>
              <a:t>of common EPG/Event exchange file format based on TV Anytime updated version</a:t>
            </a:r>
            <a:br>
              <a:rPr lang="en-US" sz="1600" dirty="0">
                <a:ea typeface="Times New Roman" panose="02020603050405020304" pitchFamily="18" charset="0"/>
              </a:rPr>
            </a:br>
            <a:endParaRPr lang="en-US" sz="1600" dirty="0">
              <a:ea typeface="Times New Roman" panose="02020603050405020304" pitchFamily="18" charset="0"/>
            </a:endParaRPr>
          </a:p>
          <a:p>
            <a:pPr marL="742950" lvl="1" indent="-285750">
              <a:buFont typeface="Wingdings" panose="05000000000000000000" pitchFamily="2" charset="2"/>
              <a:buChar char="§"/>
            </a:pPr>
            <a:r>
              <a:rPr lang="en-US" sz="1600" dirty="0"/>
              <a:t>I</a:t>
            </a:r>
            <a:r>
              <a:rPr lang="en-GB" sz="1600" dirty="0" err="1"/>
              <a:t>ndependent</a:t>
            </a:r>
            <a:r>
              <a:rPr lang="en-GB" sz="1600" dirty="0"/>
              <a:t> recommendation document, not included in the IRD specification – because not all </a:t>
            </a:r>
            <a:r>
              <a:rPr lang="en-US" sz="1600" dirty="0"/>
              <a:t>stakeholders have interest and know how in the IRD spec.</a:t>
            </a:r>
            <a:br>
              <a:rPr lang="en-US" sz="1600" dirty="0"/>
            </a:br>
            <a:endParaRPr lang="en-US" sz="1600" dirty="0">
              <a:ea typeface="Times New Roman" panose="02020603050405020304" pitchFamily="18" charset="0"/>
            </a:endParaRPr>
          </a:p>
          <a:p>
            <a:pPr marL="742950" lvl="1" indent="-285750">
              <a:buFont typeface="Wingdings" panose="05000000000000000000" pitchFamily="2" charset="2"/>
              <a:buChar char="§"/>
            </a:pPr>
            <a:r>
              <a:rPr lang="en-GB" sz="1600" dirty="0"/>
              <a:t>The NorDig EPG/Event metadata Group shall maintain the NorDig EPG/Event exchange file format specification in the future, and will help interested parties with expert knowledge in relation to TV-Anytime implementation.</a:t>
            </a:r>
            <a:br>
              <a:rPr lang="en-GB" sz="1600" dirty="0"/>
            </a:br>
            <a:endParaRPr lang="en-GB" sz="1600" dirty="0"/>
          </a:p>
          <a:p>
            <a:pPr marL="742950" lvl="1" indent="-285750">
              <a:buFont typeface="Wingdings" panose="05000000000000000000" pitchFamily="2" charset="2"/>
              <a:buChar char="§"/>
            </a:pPr>
            <a:r>
              <a:rPr lang="en-US" sz="1600" dirty="0"/>
              <a:t>Final draft expected in December -17.</a:t>
            </a:r>
          </a:p>
          <a:p>
            <a:pPr lvl="1"/>
            <a:endParaRPr lang="en-US" sz="1600" dirty="0">
              <a:ea typeface="Times New Roman" panose="02020603050405020304" pitchFamily="18" charset="0"/>
            </a:endParaRPr>
          </a:p>
          <a:p>
            <a:pPr marL="285750" indent="-285750">
              <a:buFont typeface="Wingdings" panose="05000000000000000000" pitchFamily="2" charset="2"/>
              <a:buChar char="§"/>
            </a:pPr>
            <a:endParaRPr lang="en-US" sz="1600" dirty="0">
              <a:solidFill>
                <a:prstClr val="black"/>
              </a:solidFill>
              <a:latin typeface="Calibri" panose="020F0502020204030204" pitchFamily="34" charset="0"/>
              <a:cs typeface="Times New Roman" panose="02020603050405020304" pitchFamily="18" charset="0"/>
            </a:endParaRPr>
          </a:p>
        </p:txBody>
      </p:sp>
      <p:sp>
        <p:nvSpPr>
          <p:cNvPr id="10" name="Tekstfelt 9"/>
          <p:cNvSpPr txBox="1"/>
          <p:nvPr/>
        </p:nvSpPr>
        <p:spPr>
          <a:xfrm>
            <a:off x="3115755" y="284851"/>
            <a:ext cx="4561442"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8" name="Tekstboks 3">
            <a:extLst>
              <a:ext uri="{FF2B5EF4-FFF2-40B4-BE49-F238E27FC236}">
                <a16:creationId xmlns:a16="http://schemas.microsoft.com/office/drawing/2014/main" id="{7BBD0DF6-BD8C-4DDA-95F7-6EFE7846062C}"/>
              </a:ext>
            </a:extLst>
          </p:cNvPr>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05.10.2017</a:t>
            </a:r>
          </a:p>
        </p:txBody>
      </p:sp>
    </p:spTree>
    <p:extLst>
      <p:ext uri="{BB962C8B-B14F-4D97-AF65-F5344CB8AC3E}">
        <p14:creationId xmlns:p14="http://schemas.microsoft.com/office/powerpoint/2010/main" val="1835806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5</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1656394" y="988758"/>
            <a:ext cx="8849561" cy="5539978"/>
          </a:xfrm>
          <a:prstGeom prst="rect">
            <a:avLst/>
          </a:prstGeom>
        </p:spPr>
        <p:txBody>
          <a:bodyPr wrap="square">
            <a:spAutoFit/>
          </a:bodyPr>
          <a:lstStyle/>
          <a:p>
            <a:pPr algn="ctr"/>
            <a:r>
              <a:rPr lang="en-US"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b="1" dirty="0"/>
              <a:t>and Planned activities: </a:t>
            </a:r>
          </a:p>
          <a:p>
            <a:endParaRPr lang="en-US" sz="1600" dirty="0">
              <a:solidFill>
                <a:prstClr val="black"/>
              </a:solidFill>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n-US" sz="1600" b="1" dirty="0">
                <a:ea typeface="Times New Roman" panose="02020603050405020304" pitchFamily="18" charset="0"/>
              </a:rPr>
              <a:t>The NorDig common EPG/Event exchange file format specification </a:t>
            </a:r>
            <a:r>
              <a:rPr lang="en-GB" sz="1600" b="1" dirty="0"/>
              <a:t>includes</a:t>
            </a:r>
          </a:p>
          <a:p>
            <a:pPr marL="742950" lvl="1" indent="-285750">
              <a:buFont typeface="Wingdings" panose="05000000000000000000" pitchFamily="2" charset="2"/>
              <a:buChar char="§"/>
            </a:pPr>
            <a:r>
              <a:rPr lang="en-GB" sz="1600" dirty="0"/>
              <a:t>Detailed references to the TV-Anytime specification </a:t>
            </a:r>
          </a:p>
          <a:p>
            <a:pPr marL="742950" lvl="1" indent="-285750">
              <a:buFont typeface="Wingdings" panose="05000000000000000000" pitchFamily="2" charset="2"/>
              <a:buChar char="§"/>
            </a:pPr>
            <a:r>
              <a:rPr lang="en-GB" sz="1600" dirty="0"/>
              <a:t>NorDig Implementation guidelines – to help broadcasters and distributors for easy implementation </a:t>
            </a:r>
          </a:p>
          <a:p>
            <a:pPr marL="742950" lvl="1" indent="-285750">
              <a:buFont typeface="Wingdings" panose="05000000000000000000" pitchFamily="2" charset="2"/>
              <a:buChar char="§"/>
            </a:pPr>
            <a:r>
              <a:rPr lang="en-GB" sz="1600" dirty="0"/>
              <a:t>Termslist with NorDig requirements - including references to Public Schedule to support change of format to TV-Anytime</a:t>
            </a:r>
          </a:p>
          <a:p>
            <a:pPr marL="742950" lvl="1" indent="-285750">
              <a:buFont typeface="Wingdings" panose="05000000000000000000" pitchFamily="2" charset="2"/>
              <a:buChar char="§"/>
            </a:pPr>
            <a:r>
              <a:rPr lang="da-DK" sz="1600" dirty="0">
                <a:ea typeface="Times New Roman" panose="02020603050405020304" pitchFamily="18" charset="0"/>
              </a:rPr>
              <a:t>XML </a:t>
            </a:r>
            <a:r>
              <a:rPr lang="da-DK" sz="1600" dirty="0" err="1">
                <a:ea typeface="Times New Roman" panose="02020603050405020304" pitchFamily="18" charset="0"/>
              </a:rPr>
              <a:t>Examples</a:t>
            </a:r>
            <a:r>
              <a:rPr lang="da-DK" sz="1600" dirty="0">
                <a:ea typeface="Times New Roman" panose="02020603050405020304" pitchFamily="18" charset="0"/>
              </a:rPr>
              <a:t> files - for simple basic and </a:t>
            </a:r>
            <a:r>
              <a:rPr lang="da-DK" sz="1600" dirty="0" err="1">
                <a:ea typeface="Times New Roman" panose="02020603050405020304" pitchFamily="18" charset="0"/>
              </a:rPr>
              <a:t>advanced</a:t>
            </a:r>
            <a:r>
              <a:rPr lang="da-DK" sz="1600" dirty="0">
                <a:ea typeface="Times New Roman" panose="02020603050405020304" pitchFamily="18" charset="0"/>
              </a:rPr>
              <a:t> </a:t>
            </a:r>
            <a:r>
              <a:rPr lang="da-DK" sz="1600" dirty="0" err="1">
                <a:ea typeface="Times New Roman" panose="02020603050405020304" pitchFamily="18" charset="0"/>
              </a:rPr>
              <a:t>implementation</a:t>
            </a:r>
            <a:r>
              <a:rPr lang="da-DK" sz="1600" dirty="0">
                <a:ea typeface="Times New Roman" panose="02020603050405020304" pitchFamily="18" charset="0"/>
              </a:rPr>
              <a:t>, </a:t>
            </a:r>
            <a:r>
              <a:rPr lang="da-DK" sz="1600" dirty="0" err="1">
                <a:ea typeface="Times New Roman" panose="02020603050405020304" pitchFamily="18" charset="0"/>
              </a:rPr>
              <a:t>including</a:t>
            </a:r>
            <a:r>
              <a:rPr lang="da-DK" sz="1600" dirty="0">
                <a:ea typeface="Times New Roman" panose="02020603050405020304" pitchFamily="18" charset="0"/>
              </a:rPr>
              <a:t> </a:t>
            </a:r>
            <a:r>
              <a:rPr lang="da-DK" sz="1600" dirty="0" err="1">
                <a:ea typeface="Times New Roman" panose="02020603050405020304" pitchFamily="18" charset="0"/>
              </a:rPr>
              <a:t>rights</a:t>
            </a:r>
            <a:r>
              <a:rPr lang="da-DK" sz="1600" dirty="0">
                <a:ea typeface="Times New Roman" panose="02020603050405020304" pitchFamily="18" charset="0"/>
              </a:rPr>
              <a:t> handling and On demand</a:t>
            </a:r>
            <a:endParaRPr lang="en-GB" sz="1600" dirty="0">
              <a:ea typeface="Times New Roman" panose="02020603050405020304" pitchFamily="18" charset="0"/>
            </a:endParaRPr>
          </a:p>
          <a:p>
            <a:pPr marL="742950" lvl="1" indent="-285750">
              <a:buFont typeface="Wingdings" panose="05000000000000000000" pitchFamily="2" charset="2"/>
              <a:buChar char="§"/>
            </a:pPr>
            <a:r>
              <a:rPr lang="en-US" sz="1600" dirty="0">
                <a:ea typeface="Times New Roman" panose="02020603050405020304" pitchFamily="18" charset="0"/>
              </a:rPr>
              <a:t>Guidelines for “last minutes” updates of program start and changes (“last minutes” refers to shortly before but also afterwards for “correcting” catch-up segmenting)</a:t>
            </a:r>
          </a:p>
          <a:p>
            <a:pPr marL="742950" lvl="1" indent="-285750">
              <a:buFont typeface="Wingdings" panose="05000000000000000000" pitchFamily="2" charset="2"/>
              <a:buChar char="§"/>
            </a:pPr>
            <a:r>
              <a:rPr lang="en-US" sz="1600" dirty="0"/>
              <a:t>Automatic mapping script / function for handling data from Public Schedule to TV-Anytime and visa a versa</a:t>
            </a:r>
          </a:p>
          <a:p>
            <a:r>
              <a:rPr lang="en-US" sz="1600" dirty="0"/>
              <a:t>The documentation (guidelines, </a:t>
            </a:r>
            <a:r>
              <a:rPr lang="en-US" sz="1600" dirty="0" err="1"/>
              <a:t>examplefiles</a:t>
            </a:r>
            <a:r>
              <a:rPr lang="en-US" sz="1600" dirty="0"/>
              <a:t> and </a:t>
            </a:r>
            <a:r>
              <a:rPr lang="en-US" sz="1600" dirty="0" err="1"/>
              <a:t>termslist</a:t>
            </a:r>
            <a:r>
              <a:rPr lang="en-US" sz="1600" dirty="0"/>
              <a:t>) will be tuned for all users in the whole EPG value chain. </a:t>
            </a:r>
          </a:p>
          <a:p>
            <a:endParaRPr lang="da-DK" sz="1600" dirty="0">
              <a:solidFill>
                <a:prstClr val="black"/>
              </a:solidFill>
            </a:endParaRPr>
          </a:p>
          <a:p>
            <a:pPr marL="285750" indent="-285750">
              <a:buFont typeface="Arial" panose="020B0604020202020204" pitchFamily="34" charset="0"/>
              <a:buChar char="•"/>
            </a:pPr>
            <a:r>
              <a:rPr lang="en-US" sz="1600" b="1" dirty="0"/>
              <a:t>Workshop / </a:t>
            </a:r>
            <a:r>
              <a:rPr lang="en-US" sz="1600" b="1" dirty="0">
                <a:ea typeface="Times New Roman" panose="02020603050405020304" pitchFamily="18" charset="0"/>
              </a:rPr>
              <a:t>NorDig common EPG/Event exchange file format and </a:t>
            </a:r>
            <a:r>
              <a:rPr lang="en-US" sz="1600" b="1" dirty="0"/>
              <a:t>Rights management </a:t>
            </a:r>
            <a:r>
              <a:rPr lang="en-US" sz="1600" dirty="0"/>
              <a:t>cross networks and platforms to help the stakeholder in the distribution chain - to be arranged.</a:t>
            </a:r>
            <a:br>
              <a:rPr lang="en-US" sz="1600" dirty="0"/>
            </a:br>
            <a:r>
              <a:rPr lang="en-US" sz="1600" dirty="0"/>
              <a:t>The workshop will be open for all interested - not only NorDig members - in order to promote the use and understanding of TVAnytime as common exchange format.</a:t>
            </a:r>
            <a:br>
              <a:rPr lang="en-US" sz="1600" dirty="0"/>
            </a:br>
            <a:endParaRPr lang="da-DK" sz="1600" dirty="0">
              <a:solidFill>
                <a:prstClr val="black"/>
              </a:solidFill>
            </a:endParaRPr>
          </a:p>
        </p:txBody>
      </p:sp>
      <p:sp>
        <p:nvSpPr>
          <p:cNvPr id="10" name="Tekstfelt 9"/>
          <p:cNvSpPr txBox="1"/>
          <p:nvPr/>
        </p:nvSpPr>
        <p:spPr>
          <a:xfrm>
            <a:off x="3115755" y="284851"/>
            <a:ext cx="4561442"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9" name="Tekstboks 3"/>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05.10.2017</a:t>
            </a:r>
          </a:p>
        </p:txBody>
      </p:sp>
    </p:spTree>
    <p:extLst>
      <p:ext uri="{BB962C8B-B14F-4D97-AF65-F5344CB8AC3E}">
        <p14:creationId xmlns:p14="http://schemas.microsoft.com/office/powerpoint/2010/main" val="2187291685"/>
      </p:ext>
    </p:extLst>
  </p:cSld>
  <p:clrMapOvr>
    <a:masterClrMapping/>
  </p:clrMapOvr>
</p:sld>
</file>

<file path=ppt/theme/theme1.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2606</TotalTime>
  <Words>544</Words>
  <Application>Microsoft Office PowerPoint</Application>
  <PresentationFormat>Widescreen</PresentationFormat>
  <Paragraphs>69</Paragraphs>
  <Slides>5</Slides>
  <Notes>5</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5</vt:i4>
      </vt:variant>
    </vt:vector>
  </HeadingPairs>
  <TitlesOfParts>
    <vt:vector size="11" baseType="lpstr">
      <vt:lpstr>Arial</vt:lpstr>
      <vt:lpstr>Calibri</vt:lpstr>
      <vt:lpstr>Calibri Light</vt:lpstr>
      <vt:lpstr>Times New Roman</vt:lpstr>
      <vt:lpstr>Wingdings</vt:lpstr>
      <vt:lpstr>Office-tema</vt:lpstr>
      <vt:lpstr>PowerPoint-præsentation</vt:lpstr>
      <vt:lpstr>PowerPoint-præsentation</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Peter Mølsted</dc:creator>
  <cp:lastModifiedBy>Peter Mølsted</cp:lastModifiedBy>
  <cp:revision>147</cp:revision>
  <dcterms:created xsi:type="dcterms:W3CDTF">2015-09-11T12:33:42Z</dcterms:created>
  <dcterms:modified xsi:type="dcterms:W3CDTF">2018-02-22T11:05:15Z</dcterms:modified>
</cp:coreProperties>
</file>