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5.xml" ContentType="application/vnd.openxmlformats-officedocument.theme+xml"/>
  <Override PartName="/ppt/slideLayouts/slideLayout41.xml" ContentType="application/vnd.openxmlformats-officedocument.presentationml.slideLayout+xml"/>
  <Override PartName="/ppt/theme/theme6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7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theme/theme8.xml" ContentType="application/vnd.openxmlformats-officedocument.theme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06" r:id="rId1"/>
    <p:sldMasterId id="2147483818" r:id="rId2"/>
    <p:sldMasterId id="2147483825" r:id="rId3"/>
    <p:sldMasterId id="2147483839" r:id="rId4"/>
    <p:sldMasterId id="2147483852" r:id="rId5"/>
    <p:sldMasterId id="2147483863" r:id="rId6"/>
    <p:sldMasterId id="2147483865" r:id="rId7"/>
    <p:sldMasterId id="2147483872" r:id="rId8"/>
    <p:sldMasterId id="2147483880" r:id="rId9"/>
  </p:sldMasterIdLst>
  <p:notesMasterIdLst>
    <p:notesMasterId r:id="rId54"/>
  </p:notesMasterIdLst>
  <p:handoutMasterIdLst>
    <p:handoutMasterId r:id="rId55"/>
  </p:handoutMasterIdLst>
  <p:sldIdLst>
    <p:sldId id="617" r:id="rId10"/>
    <p:sldId id="1886" r:id="rId11"/>
    <p:sldId id="1912" r:id="rId12"/>
    <p:sldId id="1911" r:id="rId13"/>
    <p:sldId id="1910" r:id="rId14"/>
    <p:sldId id="616" r:id="rId15"/>
    <p:sldId id="1888" r:id="rId16"/>
    <p:sldId id="1913" r:id="rId17"/>
    <p:sldId id="1889" r:id="rId18"/>
    <p:sldId id="1890" r:id="rId19"/>
    <p:sldId id="1891" r:id="rId20"/>
    <p:sldId id="1892" r:id="rId21"/>
    <p:sldId id="1914" r:id="rId22"/>
    <p:sldId id="1906" r:id="rId23"/>
    <p:sldId id="1903" r:id="rId24"/>
    <p:sldId id="1932" r:id="rId25"/>
    <p:sldId id="1907" r:id="rId26"/>
    <p:sldId id="1908" r:id="rId27"/>
    <p:sldId id="1909" r:id="rId28"/>
    <p:sldId id="1922" r:id="rId29"/>
    <p:sldId id="365" r:id="rId30"/>
    <p:sldId id="366" r:id="rId31"/>
    <p:sldId id="364" r:id="rId32"/>
    <p:sldId id="338" r:id="rId33"/>
    <p:sldId id="371" r:id="rId34"/>
    <p:sldId id="1935" r:id="rId35"/>
    <p:sldId id="1923" r:id="rId36"/>
    <p:sldId id="1936" r:id="rId37"/>
    <p:sldId id="1937" r:id="rId38"/>
    <p:sldId id="1916" r:id="rId39"/>
    <p:sldId id="1924" r:id="rId40"/>
    <p:sldId id="1915" r:id="rId41"/>
    <p:sldId id="1934" r:id="rId42"/>
    <p:sldId id="1893" r:id="rId43"/>
    <p:sldId id="1918" r:id="rId44"/>
    <p:sldId id="1895" r:id="rId45"/>
    <p:sldId id="1919" r:id="rId46"/>
    <p:sldId id="1920" r:id="rId47"/>
    <p:sldId id="1921" r:id="rId48"/>
    <p:sldId id="1896" r:id="rId49"/>
    <p:sldId id="1898" r:id="rId50"/>
    <p:sldId id="1897" r:id="rId51"/>
    <p:sldId id="1899" r:id="rId52"/>
    <p:sldId id="280" r:id="rId53"/>
  </p:sldIdLst>
  <p:sldSz cx="12192000" cy="6858000"/>
  <p:notesSz cx="9296400" cy="7010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>
        <p15:guide id="1" orient="horz" pos="2789" userDrawn="1">
          <p15:clr>
            <a:srgbClr val="A4A3A4"/>
          </p15:clr>
        </p15:guide>
        <p15:guide id="2" pos="2070" userDrawn="1">
          <p15:clr>
            <a:srgbClr val="A4A3A4"/>
          </p15:clr>
        </p15:guide>
        <p15:guide id="3" orient="horz" pos="2928" userDrawn="1">
          <p15:clr>
            <a:srgbClr val="A4A3A4"/>
          </p15:clr>
        </p15:guide>
        <p15:guide id="4" pos="2208" userDrawn="1">
          <p15:clr>
            <a:srgbClr val="A4A3A4"/>
          </p15:clr>
        </p15:guide>
        <p15:guide id="5" orient="horz" pos="2103">
          <p15:clr>
            <a:srgbClr val="A4A3A4"/>
          </p15:clr>
        </p15:guide>
        <p15:guide id="6" orient="horz" pos="2208">
          <p15:clr>
            <a:srgbClr val="A4A3A4"/>
          </p15:clr>
        </p15:guide>
        <p15:guide id="7" pos="2745">
          <p15:clr>
            <a:srgbClr val="A4A3A4"/>
          </p15:clr>
        </p15:guide>
        <p15:guide id="8" pos="292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Verance" initials="VE" lastIdx="14" clrIdx="0"/>
  <p:cmAuthor id="1" name="Joe Winograd" initials="JW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04040"/>
    <a:srgbClr val="FF0000"/>
    <a:srgbClr val="7F7F7F"/>
    <a:srgbClr val="5F5F5F"/>
    <a:srgbClr val="4D4D4D"/>
    <a:srgbClr val="1F40FF"/>
    <a:srgbClr val="385D8A"/>
    <a:srgbClr val="4F81BD"/>
    <a:srgbClr val="FFEFF6"/>
    <a:srgbClr val="333F4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413" autoAdjust="0"/>
    <p:restoredTop sz="88252" autoAdjust="0"/>
  </p:normalViewPr>
  <p:slideViewPr>
    <p:cSldViewPr snapToGrid="0">
      <p:cViewPr varScale="1">
        <p:scale>
          <a:sx n="90" d="100"/>
          <a:sy n="90" d="100"/>
        </p:scale>
        <p:origin x="792" y="96"/>
      </p:cViewPr>
      <p:guideLst/>
    </p:cSldViewPr>
  </p:slideViewPr>
  <p:outlineViewPr>
    <p:cViewPr>
      <p:scale>
        <a:sx n="33" d="100"/>
        <a:sy n="33" d="100"/>
      </p:scale>
      <p:origin x="0" y="-356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howGuides="1">
      <p:cViewPr varScale="1">
        <p:scale>
          <a:sx n="61" d="100"/>
          <a:sy n="61" d="100"/>
        </p:scale>
        <p:origin x="1938" y="78"/>
      </p:cViewPr>
      <p:guideLst>
        <p:guide orient="horz" pos="2789"/>
        <p:guide pos="2070"/>
        <p:guide orient="horz" pos="2928"/>
        <p:guide pos="2208"/>
        <p:guide orient="horz" pos="2103"/>
        <p:guide orient="horz" pos="2208"/>
        <p:guide pos="2745"/>
        <p:guide pos="292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slide" Target="slides/slide30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slide" Target="slides/slide33.xml"/><Relationship Id="rId47" Type="http://schemas.openxmlformats.org/officeDocument/2006/relationships/slide" Target="slides/slide38.xml"/><Relationship Id="rId50" Type="http://schemas.openxmlformats.org/officeDocument/2006/relationships/slide" Target="slides/slide41.xml"/><Relationship Id="rId55" Type="http://schemas.openxmlformats.org/officeDocument/2006/relationships/handoutMaster" Target="handoutMasters/handoutMaster1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slide" Target="slides/slide29.xml"/><Relationship Id="rId46" Type="http://schemas.openxmlformats.org/officeDocument/2006/relationships/slide" Target="slides/slide37.xml"/><Relationship Id="rId59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slide" Target="slides/slide32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slide" Target="slides/slide31.xml"/><Relationship Id="rId45" Type="http://schemas.openxmlformats.org/officeDocument/2006/relationships/slide" Target="slides/slide36.xml"/><Relationship Id="rId53" Type="http://schemas.openxmlformats.org/officeDocument/2006/relationships/slide" Target="slides/slide44.xml"/><Relationship Id="rId58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49" Type="http://schemas.openxmlformats.org/officeDocument/2006/relationships/slide" Target="slides/slide40.xml"/><Relationship Id="rId57" Type="http://schemas.openxmlformats.org/officeDocument/2006/relationships/presProps" Target="presProps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4" Type="http://schemas.openxmlformats.org/officeDocument/2006/relationships/slide" Target="slides/slide35.xml"/><Relationship Id="rId52" Type="http://schemas.openxmlformats.org/officeDocument/2006/relationships/slide" Target="slides/slide43.xml"/><Relationship Id="rId60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Relationship Id="rId43" Type="http://schemas.openxmlformats.org/officeDocument/2006/relationships/slide" Target="slides/slide34.xml"/><Relationship Id="rId48" Type="http://schemas.openxmlformats.org/officeDocument/2006/relationships/slide" Target="slides/slide39.xml"/><Relationship Id="rId56" Type="http://schemas.openxmlformats.org/officeDocument/2006/relationships/commentAuthors" Target="commentAuthors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42.xml"/><Relationship Id="rId3" Type="http://schemas.openxmlformats.org/officeDocument/2006/relationships/slideMaster" Target="slideMasters/slideMaster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\\Datagrp_5\DR$\DR-Afd\Teknologi\Stab\Distribution\6%20Personlige%20mapper\TEJE\hbbtv\statistik_2014_2015\statistik2016q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104712236624005E-4"/>
          <c:y val="1.9057485993156753E-3"/>
          <c:w val="0.74654492752488322"/>
          <c:h val="0.77978107065447055"/>
        </c:manualLayout>
      </c:layout>
      <c:doughnutChart>
        <c:varyColors val="1"/>
        <c:ser>
          <c:idx val="0"/>
          <c:order val="0"/>
          <c:dLbls>
            <c:dLbl>
              <c:idx val="1"/>
              <c:layout>
                <c:manualLayout>
                  <c:x val="2.5391905207641532E-2"/>
                  <c:y val="-4.4954415514724518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F464-4CCA-9B35-8983762541B9}"/>
                </c:ext>
              </c:extLst>
            </c:dLbl>
            <c:dLbl>
              <c:idx val="2"/>
              <c:layout>
                <c:manualLayout>
                  <c:x val="-3.3323147557896468E-7"/>
                  <c:y val="4.9449857066196971E-2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F464-4CCA-9B35-8983762541B9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DTT</c:v>
                </c:pt>
                <c:pt idx="1">
                  <c:v>Sat</c:v>
                </c:pt>
                <c:pt idx="2">
                  <c:v>IPTV</c:v>
                </c:pt>
                <c:pt idx="3">
                  <c:v>Cable</c:v>
                </c:pt>
              </c:strCache>
            </c:strRef>
          </c:cat>
          <c:val>
            <c:numRef>
              <c:f>Sheet1!$B$2:$B$5</c:f>
              <c:numCache>
                <c:formatCode>0.00%</c:formatCode>
                <c:ptCount val="4"/>
                <c:pt idx="0">
                  <c:v>0.13600000000000001</c:v>
                </c:pt>
                <c:pt idx="1">
                  <c:v>8.2000000000000003E-2</c:v>
                </c:pt>
                <c:pt idx="2">
                  <c:v>2.8000000000000001E-2</c:v>
                </c:pt>
                <c:pt idx="3">
                  <c:v>0.71299999999999997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464-4CCA-9B35-8983762541B9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6.9178854330193074E-3"/>
          <c:y val="0.21768697851108143"/>
          <c:w val="0.74654492752488322"/>
          <c:h val="0.77978107065447055"/>
        </c:manualLayout>
      </c:layout>
      <c:doughnutChart>
        <c:varyColors val="1"/>
        <c:ser>
          <c:idx val="0"/>
          <c:order val="0"/>
          <c:dLbls>
            <c:dLbl>
              <c:idx val="3"/>
              <c:tx>
                <c:rich>
                  <a:bodyPr/>
                  <a:lstStyle/>
                  <a:p>
                    <a:fld id="{9F0EA4BF-1B11-4514-9E17-EC57818EF4A8}" type="CATEGORYNAME">
                      <a:rPr lang="en-US"/>
                      <a:pPr/>
                      <a:t>[RUBRIKENNAME]</a:t>
                    </a:fld>
                    <a:r>
                      <a:rPr lang="en-US" baseline="0" dirty="0"/>
                      <a:t>
 </a:t>
                    </a:r>
                    <a:fld id="{CDA36ACD-CF78-4D8F-A140-81536212A2DB}" type="PERCENTAGE">
                      <a:rPr lang="en-US" baseline="0" smtClean="0"/>
                      <a:pPr/>
                      <a:t>[PROZENTSATZ]</a:t>
                    </a:fld>
                    <a:endParaRPr lang="en-US" baseline="0" dirty="0"/>
                  </a:p>
                </c:rich>
              </c:tx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0-19EF-444C-A441-D501D2308CBC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DTT</c:v>
                </c:pt>
                <c:pt idx="1">
                  <c:v>Sat</c:v>
                </c:pt>
                <c:pt idx="3">
                  <c:v>Cable IPTV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0.1</c:v>
                </c:pt>
                <c:pt idx="1">
                  <c:v>0.31</c:v>
                </c:pt>
                <c:pt idx="3">
                  <c:v>0.59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9EF-444C-A441-D501D2308CBC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814415060463185"/>
          <c:y val="1.9057840404037543E-3"/>
          <c:w val="0.74654492752488322"/>
          <c:h val="0.77978107065447055"/>
        </c:manualLayout>
      </c:layout>
      <c:doughnutChart>
        <c:varyColors val="1"/>
        <c:ser>
          <c:idx val="0"/>
          <c:order val="0"/>
          <c:dLbls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DTT</c:v>
                </c:pt>
                <c:pt idx="1">
                  <c:v>Sat</c:v>
                </c:pt>
                <c:pt idx="2">
                  <c:v>IPTV</c:v>
                </c:pt>
                <c:pt idx="3">
                  <c:v>Cable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0.25</c:v>
                </c:pt>
                <c:pt idx="1">
                  <c:v>0.15</c:v>
                </c:pt>
                <c:pt idx="2">
                  <c:v>0.1</c:v>
                </c:pt>
                <c:pt idx="3">
                  <c:v>0.5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718-4B91-AAE5-890397E556F1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  <c:spPr>
        <a:noFill/>
        <a:ln w="25400">
          <a:noFill/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4698583799551938"/>
          <c:y val="0.21768697851108143"/>
          <c:w val="0.74654492752488322"/>
          <c:h val="0.77978107065447055"/>
        </c:manualLayout>
      </c:layout>
      <c:doughnutChart>
        <c:varyColors val="1"/>
        <c:ser>
          <c:idx val="0"/>
          <c:order val="0"/>
          <c:dLbls>
            <c:dLbl>
              <c:idx val="1"/>
              <c:layout>
                <c:manualLayout>
                  <c:x val="1.2695785988082976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54-44F8-AF3A-FF2FCF1116C0}"/>
                </c:ext>
              </c:extLst>
            </c:dLbl>
            <c:dLbl>
              <c:idx val="2"/>
              <c:layout>
                <c:manualLayout>
                  <c:x val="-3.3856317918822813E-2"/>
                  <c:y val="0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54-44F8-AF3A-FF2FCF1116C0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Sheet1!$A$2:$A$5</c:f>
              <c:strCache>
                <c:ptCount val="4"/>
                <c:pt idx="0">
                  <c:v>DTT</c:v>
                </c:pt>
                <c:pt idx="1">
                  <c:v>Sat</c:v>
                </c:pt>
                <c:pt idx="2">
                  <c:v>IPTV</c:v>
                </c:pt>
                <c:pt idx="3">
                  <c:v>Cable</c:v>
                </c:pt>
              </c:strCache>
            </c:strRef>
          </c:cat>
          <c:val>
            <c:numRef>
              <c:f>Sheet1!$B$2:$B$5</c:f>
              <c:numCache>
                <c:formatCode>0%</c:formatCode>
                <c:ptCount val="4"/>
                <c:pt idx="0">
                  <c:v>0.52</c:v>
                </c:pt>
                <c:pt idx="1">
                  <c:v>0.03</c:v>
                </c:pt>
                <c:pt idx="2">
                  <c:v>0.09</c:v>
                </c:pt>
                <c:pt idx="3">
                  <c:v>0.49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F54-44F8-AF3A-FF2FCF1116C0}"/>
            </c:ext>
          </c:extLst>
        </c:ser>
        <c:dLbls>
          <c:showLegendKey val="0"/>
          <c:showVal val="0"/>
          <c:showCatName val="1"/>
          <c:showSerName val="0"/>
          <c:showPercent val="1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dirty="0"/>
              <a:t>DR</a:t>
            </a:r>
            <a:r>
              <a:rPr lang="en-US" baseline="0" dirty="0"/>
              <a:t> (unique users</a:t>
            </a:r>
            <a:r>
              <a:rPr lang="en-US" dirty="0"/>
              <a:t>) – Only promoted with red button </a:t>
            </a:r>
          </a:p>
        </c:rich>
      </c:tx>
      <c:layout>
        <c:manualLayout>
          <c:xMode val="edge"/>
          <c:yMode val="edge"/>
          <c:x val="1.1817903546740534E-2"/>
          <c:y val="1.1635150982116682E-2"/>
        </c:manualLayout>
      </c:layout>
      <c:overlay val="0"/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awstat!$B$2</c:f>
              <c:strCache>
                <c:ptCount val="1"/>
                <c:pt idx="0">
                  <c:v>Unikke besøgende</c:v>
                </c:pt>
              </c:strCache>
            </c:strRef>
          </c:tx>
          <c:marker>
            <c:symbol val="none"/>
          </c:marker>
          <c:cat>
            <c:numRef>
              <c:f>awstat!$A$3:$A$57</c:f>
              <c:numCache>
                <c:formatCode>mmm\-yy</c:formatCode>
                <c:ptCount val="55"/>
                <c:pt idx="0">
                  <c:v>40909</c:v>
                </c:pt>
                <c:pt idx="1">
                  <c:v>40940</c:v>
                </c:pt>
                <c:pt idx="2">
                  <c:v>40969</c:v>
                </c:pt>
                <c:pt idx="3">
                  <c:v>41000</c:v>
                </c:pt>
                <c:pt idx="4">
                  <c:v>41030</c:v>
                </c:pt>
                <c:pt idx="5">
                  <c:v>41061</c:v>
                </c:pt>
                <c:pt idx="6">
                  <c:v>41091</c:v>
                </c:pt>
                <c:pt idx="7">
                  <c:v>41122</c:v>
                </c:pt>
                <c:pt idx="8">
                  <c:v>41153</c:v>
                </c:pt>
                <c:pt idx="9">
                  <c:v>41183</c:v>
                </c:pt>
                <c:pt idx="10">
                  <c:v>41214</c:v>
                </c:pt>
                <c:pt idx="11">
                  <c:v>41244</c:v>
                </c:pt>
                <c:pt idx="12">
                  <c:v>41275</c:v>
                </c:pt>
                <c:pt idx="13">
                  <c:v>41306</c:v>
                </c:pt>
                <c:pt idx="14">
                  <c:v>41334</c:v>
                </c:pt>
                <c:pt idx="15">
                  <c:v>41365</c:v>
                </c:pt>
                <c:pt idx="16">
                  <c:v>41395</c:v>
                </c:pt>
                <c:pt idx="17">
                  <c:v>41426</c:v>
                </c:pt>
                <c:pt idx="18">
                  <c:v>41456</c:v>
                </c:pt>
                <c:pt idx="19">
                  <c:v>41487</c:v>
                </c:pt>
                <c:pt idx="20">
                  <c:v>41518</c:v>
                </c:pt>
                <c:pt idx="21">
                  <c:v>41548</c:v>
                </c:pt>
                <c:pt idx="22">
                  <c:v>41579</c:v>
                </c:pt>
                <c:pt idx="23">
                  <c:v>41609</c:v>
                </c:pt>
                <c:pt idx="24">
                  <c:v>41640</c:v>
                </c:pt>
                <c:pt idx="25">
                  <c:v>41671</c:v>
                </c:pt>
                <c:pt idx="26">
                  <c:v>41699</c:v>
                </c:pt>
                <c:pt idx="27">
                  <c:v>41730</c:v>
                </c:pt>
                <c:pt idx="28">
                  <c:v>41760</c:v>
                </c:pt>
                <c:pt idx="29">
                  <c:v>41791</c:v>
                </c:pt>
                <c:pt idx="30">
                  <c:v>41821</c:v>
                </c:pt>
                <c:pt idx="31">
                  <c:v>41852</c:v>
                </c:pt>
                <c:pt idx="32">
                  <c:v>41883</c:v>
                </c:pt>
                <c:pt idx="33">
                  <c:v>41913</c:v>
                </c:pt>
                <c:pt idx="34">
                  <c:v>41944</c:v>
                </c:pt>
                <c:pt idx="35">
                  <c:v>41974</c:v>
                </c:pt>
                <c:pt idx="36">
                  <c:v>42005</c:v>
                </c:pt>
                <c:pt idx="37">
                  <c:v>42036</c:v>
                </c:pt>
                <c:pt idx="38">
                  <c:v>42064</c:v>
                </c:pt>
                <c:pt idx="39">
                  <c:v>42095</c:v>
                </c:pt>
                <c:pt idx="40">
                  <c:v>42125</c:v>
                </c:pt>
                <c:pt idx="41">
                  <c:v>42156</c:v>
                </c:pt>
                <c:pt idx="42">
                  <c:v>42186</c:v>
                </c:pt>
                <c:pt idx="43">
                  <c:v>42217</c:v>
                </c:pt>
                <c:pt idx="44">
                  <c:v>42248</c:v>
                </c:pt>
                <c:pt idx="45">
                  <c:v>42278</c:v>
                </c:pt>
                <c:pt idx="46">
                  <c:v>42309</c:v>
                </c:pt>
                <c:pt idx="47">
                  <c:v>42339</c:v>
                </c:pt>
                <c:pt idx="48">
                  <c:v>42370</c:v>
                </c:pt>
                <c:pt idx="49">
                  <c:v>42401</c:v>
                </c:pt>
                <c:pt idx="50">
                  <c:v>42430</c:v>
                </c:pt>
                <c:pt idx="51">
                  <c:v>42461</c:v>
                </c:pt>
                <c:pt idx="52">
                  <c:v>42491</c:v>
                </c:pt>
                <c:pt idx="53">
                  <c:v>42522</c:v>
                </c:pt>
                <c:pt idx="54">
                  <c:v>42552</c:v>
                </c:pt>
              </c:numCache>
            </c:numRef>
          </c:cat>
          <c:val>
            <c:numRef>
              <c:f>awstat!$B$3:$B$57</c:f>
              <c:numCache>
                <c:formatCode>General</c:formatCode>
                <c:ptCount val="55"/>
                <c:pt idx="0">
                  <c:v>0</c:v>
                </c:pt>
                <c:pt idx="1">
                  <c:v>0</c:v>
                </c:pt>
                <c:pt idx="2">
                  <c:v>924</c:v>
                </c:pt>
                <c:pt idx="3">
                  <c:v>9134</c:v>
                </c:pt>
                <c:pt idx="4">
                  <c:v>11325</c:v>
                </c:pt>
                <c:pt idx="5">
                  <c:v>15927</c:v>
                </c:pt>
                <c:pt idx="6">
                  <c:v>19261</c:v>
                </c:pt>
                <c:pt idx="7">
                  <c:v>20519</c:v>
                </c:pt>
                <c:pt idx="8">
                  <c:v>22456</c:v>
                </c:pt>
                <c:pt idx="9">
                  <c:v>25640</c:v>
                </c:pt>
                <c:pt idx="10">
                  <c:v>28446</c:v>
                </c:pt>
                <c:pt idx="11">
                  <c:v>33175</c:v>
                </c:pt>
                <c:pt idx="12">
                  <c:v>45197</c:v>
                </c:pt>
                <c:pt idx="13">
                  <c:v>40227</c:v>
                </c:pt>
                <c:pt idx="14">
                  <c:v>45186</c:v>
                </c:pt>
                <c:pt idx="15">
                  <c:v>48132</c:v>
                </c:pt>
                <c:pt idx="16">
                  <c:v>50105</c:v>
                </c:pt>
                <c:pt idx="17">
                  <c:v>50171</c:v>
                </c:pt>
                <c:pt idx="18">
                  <c:v>49769</c:v>
                </c:pt>
                <c:pt idx="19">
                  <c:v>55616</c:v>
                </c:pt>
                <c:pt idx="20">
                  <c:v>62058</c:v>
                </c:pt>
                <c:pt idx="21">
                  <c:v>67914</c:v>
                </c:pt>
                <c:pt idx="22">
                  <c:v>75381</c:v>
                </c:pt>
                <c:pt idx="23">
                  <c:v>95793</c:v>
                </c:pt>
                <c:pt idx="24">
                  <c:v>90796</c:v>
                </c:pt>
                <c:pt idx="25">
                  <c:v>94291</c:v>
                </c:pt>
                <c:pt idx="26">
                  <c:v>98795</c:v>
                </c:pt>
                <c:pt idx="27">
                  <c:v>98951</c:v>
                </c:pt>
                <c:pt idx="28">
                  <c:v>106712</c:v>
                </c:pt>
                <c:pt idx="29">
                  <c:v>144279</c:v>
                </c:pt>
                <c:pt idx="30">
                  <c:v>129942</c:v>
                </c:pt>
                <c:pt idx="31">
                  <c:v>143856</c:v>
                </c:pt>
                <c:pt idx="32">
                  <c:v>157242</c:v>
                </c:pt>
                <c:pt idx="33">
                  <c:v>178000</c:v>
                </c:pt>
                <c:pt idx="34">
                  <c:v>208135</c:v>
                </c:pt>
                <c:pt idx="35">
                  <c:v>228857</c:v>
                </c:pt>
                <c:pt idx="36">
                  <c:v>251652</c:v>
                </c:pt>
                <c:pt idx="37">
                  <c:v>255520</c:v>
                </c:pt>
                <c:pt idx="38">
                  <c:v>267189</c:v>
                </c:pt>
                <c:pt idx="39">
                  <c:v>261358</c:v>
                </c:pt>
                <c:pt idx="40">
                  <c:v>277583</c:v>
                </c:pt>
                <c:pt idx="41">
                  <c:v>269750</c:v>
                </c:pt>
                <c:pt idx="42">
                  <c:v>261579</c:v>
                </c:pt>
                <c:pt idx="43">
                  <c:v>280121</c:v>
                </c:pt>
                <c:pt idx="44">
                  <c:v>290406</c:v>
                </c:pt>
                <c:pt idx="45">
                  <c:v>305298</c:v>
                </c:pt>
                <c:pt idx="46">
                  <c:v>313570</c:v>
                </c:pt>
                <c:pt idx="47">
                  <c:v>347797</c:v>
                </c:pt>
                <c:pt idx="48">
                  <c:v>369774</c:v>
                </c:pt>
                <c:pt idx="49">
                  <c:v>379299</c:v>
                </c:pt>
                <c:pt idx="50">
                  <c:v>393951</c:v>
                </c:pt>
                <c:pt idx="51">
                  <c:v>390680</c:v>
                </c:pt>
                <c:pt idx="52">
                  <c:v>388283</c:v>
                </c:pt>
                <c:pt idx="53">
                  <c:v>387217</c:v>
                </c:pt>
                <c:pt idx="54">
                  <c:v>375311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3745-4321-A8A8-DABCB6CF9CA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532053608"/>
        <c:axId val="532044592"/>
      </c:lineChart>
      <c:dateAx>
        <c:axId val="532053608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crossAx val="532044592"/>
        <c:crosses val="autoZero"/>
        <c:auto val="1"/>
        <c:lblOffset val="100"/>
        <c:baseTimeUnit val="months"/>
      </c:dateAx>
      <c:valAx>
        <c:axId val="532044592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32053608"/>
        <c:crosses val="autoZero"/>
        <c:crossBetween val="between"/>
      </c:valAx>
    </c:plotArea>
    <c:legend>
      <c:legendPos val="r"/>
      <c:overlay val="0"/>
    </c:legend>
    <c:plotVisOnly val="1"/>
    <c:dispBlanksAs val="gap"/>
    <c:showDLblsOverMax val="0"/>
  </c:chart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8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1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028844" cy="351216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539" y="0"/>
            <a:ext cx="4028844" cy="351216"/>
          </a:xfrm>
          <a:prstGeom prst="rect">
            <a:avLst/>
          </a:prstGeom>
        </p:spPr>
        <p:txBody>
          <a:bodyPr vert="horz" lIns="88139" tIns="44070" rIns="88139" bIns="44070" rtlCol="0"/>
          <a:lstStyle>
            <a:lvl1pPr algn="r">
              <a:defRPr sz="1200"/>
            </a:lvl1pPr>
          </a:lstStyle>
          <a:p>
            <a:fld id="{DF715A87-2F56-4546-8B91-D5E4C92F2386}" type="datetimeFigureOut">
              <a:rPr lang="en-US" smtClean="0"/>
              <a:t>10/21/2020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659185"/>
            <a:ext cx="4028844" cy="35121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539" y="6659185"/>
            <a:ext cx="4028844" cy="351215"/>
          </a:xfrm>
          <a:prstGeom prst="rect">
            <a:avLst/>
          </a:prstGeom>
        </p:spPr>
        <p:txBody>
          <a:bodyPr vert="horz" lIns="88139" tIns="44070" rIns="88139" bIns="44070" rtlCol="0" anchor="b"/>
          <a:lstStyle>
            <a:lvl1pPr algn="r">
              <a:defRPr sz="1200"/>
            </a:lvl1pPr>
          </a:lstStyle>
          <a:p>
            <a:fld id="{EF3F1E41-F643-4A1F-A745-D1276C58DC1D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983423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028440" cy="351737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1"/>
            <a:ext cx="4028440" cy="351737"/>
          </a:xfrm>
          <a:prstGeom prst="rect">
            <a:avLst/>
          </a:prstGeom>
        </p:spPr>
        <p:txBody>
          <a:bodyPr vert="horz" lIns="93172" tIns="46586" rIns="93172" bIns="46586" rtlCol="0"/>
          <a:lstStyle>
            <a:lvl1pPr algn="r">
              <a:defRPr sz="1300"/>
            </a:lvl1pPr>
          </a:lstStyle>
          <a:p>
            <a:fld id="{BBE4A6AA-48A1-4288-ADB6-3FF1A2B7BC94}" type="datetimeFigureOut">
              <a:rPr lang="en-US" smtClean="0"/>
              <a:t>10/21/2020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46350" y="876300"/>
            <a:ext cx="4203700" cy="2365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6" rIns="93172" bIns="46586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373755"/>
            <a:ext cx="7437120" cy="2760345"/>
          </a:xfrm>
          <a:prstGeom prst="rect">
            <a:avLst/>
          </a:prstGeom>
        </p:spPr>
        <p:txBody>
          <a:bodyPr vert="horz" lIns="93172" tIns="46586" rIns="93172" bIns="46586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58664"/>
            <a:ext cx="4028440" cy="351736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658664"/>
            <a:ext cx="4028440" cy="351736"/>
          </a:xfrm>
          <a:prstGeom prst="rect">
            <a:avLst/>
          </a:prstGeom>
        </p:spPr>
        <p:txBody>
          <a:bodyPr vert="horz" lIns="93172" tIns="46586" rIns="93172" bIns="46586" rtlCol="0" anchor="b"/>
          <a:lstStyle>
            <a:lvl1pPr algn="r">
              <a:defRPr sz="1300"/>
            </a:lvl1pPr>
          </a:lstStyle>
          <a:p>
            <a:fld id="{33C52306-05E8-42D2-B814-2EA64EEC4A20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1344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Klaus is given moderator function to share screen / control slides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3DB6E2-0DD6-4CA9-ACB7-6C832F5AA684}" type="slidenum">
              <a:rPr kumimoji="0" lang="en-CA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4671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Matt brief intro and Klaus gives Matt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30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5408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Thomas takes back control and puts up questions for presenters – placeholder slide only</a:t>
            </a:r>
          </a:p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38496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936781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3DB6E2-0DD6-4CA9-ACB7-6C832F5AA684}" type="slidenum">
              <a:rPr kumimoji="0" lang="en-CA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913956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Klaus gives Joe control</a:t>
            </a:r>
          </a:p>
          <a:p>
            <a:endParaRPr lang="en-GB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A3DB6E2-0DD6-4CA9-ACB7-6C832F5AA684}" type="slidenum">
              <a:rPr kumimoji="0" lang="en-CA" sz="13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CA" sz="13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337766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r>
              <a:rPr lang="en-US" dirty="0">
                <a:solidFill>
                  <a:schemeClr val="tx1"/>
                </a:solidFill>
              </a:rPr>
              <a:t>Joe/Klaus can answer a few questions that have been submitted. Please stop around 6:27am/15:27 CET and move to next section.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(AT THIS TIME KLAUS TAKES BACK CONTROL OVER SLIDES)</a:t>
            </a:r>
          </a:p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115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Joe or Klaus controls slide for Jason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973471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Klaus has control of slides by now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78961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Erik brief intro and Klaus gives Erik control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30473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CFCD1F2-C663-42C8-8F72-10F46D8EEE62}" type="slidenum">
              <a:rPr kumimoji="0" lang="nb-NO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24</a:t>
            </a:fld>
            <a:endParaRPr kumimoji="0" lang="nb-NO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029043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>
                <a:solidFill>
                  <a:schemeClr val="tx1"/>
                </a:solidFill>
              </a:rPr>
              <a:t>Frank brief intro and Klaus gives Frank control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>
              <a:solidFill>
                <a:schemeClr val="tx1"/>
              </a:solidFill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3C52306-05E8-42D2-B814-2EA64EEC4A20}" type="slidenum">
              <a:rPr lang="en-US" smtClean="0"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117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7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8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ance Aspect Sla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2192000" cy="52717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5327780" y="-14244"/>
            <a:ext cx="1539551" cy="674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9" name="Picture 2" descr="K:\VP1\Branding\Design Elements\Aspect_logo_files\Aspect_Verance_lockups\Aspect_Verance_forNAB-160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36439" r="4887" b="31780"/>
          <a:stretch/>
        </p:blipFill>
        <p:spPr bwMode="auto">
          <a:xfrm>
            <a:off x="2542310" y="1136280"/>
            <a:ext cx="7107381" cy="142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 Placeholder 37"/>
          <p:cNvSpPr>
            <a:spLocks noGrp="1"/>
          </p:cNvSpPr>
          <p:nvPr>
            <p:ph type="body" sz="quarter" idx="12"/>
          </p:nvPr>
        </p:nvSpPr>
        <p:spPr>
          <a:xfrm>
            <a:off x="618744" y="3806761"/>
            <a:ext cx="10954512" cy="136531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Text Placeholder 17"/>
          <p:cNvSpPr>
            <a:spLocks noGrp="1"/>
          </p:cNvSpPr>
          <p:nvPr>
            <p:ph type="body" sz="quarter" idx="13"/>
          </p:nvPr>
        </p:nvSpPr>
        <p:spPr>
          <a:xfrm>
            <a:off x="1880616" y="5505450"/>
            <a:ext cx="8430768" cy="666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266248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289438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4763181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5" y="1554480"/>
            <a:ext cx="42672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14208" y="1689988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67128"/>
            <a:ext cx="3861798" cy="3308484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88D727D-D3CF-48B0-AD30-73B24016B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83AE2F-B350-4F1D-8613-5969C1954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8877767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nd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05551"/>
            <a:ext cx="5116801" cy="4118382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31100" y="1981200"/>
            <a:ext cx="50376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586552"/>
            <a:ext cx="5020927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BC085A1-DB44-47C5-B05C-0F226102C5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58C609DD-47DA-4830-A0C9-313CDFDE00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717057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630936" y="2083027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309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530836" y="2081052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5308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94560"/>
            <a:ext cx="5116801" cy="411838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515120" y="2194560"/>
            <a:ext cx="5116801" cy="410435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A56D7B60-0CFD-4079-909E-59218FAD5A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39611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11AB0560-F97F-43A8-9CC3-47295E4705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8017B9A-5325-4618-AC36-1085A2DF95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79077722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554902" y="1554480"/>
            <a:ext cx="4030461" cy="92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567618" y="1702688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554902" y="2082614"/>
            <a:ext cx="40304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sz="quarter" idx="12" hasCustomPrompt="1"/>
          </p:nvPr>
        </p:nvSpPr>
        <p:spPr>
          <a:xfrm>
            <a:off x="627068" y="1554480"/>
            <a:ext cx="6386512" cy="45672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Input Graphic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554902" y="2177915"/>
            <a:ext cx="4030461" cy="3909376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85295F-F7E5-4A53-89E7-BDEBDF805F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CA0220-02FF-4977-8E1B-C6FFB8A5CC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32298477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10"/>
            <a:ext cx="12192000" cy="6168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" y="10"/>
            <a:ext cx="12192000" cy="6169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36860622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D38C7-CF51-4A0A-91FA-B98F4DF689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6211905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19317920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0" y="0"/>
            <a:ext cx="3989070" cy="690411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 userDrawn="1"/>
        </p:nvCxnSpPr>
        <p:spPr>
          <a:xfrm flipV="1">
            <a:off x="2080260" y="13964"/>
            <a:ext cx="3966210" cy="684266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19350" y="4638675"/>
            <a:ext cx="1200150" cy="12001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2571750" y="4791075"/>
            <a:ext cx="895350" cy="89535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4" y="682815"/>
            <a:ext cx="2367894" cy="184131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5181604" y="3698113"/>
            <a:ext cx="642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i="1" dirty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401044169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A91E914-0914-4185-AC7D-B6006CD8A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418726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ate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2192000" cy="52717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007" y="679046"/>
            <a:ext cx="2378478" cy="1849550"/>
          </a:xfrm>
          <a:prstGeom prst="rect">
            <a:avLst/>
          </a:prstGeom>
        </p:spPr>
      </p:pic>
      <p:cxnSp>
        <p:nvCxnSpPr>
          <p:cNvPr id="10" name="Straight Connector 9"/>
          <p:cNvCxnSpPr/>
          <p:nvPr userDrawn="1"/>
        </p:nvCxnSpPr>
        <p:spPr>
          <a:xfrm>
            <a:off x="6096001" y="2901820"/>
            <a:ext cx="0" cy="75578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 userDrawn="1"/>
        </p:nvSpPr>
        <p:spPr>
          <a:xfrm>
            <a:off x="5327780" y="-14244"/>
            <a:ext cx="1539551" cy="67403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ext Placeholder 37">
            <a:extLst>
              <a:ext uri="{FF2B5EF4-FFF2-40B4-BE49-F238E27FC236}">
                <a16:creationId xmlns:a16="http://schemas.microsoft.com/office/drawing/2014/main" id="{3A047412-0967-43D7-ABFD-CAF7673E45F2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618744" y="3806761"/>
            <a:ext cx="10954512" cy="1365315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4000" i="0">
                <a:solidFill>
                  <a:schemeClr val="bg1"/>
                </a:solidFill>
                <a:latin typeface="+mj-lt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7">
            <a:extLst>
              <a:ext uri="{FF2B5EF4-FFF2-40B4-BE49-F238E27FC236}">
                <a16:creationId xmlns:a16="http://schemas.microsoft.com/office/drawing/2014/main" id="{67334EAD-F57C-43BD-93AB-B863F40C17F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1880616" y="5505450"/>
            <a:ext cx="8430768" cy="6667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470822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289438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371493132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5" y="1554480"/>
            <a:ext cx="42672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14208" y="1689988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67128"/>
            <a:ext cx="3861798" cy="3308484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88D727D-D3CF-48B0-AD30-73B24016B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83AE2F-B350-4F1D-8613-5969C1954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61119591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nd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05551"/>
            <a:ext cx="5116801" cy="4118382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31100" y="1981200"/>
            <a:ext cx="50376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586552"/>
            <a:ext cx="5020927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BC085A1-DB44-47C5-B05C-0F226102C5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58C609DD-47DA-4830-A0C9-313CDFDE00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89854231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630936" y="2083027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309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530836" y="2081052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5308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94560"/>
            <a:ext cx="5116801" cy="411838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515120" y="2194560"/>
            <a:ext cx="5116801" cy="410435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A56D7B60-0CFD-4079-909E-59218FAD5A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39611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11AB0560-F97F-43A8-9CC3-47295E4705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8017B9A-5325-4618-AC36-1085A2DF95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141604887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554902" y="1840237"/>
            <a:ext cx="4030461" cy="92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567618" y="1988445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554902" y="2368371"/>
            <a:ext cx="40304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sz="quarter" idx="12" hasCustomPrompt="1"/>
          </p:nvPr>
        </p:nvSpPr>
        <p:spPr>
          <a:xfrm>
            <a:off x="627068" y="1697360"/>
            <a:ext cx="6386512" cy="45672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Input Graphic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554902" y="2463672"/>
            <a:ext cx="4030461" cy="3909376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85295F-F7E5-4A53-89E7-BDEBDF805F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CA0220-02FF-4977-8E1B-C6FFB8A5CC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21436849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10"/>
            <a:ext cx="12192000" cy="6168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" y="10"/>
            <a:ext cx="12192000" cy="6169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148492591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D38C7-CF51-4A0A-91FA-B98F4DF689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425329022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354030711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0" y="0"/>
            <a:ext cx="3989070" cy="690411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 userDrawn="1"/>
        </p:nvCxnSpPr>
        <p:spPr>
          <a:xfrm flipV="1">
            <a:off x="2080260" y="13964"/>
            <a:ext cx="3966210" cy="684266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19350" y="4638675"/>
            <a:ext cx="1200150" cy="12001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2571750" y="4791075"/>
            <a:ext cx="895350" cy="89535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4" y="682815"/>
            <a:ext cx="2367894" cy="184131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5181604" y="3698113"/>
            <a:ext cx="642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i="1" dirty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83743570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 text bo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5" name="Title 3">
            <a:extLst>
              <a:ext uri="{FF2B5EF4-FFF2-40B4-BE49-F238E27FC236}">
                <a16:creationId xmlns:a16="http://schemas.microsoft.com/office/drawing/2014/main" id="{21F26DB5-9699-4D88-9753-3BABBB9286D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49"/>
            <a:ext cx="10975709" cy="811211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35FD4F85-7EA4-467F-A18D-169E40A29B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1557994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ance Aspect Partner Title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2192000" cy="52717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Oval 1"/>
          <p:cNvSpPr/>
          <p:nvPr userDrawn="1"/>
        </p:nvSpPr>
        <p:spPr>
          <a:xfrm>
            <a:off x="9095112" y="933972"/>
            <a:ext cx="2256830" cy="2256828"/>
          </a:xfrm>
          <a:prstGeom prst="ellipse">
            <a:avLst/>
          </a:prstGeom>
          <a:solidFill>
            <a:schemeClr val="bg1"/>
          </a:solidFill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3" name="Oval 12"/>
          <p:cNvSpPr/>
          <p:nvPr userDrawn="1"/>
        </p:nvSpPr>
        <p:spPr>
          <a:xfrm>
            <a:off x="8840187" y="679047"/>
            <a:ext cx="2766681" cy="2766681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026" name="Picture 2" descr="K:\VP1\Branding\Design Elements\Aspect_logo_files\Aspect_Verance_lockups\Aspect_Verance_forNAB-1600.jpg"/>
          <p:cNvPicPr>
            <a:picLocks noChangeAspect="1" noChangeArrowheads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5" t="36439" r="4887" b="31780"/>
          <a:stretch/>
        </p:blipFill>
        <p:spPr bwMode="auto">
          <a:xfrm>
            <a:off x="290946" y="1479183"/>
            <a:ext cx="7107381" cy="1422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5"/>
          <p:cNvSpPr>
            <a:spLocks noGrp="1"/>
          </p:cNvSpPr>
          <p:nvPr>
            <p:ph type="body" sz="quarter" idx="13"/>
          </p:nvPr>
        </p:nvSpPr>
        <p:spPr>
          <a:xfrm>
            <a:off x="457199" y="5493642"/>
            <a:ext cx="8430768" cy="683224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itle 2"/>
          <p:cNvSpPr>
            <a:spLocks noGrp="1"/>
          </p:cNvSpPr>
          <p:nvPr>
            <p:ph type="title"/>
          </p:nvPr>
        </p:nvSpPr>
        <p:spPr>
          <a:xfrm>
            <a:off x="457200" y="3795941"/>
            <a:ext cx="11301984" cy="132556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400801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lank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D38C7-CF51-4A0A-91FA-B98F4DF689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60936171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A91E914-0914-4185-AC7D-B6006CD8A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192427502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289438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38039867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5" y="1554480"/>
            <a:ext cx="4267200" cy="0"/>
          </a:xfrm>
          <a:prstGeom prst="line">
            <a:avLst/>
          </a:prstGeom>
          <a:ln w="127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 Placeholder 5"/>
          <p:cNvSpPr>
            <a:spLocks noGrp="1"/>
          </p:cNvSpPr>
          <p:nvPr>
            <p:ph type="body" sz="quarter" idx="20" hasCustomPrompt="1"/>
          </p:nvPr>
        </p:nvSpPr>
        <p:spPr>
          <a:xfrm>
            <a:off x="614208" y="1689988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67128"/>
            <a:ext cx="3861798" cy="3308484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988D727D-D3CF-48B0-AD30-73B24016BA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2D83AE2F-B350-4F1D-8613-5969C19545C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29434068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Hand Column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05551"/>
            <a:ext cx="5116801" cy="4118382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31100" y="1981200"/>
            <a:ext cx="503762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586552"/>
            <a:ext cx="5020927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FBC085A1-DB44-47C5-B05C-0F226102C59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58C609DD-47DA-4830-A0C9-313CDFDE009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3073308552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tiv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/>
          <p:cNvCxnSpPr/>
          <p:nvPr userDrawn="1"/>
        </p:nvCxnSpPr>
        <p:spPr>
          <a:xfrm flipV="1">
            <a:off x="630936" y="2083027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 userDrawn="1"/>
        </p:nvCxnSpPr>
        <p:spPr>
          <a:xfrm>
            <a:off x="6309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 userDrawn="1"/>
        </p:nvCxnSpPr>
        <p:spPr>
          <a:xfrm flipV="1">
            <a:off x="6530836" y="2081052"/>
            <a:ext cx="5117690" cy="1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 userDrawn="1"/>
        </p:nvCxnSpPr>
        <p:spPr>
          <a:xfrm>
            <a:off x="6530836" y="1554480"/>
            <a:ext cx="511769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 Placeholder 5"/>
          <p:cNvSpPr>
            <a:spLocks noGrp="1"/>
          </p:cNvSpPr>
          <p:nvPr>
            <p:ph type="body" sz="quarter" idx="21" hasCustomPrompt="1"/>
          </p:nvPr>
        </p:nvSpPr>
        <p:spPr>
          <a:xfrm>
            <a:off x="630936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631825" y="2194560"/>
            <a:ext cx="5116801" cy="4118382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2" name="Text Placeholder 2"/>
          <p:cNvSpPr>
            <a:spLocks noGrp="1"/>
          </p:cNvSpPr>
          <p:nvPr>
            <p:ph type="body" sz="quarter" idx="22" hasCustomPrompt="1"/>
          </p:nvPr>
        </p:nvSpPr>
        <p:spPr>
          <a:xfrm>
            <a:off x="6515120" y="2194560"/>
            <a:ext cx="5116801" cy="4104350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/>
            </a:lvl1pPr>
            <a:lvl2pPr>
              <a:lnSpc>
                <a:spcPct val="100000"/>
              </a:lnSpc>
              <a:defRPr/>
            </a:lvl2pPr>
            <a:lvl3pPr>
              <a:lnSpc>
                <a:spcPct val="100000"/>
              </a:lnSpc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3" name="Text Placeholder 5">
            <a:extLst>
              <a:ext uri="{FF2B5EF4-FFF2-40B4-BE49-F238E27FC236}">
                <a16:creationId xmlns:a16="http://schemas.microsoft.com/office/drawing/2014/main" id="{A56D7B60-0CFD-4079-909E-59218FAD5A9E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539611" y="1662752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id="{11AB0560-F97F-43A8-9CC3-47295E47056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58017B9A-5325-4618-AC36-1085A2DF956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420546258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fographic Layou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>
          <a:xfrm>
            <a:off x="7554902" y="1554480"/>
            <a:ext cx="4030461" cy="9289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7567618" y="1702688"/>
            <a:ext cx="3870325" cy="320305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pPr lvl="0"/>
            <a:r>
              <a:rPr lang="en-US" dirty="0"/>
              <a:t>Bullet List Title One Line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7554902" y="2082614"/>
            <a:ext cx="403046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4"/>
          <p:cNvSpPr>
            <a:spLocks noGrp="1"/>
          </p:cNvSpPr>
          <p:nvPr>
            <p:ph sz="quarter" idx="12" hasCustomPrompt="1"/>
          </p:nvPr>
        </p:nvSpPr>
        <p:spPr>
          <a:xfrm>
            <a:off x="627068" y="1554480"/>
            <a:ext cx="6386512" cy="4567238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Input Graphic Here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sz="quarter" idx="14" hasCustomPrompt="1"/>
          </p:nvPr>
        </p:nvSpPr>
        <p:spPr>
          <a:xfrm>
            <a:off x="7554902" y="2177915"/>
            <a:ext cx="4030461" cy="3909376"/>
          </a:xfrm>
        </p:spPr>
        <p:txBody>
          <a:bodyPr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lvl3pPr>
            <a:lvl4pPr>
              <a:lnSpc>
                <a:spcPct val="100000"/>
              </a:lnSpc>
              <a:defRPr/>
            </a:lvl4pPr>
            <a:lvl5pPr>
              <a:lnSpc>
                <a:spcPct val="100000"/>
              </a:lnSpc>
              <a:defRPr/>
            </a:lvl5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3">
            <a:extLst>
              <a:ext uri="{FF2B5EF4-FFF2-40B4-BE49-F238E27FC236}">
                <a16:creationId xmlns:a16="http://schemas.microsoft.com/office/drawing/2014/main" id="{4B85295F-F7E5-4A53-89E7-BDEBDF805F8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12" name="Text Placeholder 5">
            <a:extLst>
              <a:ext uri="{FF2B5EF4-FFF2-40B4-BE49-F238E27FC236}">
                <a16:creationId xmlns:a16="http://schemas.microsoft.com/office/drawing/2014/main" id="{C2CA0220-02FF-4977-8E1B-C6FFB8A5CC5A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515706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10"/>
            <a:ext cx="12192000" cy="616857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 hasCustomPrompt="1"/>
          </p:nvPr>
        </p:nvSpPr>
        <p:spPr>
          <a:xfrm>
            <a:off x="5" y="10"/>
            <a:ext cx="12192000" cy="6169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Click to add photo</a:t>
            </a:r>
          </a:p>
        </p:txBody>
      </p:sp>
    </p:spTree>
    <p:extLst>
      <p:ext uri="{BB962C8B-B14F-4D97-AF65-F5344CB8AC3E}">
        <p14:creationId xmlns:p14="http://schemas.microsoft.com/office/powerpoint/2010/main" val="293395843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With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27D38C7-CF51-4A0A-91FA-B98F4DF689C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277443506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 No Sub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2474372F-2C46-44F4-8D46-D0D367F129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</p:spTree>
    <p:extLst>
      <p:ext uri="{BB962C8B-B14F-4D97-AF65-F5344CB8AC3E}">
        <p14:creationId xmlns:p14="http://schemas.microsoft.com/office/powerpoint/2010/main" val="2651572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ner Title Sla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0"/>
            <a:ext cx="12192000" cy="527179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37612"/>
            <a:ext cx="2378478" cy="1849550"/>
          </a:xfrm>
          <a:prstGeom prst="rect">
            <a:avLst/>
          </a:prstGeom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88B225DB-5F7A-42C5-AFE9-785DCF31493F}"/>
              </a:ext>
            </a:extLst>
          </p:cNvPr>
          <p:cNvGrpSpPr/>
          <p:nvPr userDrawn="1"/>
        </p:nvGrpSpPr>
        <p:grpSpPr>
          <a:xfrm>
            <a:off x="8840187" y="679047"/>
            <a:ext cx="2766681" cy="2766681"/>
            <a:chOff x="8840187" y="679047"/>
            <a:chExt cx="2766681" cy="2766681"/>
          </a:xfrm>
        </p:grpSpPr>
        <p:sp>
          <p:nvSpPr>
            <p:cNvPr id="2" name="Oval 1"/>
            <p:cNvSpPr/>
            <p:nvPr userDrawn="1"/>
          </p:nvSpPr>
          <p:spPr>
            <a:xfrm>
              <a:off x="9095112" y="933972"/>
              <a:ext cx="2256830" cy="2256828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 userDrawn="1"/>
          </p:nvSpPr>
          <p:spPr>
            <a:xfrm>
              <a:off x="8840187" y="679047"/>
              <a:ext cx="2766681" cy="2766681"/>
            </a:xfrm>
            <a:prstGeom prst="ellipse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prstClr val="white"/>
                </a:solidFill>
              </a:endParaRPr>
            </a:p>
          </p:txBody>
        </p:sp>
      </p:grpSp>
      <p:sp>
        <p:nvSpPr>
          <p:cNvPr id="12" name="Title 2">
            <a:extLst>
              <a:ext uri="{FF2B5EF4-FFF2-40B4-BE49-F238E27FC236}">
                <a16:creationId xmlns:a16="http://schemas.microsoft.com/office/drawing/2014/main" id="{B61ACC7D-EB3D-473B-884A-C7309F7251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795941"/>
            <a:ext cx="11301984" cy="1325563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5">
            <a:extLst>
              <a:ext uri="{FF2B5EF4-FFF2-40B4-BE49-F238E27FC236}">
                <a16:creationId xmlns:a16="http://schemas.microsoft.com/office/drawing/2014/main" id="{62A810F2-88AC-4F16-B019-CED138ABFBD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457199" y="5493642"/>
            <a:ext cx="8430768" cy="683224"/>
          </a:xfrm>
          <a:prstGeom prst="rect">
            <a:avLst/>
          </a:prstGeom>
        </p:spPr>
        <p:txBody>
          <a:bodyPr/>
          <a:lstStyle>
            <a:lvl1pPr algn="l">
              <a:defRPr baseline="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15174921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ank Yo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5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>
            <a:off x="0" y="0"/>
            <a:ext cx="3989070" cy="6904113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>
            <a:cxnSpLocks/>
          </p:cNvCxnSpPr>
          <p:nvPr userDrawn="1"/>
        </p:nvCxnSpPr>
        <p:spPr>
          <a:xfrm flipV="1">
            <a:off x="2080260" y="13964"/>
            <a:ext cx="3966210" cy="684266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19350" y="4638675"/>
            <a:ext cx="1200150" cy="1200150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Oval 9"/>
          <p:cNvSpPr/>
          <p:nvPr userDrawn="1"/>
        </p:nvSpPr>
        <p:spPr>
          <a:xfrm>
            <a:off x="2571750" y="4791075"/>
            <a:ext cx="895350" cy="895350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8324" y="682815"/>
            <a:ext cx="2367894" cy="1841319"/>
          </a:xfrm>
          <a:prstGeom prst="rect">
            <a:avLst/>
          </a:prstGeom>
        </p:spPr>
      </p:pic>
      <p:sp>
        <p:nvSpPr>
          <p:cNvPr id="2" name="TextBox 1"/>
          <p:cNvSpPr txBox="1"/>
          <p:nvPr userDrawn="1"/>
        </p:nvSpPr>
        <p:spPr>
          <a:xfrm>
            <a:off x="5181604" y="3698113"/>
            <a:ext cx="642394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3600" b="1" i="1" dirty="0">
                <a:solidFill>
                  <a:schemeClr val="bg1"/>
                </a:solidFill>
                <a:latin typeface="Georgia" panose="020405020504050203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396680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28"/>
          <p:cNvSpPr txBox="1">
            <a:spLocks noChangeArrowheads="1"/>
          </p:cNvSpPr>
          <p:nvPr userDrawn="1"/>
        </p:nvSpPr>
        <p:spPr bwMode="auto">
          <a:xfrm>
            <a:off x="1087967" y="6625167"/>
            <a:ext cx="2540000" cy="249767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/>
          <a:lstStyle>
            <a:lvl1pPr>
              <a:defRPr smtClean="0">
                <a:solidFill>
                  <a:schemeClr val="tx1"/>
                </a:solidFill>
              </a:defRPr>
            </a:lvl1pPr>
          </a:lstStyle>
          <a:p>
            <a:pPr eaLnBrk="0" hangingPunct="0">
              <a:defRPr/>
            </a:pPr>
            <a:endParaRPr lang="en-US" sz="1200" dirty="0">
              <a:solidFill>
                <a:schemeClr val="tx1">
                  <a:lumMod val="65000"/>
                  <a:lumOff val="35000"/>
                </a:schemeClr>
              </a:solidFill>
              <a:latin typeface="Arial Narrow" pitchFamily="34" charset="0"/>
              <a:cs typeface="+mn-cs"/>
            </a:endParaRPr>
          </a:p>
        </p:txBody>
      </p:sp>
      <p:sp>
        <p:nvSpPr>
          <p:cNvPr id="3" name="Title Placeholder 11"/>
          <p:cNvSpPr>
            <a:spLocks noGrp="1"/>
          </p:cNvSpPr>
          <p:nvPr>
            <p:ph type="title"/>
          </p:nvPr>
        </p:nvSpPr>
        <p:spPr>
          <a:xfrm>
            <a:off x="609600" y="218998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1592669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E143B13-6CD7-4FD3-8511-43517FF30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28373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6D8C60C0-492E-4F64-81B7-215F9E40F1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58070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400"/>
            <a:ext cx="5384800" cy="452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84000"/>
            <a:ext cx="5384800" cy="452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B3FC239-D254-491A-8408-698C5BEFD0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621690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-27384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400"/>
            <a:ext cx="3470176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353792" y="1604797"/>
            <a:ext cx="3470400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8112224" y="1604797"/>
            <a:ext cx="3470400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7521776-ED90-4ED0-B4DC-AB3C4FED83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20926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Table Placeholder 10"/>
          <p:cNvSpPr>
            <a:spLocks noGrp="1"/>
          </p:cNvSpPr>
          <p:nvPr>
            <p:ph type="tbl" sz="quarter" idx="13"/>
          </p:nvPr>
        </p:nvSpPr>
        <p:spPr>
          <a:xfrm>
            <a:off x="609601" y="1509184"/>
            <a:ext cx="10945284" cy="4608115"/>
          </a:xfrm>
        </p:spPr>
        <p:txBody>
          <a:bodyPr/>
          <a:lstStyle>
            <a:lvl1pPr>
              <a:buNone/>
              <a:defRPr/>
            </a:lvl1pPr>
          </a:lstStyle>
          <a:p>
            <a:endParaRPr lang="en-CA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2DBCBE03-45FE-4A12-B025-787FCB36D0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862135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609601" y="1598400"/>
            <a:ext cx="6335183" cy="452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7152218" y="1604434"/>
            <a:ext cx="4705349" cy="4512733"/>
          </a:xfrm>
        </p:spPr>
        <p:txBody>
          <a:bodyPr/>
          <a:lstStyle/>
          <a:p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471AC31-E42D-4417-9760-43CFC0C781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145371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folie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736" y="388938"/>
            <a:ext cx="11063817" cy="951831"/>
          </a:xfrm>
        </p:spPr>
        <p:txBody>
          <a:bodyPr/>
          <a:lstStyle>
            <a:lvl1pPr algn="l">
              <a:defRPr sz="4000" b="0" i="0">
                <a:solidFill>
                  <a:schemeClr val="accent1"/>
                </a:solidFill>
                <a:latin typeface="Calibri"/>
                <a:cs typeface="Calibri"/>
              </a:defRPr>
            </a:lvl1pPr>
          </a:lstStyle>
          <a:p>
            <a:r>
              <a:rPr lang="de-DE"/>
              <a:t>Mastertitelformat bearbeiten</a:t>
            </a:r>
            <a:endParaRPr lang="de-DE" dirty="0"/>
          </a:p>
        </p:txBody>
      </p:sp>
      <p:sp>
        <p:nvSpPr>
          <p:cNvPr id="7" name="Inhaltsplatzhalter 2"/>
          <p:cNvSpPr>
            <a:spLocks noGrp="1"/>
          </p:cNvSpPr>
          <p:nvPr>
            <p:ph idx="1"/>
          </p:nvPr>
        </p:nvSpPr>
        <p:spPr>
          <a:xfrm>
            <a:off x="575735" y="1357289"/>
            <a:ext cx="11063816" cy="3871913"/>
          </a:xfrm>
        </p:spPr>
        <p:txBody>
          <a:bodyPr/>
          <a:lstStyle>
            <a:lvl1pPr marL="0" indent="0">
              <a:lnSpc>
                <a:spcPct val="100000"/>
              </a:lnSpc>
              <a:spcBef>
                <a:spcPts val="1067"/>
              </a:spcBef>
              <a:buFont typeface="Arial"/>
              <a:buNone/>
              <a:defRPr sz="2667">
                <a:solidFill>
                  <a:srgbClr val="636463"/>
                </a:solidFill>
                <a:latin typeface="Calibri"/>
                <a:cs typeface="Calibri"/>
              </a:defRPr>
            </a:lvl1pPr>
            <a:lvl2pPr marL="0" indent="0">
              <a:lnSpc>
                <a:spcPct val="90000"/>
              </a:lnSpc>
              <a:spcBef>
                <a:spcPts val="800"/>
              </a:spcBef>
              <a:buFont typeface="Arial"/>
              <a:buNone/>
              <a:defRPr sz="2400">
                <a:solidFill>
                  <a:srgbClr val="636463"/>
                </a:solidFill>
                <a:latin typeface="Calibri"/>
                <a:cs typeface="Calibri"/>
              </a:defRPr>
            </a:lvl2pPr>
            <a:lvl3pPr marL="239178" indent="-239178" defTabSz="1432948">
              <a:lnSpc>
                <a:spcPct val="90000"/>
              </a:lnSpc>
              <a:spcBef>
                <a:spcPts val="800"/>
              </a:spcBef>
              <a:buFont typeface="Arial"/>
              <a:buChar char="•"/>
              <a:defRPr sz="2400" b="0">
                <a:solidFill>
                  <a:srgbClr val="636463"/>
                </a:solidFill>
                <a:latin typeface="Calibri"/>
                <a:cs typeface="Calibri"/>
              </a:defRPr>
            </a:lvl3pPr>
            <a:lvl4pPr marL="719649" indent="-239178">
              <a:lnSpc>
                <a:spcPct val="90000"/>
              </a:lnSpc>
              <a:spcBef>
                <a:spcPts val="800"/>
              </a:spcBef>
              <a:buFont typeface="Lucida Grande"/>
              <a:buChar char="–"/>
              <a:defRPr sz="2400">
                <a:solidFill>
                  <a:srgbClr val="636463"/>
                </a:solidFill>
                <a:latin typeface="Calibri"/>
                <a:cs typeface="Calibri"/>
              </a:defRPr>
            </a:lvl4pPr>
            <a:lvl5pPr marL="0" indent="0">
              <a:lnSpc>
                <a:spcPct val="90000"/>
              </a:lnSpc>
              <a:spcBef>
                <a:spcPts val="800"/>
              </a:spcBef>
              <a:buFont typeface="Arial"/>
              <a:buNone/>
              <a:defRPr sz="2133">
                <a:solidFill>
                  <a:srgbClr val="636463"/>
                </a:solidFill>
                <a:latin typeface="Calibri"/>
                <a:cs typeface="Calibri"/>
              </a:defRPr>
            </a:lvl5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2915939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958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917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83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9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70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66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CA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0E143B13-6CD7-4FD3-8511-43517FF303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09979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at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" y="0"/>
            <a:ext cx="121920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 flipH="1">
            <a:off x="0" y="-11151"/>
            <a:ext cx="10584946" cy="6208628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2642163" y="3813718"/>
            <a:ext cx="1048214" cy="1048214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/>
          <p:nvPr userDrawn="1"/>
        </p:nvCxnSpPr>
        <p:spPr>
          <a:xfrm flipH="1" flipV="1">
            <a:off x="-257157" y="2354269"/>
            <a:ext cx="7789220" cy="4541837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>
            <a:off x="2809428" y="3980986"/>
            <a:ext cx="713678" cy="71367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prstClr val="white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 flipV="1">
            <a:off x="8854445" y="6479013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  <p:sp>
        <p:nvSpPr>
          <p:cNvPr id="22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5199484" y="3737611"/>
            <a:ext cx="6386633" cy="9144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 i="1" baseline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Insert Divider Slide Title Here, 1 or 2 Lines</a:t>
            </a:r>
          </a:p>
        </p:txBody>
      </p:sp>
    </p:spTree>
    <p:extLst>
      <p:ext uri="{BB962C8B-B14F-4D97-AF65-F5344CB8AC3E}">
        <p14:creationId xmlns:p14="http://schemas.microsoft.com/office/powerpoint/2010/main" val="214986871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  <a:lvl6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6pPr>
            <a:lvl7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7pPr>
            <a:lvl8pPr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8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  <a:p>
            <a:pPr lvl="5"/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6D8C60C0-492E-4F64-81B7-215F9E40F1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8534137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400"/>
            <a:ext cx="5384800" cy="452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584000"/>
            <a:ext cx="5384800" cy="4526400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AB3FC239-D254-491A-8408-698C5BEFD03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18863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609600" y="-27384"/>
            <a:ext cx="10972800" cy="1143000"/>
          </a:xfrm>
        </p:spPr>
        <p:txBody>
          <a:bodyPr/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7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598400"/>
            <a:ext cx="3470176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3"/>
          </p:nvPr>
        </p:nvSpPr>
        <p:spPr>
          <a:xfrm>
            <a:off x="4353792" y="1604797"/>
            <a:ext cx="3470400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9" name="Content Placeholder 2"/>
          <p:cNvSpPr>
            <a:spLocks noGrp="1"/>
          </p:cNvSpPr>
          <p:nvPr>
            <p:ph sz="half" idx="14"/>
          </p:nvPr>
        </p:nvSpPr>
        <p:spPr>
          <a:xfrm>
            <a:off x="8112224" y="1604797"/>
            <a:ext cx="3470400" cy="4526400"/>
          </a:xfrm>
        </p:spPr>
        <p:txBody>
          <a:bodyPr>
            <a:noAutofit/>
          </a:bodyPr>
          <a:lstStyle>
            <a:lvl1pPr>
              <a:defRPr sz="2667"/>
            </a:lvl1pPr>
            <a:lvl2pPr>
              <a:defRPr sz="2400"/>
            </a:lvl2pPr>
            <a:lvl3pPr>
              <a:defRPr sz="2133"/>
            </a:lvl3pPr>
            <a:lvl4pPr>
              <a:defRPr sz="1867"/>
            </a:lvl4pPr>
            <a:lvl5pPr>
              <a:defRPr sz="1867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Picture 9" descr="Logo&#10;&#10;Description automatically generated">
            <a:extLst>
              <a:ext uri="{FF2B5EF4-FFF2-40B4-BE49-F238E27FC236}">
                <a16:creationId xmlns:a16="http://schemas.microsoft.com/office/drawing/2014/main" id="{27521776-ED90-4ED0-B4DC-AB3C4FED83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7704726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1" name="Table Placeholder 10"/>
          <p:cNvSpPr>
            <a:spLocks noGrp="1"/>
          </p:cNvSpPr>
          <p:nvPr>
            <p:ph type="tbl" sz="quarter" idx="13"/>
          </p:nvPr>
        </p:nvSpPr>
        <p:spPr>
          <a:xfrm>
            <a:off x="609601" y="1509184"/>
            <a:ext cx="10945284" cy="4608115"/>
          </a:xfrm>
        </p:spPr>
        <p:txBody>
          <a:bodyPr/>
          <a:lstStyle>
            <a:lvl1pPr>
              <a:buNone/>
              <a:defRPr/>
            </a:lvl1pPr>
          </a:lstStyle>
          <a:p>
            <a:endParaRPr lang="en-CA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Picture 5" descr="Logo&#10;&#10;Description automatically generated">
            <a:extLst>
              <a:ext uri="{FF2B5EF4-FFF2-40B4-BE49-F238E27FC236}">
                <a16:creationId xmlns:a16="http://schemas.microsoft.com/office/drawing/2014/main" id="{2DBCBE03-45FE-4A12-B025-787FCB36D05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855849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609601" y="1598400"/>
            <a:ext cx="6335183" cy="452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12" name="Picture Placeholder 11"/>
          <p:cNvSpPr>
            <a:spLocks noGrp="1"/>
          </p:cNvSpPr>
          <p:nvPr>
            <p:ph type="pic" sz="quarter" idx="13"/>
          </p:nvPr>
        </p:nvSpPr>
        <p:spPr>
          <a:xfrm>
            <a:off x="7152218" y="1604434"/>
            <a:ext cx="4705349" cy="4512733"/>
          </a:xfrm>
        </p:spPr>
        <p:txBody>
          <a:bodyPr/>
          <a:lstStyle/>
          <a:p>
            <a:endParaRPr lang="en-CA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3471AC31-E42D-4417-9760-43CFC0C7811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5878199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tellysbil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Undertit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b-NO"/>
              <a:t>Klikk for å redigere undertittelstil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17683377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tel og innho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022544815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Del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057867250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o innholdsdel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964883686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Sammenlign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4" name="Plassholder for innhol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5" name="Plassholder f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6" name="Plassholder for innhol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7" name="Plassholder for dato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8" name="Plassholder for bunn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9" name="Plassholder for lysbilde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7852355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range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" y="0"/>
            <a:ext cx="1219200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 flipH="1">
            <a:off x="0" y="-50927"/>
            <a:ext cx="10616184" cy="6248404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2642163" y="3813718"/>
            <a:ext cx="1048214" cy="1048214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 flipH="1" flipV="1">
            <a:off x="-112872" y="2438400"/>
            <a:ext cx="7644938" cy="4457709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>
            <a:off x="2809428" y="3980986"/>
            <a:ext cx="713678" cy="713678"/>
          </a:xfrm>
          <a:prstGeom prst="ellipse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5199484" y="3737611"/>
            <a:ext cx="6386633" cy="9144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 i="1" baseline="0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Insert Divider Slide Title Here, 1 or 2 Lines</a:t>
            </a:r>
          </a:p>
        </p:txBody>
      </p:sp>
      <p:sp>
        <p:nvSpPr>
          <p:cNvPr id="14" name="TextBox 13"/>
          <p:cNvSpPr txBox="1"/>
          <p:nvPr userDrawn="1"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333F48"/>
                </a:solidFill>
              </a:rPr>
              <a:t>verance.com</a:t>
            </a:r>
          </a:p>
        </p:txBody>
      </p:sp>
      <p:sp>
        <p:nvSpPr>
          <p:cNvPr id="18" name="TextBox 17"/>
          <p:cNvSpPr txBox="1"/>
          <p:nvPr userDrawn="1"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prstClr val="white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20" name="Straight Connector 19"/>
          <p:cNvCxnSpPr/>
          <p:nvPr userDrawn="1"/>
        </p:nvCxnSpPr>
        <p:spPr>
          <a:xfrm flipV="1">
            <a:off x="8854445" y="6479013"/>
            <a:ext cx="90535" cy="156095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 userDrawn="1"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5F5F5"/>
                </a:solidFill>
              </a:rPr>
              <a:pPr/>
              <a:t>‹Nr.›</a:t>
            </a:fld>
            <a:endParaRPr lang="en-US" b="1" dirty="0">
              <a:solidFill>
                <a:srgbClr val="F5F5F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228924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Bare tit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dato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4" name="Plassholder for bunn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5" name="Plassholder for lysbilde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218791541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dato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3" name="Plassholder for bunn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543954325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nhold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innhol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589876807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e med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bild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b-NO"/>
          </a:p>
        </p:txBody>
      </p:sp>
      <p:sp>
        <p:nvSpPr>
          <p:cNvPr id="4" name="Plassholder f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b-NO"/>
              <a:t>Klikk for å redigere tekststiler i malen</a:t>
            </a:r>
          </a:p>
        </p:txBody>
      </p:sp>
      <p:sp>
        <p:nvSpPr>
          <p:cNvPr id="5" name="Plassholder for dato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6" name="Plassholder for bunn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7" name="Plassholder for lysbilde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63451484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Loddrett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1508127071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drett tittel og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drett tit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loddrett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32016340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ight 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" y="0"/>
            <a:ext cx="12192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5" name="Straight Connector 14"/>
          <p:cNvCxnSpPr>
            <a:cxnSpLocks/>
          </p:cNvCxnSpPr>
          <p:nvPr userDrawn="1"/>
        </p:nvCxnSpPr>
        <p:spPr>
          <a:xfrm flipH="1">
            <a:off x="0" y="-11151"/>
            <a:ext cx="10584946" cy="6208628"/>
          </a:xfrm>
          <a:prstGeom prst="line">
            <a:avLst/>
          </a:prstGeom>
          <a:ln w="25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>
            <a:off x="2642163" y="3813718"/>
            <a:ext cx="1048214" cy="1048214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6" name="Straight Connector 5"/>
          <p:cNvCxnSpPr>
            <a:cxnSpLocks/>
          </p:cNvCxnSpPr>
          <p:nvPr userDrawn="1"/>
        </p:nvCxnSpPr>
        <p:spPr>
          <a:xfrm flipH="1" flipV="1">
            <a:off x="-60600" y="2468880"/>
            <a:ext cx="7592663" cy="4427227"/>
          </a:xfrm>
          <a:prstGeom prst="line">
            <a:avLst/>
          </a:prstGeom>
          <a:ln w="254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 userDrawn="1"/>
        </p:nvSpPr>
        <p:spPr>
          <a:xfrm>
            <a:off x="2809428" y="3980986"/>
            <a:ext cx="713678" cy="713678"/>
          </a:xfrm>
          <a:prstGeom prst="ellipse">
            <a:avLst/>
          </a:prstGeom>
          <a:noFill/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  <p:sp>
        <p:nvSpPr>
          <p:cNvPr id="18" name="TextBox 17"/>
          <p:cNvSpPr txBox="1"/>
          <p:nvPr userDrawn="1"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20" name="TextBox 19"/>
          <p:cNvSpPr txBox="1"/>
          <p:nvPr userDrawn="1"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21" name="Straight Connector 20"/>
          <p:cNvCxnSpPr/>
          <p:nvPr userDrawn="1"/>
        </p:nvCxnSpPr>
        <p:spPr>
          <a:xfrm flipV="1">
            <a:off x="8854445" y="6479013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Placeholder 18"/>
          <p:cNvSpPr>
            <a:spLocks noGrp="1"/>
          </p:cNvSpPr>
          <p:nvPr>
            <p:ph type="body" sz="quarter" idx="10" hasCustomPrompt="1"/>
          </p:nvPr>
        </p:nvSpPr>
        <p:spPr>
          <a:xfrm>
            <a:off x="5199484" y="3737611"/>
            <a:ext cx="6386633" cy="9144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>
              <a:buNone/>
              <a:defRPr sz="3600" b="1" i="1" baseline="0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Insert Divider Slide Title Here, 1 or 2 Lines</a:t>
            </a:r>
          </a:p>
        </p:txBody>
      </p:sp>
    </p:spTree>
    <p:extLst>
      <p:ext uri="{BB962C8B-B14F-4D97-AF65-F5344CB8AC3E}">
        <p14:creationId xmlns:p14="http://schemas.microsoft.com/office/powerpoint/2010/main" val="20362644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" y="6"/>
            <a:ext cx="12192000" cy="6188927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6" name="Straight Connector 15"/>
          <p:cNvCxnSpPr>
            <a:cxnSpLocks/>
          </p:cNvCxnSpPr>
          <p:nvPr userDrawn="1"/>
        </p:nvCxnSpPr>
        <p:spPr>
          <a:xfrm flipH="1" flipV="1">
            <a:off x="2960104" y="-27993"/>
            <a:ext cx="9231896" cy="5414993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 userDrawn="1"/>
        </p:nvSpPr>
        <p:spPr>
          <a:xfrm flipV="1">
            <a:off x="9235541" y="3418852"/>
            <a:ext cx="1048214" cy="1048214"/>
          </a:xfrm>
          <a:prstGeom prst="ellipse">
            <a:avLst/>
          </a:prstGeom>
          <a:noFill/>
          <a:ln w="254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9" name="Oval 18"/>
          <p:cNvSpPr/>
          <p:nvPr userDrawn="1"/>
        </p:nvSpPr>
        <p:spPr>
          <a:xfrm flipV="1">
            <a:off x="9402806" y="3586120"/>
            <a:ext cx="713678" cy="713678"/>
          </a:xfrm>
          <a:prstGeom prst="ellipse">
            <a:avLst/>
          </a:prstGeom>
          <a:noFill/>
          <a:ln w="254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cxnSp>
        <p:nvCxnSpPr>
          <p:cNvPr id="18" name="Straight Connector 17"/>
          <p:cNvCxnSpPr>
            <a:cxnSpLocks/>
          </p:cNvCxnSpPr>
          <p:nvPr userDrawn="1"/>
        </p:nvCxnSpPr>
        <p:spPr>
          <a:xfrm flipH="1">
            <a:off x="5475123" y="2541005"/>
            <a:ext cx="6716877" cy="3916562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 Placeholder 20"/>
          <p:cNvSpPr>
            <a:spLocks noGrp="1"/>
          </p:cNvSpPr>
          <p:nvPr>
            <p:ph type="body" sz="quarter" idx="10" hasCustomPrompt="1"/>
          </p:nvPr>
        </p:nvSpPr>
        <p:spPr>
          <a:xfrm>
            <a:off x="1539833" y="1614307"/>
            <a:ext cx="7525035" cy="364815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1" i="1">
                <a:solidFill>
                  <a:schemeClr val="bg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Agenda Title</a:t>
            </a:r>
          </a:p>
          <a:p>
            <a:pPr lvl="0"/>
            <a:endParaRPr lang="en-US" dirty="0"/>
          </a:p>
        </p:txBody>
      </p:sp>
      <p:sp>
        <p:nvSpPr>
          <p:cNvPr id="37" name="Text Placeholder 20"/>
          <p:cNvSpPr>
            <a:spLocks noGrp="1"/>
          </p:cNvSpPr>
          <p:nvPr>
            <p:ph type="body" sz="quarter" idx="11" hasCustomPrompt="1"/>
          </p:nvPr>
        </p:nvSpPr>
        <p:spPr>
          <a:xfrm>
            <a:off x="606113" y="1614307"/>
            <a:ext cx="354943" cy="364815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1" i="1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1</a:t>
            </a:r>
          </a:p>
          <a:p>
            <a:pPr lvl="0"/>
            <a:r>
              <a:rPr lang="en-US" dirty="0"/>
              <a:t>2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3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4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5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6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7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8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/>
              <a:t>9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8" name="Text Placeholder 20"/>
          <p:cNvSpPr>
            <a:spLocks noGrp="1"/>
          </p:cNvSpPr>
          <p:nvPr>
            <p:ph type="body" sz="quarter" idx="12" hasCustomPrompt="1"/>
          </p:nvPr>
        </p:nvSpPr>
        <p:spPr>
          <a:xfrm>
            <a:off x="1052514" y="1614307"/>
            <a:ext cx="354943" cy="3648158"/>
          </a:xfrm>
          <a:prstGeom prst="rect">
            <a:avLst/>
          </a:prstGeom>
        </p:spPr>
        <p:txBody>
          <a:bodyPr/>
          <a:lstStyle>
            <a:lvl1pPr marL="0" marR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b="1" i="1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r>
              <a:rPr lang="en-US" dirty="0"/>
              <a:t>→</a:t>
            </a:r>
          </a:p>
          <a:p>
            <a:pPr lvl="0"/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638178" y="304805"/>
            <a:ext cx="3200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1" dirty="0">
                <a:solidFill>
                  <a:srgbClr val="FE5000"/>
                </a:solidFill>
                <a:latin typeface="Georgia" panose="02040502050405020303" pitchFamily="18" charset="0"/>
              </a:rPr>
              <a:t>Agenda</a:t>
            </a:r>
            <a:endParaRPr lang="en-US" sz="3200" dirty="0">
              <a:solidFill>
                <a:srgbClr val="FE5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0264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Box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2"/>
          <p:cNvSpPr>
            <a:spLocks noGrp="1"/>
          </p:cNvSpPr>
          <p:nvPr>
            <p:ph idx="1" hasCustomPrompt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 sz="2000"/>
            </a:lvl1pPr>
            <a:lvl2pPr marL="64008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 sz="1800"/>
            </a:lvl2pPr>
            <a:lvl3pPr marL="914400" marR="0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 sz="1600"/>
            </a:lvl3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►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edit.</a:t>
            </a:r>
          </a:p>
          <a:p>
            <a:pPr marL="640080" marR="0" lvl="1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33F4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914400" marR="0" lvl="2" indent="-228600" algn="l" defTabSz="914400" rtl="0" eaLnBrk="1" fontAlgn="auto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rgbClr val="FE5000"/>
              </a:buClr>
              <a:buSzTx/>
              <a:buFont typeface="Arial" panose="020B0604020202020204" pitchFamily="34" charset="0"/>
              <a:buChar char="‒"/>
              <a:tabLst/>
              <a:defRPr/>
            </a:pP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333F4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6" name="Title 3">
            <a:extLst>
              <a:ext uri="{FF2B5EF4-FFF2-40B4-BE49-F238E27FC236}">
                <a16:creationId xmlns:a16="http://schemas.microsoft.com/office/drawing/2014/main" id="{F2970CC7-E224-424E-BF03-EDFB523E54B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30935" y="388950"/>
            <a:ext cx="10975709" cy="418446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3000" baseline="0"/>
            </a:lvl1pPr>
          </a:lstStyle>
          <a:p>
            <a:r>
              <a:rPr lang="en-US" dirty="0"/>
              <a:t>Concise One Line Title Here</a:t>
            </a:r>
          </a:p>
        </p:txBody>
      </p:sp>
      <p:sp>
        <p:nvSpPr>
          <p:cNvPr id="7" name="Text Placeholder 5">
            <a:extLst>
              <a:ext uri="{FF2B5EF4-FFF2-40B4-BE49-F238E27FC236}">
                <a16:creationId xmlns:a16="http://schemas.microsoft.com/office/drawing/2014/main" id="{9A91E914-0914-4185-AC7D-B6006CD8A3D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30936" y="819219"/>
            <a:ext cx="10975709" cy="333375"/>
          </a:xfrm>
        </p:spPr>
        <p:txBody>
          <a:bodyPr>
            <a:noAutofit/>
          </a:bodyPr>
          <a:lstStyle>
            <a:lvl1pPr marL="0" indent="0">
              <a:buNone/>
              <a:defRPr sz="2200" b="1" i="1" baseline="0">
                <a:solidFill>
                  <a:schemeClr val="accent1"/>
                </a:solidFill>
                <a:latin typeface="Georgia" panose="02040502050405020303" pitchFamily="18" charset="0"/>
              </a:defRPr>
            </a:lvl1pPr>
          </a:lstStyle>
          <a:p>
            <a:pPr lvl="0"/>
            <a:r>
              <a:rPr lang="en-US" dirty="0"/>
              <a:t>Subtitle if needed here</a:t>
            </a:r>
          </a:p>
        </p:txBody>
      </p:sp>
    </p:spTree>
    <p:extLst>
      <p:ext uri="{BB962C8B-B14F-4D97-AF65-F5344CB8AC3E}">
        <p14:creationId xmlns:p14="http://schemas.microsoft.com/office/powerpoint/2010/main" val="672251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8.xml"/><Relationship Id="rId3" Type="http://schemas.openxmlformats.org/officeDocument/2006/relationships/slideLayout" Target="../slideLayouts/slideLayout33.xml"/><Relationship Id="rId7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2.xml"/><Relationship Id="rId1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6.xml"/><Relationship Id="rId11" Type="http://schemas.openxmlformats.org/officeDocument/2006/relationships/theme" Target="../theme/theme5.xml"/><Relationship Id="rId5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40.xml"/><Relationship Id="rId4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4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theme" Target="../theme/theme7.xml"/><Relationship Id="rId3" Type="http://schemas.openxmlformats.org/officeDocument/2006/relationships/slideLayout" Target="../slideLayouts/slideLayout44.xml"/><Relationship Id="rId7" Type="http://schemas.openxmlformats.org/officeDocument/2006/relationships/slideLayout" Target="../slideLayouts/slideLayout48.xml"/><Relationship Id="rId2" Type="http://schemas.openxmlformats.org/officeDocument/2006/relationships/slideLayout" Target="../slideLayouts/slideLayout43.xml"/><Relationship Id="rId1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7.xml"/><Relationship Id="rId11" Type="http://schemas.openxmlformats.org/officeDocument/2006/relationships/image" Target="../media/image12.jpeg"/><Relationship Id="rId5" Type="http://schemas.openxmlformats.org/officeDocument/2006/relationships/slideLayout" Target="../slideLayouts/slideLayout46.xml"/><Relationship Id="rId10" Type="http://schemas.openxmlformats.org/officeDocument/2006/relationships/image" Target="../media/image11.png"/><Relationship Id="rId4" Type="http://schemas.openxmlformats.org/officeDocument/2006/relationships/slideLayout" Target="../slideLayouts/slideLayout45.xml"/><Relationship Id="rId9" Type="http://schemas.openxmlformats.org/officeDocument/2006/relationships/image" Target="../media/image10.emf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emf"/><Relationship Id="rId3" Type="http://schemas.openxmlformats.org/officeDocument/2006/relationships/slideLayout" Target="../slideLayouts/slideLayout51.xml"/><Relationship Id="rId7" Type="http://schemas.openxmlformats.org/officeDocument/2006/relationships/theme" Target="../theme/theme8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5" Type="http://schemas.openxmlformats.org/officeDocument/2006/relationships/slideLayout" Target="../slideLayouts/slideLayout53.xml"/><Relationship Id="rId10" Type="http://schemas.openxmlformats.org/officeDocument/2006/relationships/image" Target="../media/image12.jpeg"/><Relationship Id="rId4" Type="http://schemas.openxmlformats.org/officeDocument/2006/relationships/slideLayout" Target="../slideLayouts/slideLayout52.xml"/><Relationship Id="rId9" Type="http://schemas.openxmlformats.org/officeDocument/2006/relationships/image" Target="../media/image11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2.xml"/><Relationship Id="rId3" Type="http://schemas.openxmlformats.org/officeDocument/2006/relationships/slideLayout" Target="../slideLayouts/slideLayout57.xml"/><Relationship Id="rId7" Type="http://schemas.openxmlformats.org/officeDocument/2006/relationships/slideLayout" Target="../slideLayouts/slideLayout61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56.xml"/><Relationship Id="rId1" Type="http://schemas.openxmlformats.org/officeDocument/2006/relationships/slideLayout" Target="../slideLayouts/slideLayout55.xml"/><Relationship Id="rId6" Type="http://schemas.openxmlformats.org/officeDocument/2006/relationships/slideLayout" Target="../slideLayouts/slideLayout60.xml"/><Relationship Id="rId11" Type="http://schemas.openxmlformats.org/officeDocument/2006/relationships/slideLayout" Target="../slideLayouts/slideLayout65.xml"/><Relationship Id="rId5" Type="http://schemas.openxmlformats.org/officeDocument/2006/relationships/slideLayout" Target="../slideLayouts/slideLayout59.xml"/><Relationship Id="rId10" Type="http://schemas.openxmlformats.org/officeDocument/2006/relationships/slideLayout" Target="../slideLayouts/slideLayout64.xml"/><Relationship Id="rId4" Type="http://schemas.openxmlformats.org/officeDocument/2006/relationships/slideLayout" Target="../slideLayouts/slideLayout58.xml"/><Relationship Id="rId9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86256" y="3500666"/>
            <a:ext cx="9619488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1286256" y="5455235"/>
            <a:ext cx="9619488" cy="6656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24" name="Straight Connector 23"/>
          <p:cNvCxnSpPr/>
          <p:nvPr/>
        </p:nvCxnSpPr>
        <p:spPr>
          <a:xfrm flipV="1">
            <a:off x="8854443" y="6479009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40338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7" r:id="rId1"/>
    <p:sldLayoutId id="2147483808" r:id="rId2"/>
    <p:sldLayoutId id="2147483814" r:id="rId3"/>
    <p:sldLayoutId id="2147483815" r:id="rId4"/>
  </p:sldLayoutIdLst>
  <p:txStyles>
    <p:titleStyle>
      <a:lvl1pPr algn="ctr" defTabSz="914400" rtl="0" eaLnBrk="1" latinLnBrk="0" hangingPunct="1">
        <a:lnSpc>
          <a:spcPct val="100000"/>
        </a:lnSpc>
        <a:spcBef>
          <a:spcPct val="0"/>
        </a:spcBef>
        <a:buNone/>
        <a:defRPr sz="4000" b="1" kern="1200" baseline="0">
          <a:solidFill>
            <a:schemeClr val="bg1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b="1" i="1" kern="1200" baseline="0">
          <a:solidFill>
            <a:schemeClr val="accent1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ctr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0299" y="-47472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854445" y="6479013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8"/>
          <p:cNvSpPr txBox="1">
            <a:spLocks/>
          </p:cNvSpPr>
          <p:nvPr/>
        </p:nvSpPr>
        <p:spPr>
          <a:xfrm>
            <a:off x="5199484" y="3440152"/>
            <a:ext cx="6386633" cy="91440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600" b="1" i="1" kern="1200" baseline="0">
                <a:solidFill>
                  <a:schemeClr val="bg1"/>
                </a:solidFill>
                <a:latin typeface="Georgia" panose="02040502050405020303" pitchFamily="18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>
                <a:solidFill>
                  <a:prstClr val="white"/>
                </a:solidFill>
              </a:rPr>
              <a:t>Insert Divider Slide Title Here, 1 or 2 Lines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4157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3" r:id="rId3"/>
    <p:sldLayoutId id="2147483824" r:id="rId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i="1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b="1" i="1" kern="120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1" kern="120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1" kern="120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1" kern="120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1" i="1" kern="1200">
          <a:solidFill>
            <a:schemeClr val="tx2"/>
          </a:solidFill>
          <a:latin typeface="Georgia" panose="02040502050405020303" pitchFamily="18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6332" y="10"/>
            <a:ext cx="806233" cy="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854447" y="6479017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8583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36" r:id="rId2"/>
    <p:sldLayoutId id="2147483827" r:id="rId3"/>
    <p:sldLayoutId id="2147483835" r:id="rId4"/>
    <p:sldLayoutId id="2147483828" r:id="rId5"/>
    <p:sldLayoutId id="2147483829" r:id="rId6"/>
    <p:sldLayoutId id="2147483830" r:id="rId7"/>
    <p:sldLayoutId id="2147483834" r:id="rId8"/>
    <p:sldLayoutId id="2147483837" r:id="rId9"/>
    <p:sldLayoutId id="2147483833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1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008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‒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872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304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6332" y="10"/>
            <a:ext cx="806233" cy="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Confidential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854447" y="6479017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25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0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  <p:sldLayoutId id="2147483851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1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008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‒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872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304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626332" y="10"/>
            <a:ext cx="806233" cy="6733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487469" y="6359462"/>
            <a:ext cx="858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499EA23C-A306-480D-A329-2B9DCF384E68}" type="slidenum">
              <a:rPr lang="en-US" b="1">
                <a:solidFill>
                  <a:srgbClr val="FE5000"/>
                </a:solidFill>
              </a:rPr>
              <a:pPr/>
              <a:t>‹Nr.›</a:t>
            </a:fld>
            <a:endParaRPr lang="en-US" b="1" dirty="0">
              <a:solidFill>
                <a:srgbClr val="FE5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0299" y="6457462"/>
            <a:ext cx="104708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b="1" dirty="0">
                <a:solidFill>
                  <a:srgbClr val="FE5000"/>
                </a:solidFill>
              </a:rPr>
              <a:t>verance.com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966257" y="6534406"/>
            <a:ext cx="2413000" cy="10772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700" b="1" i="1" dirty="0">
                <a:solidFill>
                  <a:srgbClr val="333F48"/>
                </a:solidFill>
                <a:latin typeface="Georgia" panose="02040502050405020303" pitchFamily="18" charset="0"/>
              </a:rPr>
              <a:t>© 2020 Verance Corporation, For DVB use only.</a:t>
            </a:r>
          </a:p>
        </p:txBody>
      </p:sp>
      <p:cxnSp>
        <p:nvCxnSpPr>
          <p:cNvPr id="14" name="Straight Connector 13"/>
          <p:cNvCxnSpPr/>
          <p:nvPr/>
        </p:nvCxnSpPr>
        <p:spPr>
          <a:xfrm flipV="1">
            <a:off x="8854447" y="6479017"/>
            <a:ext cx="90535" cy="156095"/>
          </a:xfrm>
          <a:prstGeom prst="line">
            <a:avLst/>
          </a:prstGeom>
          <a:ln>
            <a:solidFill>
              <a:srgbClr val="FF500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936" y="1554480"/>
            <a:ext cx="10972801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2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5173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400" b="1" i="1" kern="1200">
          <a:solidFill>
            <a:schemeClr val="tx2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lnSpc>
          <a:spcPct val="100000"/>
        </a:lnSpc>
        <a:spcBef>
          <a:spcPts val="1000"/>
        </a:spcBef>
        <a:spcAft>
          <a:spcPts val="300"/>
        </a:spcAft>
        <a:buClr>
          <a:schemeClr val="accent1"/>
        </a:buClr>
        <a:buFont typeface="Arial" panose="020B0604020202020204" pitchFamily="34" charset="0"/>
        <a:buChar char="►"/>
        <a:defRPr sz="20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4008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200"/>
        </a:spcAft>
        <a:buClr>
          <a:schemeClr val="accent1"/>
        </a:buClr>
        <a:buFont typeface="Arial" panose="020B0604020202020204" pitchFamily="34" charset="0"/>
        <a:buChar char="‒"/>
        <a:defRPr sz="16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18872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46304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 panose="020B0604020202020204" pitchFamily="34" charset="0"/>
        <a:buChar char="•"/>
        <a:defRPr sz="140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uppieren 3"/>
          <p:cNvGrpSpPr/>
          <p:nvPr/>
        </p:nvGrpSpPr>
        <p:grpSpPr>
          <a:xfrm>
            <a:off x="1711669" y="3790114"/>
            <a:ext cx="8768771" cy="2999260"/>
            <a:chOff x="1259632" y="2842585"/>
            <a:chExt cx="6576578" cy="2249445"/>
          </a:xfrm>
        </p:grpSpPr>
        <p:pic>
          <p:nvPicPr>
            <p:cNvPr id="11" name="Picture 10" descr="display-center.png"/>
            <p:cNvPicPr>
              <a:picLocks noChangeAspect="1"/>
            </p:cNvPicPr>
            <p:nvPr userDrawn="1"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7643"/>
            <a:stretch/>
          </p:blipFill>
          <p:spPr>
            <a:xfrm>
              <a:off x="3095793" y="2842585"/>
              <a:ext cx="2916367" cy="2249445"/>
            </a:xfrm>
            <a:prstGeom prst="rect">
              <a:avLst/>
            </a:prstGeom>
          </p:spPr>
        </p:pic>
        <p:pic>
          <p:nvPicPr>
            <p:cNvPr id="13" name="Picture 12" descr="display-left-1.png"/>
            <p:cNvPicPr>
              <a:picLocks noChangeAspect="1"/>
            </p:cNvPicPr>
            <p:nvPr userDrawn="1"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b="2640"/>
            <a:stretch/>
          </p:blipFill>
          <p:spPr>
            <a:xfrm>
              <a:off x="1619672" y="2940763"/>
              <a:ext cx="1694239" cy="2151267"/>
            </a:xfrm>
            <a:prstGeom prst="rect">
              <a:avLst/>
            </a:prstGeom>
          </p:spPr>
        </p:pic>
        <p:pic>
          <p:nvPicPr>
            <p:cNvPr id="18" name="Picture 17" descr="display-left-2.png"/>
            <p:cNvPicPr>
              <a:picLocks noChangeAspect="1"/>
            </p:cNvPicPr>
            <p:nvPr userDrawn="1"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59632" y="3676538"/>
              <a:ext cx="462179" cy="1134628"/>
            </a:xfrm>
            <a:prstGeom prst="rect">
              <a:avLst/>
            </a:prstGeom>
          </p:spPr>
        </p:pic>
        <p:pic>
          <p:nvPicPr>
            <p:cNvPr id="19" name="Picture 18" descr="display-right-1.png"/>
            <p:cNvPicPr>
              <a:picLocks noChangeAspect="1"/>
            </p:cNvPicPr>
            <p:nvPr userDrawn="1"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5868144" y="2948791"/>
              <a:ext cx="1476798" cy="2143239"/>
            </a:xfrm>
            <a:prstGeom prst="rect">
              <a:avLst/>
            </a:prstGeom>
          </p:spPr>
        </p:pic>
        <p:pic>
          <p:nvPicPr>
            <p:cNvPr id="20" name="Picture 19" descr="display-right-2.png"/>
            <p:cNvPicPr>
              <a:picLocks noChangeAspect="1"/>
            </p:cNvPicPr>
            <p:nvPr userDrawn="1"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08304" y="3566374"/>
              <a:ext cx="527906" cy="1244792"/>
            </a:xfrm>
            <a:prstGeom prst="rect">
              <a:avLst/>
            </a:prstGeom>
          </p:spPr>
        </p:pic>
      </p:grpSp>
      <p:sp>
        <p:nvSpPr>
          <p:cNvPr id="12" name="Title Placeholder 11"/>
          <p:cNvSpPr>
            <a:spLocks noGrp="1"/>
          </p:cNvSpPr>
          <p:nvPr>
            <p:ph type="title"/>
          </p:nvPr>
        </p:nvSpPr>
        <p:spPr>
          <a:xfrm>
            <a:off x="609600" y="2189989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pic>
        <p:nvPicPr>
          <p:cNvPr id="2" name="Grafik 1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5392" y="101615"/>
            <a:ext cx="4021217" cy="18598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92880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</p:sldLayoutIdLst>
  <p:hf hdr="0" dt="0"/>
  <p:txStyles>
    <p:titleStyle>
      <a:lvl1pPr algn="ctr" defTabSz="609585" rtl="0" eaLnBrk="0" fontAlgn="base" hangingPunct="0">
        <a:spcBef>
          <a:spcPct val="0"/>
        </a:spcBef>
        <a:spcAft>
          <a:spcPct val="0"/>
        </a:spcAft>
        <a:defRPr sz="4267" kern="1200">
          <a:solidFill>
            <a:schemeClr val="tx1">
              <a:lumMod val="65000"/>
              <a:lumOff val="35000"/>
            </a:schemeClr>
          </a:solidFill>
          <a:latin typeface="Arial" pitchFamily="34" charset="0"/>
          <a:ea typeface="+mj-ea"/>
          <a:cs typeface="Arial" pitchFamily="34" charset="0"/>
        </a:defRPr>
      </a:lvl1pPr>
      <a:lvl2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2pPr>
      <a:lvl3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3pPr>
      <a:lvl4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4pPr>
      <a:lvl5pPr algn="ctr" defTabSz="609585" rtl="0" eaLnBrk="0" fontAlgn="base" hangingPunct="0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5pPr>
      <a:lvl6pPr marL="609585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6pPr>
      <a:lvl7pPr marL="1219170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7pPr>
      <a:lvl8pPr marL="1828754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8pPr>
      <a:lvl9pPr marL="2438339" algn="ctr" defTabSz="609585" rtl="0" fontAlgn="base">
        <a:spcBef>
          <a:spcPct val="0"/>
        </a:spcBef>
        <a:spcAft>
          <a:spcPct val="0"/>
        </a:spcAft>
        <a:defRPr sz="5867">
          <a:solidFill>
            <a:schemeClr val="tx1"/>
          </a:solidFill>
          <a:latin typeface="Calibri" pitchFamily="34" charset="0"/>
        </a:defRPr>
      </a:lvl9pPr>
    </p:titleStyle>
    <p:bodyStyle>
      <a:lvl1pPr marL="457189" indent="-457189" algn="l" defTabSz="60958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4267" kern="1200">
          <a:solidFill>
            <a:schemeClr val="tx1"/>
          </a:solidFill>
          <a:latin typeface="+mn-lt"/>
          <a:ea typeface="+mn-ea"/>
          <a:cs typeface="+mn-cs"/>
        </a:defRPr>
      </a:lvl1pPr>
      <a:lvl2pPr marL="990575" indent="-380990" algn="l" defTabSz="60958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3733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609585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609585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667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609585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667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609585" rtl="0" eaLnBrk="1" latinLnBrk="0" hangingPunct="1">
        <a:spcBef>
          <a:spcPct val="20000"/>
        </a:spcBef>
        <a:buFont typeface="Arial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609585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" y="6356351"/>
            <a:ext cx="12192000" cy="5144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flipV="1">
            <a:off x="1" y="962707"/>
            <a:ext cx="12222104" cy="45719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39349" y="6430505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 noProof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107851" y="642319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321" y="27572"/>
            <a:ext cx="2021913" cy="935135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80E427CE-92F5-40B9-AD27-58052D4555A4}"/>
              </a:ext>
            </a:extLst>
          </p:cNvPr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884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9" r:id="rId7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4267" kern="1200">
          <a:solidFill>
            <a:schemeClr val="tx1">
              <a:lumMod val="50000"/>
              <a:lumOff val="5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6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1" y="6356351"/>
            <a:ext cx="12192000" cy="51449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CA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 flipV="1">
            <a:off x="1" y="962707"/>
            <a:ext cx="12222104" cy="45719"/>
          </a:xfrm>
          <a:prstGeom prst="rect">
            <a:avLst/>
          </a:prstGeom>
        </p:spPr>
      </p:pic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>
          <a:xfrm>
            <a:off x="239349" y="6430505"/>
            <a:ext cx="3860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l"/>
            <a:r>
              <a:rPr lang="en-GB" noProof="0" dirty="0">
                <a:solidFill>
                  <a:schemeClr val="bg1"/>
                </a:solidFill>
              </a:rPr>
              <a:t> 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9107851" y="6423191"/>
            <a:ext cx="2844800" cy="3661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bg1"/>
                </a:solidFill>
              </a:defRPr>
            </a:lvl1pPr>
          </a:lstStyle>
          <a:p>
            <a:fld id="{3E5A7767-57C0-4DCF-869B-74FDC986FCE1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6" name="Grafik 5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64321" y="27572"/>
            <a:ext cx="2021913" cy="935135"/>
          </a:xfrm>
          <a:prstGeom prst="rect">
            <a:avLst/>
          </a:prstGeom>
        </p:spPr>
      </p:pic>
      <p:pic>
        <p:nvPicPr>
          <p:cNvPr id="9" name="Picture 8" descr="Logo&#10;&#10;Description automatically generated">
            <a:extLst>
              <a:ext uri="{FF2B5EF4-FFF2-40B4-BE49-F238E27FC236}">
                <a16:creationId xmlns:a16="http://schemas.microsoft.com/office/drawing/2014/main" id="{80E427CE-92F5-40B9-AD27-58052D4555A4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15118" y="0"/>
            <a:ext cx="1976882" cy="932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5245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3" r:id="rId1"/>
    <p:sldLayoutId id="2147483874" r:id="rId2"/>
    <p:sldLayoutId id="2147483875" r:id="rId3"/>
    <p:sldLayoutId id="2147483876" r:id="rId4"/>
    <p:sldLayoutId id="2147483877" r:id="rId5"/>
    <p:sldLayoutId id="2147483878" r:id="rId6"/>
  </p:sldLayoutIdLst>
  <p:hf hdr="0" dt="0"/>
  <p:txStyles>
    <p:titleStyle>
      <a:lvl1pPr algn="l" defTabSz="1219170" rtl="0" eaLnBrk="1" latinLnBrk="0" hangingPunct="1">
        <a:spcBef>
          <a:spcPct val="0"/>
        </a:spcBef>
        <a:buNone/>
        <a:defRPr sz="4267" kern="1200">
          <a:solidFill>
            <a:schemeClr val="tx1">
              <a:lumMod val="50000"/>
              <a:lumOff val="50000"/>
            </a:schemeClr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457189" indent="-457189" algn="l" defTabSz="1219170" rtl="0" eaLnBrk="1" latinLnBrk="0" hangingPunct="1">
        <a:spcBef>
          <a:spcPct val="20000"/>
        </a:spcBef>
        <a:buFont typeface="Arial" pitchFamily="34" charset="0"/>
        <a:buChar char="•"/>
        <a:defRPr sz="42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1pPr>
      <a:lvl2pPr marL="990575" indent="-380990" algn="l" defTabSz="1219170" rtl="0" eaLnBrk="1" latinLnBrk="0" hangingPunct="1">
        <a:spcBef>
          <a:spcPct val="20000"/>
        </a:spcBef>
        <a:buFont typeface="Arial" pitchFamily="34" charset="0"/>
        <a:buChar char="–"/>
        <a:defRPr sz="3733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2pPr>
      <a:lvl3pPr marL="1523962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3pPr>
      <a:lvl4pPr marL="2133547" indent="-304792" algn="l" defTabSz="1219170" rtl="0" eaLnBrk="1" latinLnBrk="0" hangingPunct="1">
        <a:spcBef>
          <a:spcPct val="20000"/>
        </a:spcBef>
        <a:buFont typeface="Wingdings" panose="05000000000000000000" pitchFamily="2" charset="2"/>
        <a:buChar char="§"/>
        <a:defRPr sz="26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4pPr>
      <a:lvl5pPr marL="2743131" indent="-304792" algn="l" defTabSz="1219170" rtl="0" eaLnBrk="1" latinLnBrk="0" hangingPunct="1">
        <a:spcBef>
          <a:spcPct val="20000"/>
        </a:spcBef>
        <a:buFont typeface="Arial" pitchFamily="34" charset="0"/>
        <a:buChar char="»"/>
        <a:defRPr sz="2667" kern="1200">
          <a:solidFill>
            <a:schemeClr val="tx1">
              <a:lumMod val="75000"/>
              <a:lumOff val="25000"/>
            </a:schemeClr>
          </a:solidFill>
          <a:latin typeface="Arial" pitchFamily="34" charset="0"/>
          <a:ea typeface="+mn-ea"/>
          <a:cs typeface="Arial" pitchFamily="34" charset="0"/>
        </a:defRPr>
      </a:lvl5pPr>
      <a:lvl6pPr marL="335271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spcBef>
          <a:spcPct val="20000"/>
        </a:spcBef>
        <a:buFont typeface="Arial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tit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b-NO"/>
              <a:t>Klikk for å redigere tittelstil</a:t>
            </a:r>
          </a:p>
        </p:txBody>
      </p:sp>
      <p:sp>
        <p:nvSpPr>
          <p:cNvPr id="3" name="Plassholder f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b-NO"/>
              <a:t>Klikk for å redigere tekststiler i malen</a:t>
            </a:r>
          </a:p>
          <a:p>
            <a:pPr lvl="1"/>
            <a:r>
              <a:rPr lang="nb-NO"/>
              <a:t>Andre nivå</a:t>
            </a:r>
          </a:p>
          <a:p>
            <a:pPr lvl="2"/>
            <a:r>
              <a:rPr lang="nb-NO"/>
              <a:t>Tredje nivå</a:t>
            </a:r>
          </a:p>
          <a:p>
            <a:pPr lvl="3"/>
            <a:r>
              <a:rPr lang="nb-NO"/>
              <a:t>Fjerde nivå</a:t>
            </a:r>
          </a:p>
          <a:p>
            <a:pPr lvl="4"/>
            <a:r>
              <a:rPr lang="nb-NO"/>
              <a:t>Femte nivå</a:t>
            </a:r>
          </a:p>
        </p:txBody>
      </p:sp>
      <p:sp>
        <p:nvSpPr>
          <p:cNvPr id="4" name="Plassholder for dato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C86CB-1847-4584-9F7A-91E1486F5E28}" type="datetimeFigureOut">
              <a:rPr lang="nb-NO" smtClean="0"/>
              <a:t>21.10.2020</a:t>
            </a:fld>
            <a:endParaRPr lang="nb-NO"/>
          </a:p>
        </p:txBody>
      </p:sp>
      <p:sp>
        <p:nvSpPr>
          <p:cNvPr id="5" name="Plassholder for bunn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b-NO"/>
          </a:p>
        </p:txBody>
      </p:sp>
      <p:sp>
        <p:nvSpPr>
          <p:cNvPr id="6" name="Plassholder for lysbilde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BB82F5-D9D1-47EC-A847-79A2D402D1CA}" type="slidenum">
              <a:rPr lang="nb-NO" smtClean="0"/>
              <a:t>‹Nr.›</a:t>
            </a:fld>
            <a:endParaRPr lang="nb-NO"/>
          </a:p>
        </p:txBody>
      </p:sp>
    </p:spTree>
    <p:extLst>
      <p:ext uri="{BB962C8B-B14F-4D97-AF65-F5344CB8AC3E}">
        <p14:creationId xmlns:p14="http://schemas.microsoft.com/office/powerpoint/2010/main" val="4208958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1" r:id="rId1"/>
    <p:sldLayoutId id="2147483882" r:id="rId2"/>
    <p:sldLayoutId id="2147483883" r:id="rId3"/>
    <p:sldLayoutId id="2147483884" r:id="rId4"/>
    <p:sldLayoutId id="2147483885" r:id="rId5"/>
    <p:sldLayoutId id="2147483886" r:id="rId6"/>
    <p:sldLayoutId id="2147483887" r:id="rId7"/>
    <p:sldLayoutId id="2147483888" r:id="rId8"/>
    <p:sldLayoutId id="2147483889" r:id="rId9"/>
    <p:sldLayoutId id="2147483890" r:id="rId10"/>
    <p:sldLayoutId id="21474838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b-N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4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4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3" Type="http://schemas.openxmlformats.org/officeDocument/2006/relationships/image" Target="../media/image28.jpeg"/><Relationship Id="rId7" Type="http://schemas.openxmlformats.org/officeDocument/2006/relationships/chart" Target="../charts/chart1.xml"/><Relationship Id="rId12" Type="http://schemas.openxmlformats.org/officeDocument/2006/relationships/image" Target="../media/image33.jpg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31.jpeg"/><Relationship Id="rId11" Type="http://schemas.openxmlformats.org/officeDocument/2006/relationships/image" Target="../media/image32.png"/><Relationship Id="rId5" Type="http://schemas.openxmlformats.org/officeDocument/2006/relationships/image" Target="../media/image30.jpeg"/><Relationship Id="rId10" Type="http://schemas.openxmlformats.org/officeDocument/2006/relationships/chart" Target="../charts/chart4.xml"/><Relationship Id="rId4" Type="http://schemas.openxmlformats.org/officeDocument/2006/relationships/image" Target="../media/image29.gif"/><Relationship Id="rId9" Type="http://schemas.openxmlformats.org/officeDocument/2006/relationships/chart" Target="../charts/chart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32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6.xml"/><Relationship Id="rId4" Type="http://schemas.openxmlformats.org/officeDocument/2006/relationships/image" Target="../media/image32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40.jpeg"/><Relationship Id="rId2" Type="http://schemas.openxmlformats.org/officeDocument/2006/relationships/slideLayout" Target="../slideLayouts/slideLayout56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8.wmf"/><Relationship Id="rId11" Type="http://schemas.openxmlformats.org/officeDocument/2006/relationships/image" Target="../media/image32.png"/><Relationship Id="rId5" Type="http://schemas.openxmlformats.org/officeDocument/2006/relationships/oleObject" Target="../embeddings/oleObject1.bin"/><Relationship Id="rId10" Type="http://schemas.openxmlformats.org/officeDocument/2006/relationships/image" Target="../media/image43.jpeg"/><Relationship Id="rId4" Type="http://schemas.openxmlformats.org/officeDocument/2006/relationships/image" Target="../media/image39.png"/><Relationship Id="rId9" Type="http://schemas.openxmlformats.org/officeDocument/2006/relationships/image" Target="../media/image42.jpe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jpg"/><Relationship Id="rId13" Type="http://schemas.openxmlformats.org/officeDocument/2006/relationships/image" Target="../media/image55.jpg"/><Relationship Id="rId3" Type="http://schemas.openxmlformats.org/officeDocument/2006/relationships/image" Target="../media/image45.png"/><Relationship Id="rId7" Type="http://schemas.openxmlformats.org/officeDocument/2006/relationships/image" Target="../media/image49.jpeg"/><Relationship Id="rId12" Type="http://schemas.openxmlformats.org/officeDocument/2006/relationships/image" Target="../media/image54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56.xml"/><Relationship Id="rId6" Type="http://schemas.openxmlformats.org/officeDocument/2006/relationships/image" Target="../media/image48.jpeg"/><Relationship Id="rId11" Type="http://schemas.openxmlformats.org/officeDocument/2006/relationships/image" Target="../media/image53.png"/><Relationship Id="rId5" Type="http://schemas.openxmlformats.org/officeDocument/2006/relationships/image" Target="../media/image47.jpg"/><Relationship Id="rId10" Type="http://schemas.openxmlformats.org/officeDocument/2006/relationships/image" Target="../media/image52.png"/><Relationship Id="rId4" Type="http://schemas.openxmlformats.org/officeDocument/2006/relationships/image" Target="../media/image46.png"/><Relationship Id="rId9" Type="http://schemas.openxmlformats.org/officeDocument/2006/relationships/image" Target="../media/image51.png"/><Relationship Id="rId14" Type="http://schemas.openxmlformats.org/officeDocument/2006/relationships/image" Target="../media/image3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56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emf"/><Relationship Id="rId2" Type="http://schemas.openxmlformats.org/officeDocument/2006/relationships/image" Target="../media/image58.emf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1.png"/><Relationship Id="rId4" Type="http://schemas.openxmlformats.org/officeDocument/2006/relationships/image" Target="../media/image60.emf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4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8.xml"/><Relationship Id="rId4" Type="http://schemas.openxmlformats.org/officeDocument/2006/relationships/image" Target="../media/image1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4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3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erance.com/atsc/" TargetMode="External"/><Relationship Id="rId2" Type="http://schemas.openxmlformats.org/officeDocument/2006/relationships/hyperlink" Target="https://www.atsc.org/atsc-30-standard/a3342016-audio-watermark-emission" TargetMode="External"/><Relationship Id="rId1" Type="http://schemas.openxmlformats.org/officeDocument/2006/relationships/slideLayout" Target="../slideLayouts/slideLayout43.xml"/><Relationship Id="rId5" Type="http://schemas.openxmlformats.org/officeDocument/2006/relationships/image" Target="../media/image66.png"/><Relationship Id="rId4" Type="http://schemas.openxmlformats.org/officeDocument/2006/relationships/image" Target="../media/image65.emf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https://web.archive.org/web/20180328215613/http:/www.watermarkdemo.com/c/" TargetMode="External"/><Relationship Id="rId2" Type="http://schemas.openxmlformats.org/officeDocument/2006/relationships/hyperlink" Target="https://www.atsc.org/atsc-30-standard/a3352016-video-watermark-emission" TargetMode="External"/><Relationship Id="rId1" Type="http://schemas.openxmlformats.org/officeDocument/2006/relationships/slideLayout" Target="../slideLayouts/slideLayout43.xml"/><Relationship Id="rId6" Type="http://schemas.openxmlformats.org/officeDocument/2006/relationships/image" Target="../media/image69.emf"/><Relationship Id="rId5" Type="http://schemas.openxmlformats.org/officeDocument/2006/relationships/image" Target="../media/image68.png"/><Relationship Id="rId4" Type="http://schemas.openxmlformats.org/officeDocument/2006/relationships/image" Target="../media/image67.jpe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emf"/><Relationship Id="rId1" Type="http://schemas.openxmlformats.org/officeDocument/2006/relationships/slideLayout" Target="../slideLayouts/slideLayout4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4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4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g"/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56.xml"/><Relationship Id="rId5" Type="http://schemas.openxmlformats.org/officeDocument/2006/relationships/image" Target="../media/image32.png"/><Relationship Id="rId4" Type="http://schemas.openxmlformats.org/officeDocument/2006/relationships/image" Target="../media/image7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8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6F09AB5-BCDF-4A8A-8A95-7626E1107A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46" y="0"/>
            <a:ext cx="4122103" cy="1944798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-408709" y="2053426"/>
            <a:ext cx="13251873" cy="1431985"/>
          </a:xfrm>
        </p:spPr>
        <p:txBody>
          <a:bodyPr>
            <a:normAutofit fontScale="90000"/>
          </a:bodyPr>
          <a:lstStyle/>
          <a:p>
            <a:r>
              <a:rPr lang="en-US" sz="4200" b="1" dirty="0"/>
              <a:t>Application Discovery over Broadband (ADB) </a:t>
            </a:r>
            <a:br>
              <a:rPr lang="en-US" sz="4200" b="1" dirty="0"/>
            </a:br>
            <a:r>
              <a:rPr lang="en-US" sz="4200" b="1" dirty="0"/>
              <a:t>Phase 2</a:t>
            </a:r>
            <a:br>
              <a:rPr lang="en-CA" b="1" dirty="0"/>
            </a:br>
            <a:r>
              <a:rPr lang="en-CA" sz="2900" dirty="0">
                <a:solidFill>
                  <a:srgbClr val="5F5F5F"/>
                </a:solidFill>
              </a:rPr>
              <a:t>HbbTV </a:t>
            </a:r>
            <a:r>
              <a:rPr lang="en-US" sz="2933" dirty="0">
                <a:solidFill>
                  <a:srgbClr val="5F5F5F"/>
                </a:solidFill>
              </a:rPr>
              <a:t>Webinar Series</a:t>
            </a:r>
            <a:br>
              <a:rPr lang="en-US" sz="2933" dirty="0">
                <a:solidFill>
                  <a:srgbClr val="5F5F5F"/>
                </a:solidFill>
              </a:rPr>
            </a:br>
            <a:r>
              <a:rPr lang="en-US" sz="2933" dirty="0">
                <a:solidFill>
                  <a:srgbClr val="5F5F5F"/>
                </a:solidFill>
              </a:rPr>
              <a:t>October 21, 2020</a:t>
            </a:r>
            <a:endParaRPr lang="en-CA" sz="5867" dirty="0"/>
          </a:p>
        </p:txBody>
      </p:sp>
    </p:spTree>
    <p:extLst>
      <p:ext uri="{BB962C8B-B14F-4D97-AF65-F5344CB8AC3E}">
        <p14:creationId xmlns:p14="http://schemas.microsoft.com/office/powerpoint/2010/main" val="241724158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-57201"/>
            <a:ext cx="9518848" cy="1143000"/>
          </a:xfrm>
        </p:spPr>
        <p:txBody>
          <a:bodyPr>
            <a:noAutofit/>
          </a:bodyPr>
          <a:lstStyle/>
          <a:p>
            <a:r>
              <a:rPr lang="en-US" sz="3200" dirty="0"/>
              <a:t>Application Discovery over Broadband (ADB)</a:t>
            </a:r>
            <a:br>
              <a:rPr lang="en-US" sz="3200" dirty="0"/>
            </a:br>
            <a:r>
              <a:rPr lang="en-US" sz="3200" dirty="0"/>
              <a:t>Phase 1: DVB Triplet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361251"/>
            <a:ext cx="10929730" cy="49011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ADB Phase 1 solution is applicable to live viewing from a DVB transmission </a:t>
            </a:r>
          </a:p>
          <a:p>
            <a:pPr>
              <a:defRPr/>
            </a:pPr>
            <a:r>
              <a:rPr lang="en-US" sz="2400" dirty="0"/>
              <a:t>It uses the centralized DNS service </a:t>
            </a:r>
            <a:r>
              <a:rPr lang="en-US" sz="2400" b="1" dirty="0"/>
              <a:t>hbbtvdns.org </a:t>
            </a:r>
            <a:r>
              <a:rPr lang="en-US" sz="2400" dirty="0"/>
              <a:t>to convert the DVB triplet into the hostname of a Broadband AIT Server</a:t>
            </a:r>
          </a:p>
          <a:p>
            <a:pPr>
              <a:defRPr/>
            </a:pPr>
            <a:r>
              <a:rPr lang="en-US" sz="2400" dirty="0"/>
              <a:t>The terminal retrieves an AIT from the Broadband AIT Server, which enables application retrieval from an Application Server (steps 1-4 below)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10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29E713-D491-473A-870A-07CC67A02A0F}"/>
              </a:ext>
            </a:extLst>
          </p:cNvPr>
          <p:cNvSpPr/>
          <p:nvPr/>
        </p:nvSpPr>
        <p:spPr>
          <a:xfrm>
            <a:off x="5548155" y="3512685"/>
            <a:ext cx="1385376" cy="15433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i="1" dirty="0">
                <a:solidFill>
                  <a:schemeClr val="tx1"/>
                </a:solidFill>
              </a:rPr>
              <a:t>Local Broadcaster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8C3835E-C49A-4492-8695-8AA31F37D3E0}"/>
              </a:ext>
            </a:extLst>
          </p:cNvPr>
          <p:cNvSpPr/>
          <p:nvPr/>
        </p:nvSpPr>
        <p:spPr>
          <a:xfrm>
            <a:off x="1036948" y="3525948"/>
            <a:ext cx="3311850" cy="2641489"/>
          </a:xfrm>
          <a:prstGeom prst="rect">
            <a:avLst/>
          </a:prstGeom>
          <a:solidFill>
            <a:srgbClr val="FFE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i="1" dirty="0">
                <a:solidFill>
                  <a:schemeClr val="tx1"/>
                </a:solidFill>
              </a:rPr>
              <a:t>Originating Broadcaster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B3BF80D-B9A4-4118-A42C-E1BBB7F64B2B}"/>
              </a:ext>
            </a:extLst>
          </p:cNvPr>
          <p:cNvSpPr/>
          <p:nvPr/>
        </p:nvSpPr>
        <p:spPr>
          <a:xfrm>
            <a:off x="8219962" y="3913170"/>
            <a:ext cx="2718979" cy="114285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TERMINAL</a:t>
            </a:r>
          </a:p>
        </p:txBody>
      </p:sp>
      <p:cxnSp>
        <p:nvCxnSpPr>
          <p:cNvPr id="24" name="Connector: Elbow 23">
            <a:extLst>
              <a:ext uri="{FF2B5EF4-FFF2-40B4-BE49-F238E27FC236}">
                <a16:creationId xmlns:a16="http://schemas.microsoft.com/office/drawing/2014/main" id="{2BC717BA-6727-4B02-9B52-F1845911A5F1}"/>
              </a:ext>
            </a:extLst>
          </p:cNvPr>
          <p:cNvCxnSpPr>
            <a:cxnSpLocks/>
          </p:cNvCxnSpPr>
          <p:nvPr/>
        </p:nvCxnSpPr>
        <p:spPr>
          <a:xfrm rot="10800000" flipV="1">
            <a:off x="3264164" y="4742370"/>
            <a:ext cx="6684081" cy="1010069"/>
          </a:xfrm>
          <a:prstGeom prst="bentConnector3">
            <a:avLst>
              <a:gd name="adj1" fmla="val -66"/>
            </a:avLst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4ED9E30A-84E7-41C9-BBAA-609386BE2248}"/>
              </a:ext>
            </a:extLst>
          </p:cNvPr>
          <p:cNvSpPr txBox="1"/>
          <p:nvPr/>
        </p:nvSpPr>
        <p:spPr>
          <a:xfrm>
            <a:off x="8395538" y="5562766"/>
            <a:ext cx="1547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APPLICATION URL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E372299-C55E-47AF-A01D-E011C33CABAE}"/>
              </a:ext>
            </a:extLst>
          </p:cNvPr>
          <p:cNvSpPr/>
          <p:nvPr/>
        </p:nvSpPr>
        <p:spPr>
          <a:xfrm>
            <a:off x="10334229" y="4218695"/>
            <a:ext cx="432222" cy="588027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</a:t>
            </a:r>
          </a:p>
        </p:txBody>
      </p: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773576C5-8F58-4D2D-A757-2F8F97D47DDB}"/>
              </a:ext>
            </a:extLst>
          </p:cNvPr>
          <p:cNvCxnSpPr>
            <a:cxnSpLocks/>
            <a:endCxn id="26" idx="2"/>
          </p:cNvCxnSpPr>
          <p:nvPr/>
        </p:nvCxnSpPr>
        <p:spPr>
          <a:xfrm flipV="1">
            <a:off x="3258685" y="4806722"/>
            <a:ext cx="7291655" cy="1190745"/>
          </a:xfrm>
          <a:prstGeom prst="bentConnector2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B4B57B9-6395-4A97-869C-D070B0D9C227}"/>
              </a:ext>
            </a:extLst>
          </p:cNvPr>
          <p:cNvSpPr txBox="1"/>
          <p:nvPr/>
        </p:nvSpPr>
        <p:spPr>
          <a:xfrm>
            <a:off x="9402356" y="5786020"/>
            <a:ext cx="11521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APPLICATION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2E19A577-7447-44DB-BE00-2DB67B05F16E}"/>
              </a:ext>
            </a:extLst>
          </p:cNvPr>
          <p:cNvSpPr/>
          <p:nvPr/>
        </p:nvSpPr>
        <p:spPr>
          <a:xfrm>
            <a:off x="9399755" y="4700082"/>
            <a:ext cx="720080" cy="10664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CCB96EE8-C75B-4CA0-B9F0-917EA86EE63B}"/>
              </a:ext>
            </a:extLst>
          </p:cNvPr>
          <p:cNvSpPr/>
          <p:nvPr/>
        </p:nvSpPr>
        <p:spPr>
          <a:xfrm>
            <a:off x="2397121" y="5275723"/>
            <a:ext cx="864271" cy="27463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BROADBAND AIT SERVER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D723AAE9-0392-41F0-B230-D5B24969779E}"/>
              </a:ext>
            </a:extLst>
          </p:cNvPr>
          <p:cNvSpPr/>
          <p:nvPr/>
        </p:nvSpPr>
        <p:spPr>
          <a:xfrm>
            <a:off x="2394588" y="5730423"/>
            <a:ext cx="864271" cy="27463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BROADBAND APP SERVER</a:t>
            </a:r>
          </a:p>
        </p:txBody>
      </p:sp>
      <p:cxnSp>
        <p:nvCxnSpPr>
          <p:cNvPr id="32" name="Connector: Elbow 31">
            <a:extLst>
              <a:ext uri="{FF2B5EF4-FFF2-40B4-BE49-F238E27FC236}">
                <a16:creationId xmlns:a16="http://schemas.microsoft.com/office/drawing/2014/main" id="{5B4B73A2-F82A-4486-B5A0-A3BDC50EB10D}"/>
              </a:ext>
            </a:extLst>
          </p:cNvPr>
          <p:cNvCxnSpPr>
            <a:cxnSpLocks/>
            <a:stCxn id="71" idx="2"/>
          </p:cNvCxnSpPr>
          <p:nvPr/>
        </p:nvCxnSpPr>
        <p:spPr>
          <a:xfrm rot="5400000">
            <a:off x="5925307" y="2299576"/>
            <a:ext cx="348906" cy="5665782"/>
          </a:xfrm>
          <a:prstGeom prst="bentConnector2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3" name="Connector: Elbow 32">
            <a:extLst>
              <a:ext uri="{FF2B5EF4-FFF2-40B4-BE49-F238E27FC236}">
                <a16:creationId xmlns:a16="http://schemas.microsoft.com/office/drawing/2014/main" id="{69C04ACA-B730-41C1-B102-604E33FA7A80}"/>
              </a:ext>
            </a:extLst>
          </p:cNvPr>
          <p:cNvCxnSpPr>
            <a:cxnSpLocks/>
          </p:cNvCxnSpPr>
          <p:nvPr/>
        </p:nvCxnSpPr>
        <p:spPr>
          <a:xfrm flipV="1">
            <a:off x="3266870" y="4811461"/>
            <a:ext cx="6345113" cy="720168"/>
          </a:xfrm>
          <a:prstGeom prst="bentConnector3">
            <a:avLst>
              <a:gd name="adj1" fmla="val 99988"/>
            </a:avLst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3EA9DBAE-F2AE-465C-9BE5-E2F259D63E6E}"/>
              </a:ext>
            </a:extLst>
          </p:cNvPr>
          <p:cNvSpPr txBox="1"/>
          <p:nvPr/>
        </p:nvSpPr>
        <p:spPr>
          <a:xfrm>
            <a:off x="8763909" y="5328373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AIT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E9E01AF9-27C0-414D-8D76-DE3FCC0C7E08}"/>
              </a:ext>
            </a:extLst>
          </p:cNvPr>
          <p:cNvSpPr txBox="1"/>
          <p:nvPr/>
        </p:nvSpPr>
        <p:spPr>
          <a:xfrm>
            <a:off x="7988142" y="5130290"/>
            <a:ext cx="9425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AIT URL</a:t>
            </a:r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4D513EE-7C14-4B69-A81F-D151F12DACEB}"/>
              </a:ext>
            </a:extLst>
          </p:cNvPr>
          <p:cNvCxnSpPr>
            <a:cxnSpLocks/>
            <a:stCxn id="52" idx="3"/>
            <a:endCxn id="30" idx="1"/>
          </p:cNvCxnSpPr>
          <p:nvPr/>
        </p:nvCxnSpPr>
        <p:spPr>
          <a:xfrm>
            <a:off x="1998458" y="4835491"/>
            <a:ext cx="398663" cy="57755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37" name="Rectangle 36">
            <a:extLst>
              <a:ext uri="{FF2B5EF4-FFF2-40B4-BE49-F238E27FC236}">
                <a16:creationId xmlns:a16="http://schemas.microsoft.com/office/drawing/2014/main" id="{C5B95940-D3C7-4D94-96B7-F1E1F6DEB156}"/>
              </a:ext>
            </a:extLst>
          </p:cNvPr>
          <p:cNvSpPr/>
          <p:nvPr/>
        </p:nvSpPr>
        <p:spPr>
          <a:xfrm>
            <a:off x="2394588" y="4192490"/>
            <a:ext cx="864097" cy="633972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MUX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E3053C3-7E00-4885-B184-342A785572A0}"/>
              </a:ext>
            </a:extLst>
          </p:cNvPr>
          <p:cNvCxnSpPr>
            <a:cxnSpLocks/>
            <a:stCxn id="45" idx="3"/>
            <a:endCxn id="37" idx="1"/>
          </p:cNvCxnSpPr>
          <p:nvPr/>
        </p:nvCxnSpPr>
        <p:spPr>
          <a:xfrm>
            <a:off x="1998458" y="4196342"/>
            <a:ext cx="396130" cy="31313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FC59051F-F987-4A5B-8FFB-6D273A06FC26}"/>
              </a:ext>
            </a:extLst>
          </p:cNvPr>
          <p:cNvCxnSpPr>
            <a:cxnSpLocks/>
            <a:stCxn id="44" idx="3"/>
            <a:endCxn id="37" idx="1"/>
          </p:cNvCxnSpPr>
          <p:nvPr/>
        </p:nvCxnSpPr>
        <p:spPr>
          <a:xfrm>
            <a:off x="1998458" y="4365366"/>
            <a:ext cx="396130" cy="1441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320B9E0D-FD3A-4492-A381-51FD4BF48B71}"/>
              </a:ext>
            </a:extLst>
          </p:cNvPr>
          <p:cNvCxnSpPr>
            <a:cxnSpLocks/>
            <a:stCxn id="43" idx="3"/>
            <a:endCxn id="37" idx="1"/>
          </p:cNvCxnSpPr>
          <p:nvPr/>
        </p:nvCxnSpPr>
        <p:spPr>
          <a:xfrm flipV="1">
            <a:off x="1998458" y="4509476"/>
            <a:ext cx="396130" cy="1566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6AD5543-9B78-4640-B838-CAD9FC432D95}"/>
              </a:ext>
            </a:extLst>
          </p:cNvPr>
          <p:cNvCxnSpPr>
            <a:cxnSpLocks/>
            <a:stCxn id="46" idx="3"/>
            <a:endCxn id="37" idx="1"/>
          </p:cNvCxnSpPr>
          <p:nvPr/>
        </p:nvCxnSpPr>
        <p:spPr>
          <a:xfrm flipV="1">
            <a:off x="1998458" y="4509476"/>
            <a:ext cx="396130" cy="17361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070D4CE7-5F49-4783-9D66-2E290055E891}"/>
              </a:ext>
            </a:extLst>
          </p:cNvPr>
          <p:cNvCxnSpPr>
            <a:cxnSpLocks/>
            <a:endCxn id="60" idx="1"/>
          </p:cNvCxnSpPr>
          <p:nvPr/>
        </p:nvCxnSpPr>
        <p:spPr>
          <a:xfrm>
            <a:off x="3284889" y="4514373"/>
            <a:ext cx="2635100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43" name="Rectangle 42">
            <a:extLst>
              <a:ext uri="{FF2B5EF4-FFF2-40B4-BE49-F238E27FC236}">
                <a16:creationId xmlns:a16="http://schemas.microsoft.com/office/drawing/2014/main" id="{5C601E76-3F1A-44B1-8E88-6620B093A051}"/>
              </a:ext>
            </a:extLst>
          </p:cNvPr>
          <p:cNvSpPr/>
          <p:nvPr/>
        </p:nvSpPr>
        <p:spPr>
          <a:xfrm>
            <a:off x="1278378" y="4471821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3AA110F1-97D1-465A-A947-D33EA83C38FF}"/>
              </a:ext>
            </a:extLst>
          </p:cNvPr>
          <p:cNvSpPr/>
          <p:nvPr/>
        </p:nvSpPr>
        <p:spPr>
          <a:xfrm>
            <a:off x="1278378" y="4312046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</a:t>
            </a:r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95CA9C4B-5A6A-4B1C-AF12-01BEF2AF40BF}"/>
              </a:ext>
            </a:extLst>
          </p:cNvPr>
          <p:cNvSpPr/>
          <p:nvPr/>
        </p:nvSpPr>
        <p:spPr>
          <a:xfrm>
            <a:off x="1278378" y="4133772"/>
            <a:ext cx="720080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7F7CE09E-881E-4897-8899-DD5BDB8A677B}"/>
              </a:ext>
            </a:extLst>
          </p:cNvPr>
          <p:cNvSpPr/>
          <p:nvPr/>
        </p:nvSpPr>
        <p:spPr>
          <a:xfrm>
            <a:off x="1278378" y="4629771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A14CC286-390D-42E5-B12B-F22817538289}"/>
              </a:ext>
            </a:extLst>
          </p:cNvPr>
          <p:cNvCxnSpPr>
            <a:cxnSpLocks/>
            <a:stCxn id="60" idx="3"/>
            <a:endCxn id="62" idx="1"/>
          </p:cNvCxnSpPr>
          <p:nvPr/>
        </p:nvCxnSpPr>
        <p:spPr>
          <a:xfrm flipV="1">
            <a:off x="6640068" y="4510233"/>
            <a:ext cx="1471885" cy="414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dash"/>
            <a:tailEnd type="triangle"/>
          </a:ln>
          <a:effectLst/>
        </p:spPr>
      </p:cxnSp>
      <p:sp>
        <p:nvSpPr>
          <p:cNvPr id="48" name="Rectangle 47">
            <a:extLst>
              <a:ext uri="{FF2B5EF4-FFF2-40B4-BE49-F238E27FC236}">
                <a16:creationId xmlns:a16="http://schemas.microsoft.com/office/drawing/2014/main" id="{F9A3AA61-DB21-483A-B583-B0244DE79BDE}"/>
              </a:ext>
            </a:extLst>
          </p:cNvPr>
          <p:cNvSpPr/>
          <p:nvPr/>
        </p:nvSpPr>
        <p:spPr>
          <a:xfrm>
            <a:off x="7061272" y="3854942"/>
            <a:ext cx="720080" cy="106640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144F07E9-0510-461D-BE40-B6B87BA17D54}"/>
              </a:ext>
            </a:extLst>
          </p:cNvPr>
          <p:cNvSpPr/>
          <p:nvPr/>
        </p:nvSpPr>
        <p:spPr>
          <a:xfrm>
            <a:off x="7061272" y="3748302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</a:t>
            </a:r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3D909AA4-F535-4A72-8ECD-0AABAAAC22BA}"/>
              </a:ext>
            </a:extLst>
          </p:cNvPr>
          <p:cNvSpPr/>
          <p:nvPr/>
        </p:nvSpPr>
        <p:spPr>
          <a:xfrm>
            <a:off x="7061272" y="3623162"/>
            <a:ext cx="720080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</a:t>
            </a:r>
          </a:p>
        </p:txBody>
      </p:sp>
      <p:sp>
        <p:nvSpPr>
          <p:cNvPr id="51" name="Rectangle 50">
            <a:extLst>
              <a:ext uri="{FF2B5EF4-FFF2-40B4-BE49-F238E27FC236}">
                <a16:creationId xmlns:a16="http://schemas.microsoft.com/office/drawing/2014/main" id="{A601C01A-92EF-4C3B-8232-A48BB18BDC28}"/>
              </a:ext>
            </a:extLst>
          </p:cNvPr>
          <p:cNvSpPr/>
          <p:nvPr/>
        </p:nvSpPr>
        <p:spPr>
          <a:xfrm>
            <a:off x="7061272" y="3961397"/>
            <a:ext cx="720080" cy="106640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8B4707F-4412-48DE-B1E6-31FD7C43CC64}"/>
              </a:ext>
            </a:extLst>
          </p:cNvPr>
          <p:cNvSpPr/>
          <p:nvPr/>
        </p:nvSpPr>
        <p:spPr>
          <a:xfrm>
            <a:off x="1278378" y="4782171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883577A2-D9FB-40BE-BE8E-7763AD0FA341}"/>
              </a:ext>
            </a:extLst>
          </p:cNvPr>
          <p:cNvCxnSpPr>
            <a:cxnSpLocks/>
            <a:stCxn id="52" idx="3"/>
            <a:endCxn id="37" idx="1"/>
          </p:cNvCxnSpPr>
          <p:nvPr/>
        </p:nvCxnSpPr>
        <p:spPr>
          <a:xfrm flipV="1">
            <a:off x="1998458" y="4509476"/>
            <a:ext cx="396130" cy="32601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54" name="Rectangle 53">
            <a:extLst>
              <a:ext uri="{FF2B5EF4-FFF2-40B4-BE49-F238E27FC236}">
                <a16:creationId xmlns:a16="http://schemas.microsoft.com/office/drawing/2014/main" id="{0D2CEEF7-69FA-4A6C-AFDD-E647475BD00F}"/>
              </a:ext>
            </a:extLst>
          </p:cNvPr>
          <p:cNvSpPr/>
          <p:nvPr/>
        </p:nvSpPr>
        <p:spPr>
          <a:xfrm>
            <a:off x="7061272" y="4075657"/>
            <a:ext cx="720080" cy="106640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D1129812-355E-4ADE-A944-6B2973971378}"/>
              </a:ext>
            </a:extLst>
          </p:cNvPr>
          <p:cNvSpPr/>
          <p:nvPr/>
        </p:nvSpPr>
        <p:spPr>
          <a:xfrm>
            <a:off x="9399755" y="4228060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59875F2-A761-4493-AA92-F47EDC8AE54B}"/>
              </a:ext>
            </a:extLst>
          </p:cNvPr>
          <p:cNvSpPr/>
          <p:nvPr/>
        </p:nvSpPr>
        <p:spPr>
          <a:xfrm>
            <a:off x="9399755" y="4049786"/>
            <a:ext cx="720080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4FB3D4BA-E30B-486D-BB8A-FF9A31CCFD6C}"/>
              </a:ext>
            </a:extLst>
          </p:cNvPr>
          <p:cNvSpPr/>
          <p:nvPr/>
        </p:nvSpPr>
        <p:spPr>
          <a:xfrm>
            <a:off x="9399755" y="4387835"/>
            <a:ext cx="720080" cy="106640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82C7EC18-775D-49FE-B802-FB4709AFFED8}"/>
              </a:ext>
            </a:extLst>
          </p:cNvPr>
          <p:cNvSpPr/>
          <p:nvPr/>
        </p:nvSpPr>
        <p:spPr>
          <a:xfrm>
            <a:off x="9398212" y="4545550"/>
            <a:ext cx="720080" cy="106640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cxnSp>
        <p:nvCxnSpPr>
          <p:cNvPr id="59" name="Connector: Elbow 58">
            <a:extLst>
              <a:ext uri="{FF2B5EF4-FFF2-40B4-BE49-F238E27FC236}">
                <a16:creationId xmlns:a16="http://schemas.microsoft.com/office/drawing/2014/main" id="{CA62EADF-BB92-4994-986A-377ABB3DDEDD}"/>
              </a:ext>
            </a:extLst>
          </p:cNvPr>
          <p:cNvCxnSpPr>
            <a:cxnSpLocks/>
            <a:stCxn id="62" idx="3"/>
            <a:endCxn id="71" idx="0"/>
          </p:cNvCxnSpPr>
          <p:nvPr/>
        </p:nvCxnSpPr>
        <p:spPr>
          <a:xfrm>
            <a:off x="8327973" y="4510233"/>
            <a:ext cx="604678" cy="341141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60" name="Arrow: Pentagon 59">
            <a:extLst>
              <a:ext uri="{FF2B5EF4-FFF2-40B4-BE49-F238E27FC236}">
                <a16:creationId xmlns:a16="http://schemas.microsoft.com/office/drawing/2014/main" id="{22E7FB29-E3EE-4436-99CD-7938CEAAEAA2}"/>
              </a:ext>
            </a:extLst>
          </p:cNvPr>
          <p:cNvSpPr/>
          <p:nvPr/>
        </p:nvSpPr>
        <p:spPr>
          <a:xfrm>
            <a:off x="5919989" y="4082087"/>
            <a:ext cx="720079" cy="864571"/>
          </a:xfrm>
          <a:prstGeom prst="homePlate">
            <a:avLst/>
          </a:prstGeom>
          <a:gradFill flip="none" rotWithShape="1">
            <a:gsLst>
              <a:gs pos="0">
                <a:srgbClr val="4F81BD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DISTRIBUTION</a:t>
            </a:r>
          </a:p>
        </p:txBody>
      </p:sp>
      <p:sp>
        <p:nvSpPr>
          <p:cNvPr id="61" name="Rectangle 60">
            <a:extLst>
              <a:ext uri="{FF2B5EF4-FFF2-40B4-BE49-F238E27FC236}">
                <a16:creationId xmlns:a16="http://schemas.microsoft.com/office/drawing/2014/main" id="{4DCD663B-68CD-480E-897A-042658E23E8B}"/>
              </a:ext>
            </a:extLst>
          </p:cNvPr>
          <p:cNvSpPr/>
          <p:nvPr/>
        </p:nvSpPr>
        <p:spPr>
          <a:xfrm>
            <a:off x="8111953" y="4742469"/>
            <a:ext cx="216020" cy="31356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DVB</a:t>
            </a: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55327319-4F14-4CF6-87B5-213186672292}"/>
              </a:ext>
            </a:extLst>
          </p:cNvPr>
          <p:cNvSpPr/>
          <p:nvPr/>
        </p:nvSpPr>
        <p:spPr>
          <a:xfrm>
            <a:off x="8111953" y="4353453"/>
            <a:ext cx="216020" cy="31356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IPTV</a:t>
            </a:r>
          </a:p>
        </p:txBody>
      </p:sp>
      <p:sp>
        <p:nvSpPr>
          <p:cNvPr id="63" name="Rectangle 62">
            <a:extLst>
              <a:ext uri="{FF2B5EF4-FFF2-40B4-BE49-F238E27FC236}">
                <a16:creationId xmlns:a16="http://schemas.microsoft.com/office/drawing/2014/main" id="{9C329003-EFCE-40FF-BCF6-0E70F8DB70F5}"/>
              </a:ext>
            </a:extLst>
          </p:cNvPr>
          <p:cNvSpPr/>
          <p:nvPr/>
        </p:nvSpPr>
        <p:spPr>
          <a:xfrm>
            <a:off x="8111953" y="3913170"/>
            <a:ext cx="216020" cy="36622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HDMI</a:t>
            </a:r>
          </a:p>
        </p:txBody>
      </p: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AEE6F23E-A14D-471F-86A0-E8FB721BF520}"/>
              </a:ext>
            </a:extLst>
          </p:cNvPr>
          <p:cNvCxnSpPr>
            <a:cxnSpLocks/>
            <a:stCxn id="60" idx="3"/>
            <a:endCxn id="61" idx="1"/>
          </p:cNvCxnSpPr>
          <p:nvPr/>
        </p:nvCxnSpPr>
        <p:spPr>
          <a:xfrm>
            <a:off x="6640068" y="4514373"/>
            <a:ext cx="1471885" cy="38487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dash"/>
            <a:tailEnd type="triangle"/>
          </a:ln>
          <a:effectLst/>
        </p:spPr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0A5AB1B-DBDF-47CA-9A30-F68A19D385F6}"/>
              </a:ext>
            </a:extLst>
          </p:cNvPr>
          <p:cNvCxnSpPr>
            <a:stCxn id="61" idx="3"/>
            <a:endCxn id="71" idx="1"/>
          </p:cNvCxnSpPr>
          <p:nvPr/>
        </p:nvCxnSpPr>
        <p:spPr>
          <a:xfrm>
            <a:off x="8327973" y="4899249"/>
            <a:ext cx="244638" cy="544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66" name="Rectangle 65">
            <a:extLst>
              <a:ext uri="{FF2B5EF4-FFF2-40B4-BE49-F238E27FC236}">
                <a16:creationId xmlns:a16="http://schemas.microsoft.com/office/drawing/2014/main" id="{B728C773-66A1-4488-9FBF-CEA5196D97A4}"/>
              </a:ext>
            </a:extLst>
          </p:cNvPr>
          <p:cNvSpPr/>
          <p:nvPr/>
        </p:nvSpPr>
        <p:spPr>
          <a:xfrm>
            <a:off x="4508855" y="3864968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17E69096-E4CF-47FD-BC99-D8BEBBC7DEB3}"/>
              </a:ext>
            </a:extLst>
          </p:cNvPr>
          <p:cNvSpPr/>
          <p:nvPr/>
        </p:nvSpPr>
        <p:spPr>
          <a:xfrm>
            <a:off x="4508855" y="3758328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</a:t>
            </a:r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36890423-0660-4A13-8A00-6747AFBFDE62}"/>
              </a:ext>
            </a:extLst>
          </p:cNvPr>
          <p:cNvSpPr/>
          <p:nvPr/>
        </p:nvSpPr>
        <p:spPr>
          <a:xfrm>
            <a:off x="4508855" y="3633188"/>
            <a:ext cx="720080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</a:t>
            </a: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9F5912B-1482-415E-9957-7245D0172D44}"/>
              </a:ext>
            </a:extLst>
          </p:cNvPr>
          <p:cNvSpPr/>
          <p:nvPr/>
        </p:nvSpPr>
        <p:spPr>
          <a:xfrm>
            <a:off x="4508855" y="3971423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FA0AB5DB-2C5C-46B7-B326-9F6D836A4F6F}"/>
              </a:ext>
            </a:extLst>
          </p:cNvPr>
          <p:cNvSpPr/>
          <p:nvPr/>
        </p:nvSpPr>
        <p:spPr>
          <a:xfrm>
            <a:off x="4508855" y="4085683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D1A2D17A-E2F9-4125-A0AC-BBB96DBB5CCE}"/>
              </a:ext>
            </a:extLst>
          </p:cNvPr>
          <p:cNvSpPr/>
          <p:nvPr/>
        </p:nvSpPr>
        <p:spPr>
          <a:xfrm>
            <a:off x="8572611" y="4851374"/>
            <a:ext cx="720080" cy="10664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900" b="1" kern="0" dirty="0">
                <a:solidFill>
                  <a:prstClr val="black"/>
                </a:solidFill>
                <a:latin typeface="Calibri"/>
              </a:rPr>
              <a:t>TRIPLET</a:t>
            </a:r>
            <a:endParaRPr kumimoji="0" lang="en-US" sz="9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72" name="Group 71">
            <a:extLst>
              <a:ext uri="{FF2B5EF4-FFF2-40B4-BE49-F238E27FC236}">
                <a16:creationId xmlns:a16="http://schemas.microsoft.com/office/drawing/2014/main" id="{2EBB3ADD-5F69-41A0-9540-E3151A9EC9B1}"/>
              </a:ext>
            </a:extLst>
          </p:cNvPr>
          <p:cNvGrpSpPr/>
          <p:nvPr/>
        </p:nvGrpSpPr>
        <p:grpSpPr>
          <a:xfrm>
            <a:off x="8305513" y="5093473"/>
            <a:ext cx="139589" cy="230832"/>
            <a:chOff x="8265361" y="3025839"/>
            <a:chExt cx="139589" cy="230832"/>
          </a:xfrm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9C481CCC-EFA1-404A-B621-0DC17F757B8C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0CB36BF1-F972-4554-9DD7-3FBA6DBDADB5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7EDC56E-EF53-4071-AB71-04A41E90BCFC}"/>
              </a:ext>
            </a:extLst>
          </p:cNvPr>
          <p:cNvGrpSpPr/>
          <p:nvPr/>
        </p:nvGrpSpPr>
        <p:grpSpPr>
          <a:xfrm>
            <a:off x="9202220" y="5302578"/>
            <a:ext cx="139589" cy="230832"/>
            <a:chOff x="8265361" y="3025839"/>
            <a:chExt cx="139589" cy="230832"/>
          </a:xfrm>
        </p:grpSpPr>
        <p:sp>
          <p:nvSpPr>
            <p:cNvPr id="76" name="Oval 75">
              <a:extLst>
                <a:ext uri="{FF2B5EF4-FFF2-40B4-BE49-F238E27FC236}">
                  <a16:creationId xmlns:a16="http://schemas.microsoft.com/office/drawing/2014/main" id="{8871B127-68C9-4CCC-BA0F-D5FC523DAC33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CD32ED1A-E860-46F9-8FF7-C7B90FAD04BD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72827E81-AB69-4344-8BEF-776FAE9D5936}"/>
              </a:ext>
            </a:extLst>
          </p:cNvPr>
          <p:cNvGrpSpPr/>
          <p:nvPr/>
        </p:nvGrpSpPr>
        <p:grpSpPr>
          <a:xfrm>
            <a:off x="8817508" y="5530300"/>
            <a:ext cx="139589" cy="230832"/>
            <a:chOff x="8265361" y="3025839"/>
            <a:chExt cx="139589" cy="230832"/>
          </a:xfrm>
        </p:grpSpPr>
        <p:sp>
          <p:nvSpPr>
            <p:cNvPr id="79" name="Oval 78">
              <a:extLst>
                <a:ext uri="{FF2B5EF4-FFF2-40B4-BE49-F238E27FC236}">
                  <a16:creationId xmlns:a16="http://schemas.microsoft.com/office/drawing/2014/main" id="{90A0E8F6-36DD-4151-B8C0-E403AD28A2EA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0" name="TextBox 79">
              <a:extLst>
                <a:ext uri="{FF2B5EF4-FFF2-40B4-BE49-F238E27FC236}">
                  <a16:creationId xmlns:a16="http://schemas.microsoft.com/office/drawing/2014/main" id="{33163DEA-B495-40A8-962D-22F72D97EDAC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9407BC3-7985-41EC-8095-09149065A7C3}"/>
              </a:ext>
            </a:extLst>
          </p:cNvPr>
          <p:cNvGrpSpPr/>
          <p:nvPr/>
        </p:nvGrpSpPr>
        <p:grpSpPr>
          <a:xfrm>
            <a:off x="9657823" y="5762993"/>
            <a:ext cx="139589" cy="230832"/>
            <a:chOff x="8265361" y="3025839"/>
            <a:chExt cx="139589" cy="230832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B70EDFA0-B7B1-4327-986E-0BF9AB6CD20A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2F167CAE-31D3-46B2-97D4-7FE0C138EC5A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84" name="TextBox 83">
            <a:extLst>
              <a:ext uri="{FF2B5EF4-FFF2-40B4-BE49-F238E27FC236}">
                <a16:creationId xmlns:a16="http://schemas.microsoft.com/office/drawing/2014/main" id="{437AD30A-2280-4771-B3D9-7CCD535F7D2D}"/>
              </a:ext>
            </a:extLst>
          </p:cNvPr>
          <p:cNvSpPr txBox="1"/>
          <p:nvPr/>
        </p:nvSpPr>
        <p:spPr>
          <a:xfrm>
            <a:off x="4522023" y="4525925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  <a:latin typeface="Calibri"/>
              </a:rPr>
              <a:t>DVB TS</a:t>
            </a:r>
          </a:p>
        </p:txBody>
      </p:sp>
      <p:sp>
        <p:nvSpPr>
          <p:cNvPr id="85" name="TextBox 84">
            <a:extLst>
              <a:ext uri="{FF2B5EF4-FFF2-40B4-BE49-F238E27FC236}">
                <a16:creationId xmlns:a16="http://schemas.microsoft.com/office/drawing/2014/main" id="{657D3EC6-981B-4DDF-9066-B2745235FBDE}"/>
              </a:ext>
            </a:extLst>
          </p:cNvPr>
          <p:cNvSpPr txBox="1"/>
          <p:nvPr/>
        </p:nvSpPr>
        <p:spPr>
          <a:xfrm>
            <a:off x="6994338" y="4482253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  <a:latin typeface="Calibri"/>
              </a:rPr>
              <a:t>DVB TS</a:t>
            </a:r>
          </a:p>
        </p:txBody>
      </p:sp>
    </p:spTree>
    <p:extLst>
      <p:ext uri="{BB962C8B-B14F-4D97-AF65-F5344CB8AC3E}">
        <p14:creationId xmlns:p14="http://schemas.microsoft.com/office/powerpoint/2010/main" val="20020278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-57201"/>
            <a:ext cx="9518848" cy="1143000"/>
          </a:xfrm>
        </p:spPr>
        <p:txBody>
          <a:bodyPr>
            <a:noAutofit/>
          </a:bodyPr>
          <a:lstStyle/>
          <a:p>
            <a:r>
              <a:rPr lang="en-US" sz="3200" dirty="0"/>
              <a:t>Application Discovery over Broadband (ADB)</a:t>
            </a:r>
            <a:br>
              <a:rPr lang="en-US" sz="3200" dirty="0"/>
            </a:br>
            <a:r>
              <a:rPr lang="en-US" sz="3200" dirty="0"/>
              <a:t>Phase 2: Watermarking</a:t>
            </a:r>
            <a:endParaRPr lang="de-DE" sz="32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599" y="1152939"/>
            <a:ext cx="11287539" cy="5109452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000" dirty="0"/>
              <a:t>Watermarking extends use cases for Application Discovery over Broadband to include:</a:t>
            </a:r>
          </a:p>
          <a:p>
            <a:pPr lvl="1">
              <a:defRPr/>
            </a:pPr>
            <a:r>
              <a:rPr lang="en-US" sz="1800" dirty="0">
                <a:solidFill>
                  <a:srgbClr val="404040"/>
                </a:solidFill>
              </a:rPr>
              <a:t>Application discovery via HDMI and other non-DVB interfaces</a:t>
            </a:r>
          </a:p>
          <a:p>
            <a:pPr lvl="1">
              <a:defRPr/>
            </a:pPr>
            <a:r>
              <a:rPr lang="en-US" sz="1800" dirty="0">
                <a:solidFill>
                  <a:srgbClr val="404040"/>
                </a:solidFill>
              </a:rPr>
              <a:t>Support for live, time-shifted</a:t>
            </a:r>
            <a:r>
              <a:rPr lang="en-US" sz="1800" dirty="0"/>
              <a:t>, and on-demand viewing</a:t>
            </a:r>
          </a:p>
          <a:p>
            <a:pPr lvl="1">
              <a:defRPr/>
            </a:pPr>
            <a:r>
              <a:rPr lang="en-US" sz="1800" dirty="0"/>
              <a:t>Timecode</a:t>
            </a:r>
          </a:p>
          <a:p>
            <a:pPr lvl="1">
              <a:defRPr/>
            </a:pPr>
            <a:r>
              <a:rPr lang="en-US" sz="1800" dirty="0"/>
              <a:t>Stream Events</a:t>
            </a:r>
          </a:p>
          <a:p>
            <a:pPr>
              <a:spcBef>
                <a:spcPts val="1200"/>
              </a:spcBef>
              <a:defRPr/>
            </a:pPr>
            <a:r>
              <a:rPr lang="en-US" sz="2000" dirty="0"/>
              <a:t>For ADB Phase 2, use of audio watermarking is </a:t>
            </a:r>
            <a:r>
              <a:rPr lang="en-US" sz="2000" u="sng" dirty="0"/>
              <a:t>required </a:t>
            </a:r>
            <a:r>
              <a:rPr lang="en-US" sz="2000" dirty="0"/>
              <a:t>and video watermarking is </a:t>
            </a:r>
            <a:r>
              <a:rPr lang="en-US" sz="2000" u="sng" dirty="0"/>
              <a:t>optional</a:t>
            </a:r>
            <a:r>
              <a:rPr lang="en-US" sz="2000" dirty="0"/>
              <a:t> </a:t>
            </a:r>
          </a:p>
        </p:txBody>
      </p:sp>
      <p:sp>
        <p:nvSpPr>
          <p:cNvPr id="86" name="Rectangle 85">
            <a:extLst>
              <a:ext uri="{FF2B5EF4-FFF2-40B4-BE49-F238E27FC236}">
                <a16:creationId xmlns:a16="http://schemas.microsoft.com/office/drawing/2014/main" id="{865B2FF5-3A84-4377-8F09-85294D6AC117}"/>
              </a:ext>
            </a:extLst>
          </p:cNvPr>
          <p:cNvSpPr/>
          <p:nvPr/>
        </p:nvSpPr>
        <p:spPr>
          <a:xfrm>
            <a:off x="8905797" y="3967811"/>
            <a:ext cx="2755339" cy="1146092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rtlCol="0" anchor="t"/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TERMINAL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CDA528F4-4304-4BDA-B33F-A90608CF4A61}"/>
              </a:ext>
            </a:extLst>
          </p:cNvPr>
          <p:cNvSpPr/>
          <p:nvPr/>
        </p:nvSpPr>
        <p:spPr>
          <a:xfrm>
            <a:off x="11045704" y="4289516"/>
            <a:ext cx="432222" cy="588027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APP</a:t>
            </a: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97A20D47-277A-43BC-BDCA-A506C5A81A8F}"/>
              </a:ext>
            </a:extLst>
          </p:cNvPr>
          <p:cNvSpPr/>
          <p:nvPr/>
        </p:nvSpPr>
        <p:spPr>
          <a:xfrm>
            <a:off x="9211044" y="4768567"/>
            <a:ext cx="720080" cy="10664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WM DATA</a:t>
            </a:r>
          </a:p>
        </p:txBody>
      </p:sp>
      <p:sp>
        <p:nvSpPr>
          <p:cNvPr id="89" name="Rectangle 88">
            <a:extLst>
              <a:ext uri="{FF2B5EF4-FFF2-40B4-BE49-F238E27FC236}">
                <a16:creationId xmlns:a16="http://schemas.microsoft.com/office/drawing/2014/main" id="{639849F6-B7E3-48B3-9348-C435E9268301}"/>
              </a:ext>
            </a:extLst>
          </p:cNvPr>
          <p:cNvSpPr/>
          <p:nvPr/>
        </p:nvSpPr>
        <p:spPr>
          <a:xfrm>
            <a:off x="10090421" y="4418041"/>
            <a:ext cx="798330" cy="10664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90" name="Rectangle 89">
            <a:extLst>
              <a:ext uri="{FF2B5EF4-FFF2-40B4-BE49-F238E27FC236}">
                <a16:creationId xmlns:a16="http://schemas.microsoft.com/office/drawing/2014/main" id="{6DADFB5B-8032-4D93-8072-22252D9EA19E}"/>
              </a:ext>
            </a:extLst>
          </p:cNvPr>
          <p:cNvSpPr/>
          <p:nvPr/>
        </p:nvSpPr>
        <p:spPr>
          <a:xfrm>
            <a:off x="10090421" y="4258266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AUDIO+WM</a:t>
            </a:r>
          </a:p>
        </p:txBody>
      </p:sp>
      <p:sp>
        <p:nvSpPr>
          <p:cNvPr id="91" name="Rectangle 90">
            <a:extLst>
              <a:ext uri="{FF2B5EF4-FFF2-40B4-BE49-F238E27FC236}">
                <a16:creationId xmlns:a16="http://schemas.microsoft.com/office/drawing/2014/main" id="{8E2E362E-17A5-4A03-933D-303189F09C97}"/>
              </a:ext>
            </a:extLst>
          </p:cNvPr>
          <p:cNvSpPr/>
          <p:nvPr/>
        </p:nvSpPr>
        <p:spPr>
          <a:xfrm>
            <a:off x="10090421" y="4098491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VIDEO+WM</a:t>
            </a:r>
          </a:p>
        </p:txBody>
      </p:sp>
      <p:cxnSp>
        <p:nvCxnSpPr>
          <p:cNvPr id="92" name="Connector: Elbow 91">
            <a:extLst>
              <a:ext uri="{FF2B5EF4-FFF2-40B4-BE49-F238E27FC236}">
                <a16:creationId xmlns:a16="http://schemas.microsoft.com/office/drawing/2014/main" id="{C8C242C3-32A0-4D18-B149-0383288DF089}"/>
              </a:ext>
            </a:extLst>
          </p:cNvPr>
          <p:cNvCxnSpPr>
            <a:cxnSpLocks/>
            <a:stCxn id="91" idx="1"/>
          </p:cNvCxnSpPr>
          <p:nvPr/>
        </p:nvCxnSpPr>
        <p:spPr>
          <a:xfrm rot="10800000" flipV="1">
            <a:off x="9359897" y="4151811"/>
            <a:ext cx="730524" cy="628532"/>
          </a:xfrm>
          <a:prstGeom prst="bentConnector3">
            <a:avLst>
              <a:gd name="adj1" fmla="val 100068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3" name="Connector: Elbow 92">
            <a:extLst>
              <a:ext uri="{FF2B5EF4-FFF2-40B4-BE49-F238E27FC236}">
                <a16:creationId xmlns:a16="http://schemas.microsoft.com/office/drawing/2014/main" id="{D5E4FD12-9513-4AF8-A064-4999E152B998}"/>
              </a:ext>
            </a:extLst>
          </p:cNvPr>
          <p:cNvCxnSpPr>
            <a:cxnSpLocks/>
            <a:stCxn id="90" idx="1"/>
          </p:cNvCxnSpPr>
          <p:nvPr/>
        </p:nvCxnSpPr>
        <p:spPr>
          <a:xfrm rot="10800000" flipV="1">
            <a:off x="9713867" y="4311585"/>
            <a:ext cx="376554" cy="454645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94" name="Connector: Elbow 93">
            <a:extLst>
              <a:ext uri="{FF2B5EF4-FFF2-40B4-BE49-F238E27FC236}">
                <a16:creationId xmlns:a16="http://schemas.microsoft.com/office/drawing/2014/main" id="{AE80862F-B430-4F26-B699-4DAFE5E348CB}"/>
              </a:ext>
            </a:extLst>
          </p:cNvPr>
          <p:cNvCxnSpPr>
            <a:cxnSpLocks/>
            <a:endCxn id="89" idx="1"/>
          </p:cNvCxnSpPr>
          <p:nvPr/>
        </p:nvCxnSpPr>
        <p:spPr>
          <a:xfrm rot="5400000" flipH="1" flipV="1">
            <a:off x="9953989" y="4508855"/>
            <a:ext cx="173926" cy="98938"/>
          </a:xfrm>
          <a:prstGeom prst="bentConnector2">
            <a:avLst/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95" name="Rectangle 94">
            <a:extLst>
              <a:ext uri="{FF2B5EF4-FFF2-40B4-BE49-F238E27FC236}">
                <a16:creationId xmlns:a16="http://schemas.microsoft.com/office/drawing/2014/main" id="{D2B91734-EF0D-4B4A-9729-B8C5EEB51EB0}"/>
              </a:ext>
            </a:extLst>
          </p:cNvPr>
          <p:cNvSpPr/>
          <p:nvPr/>
        </p:nvSpPr>
        <p:spPr>
          <a:xfrm>
            <a:off x="10089249" y="4594484"/>
            <a:ext cx="798330" cy="106640"/>
          </a:xfrm>
          <a:prstGeom prst="rect">
            <a:avLst/>
          </a:prstGeom>
          <a:solidFill>
            <a:srgbClr val="4F81BD">
              <a:lumMod val="40000"/>
              <a:lumOff val="6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cxnSp>
        <p:nvCxnSpPr>
          <p:cNvPr id="96" name="Connector: Elbow 95">
            <a:extLst>
              <a:ext uri="{FF2B5EF4-FFF2-40B4-BE49-F238E27FC236}">
                <a16:creationId xmlns:a16="http://schemas.microsoft.com/office/drawing/2014/main" id="{09EABC7B-D4BA-46E7-B0B4-6DC8D539E876}"/>
              </a:ext>
            </a:extLst>
          </p:cNvPr>
          <p:cNvCxnSpPr>
            <a:cxnSpLocks/>
            <a:stCxn id="88" idx="3"/>
            <a:endCxn id="95" idx="1"/>
          </p:cNvCxnSpPr>
          <p:nvPr/>
        </p:nvCxnSpPr>
        <p:spPr>
          <a:xfrm flipV="1">
            <a:off x="9931124" y="4647804"/>
            <a:ext cx="158125" cy="174083"/>
          </a:xfrm>
          <a:prstGeom prst="bentConnector3">
            <a:avLst>
              <a:gd name="adj1" fmla="val 37150"/>
            </a:avLst>
          </a:prstGeom>
          <a:noFill/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  <a:tailEnd type="triangle"/>
          </a:ln>
          <a:effectLst/>
        </p:spPr>
      </p:cxnSp>
      <p:sp>
        <p:nvSpPr>
          <p:cNvPr id="97" name="Rectangle 96">
            <a:extLst>
              <a:ext uri="{FF2B5EF4-FFF2-40B4-BE49-F238E27FC236}">
                <a16:creationId xmlns:a16="http://schemas.microsoft.com/office/drawing/2014/main" id="{C4388074-4E6C-4913-A319-AC83A9481E52}"/>
              </a:ext>
            </a:extLst>
          </p:cNvPr>
          <p:cNvSpPr/>
          <p:nvPr/>
        </p:nvSpPr>
        <p:spPr>
          <a:xfrm>
            <a:off x="8807930" y="4800475"/>
            <a:ext cx="216020" cy="31356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DVB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C5ED1808-9565-4A63-9CF4-6898AEE33D23}"/>
              </a:ext>
            </a:extLst>
          </p:cNvPr>
          <p:cNvSpPr/>
          <p:nvPr/>
        </p:nvSpPr>
        <p:spPr>
          <a:xfrm>
            <a:off x="8807930" y="4411459"/>
            <a:ext cx="216020" cy="313560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IPTV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E62EEAD6-B178-4A1B-8272-505D85B92C52}"/>
              </a:ext>
            </a:extLst>
          </p:cNvPr>
          <p:cNvSpPr/>
          <p:nvPr/>
        </p:nvSpPr>
        <p:spPr>
          <a:xfrm>
            <a:off x="8807930" y="3971044"/>
            <a:ext cx="216020" cy="366229"/>
          </a:xfrm>
          <a:prstGeom prst="rect">
            <a:avLst/>
          </a:prstGeom>
          <a:solidFill>
            <a:srgbClr val="F79646">
              <a:lumMod val="40000"/>
              <a:lumOff val="60000"/>
            </a:srgbClr>
          </a:solidFill>
          <a:ln w="25400" cap="flat" cmpd="sng" algn="ctr">
            <a:solidFill>
              <a:srgbClr val="F79646">
                <a:lumMod val="75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HDMI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A9C2016F-4BB0-403C-84A5-22175C3A50CE}"/>
              </a:ext>
            </a:extLst>
          </p:cNvPr>
          <p:cNvSpPr/>
          <p:nvPr/>
        </p:nvSpPr>
        <p:spPr>
          <a:xfrm>
            <a:off x="6219639" y="3580417"/>
            <a:ext cx="1385376" cy="1543344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i="1" dirty="0">
                <a:solidFill>
                  <a:schemeClr val="tx1"/>
                </a:solidFill>
              </a:rPr>
              <a:t>Local Broadcaster</a:t>
            </a:r>
            <a:endParaRPr lang="en-US" b="1" i="1" dirty="0">
              <a:solidFill>
                <a:schemeClr val="tx1"/>
              </a:solidFill>
            </a:endParaRPr>
          </a:p>
        </p:txBody>
      </p:sp>
      <p:sp>
        <p:nvSpPr>
          <p:cNvPr id="101" name="Rectangle 100">
            <a:extLst>
              <a:ext uri="{FF2B5EF4-FFF2-40B4-BE49-F238E27FC236}">
                <a16:creationId xmlns:a16="http://schemas.microsoft.com/office/drawing/2014/main" id="{3BF16955-6673-45EF-9B67-F36A57351DCB}"/>
              </a:ext>
            </a:extLst>
          </p:cNvPr>
          <p:cNvSpPr/>
          <p:nvPr/>
        </p:nvSpPr>
        <p:spPr>
          <a:xfrm>
            <a:off x="630935" y="3593680"/>
            <a:ext cx="4333293" cy="2641489"/>
          </a:xfrm>
          <a:prstGeom prst="rect">
            <a:avLst/>
          </a:prstGeom>
          <a:solidFill>
            <a:srgbClr val="FFEFF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1200" b="1" i="1" dirty="0">
                <a:solidFill>
                  <a:schemeClr val="tx1"/>
                </a:solidFill>
              </a:rPr>
              <a:t>Originating Broadcaster</a:t>
            </a:r>
            <a:endParaRPr lang="en-US" b="1" i="1" dirty="0">
              <a:solidFill>
                <a:schemeClr val="tx1"/>
              </a:solidFill>
            </a:endParaRPr>
          </a:p>
        </p:txBody>
      </p:sp>
      <p:cxnSp>
        <p:nvCxnSpPr>
          <p:cNvPr id="102" name="Connector: Elbow 101">
            <a:extLst>
              <a:ext uri="{FF2B5EF4-FFF2-40B4-BE49-F238E27FC236}">
                <a16:creationId xmlns:a16="http://schemas.microsoft.com/office/drawing/2014/main" id="{350BAF51-2EA4-4EF4-AECC-DCCD38F837F5}"/>
              </a:ext>
            </a:extLst>
          </p:cNvPr>
          <p:cNvCxnSpPr>
            <a:cxnSpLocks/>
          </p:cNvCxnSpPr>
          <p:nvPr/>
        </p:nvCxnSpPr>
        <p:spPr>
          <a:xfrm rot="10800000" flipV="1">
            <a:off x="4843674" y="4810101"/>
            <a:ext cx="5776056" cy="1013031"/>
          </a:xfrm>
          <a:prstGeom prst="bentConnector3">
            <a:avLst>
              <a:gd name="adj1" fmla="val 59"/>
            </a:avLst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03" name="TextBox 102">
            <a:extLst>
              <a:ext uri="{FF2B5EF4-FFF2-40B4-BE49-F238E27FC236}">
                <a16:creationId xmlns:a16="http://schemas.microsoft.com/office/drawing/2014/main" id="{38C4522B-8716-443B-94DA-E6BD79B80EF2}"/>
              </a:ext>
            </a:extLst>
          </p:cNvPr>
          <p:cNvSpPr txBox="1"/>
          <p:nvPr/>
        </p:nvSpPr>
        <p:spPr>
          <a:xfrm>
            <a:off x="9067022" y="5630498"/>
            <a:ext cx="154730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APPLICATION URL</a:t>
            </a:r>
          </a:p>
        </p:txBody>
      </p:sp>
      <p:cxnSp>
        <p:nvCxnSpPr>
          <p:cNvPr id="104" name="Connector: Elbow 103">
            <a:extLst>
              <a:ext uri="{FF2B5EF4-FFF2-40B4-BE49-F238E27FC236}">
                <a16:creationId xmlns:a16="http://schemas.microsoft.com/office/drawing/2014/main" id="{C9E19089-9BD4-4318-B09A-021B604064B1}"/>
              </a:ext>
            </a:extLst>
          </p:cNvPr>
          <p:cNvCxnSpPr>
            <a:cxnSpLocks/>
          </p:cNvCxnSpPr>
          <p:nvPr/>
        </p:nvCxnSpPr>
        <p:spPr>
          <a:xfrm flipV="1">
            <a:off x="4843674" y="4874454"/>
            <a:ext cx="6378150" cy="1180815"/>
          </a:xfrm>
          <a:prstGeom prst="bentConnector2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97DEDA01-F69A-4BD0-B264-2952A546B54F}"/>
              </a:ext>
            </a:extLst>
          </p:cNvPr>
          <p:cNvSpPr txBox="1"/>
          <p:nvPr/>
        </p:nvSpPr>
        <p:spPr>
          <a:xfrm>
            <a:off x="10073840" y="5853752"/>
            <a:ext cx="115212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APPLICATION</a:t>
            </a:r>
          </a:p>
        </p:txBody>
      </p:sp>
      <p:sp>
        <p:nvSpPr>
          <p:cNvPr id="106" name="Rectangle 105">
            <a:extLst>
              <a:ext uri="{FF2B5EF4-FFF2-40B4-BE49-F238E27FC236}">
                <a16:creationId xmlns:a16="http://schemas.microsoft.com/office/drawing/2014/main" id="{FE350EED-62E3-47CA-A1C9-448D19404BE6}"/>
              </a:ext>
            </a:extLst>
          </p:cNvPr>
          <p:cNvSpPr/>
          <p:nvPr/>
        </p:nvSpPr>
        <p:spPr>
          <a:xfrm>
            <a:off x="3982110" y="5343455"/>
            <a:ext cx="864271" cy="27463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BROADBAND AIT SERVER</a:t>
            </a:r>
          </a:p>
        </p:txBody>
      </p:sp>
      <p:sp>
        <p:nvSpPr>
          <p:cNvPr id="107" name="Rectangle 106">
            <a:extLst>
              <a:ext uri="{FF2B5EF4-FFF2-40B4-BE49-F238E27FC236}">
                <a16:creationId xmlns:a16="http://schemas.microsoft.com/office/drawing/2014/main" id="{033471D8-E3CB-478B-96CD-34BCABA1D967}"/>
              </a:ext>
            </a:extLst>
          </p:cNvPr>
          <p:cNvSpPr/>
          <p:nvPr/>
        </p:nvSpPr>
        <p:spPr>
          <a:xfrm>
            <a:off x="3979577" y="5798155"/>
            <a:ext cx="864271" cy="274636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BROADBAND APP SERVER</a:t>
            </a:r>
          </a:p>
        </p:txBody>
      </p:sp>
      <p:cxnSp>
        <p:nvCxnSpPr>
          <p:cNvPr id="108" name="Connector: Elbow 107">
            <a:extLst>
              <a:ext uri="{FF2B5EF4-FFF2-40B4-BE49-F238E27FC236}">
                <a16:creationId xmlns:a16="http://schemas.microsoft.com/office/drawing/2014/main" id="{91CF43E4-27C5-43C9-A639-38B89CC67266}"/>
              </a:ext>
            </a:extLst>
          </p:cNvPr>
          <p:cNvCxnSpPr>
            <a:cxnSpLocks/>
            <a:stCxn id="88" idx="2"/>
          </p:cNvCxnSpPr>
          <p:nvPr/>
        </p:nvCxnSpPr>
        <p:spPr>
          <a:xfrm rot="5400000">
            <a:off x="6961759" y="2757124"/>
            <a:ext cx="491242" cy="4727408"/>
          </a:xfrm>
          <a:prstGeom prst="bentConnector2">
            <a:avLst/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09" name="Connector: Elbow 108">
            <a:extLst>
              <a:ext uri="{FF2B5EF4-FFF2-40B4-BE49-F238E27FC236}">
                <a16:creationId xmlns:a16="http://schemas.microsoft.com/office/drawing/2014/main" id="{AAC44D55-4495-4352-8775-62EFE4950455}"/>
              </a:ext>
            </a:extLst>
          </p:cNvPr>
          <p:cNvCxnSpPr>
            <a:cxnSpLocks/>
          </p:cNvCxnSpPr>
          <p:nvPr/>
        </p:nvCxnSpPr>
        <p:spPr>
          <a:xfrm flipV="1">
            <a:off x="4843674" y="4879193"/>
            <a:ext cx="5439793" cy="720168"/>
          </a:xfrm>
          <a:prstGeom prst="bentConnector3">
            <a:avLst>
              <a:gd name="adj1" fmla="val 100082"/>
            </a:avLst>
          </a:prstGeom>
          <a:noFill/>
          <a:ln w="9525" cap="flat" cmpd="sng" algn="ctr">
            <a:solidFill>
              <a:srgbClr val="9BBB59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10" name="TextBox 109">
            <a:extLst>
              <a:ext uri="{FF2B5EF4-FFF2-40B4-BE49-F238E27FC236}">
                <a16:creationId xmlns:a16="http://schemas.microsoft.com/office/drawing/2014/main" id="{A89F65EC-59C4-452D-9E0C-70B527F3670B}"/>
              </a:ext>
            </a:extLst>
          </p:cNvPr>
          <p:cNvSpPr txBox="1"/>
          <p:nvPr/>
        </p:nvSpPr>
        <p:spPr>
          <a:xfrm>
            <a:off x="8865793" y="5396105"/>
            <a:ext cx="14176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AIT+DVB-SI</a:t>
            </a:r>
          </a:p>
        </p:txBody>
      </p:sp>
      <p:sp>
        <p:nvSpPr>
          <p:cNvPr id="111" name="TextBox 110">
            <a:extLst>
              <a:ext uri="{FF2B5EF4-FFF2-40B4-BE49-F238E27FC236}">
                <a16:creationId xmlns:a16="http://schemas.microsoft.com/office/drawing/2014/main" id="{1851B6A8-7046-4B7E-98B2-3AA03D591AED}"/>
              </a:ext>
            </a:extLst>
          </p:cNvPr>
          <p:cNvSpPr txBox="1"/>
          <p:nvPr/>
        </p:nvSpPr>
        <p:spPr>
          <a:xfrm>
            <a:off x="8659626" y="5198022"/>
            <a:ext cx="94250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prstClr val="black"/>
                </a:solidFill>
                <a:latin typeface="Calibri"/>
              </a:rPr>
              <a:t>AIT URL</a:t>
            </a:r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B8491785-8974-4C78-9A59-FFA35C55313F}"/>
              </a:ext>
            </a:extLst>
          </p:cNvPr>
          <p:cNvCxnSpPr>
            <a:cxnSpLocks/>
            <a:endCxn id="106" idx="1"/>
          </p:cNvCxnSpPr>
          <p:nvPr/>
        </p:nvCxnSpPr>
        <p:spPr>
          <a:xfrm>
            <a:off x="3583447" y="4903223"/>
            <a:ext cx="398663" cy="57755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13" name="Rectangle 112">
            <a:extLst>
              <a:ext uri="{FF2B5EF4-FFF2-40B4-BE49-F238E27FC236}">
                <a16:creationId xmlns:a16="http://schemas.microsoft.com/office/drawing/2014/main" id="{8B00E4D3-2EDA-43B0-BA1A-35B242460FD1}"/>
              </a:ext>
            </a:extLst>
          </p:cNvPr>
          <p:cNvSpPr/>
          <p:nvPr/>
        </p:nvSpPr>
        <p:spPr>
          <a:xfrm>
            <a:off x="3979577" y="4260222"/>
            <a:ext cx="864097" cy="633972"/>
          </a:xfrm>
          <a:prstGeom prst="rect">
            <a:avLst/>
          </a:prstGeom>
          <a:solidFill>
            <a:srgbClr val="4F81BD">
              <a:lumMod val="60000"/>
              <a:lumOff val="40000"/>
            </a:srgbClr>
          </a:solidFill>
          <a:ln w="25400" cap="flat" cmpd="sng" algn="ctr">
            <a:solidFill>
              <a:srgbClr val="4F81BD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MUX</a:t>
            </a:r>
          </a:p>
        </p:txBody>
      </p: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E29CD2DA-BF53-4A4A-A66A-BD906E73EE06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3583447" y="4264074"/>
            <a:ext cx="396130" cy="313134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65E22144-262E-4D84-AE00-898F773387B0}"/>
              </a:ext>
            </a:extLst>
          </p:cNvPr>
          <p:cNvCxnSpPr>
            <a:cxnSpLocks/>
            <a:endCxn id="113" idx="1"/>
          </p:cNvCxnSpPr>
          <p:nvPr/>
        </p:nvCxnSpPr>
        <p:spPr>
          <a:xfrm>
            <a:off x="3583447" y="4433098"/>
            <a:ext cx="396130" cy="14411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16" name="Straight Arrow Connector 115">
            <a:extLst>
              <a:ext uri="{FF2B5EF4-FFF2-40B4-BE49-F238E27FC236}">
                <a16:creationId xmlns:a16="http://schemas.microsoft.com/office/drawing/2014/main" id="{638A34BB-4957-4C84-B576-EAE500DA2C63}"/>
              </a:ext>
            </a:extLst>
          </p:cNvPr>
          <p:cNvCxnSpPr>
            <a:cxnSpLocks/>
            <a:endCxn id="113" idx="1"/>
          </p:cNvCxnSpPr>
          <p:nvPr/>
        </p:nvCxnSpPr>
        <p:spPr>
          <a:xfrm flipV="1">
            <a:off x="3583447" y="4577208"/>
            <a:ext cx="396130" cy="1566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0E30DC7A-A6E5-4725-90D2-A888ACB4F1A3}"/>
              </a:ext>
            </a:extLst>
          </p:cNvPr>
          <p:cNvCxnSpPr>
            <a:cxnSpLocks/>
            <a:endCxn id="113" idx="1"/>
          </p:cNvCxnSpPr>
          <p:nvPr/>
        </p:nvCxnSpPr>
        <p:spPr>
          <a:xfrm flipV="1">
            <a:off x="3583447" y="4577208"/>
            <a:ext cx="396130" cy="17361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98713D08-421F-4732-B8B8-AFC887E7E707}"/>
              </a:ext>
            </a:extLst>
          </p:cNvPr>
          <p:cNvCxnSpPr>
            <a:cxnSpLocks/>
            <a:stCxn id="113" idx="3"/>
            <a:endCxn id="121" idx="1"/>
          </p:cNvCxnSpPr>
          <p:nvPr/>
        </p:nvCxnSpPr>
        <p:spPr>
          <a:xfrm>
            <a:off x="4843674" y="4577208"/>
            <a:ext cx="1747799" cy="4897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19" name="Straight Arrow Connector 118">
            <a:extLst>
              <a:ext uri="{FF2B5EF4-FFF2-40B4-BE49-F238E27FC236}">
                <a16:creationId xmlns:a16="http://schemas.microsoft.com/office/drawing/2014/main" id="{607DCF60-E89C-4548-8F73-DF878CA12DF8}"/>
              </a:ext>
            </a:extLst>
          </p:cNvPr>
          <p:cNvCxnSpPr>
            <a:cxnSpLocks/>
            <a:stCxn id="121" idx="3"/>
          </p:cNvCxnSpPr>
          <p:nvPr/>
        </p:nvCxnSpPr>
        <p:spPr>
          <a:xfrm flipV="1">
            <a:off x="7311552" y="4577965"/>
            <a:ext cx="1471885" cy="414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dash"/>
            <a:tailEnd type="triangle"/>
          </a:ln>
          <a:effectLst/>
        </p:spPr>
      </p:cxn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61AE8D7F-BE84-4B0A-9E0F-4CA976EDF7AF}"/>
              </a:ext>
            </a:extLst>
          </p:cNvPr>
          <p:cNvCxnSpPr>
            <a:cxnSpLocks/>
            <a:endCxn id="113" idx="1"/>
          </p:cNvCxnSpPr>
          <p:nvPr/>
        </p:nvCxnSpPr>
        <p:spPr>
          <a:xfrm flipV="1">
            <a:off x="3583447" y="4577208"/>
            <a:ext cx="396130" cy="326015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21" name="Arrow: Pentagon 120">
            <a:extLst>
              <a:ext uri="{FF2B5EF4-FFF2-40B4-BE49-F238E27FC236}">
                <a16:creationId xmlns:a16="http://schemas.microsoft.com/office/drawing/2014/main" id="{DCB4FEC6-99BA-4B0D-9E92-FB388C94A0AF}"/>
              </a:ext>
            </a:extLst>
          </p:cNvPr>
          <p:cNvSpPr/>
          <p:nvPr/>
        </p:nvSpPr>
        <p:spPr>
          <a:xfrm>
            <a:off x="6591473" y="4149819"/>
            <a:ext cx="720079" cy="864571"/>
          </a:xfrm>
          <a:prstGeom prst="homePlate">
            <a:avLst/>
          </a:prstGeom>
          <a:gradFill flip="none" rotWithShape="1">
            <a:gsLst>
              <a:gs pos="0">
                <a:srgbClr val="4F81BD"/>
              </a:gs>
              <a:gs pos="50000">
                <a:srgbClr val="4F81BD">
                  <a:tint val="44500"/>
                  <a:satMod val="160000"/>
                </a:srgbClr>
              </a:gs>
              <a:gs pos="100000">
                <a:sysClr val="window" lastClr="FFFFFF"/>
              </a:gs>
            </a:gsLst>
            <a:lin ang="0" scaled="1"/>
            <a:tileRect/>
          </a:gra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DISTRIBUTION</a:t>
            </a:r>
          </a:p>
        </p:txBody>
      </p:sp>
      <p:cxnSp>
        <p:nvCxnSpPr>
          <p:cNvPr id="122" name="Straight Arrow Connector 121">
            <a:extLst>
              <a:ext uri="{FF2B5EF4-FFF2-40B4-BE49-F238E27FC236}">
                <a16:creationId xmlns:a16="http://schemas.microsoft.com/office/drawing/2014/main" id="{33BE06F5-DAA5-412B-BAF6-BF5C34A78798}"/>
              </a:ext>
            </a:extLst>
          </p:cNvPr>
          <p:cNvCxnSpPr>
            <a:cxnSpLocks/>
            <a:stCxn id="121" idx="3"/>
          </p:cNvCxnSpPr>
          <p:nvPr/>
        </p:nvCxnSpPr>
        <p:spPr>
          <a:xfrm>
            <a:off x="7311552" y="4582105"/>
            <a:ext cx="1471885" cy="384876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dash"/>
            <a:tailEnd type="triangle"/>
          </a:ln>
          <a:effectLst/>
        </p:spPr>
      </p:cxnSp>
      <p:sp>
        <p:nvSpPr>
          <p:cNvPr id="123" name="Rectangle 122">
            <a:extLst>
              <a:ext uri="{FF2B5EF4-FFF2-40B4-BE49-F238E27FC236}">
                <a16:creationId xmlns:a16="http://schemas.microsoft.com/office/drawing/2014/main" id="{82C07C96-A230-4B8F-A0CB-F950F5F66D42}"/>
              </a:ext>
            </a:extLst>
          </p:cNvPr>
          <p:cNvSpPr/>
          <p:nvPr/>
        </p:nvSpPr>
        <p:spPr>
          <a:xfrm>
            <a:off x="5180338" y="3932700"/>
            <a:ext cx="778115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E4750669-A938-4BD0-8841-A8549137E51B}"/>
              </a:ext>
            </a:extLst>
          </p:cNvPr>
          <p:cNvSpPr/>
          <p:nvPr/>
        </p:nvSpPr>
        <p:spPr>
          <a:xfrm>
            <a:off x="5180339" y="3826060"/>
            <a:ext cx="778116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AUDIO+WM</a:t>
            </a: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9F0998DD-2E30-44C7-8F72-9B365842893A}"/>
              </a:ext>
            </a:extLst>
          </p:cNvPr>
          <p:cNvSpPr/>
          <p:nvPr/>
        </p:nvSpPr>
        <p:spPr>
          <a:xfrm>
            <a:off x="5180339" y="3700920"/>
            <a:ext cx="778116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VIDEO+WM</a:t>
            </a:r>
          </a:p>
        </p:txBody>
      </p:sp>
      <p:sp>
        <p:nvSpPr>
          <p:cNvPr id="126" name="Rectangle 125">
            <a:extLst>
              <a:ext uri="{FF2B5EF4-FFF2-40B4-BE49-F238E27FC236}">
                <a16:creationId xmlns:a16="http://schemas.microsoft.com/office/drawing/2014/main" id="{80227F29-6678-4DFA-B4B5-8C24F54EE8D4}"/>
              </a:ext>
            </a:extLst>
          </p:cNvPr>
          <p:cNvSpPr/>
          <p:nvPr/>
        </p:nvSpPr>
        <p:spPr>
          <a:xfrm>
            <a:off x="5180338" y="4039155"/>
            <a:ext cx="778115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127" name="Rectangle 126">
            <a:extLst>
              <a:ext uri="{FF2B5EF4-FFF2-40B4-BE49-F238E27FC236}">
                <a16:creationId xmlns:a16="http://schemas.microsoft.com/office/drawing/2014/main" id="{81187B31-743B-459B-876B-366246C518F6}"/>
              </a:ext>
            </a:extLst>
          </p:cNvPr>
          <p:cNvSpPr/>
          <p:nvPr/>
        </p:nvSpPr>
        <p:spPr>
          <a:xfrm>
            <a:off x="5180338" y="4153415"/>
            <a:ext cx="778115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385D8A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u="non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BCB9CD7B-E8BE-437E-A6AF-1931D631CD36}"/>
              </a:ext>
            </a:extLst>
          </p:cNvPr>
          <p:cNvGrpSpPr/>
          <p:nvPr/>
        </p:nvGrpSpPr>
        <p:grpSpPr>
          <a:xfrm>
            <a:off x="8976997" y="5161205"/>
            <a:ext cx="139589" cy="230832"/>
            <a:chOff x="8265361" y="3025839"/>
            <a:chExt cx="139589" cy="230832"/>
          </a:xfrm>
        </p:grpSpPr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1AD9D1AB-0031-4A50-855B-279D60B24DEC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F1791AD0-A426-4718-83CA-FFF1D9D4C9C7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1</a:t>
              </a:r>
            </a:p>
          </p:txBody>
        </p:sp>
      </p:grpSp>
      <p:grpSp>
        <p:nvGrpSpPr>
          <p:cNvPr id="131" name="Group 130">
            <a:extLst>
              <a:ext uri="{FF2B5EF4-FFF2-40B4-BE49-F238E27FC236}">
                <a16:creationId xmlns:a16="http://schemas.microsoft.com/office/drawing/2014/main" id="{7710722F-990F-4FB1-B916-E63C4DD57FD1}"/>
              </a:ext>
            </a:extLst>
          </p:cNvPr>
          <p:cNvGrpSpPr/>
          <p:nvPr/>
        </p:nvGrpSpPr>
        <p:grpSpPr>
          <a:xfrm>
            <a:off x="9472571" y="5370310"/>
            <a:ext cx="139589" cy="230832"/>
            <a:chOff x="8265361" y="3025839"/>
            <a:chExt cx="139589" cy="230832"/>
          </a:xfrm>
        </p:grpSpPr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A19527B3-A830-4EC2-9057-3D309DF6257E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TextBox 132">
              <a:extLst>
                <a:ext uri="{FF2B5EF4-FFF2-40B4-BE49-F238E27FC236}">
                  <a16:creationId xmlns:a16="http://schemas.microsoft.com/office/drawing/2014/main" id="{772B33FC-C210-40F3-9F83-0F2978E6E87D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2</a:t>
              </a:r>
            </a:p>
          </p:txBody>
        </p:sp>
      </p:grpSp>
      <p:grpSp>
        <p:nvGrpSpPr>
          <p:cNvPr id="134" name="Group 133">
            <a:extLst>
              <a:ext uri="{FF2B5EF4-FFF2-40B4-BE49-F238E27FC236}">
                <a16:creationId xmlns:a16="http://schemas.microsoft.com/office/drawing/2014/main" id="{F9E298EF-33AE-49E4-A4C6-48D04B87AEB6}"/>
              </a:ext>
            </a:extLst>
          </p:cNvPr>
          <p:cNvGrpSpPr/>
          <p:nvPr/>
        </p:nvGrpSpPr>
        <p:grpSpPr>
          <a:xfrm>
            <a:off x="9488992" y="5598032"/>
            <a:ext cx="139589" cy="230832"/>
            <a:chOff x="8265361" y="3025839"/>
            <a:chExt cx="139589" cy="230832"/>
          </a:xfrm>
        </p:grpSpPr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A3C2D612-A5F7-44CE-9E32-FC613B0B8E5B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EC69FF4F-AAB0-40C2-B9C9-F3C8F600330D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3</a:t>
              </a:r>
            </a:p>
          </p:txBody>
        </p:sp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0BCA17DC-F18F-451D-BFFF-3211DFD86123}"/>
              </a:ext>
            </a:extLst>
          </p:cNvPr>
          <p:cNvGrpSpPr/>
          <p:nvPr/>
        </p:nvGrpSpPr>
        <p:grpSpPr>
          <a:xfrm>
            <a:off x="10329307" y="5830725"/>
            <a:ext cx="139589" cy="230832"/>
            <a:chOff x="8265361" y="3025839"/>
            <a:chExt cx="139589" cy="230832"/>
          </a:xfrm>
        </p:grpSpPr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759581F0-E03F-41E2-98AA-1F9BA590B9C9}"/>
                </a:ext>
              </a:extLst>
            </p:cNvPr>
            <p:cNvSpPr/>
            <p:nvPr/>
          </p:nvSpPr>
          <p:spPr>
            <a:xfrm>
              <a:off x="8274050" y="3086100"/>
              <a:ext cx="121488" cy="121488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TextBox 138">
              <a:extLst>
                <a:ext uri="{FF2B5EF4-FFF2-40B4-BE49-F238E27FC236}">
                  <a16:creationId xmlns:a16="http://schemas.microsoft.com/office/drawing/2014/main" id="{E971541D-882F-4F6C-94AA-FCFE2E2B7C15}"/>
                </a:ext>
              </a:extLst>
            </p:cNvPr>
            <p:cNvSpPr txBox="1"/>
            <p:nvPr/>
          </p:nvSpPr>
          <p:spPr>
            <a:xfrm>
              <a:off x="8265361" y="3025839"/>
              <a:ext cx="13958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>
                  <a:solidFill>
                    <a:schemeClr val="bg1"/>
                  </a:solidFill>
                </a:rPr>
                <a:t>4</a:t>
              </a:r>
            </a:p>
          </p:txBody>
        </p:sp>
      </p:grpSp>
      <p:sp>
        <p:nvSpPr>
          <p:cNvPr id="140" name="TextBox 139">
            <a:extLst>
              <a:ext uri="{FF2B5EF4-FFF2-40B4-BE49-F238E27FC236}">
                <a16:creationId xmlns:a16="http://schemas.microsoft.com/office/drawing/2014/main" id="{D0DA8AF5-AB17-4598-9B67-077548D49C5F}"/>
              </a:ext>
            </a:extLst>
          </p:cNvPr>
          <p:cNvSpPr txBox="1"/>
          <p:nvPr/>
        </p:nvSpPr>
        <p:spPr>
          <a:xfrm>
            <a:off x="5193507" y="4593657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  <a:latin typeface="Calibri"/>
              </a:rPr>
              <a:t>DVB TS</a:t>
            </a:r>
          </a:p>
        </p:txBody>
      </p:sp>
      <p:sp>
        <p:nvSpPr>
          <p:cNvPr id="141" name="TextBox 140">
            <a:extLst>
              <a:ext uri="{FF2B5EF4-FFF2-40B4-BE49-F238E27FC236}">
                <a16:creationId xmlns:a16="http://schemas.microsoft.com/office/drawing/2014/main" id="{2C8C0160-733E-4C5B-9342-D678F4031087}"/>
              </a:ext>
            </a:extLst>
          </p:cNvPr>
          <p:cNvSpPr txBox="1"/>
          <p:nvPr/>
        </p:nvSpPr>
        <p:spPr>
          <a:xfrm>
            <a:off x="7656395" y="4559412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  <a:latin typeface="Calibri"/>
              </a:rPr>
              <a:t>DVB TS</a:t>
            </a:r>
          </a:p>
        </p:txBody>
      </p:sp>
      <p:sp>
        <p:nvSpPr>
          <p:cNvPr id="142" name="Rectangle 141">
            <a:extLst>
              <a:ext uri="{FF2B5EF4-FFF2-40B4-BE49-F238E27FC236}">
                <a16:creationId xmlns:a16="http://schemas.microsoft.com/office/drawing/2014/main" id="{DE3FC537-D0AE-43E3-A0BB-BCB604F268C8}"/>
              </a:ext>
            </a:extLst>
          </p:cNvPr>
          <p:cNvSpPr/>
          <p:nvPr/>
        </p:nvSpPr>
        <p:spPr>
          <a:xfrm>
            <a:off x="1701713" y="4211780"/>
            <a:ext cx="864097" cy="274638"/>
          </a:xfrm>
          <a:prstGeom prst="rect">
            <a:avLst/>
          </a:prstGeom>
          <a:solidFill>
            <a:schemeClr val="accent1"/>
          </a:solidFill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WATERMARK EMBEDDER</a:t>
            </a:r>
          </a:p>
        </p:txBody>
      </p:sp>
      <p:sp>
        <p:nvSpPr>
          <p:cNvPr id="143" name="Rectangle 142">
            <a:extLst>
              <a:ext uri="{FF2B5EF4-FFF2-40B4-BE49-F238E27FC236}">
                <a16:creationId xmlns:a16="http://schemas.microsoft.com/office/drawing/2014/main" id="{D6ADBF47-EFFE-4122-8CC7-6238739DE52F}"/>
              </a:ext>
            </a:extLst>
          </p:cNvPr>
          <p:cNvSpPr/>
          <p:nvPr/>
        </p:nvSpPr>
        <p:spPr>
          <a:xfrm>
            <a:off x="785666" y="4383696"/>
            <a:ext cx="72008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</a:t>
            </a:r>
          </a:p>
        </p:txBody>
      </p:sp>
      <p:sp>
        <p:nvSpPr>
          <p:cNvPr id="144" name="Rectangle 143">
            <a:extLst>
              <a:ext uri="{FF2B5EF4-FFF2-40B4-BE49-F238E27FC236}">
                <a16:creationId xmlns:a16="http://schemas.microsoft.com/office/drawing/2014/main" id="{35C56A54-93E6-48AE-945C-5BCB65404B4F}"/>
              </a:ext>
            </a:extLst>
          </p:cNvPr>
          <p:cNvSpPr/>
          <p:nvPr/>
        </p:nvSpPr>
        <p:spPr>
          <a:xfrm>
            <a:off x="785666" y="4205422"/>
            <a:ext cx="720080" cy="125139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</a:t>
            </a:r>
          </a:p>
        </p:txBody>
      </p:sp>
      <p:cxnSp>
        <p:nvCxnSpPr>
          <p:cNvPr id="145" name="Straight Arrow Connector 144">
            <a:extLst>
              <a:ext uri="{FF2B5EF4-FFF2-40B4-BE49-F238E27FC236}">
                <a16:creationId xmlns:a16="http://schemas.microsoft.com/office/drawing/2014/main" id="{F66BD2AB-2D18-4652-8B5E-DB19F432987B}"/>
              </a:ext>
            </a:extLst>
          </p:cNvPr>
          <p:cNvCxnSpPr>
            <a:cxnSpLocks/>
          </p:cNvCxnSpPr>
          <p:nvPr/>
        </p:nvCxnSpPr>
        <p:spPr>
          <a:xfrm>
            <a:off x="2573136" y="4267843"/>
            <a:ext cx="18827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46" name="Straight Arrow Connector 145">
            <a:extLst>
              <a:ext uri="{FF2B5EF4-FFF2-40B4-BE49-F238E27FC236}">
                <a16:creationId xmlns:a16="http://schemas.microsoft.com/office/drawing/2014/main" id="{9607FD14-D29B-4D7E-811C-C2A7DA6F11E1}"/>
              </a:ext>
            </a:extLst>
          </p:cNvPr>
          <p:cNvCxnSpPr>
            <a:cxnSpLocks/>
          </p:cNvCxnSpPr>
          <p:nvPr/>
        </p:nvCxnSpPr>
        <p:spPr>
          <a:xfrm>
            <a:off x="2573136" y="4437016"/>
            <a:ext cx="18827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4BCE054D-BCD6-4E0A-890C-50BE445F851E}"/>
              </a:ext>
            </a:extLst>
          </p:cNvPr>
          <p:cNvCxnSpPr>
            <a:cxnSpLocks/>
          </p:cNvCxnSpPr>
          <p:nvPr/>
        </p:nvCxnSpPr>
        <p:spPr>
          <a:xfrm>
            <a:off x="1505746" y="4267604"/>
            <a:ext cx="18827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64079560-2A85-4F26-BF3A-395B171A0864}"/>
              </a:ext>
            </a:extLst>
          </p:cNvPr>
          <p:cNvCxnSpPr>
            <a:cxnSpLocks/>
          </p:cNvCxnSpPr>
          <p:nvPr/>
        </p:nvCxnSpPr>
        <p:spPr>
          <a:xfrm>
            <a:off x="1505746" y="4436777"/>
            <a:ext cx="188277" cy="0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solid"/>
            <a:tailEnd type="triangle"/>
          </a:ln>
          <a:effectLst/>
        </p:spPr>
      </p:cxnSp>
      <p:sp>
        <p:nvSpPr>
          <p:cNvPr id="149" name="Rectangle 148">
            <a:extLst>
              <a:ext uri="{FF2B5EF4-FFF2-40B4-BE49-F238E27FC236}">
                <a16:creationId xmlns:a16="http://schemas.microsoft.com/office/drawing/2014/main" id="{0D34D070-74D3-4738-910B-CBF5AB79EC86}"/>
              </a:ext>
            </a:extLst>
          </p:cNvPr>
          <p:cNvSpPr/>
          <p:nvPr/>
        </p:nvSpPr>
        <p:spPr>
          <a:xfrm>
            <a:off x="2785117" y="4533697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150" name="Rectangle 149">
            <a:extLst>
              <a:ext uri="{FF2B5EF4-FFF2-40B4-BE49-F238E27FC236}">
                <a16:creationId xmlns:a16="http://schemas.microsoft.com/office/drawing/2014/main" id="{F7D03032-8C71-4DC4-8488-3CCB429D9E95}"/>
              </a:ext>
            </a:extLst>
          </p:cNvPr>
          <p:cNvSpPr/>
          <p:nvPr/>
        </p:nvSpPr>
        <p:spPr>
          <a:xfrm>
            <a:off x="2785117" y="4373922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AUDIO+WM</a:t>
            </a:r>
          </a:p>
        </p:txBody>
      </p:sp>
      <p:sp>
        <p:nvSpPr>
          <p:cNvPr id="151" name="Rectangle 150">
            <a:extLst>
              <a:ext uri="{FF2B5EF4-FFF2-40B4-BE49-F238E27FC236}">
                <a16:creationId xmlns:a16="http://schemas.microsoft.com/office/drawing/2014/main" id="{62294D9A-FF9E-4E80-AE8E-014F5587B9D1}"/>
              </a:ext>
            </a:extLst>
          </p:cNvPr>
          <p:cNvSpPr/>
          <p:nvPr/>
        </p:nvSpPr>
        <p:spPr>
          <a:xfrm>
            <a:off x="2785117" y="4214147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VIDEO+WM</a:t>
            </a:r>
          </a:p>
        </p:txBody>
      </p:sp>
      <p:sp>
        <p:nvSpPr>
          <p:cNvPr id="152" name="Rectangle 151">
            <a:extLst>
              <a:ext uri="{FF2B5EF4-FFF2-40B4-BE49-F238E27FC236}">
                <a16:creationId xmlns:a16="http://schemas.microsoft.com/office/drawing/2014/main" id="{FCB8A5DC-B8A3-4452-84A9-CF356FAF31DE}"/>
              </a:ext>
            </a:extLst>
          </p:cNvPr>
          <p:cNvSpPr/>
          <p:nvPr/>
        </p:nvSpPr>
        <p:spPr>
          <a:xfrm>
            <a:off x="2785117" y="4849903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sp>
        <p:nvSpPr>
          <p:cNvPr id="153" name="Rectangle 152">
            <a:extLst>
              <a:ext uri="{FF2B5EF4-FFF2-40B4-BE49-F238E27FC236}">
                <a16:creationId xmlns:a16="http://schemas.microsoft.com/office/drawing/2014/main" id="{60AD7490-C1E8-4003-9883-085857FFFA03}"/>
              </a:ext>
            </a:extLst>
          </p:cNvPr>
          <p:cNvSpPr/>
          <p:nvPr/>
        </p:nvSpPr>
        <p:spPr>
          <a:xfrm>
            <a:off x="2785117" y="4693983"/>
            <a:ext cx="798330" cy="10664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cxnSp>
        <p:nvCxnSpPr>
          <p:cNvPr id="154" name="Straight Arrow Connector 153">
            <a:extLst>
              <a:ext uri="{FF2B5EF4-FFF2-40B4-BE49-F238E27FC236}">
                <a16:creationId xmlns:a16="http://schemas.microsoft.com/office/drawing/2014/main" id="{BD93C8D9-9B94-4D19-906D-2293A4917214}"/>
              </a:ext>
            </a:extLst>
          </p:cNvPr>
          <p:cNvCxnSpPr>
            <a:cxnSpLocks/>
          </p:cNvCxnSpPr>
          <p:nvPr/>
        </p:nvCxnSpPr>
        <p:spPr>
          <a:xfrm flipV="1">
            <a:off x="7329540" y="4164017"/>
            <a:ext cx="1453897" cy="377078"/>
          </a:xfrm>
          <a:prstGeom prst="straightConnector1">
            <a:avLst/>
          </a:prstGeom>
          <a:noFill/>
          <a:ln w="9525" cap="flat" cmpd="sng" algn="ctr">
            <a:solidFill>
              <a:srgbClr val="4F81BD">
                <a:lumMod val="75000"/>
              </a:srgbClr>
            </a:solidFill>
            <a:prstDash val="dash"/>
            <a:tailEnd type="triangle"/>
          </a:ln>
          <a:effectLst/>
        </p:spPr>
      </p:cxnSp>
      <p:sp>
        <p:nvSpPr>
          <p:cNvPr id="155" name="TextBox 154">
            <a:extLst>
              <a:ext uri="{FF2B5EF4-FFF2-40B4-BE49-F238E27FC236}">
                <a16:creationId xmlns:a16="http://schemas.microsoft.com/office/drawing/2014/main" id="{2AA8679F-9F08-4CF5-8D48-11EF97C497A5}"/>
              </a:ext>
            </a:extLst>
          </p:cNvPr>
          <p:cNvSpPr txBox="1"/>
          <p:nvPr/>
        </p:nvSpPr>
        <p:spPr>
          <a:xfrm rot="20733861">
            <a:off x="7741995" y="4136724"/>
            <a:ext cx="8480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b="1" dirty="0">
                <a:solidFill>
                  <a:prstClr val="black"/>
                </a:solidFill>
                <a:latin typeface="Calibri"/>
              </a:rPr>
              <a:t>HDMI</a:t>
            </a:r>
          </a:p>
        </p:txBody>
      </p:sp>
      <p:sp>
        <p:nvSpPr>
          <p:cNvPr id="156" name="Rectangle 155">
            <a:extLst>
              <a:ext uri="{FF2B5EF4-FFF2-40B4-BE49-F238E27FC236}">
                <a16:creationId xmlns:a16="http://schemas.microsoft.com/office/drawing/2014/main" id="{FB9E2FE6-9B8C-4362-B473-0CBF1C713FEE}"/>
              </a:ext>
            </a:extLst>
          </p:cNvPr>
          <p:cNvSpPr/>
          <p:nvPr/>
        </p:nvSpPr>
        <p:spPr>
          <a:xfrm>
            <a:off x="7821936" y="3622370"/>
            <a:ext cx="787847" cy="92815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TIMECODE</a:t>
            </a:r>
          </a:p>
        </p:txBody>
      </p:sp>
      <p:sp>
        <p:nvSpPr>
          <p:cNvPr id="157" name="Rectangle 156">
            <a:extLst>
              <a:ext uri="{FF2B5EF4-FFF2-40B4-BE49-F238E27FC236}">
                <a16:creationId xmlns:a16="http://schemas.microsoft.com/office/drawing/2014/main" id="{7C4DCB0A-E1DA-4119-9450-599E93092DBA}"/>
              </a:ext>
            </a:extLst>
          </p:cNvPr>
          <p:cNvSpPr/>
          <p:nvPr/>
        </p:nvSpPr>
        <p:spPr>
          <a:xfrm>
            <a:off x="7821936" y="3515730"/>
            <a:ext cx="787847" cy="99430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AUDIO+WM</a:t>
            </a:r>
          </a:p>
        </p:txBody>
      </p:sp>
      <p:sp>
        <p:nvSpPr>
          <p:cNvPr id="158" name="Rectangle 157">
            <a:extLst>
              <a:ext uri="{FF2B5EF4-FFF2-40B4-BE49-F238E27FC236}">
                <a16:creationId xmlns:a16="http://schemas.microsoft.com/office/drawing/2014/main" id="{6EE809E0-EC78-4E99-A0B8-1030233EE161}"/>
              </a:ext>
            </a:extLst>
          </p:cNvPr>
          <p:cNvSpPr/>
          <p:nvPr/>
        </p:nvSpPr>
        <p:spPr>
          <a:xfrm>
            <a:off x="7821937" y="3389948"/>
            <a:ext cx="787846" cy="118521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VIDEO+WM</a:t>
            </a:r>
          </a:p>
        </p:txBody>
      </p:sp>
      <p:sp>
        <p:nvSpPr>
          <p:cNvPr id="159" name="Rectangle 158">
            <a:extLst>
              <a:ext uri="{FF2B5EF4-FFF2-40B4-BE49-F238E27FC236}">
                <a16:creationId xmlns:a16="http://schemas.microsoft.com/office/drawing/2014/main" id="{A9999172-3FE5-4CB3-AD3C-B6510BE2B78B}"/>
              </a:ext>
            </a:extLst>
          </p:cNvPr>
          <p:cNvSpPr/>
          <p:nvPr/>
        </p:nvSpPr>
        <p:spPr>
          <a:xfrm>
            <a:off x="7821936" y="3819860"/>
            <a:ext cx="787847" cy="92815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  <p:sp>
        <p:nvSpPr>
          <p:cNvPr id="160" name="Rectangle 159">
            <a:extLst>
              <a:ext uri="{FF2B5EF4-FFF2-40B4-BE49-F238E27FC236}">
                <a16:creationId xmlns:a16="http://schemas.microsoft.com/office/drawing/2014/main" id="{C26D9439-B2A2-4489-B1F5-493B6CE063E7}"/>
              </a:ext>
            </a:extLst>
          </p:cNvPr>
          <p:cNvSpPr/>
          <p:nvPr/>
        </p:nvSpPr>
        <p:spPr>
          <a:xfrm>
            <a:off x="7821936" y="3715667"/>
            <a:ext cx="787847" cy="92815"/>
          </a:xfrm>
          <a:prstGeom prst="rect">
            <a:avLst/>
          </a:prstGeom>
          <a:solidFill>
            <a:srgbClr val="FF7C80"/>
          </a:solidFill>
          <a:ln w="25400" cap="flat" cmpd="sng" algn="ctr">
            <a:solidFill>
              <a:srgbClr val="FF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1" u="none" strike="sng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EVENTS</a:t>
            </a:r>
          </a:p>
        </p:txBody>
      </p:sp>
      <p:sp>
        <p:nvSpPr>
          <p:cNvPr id="161" name="Rectangle 160">
            <a:extLst>
              <a:ext uri="{FF2B5EF4-FFF2-40B4-BE49-F238E27FC236}">
                <a16:creationId xmlns:a16="http://schemas.microsoft.com/office/drawing/2014/main" id="{1FBE6231-480E-44A7-8B76-052721A2E9AA}"/>
              </a:ext>
            </a:extLst>
          </p:cNvPr>
          <p:cNvSpPr/>
          <p:nvPr/>
        </p:nvSpPr>
        <p:spPr>
          <a:xfrm>
            <a:off x="10090421" y="4764445"/>
            <a:ext cx="798330" cy="106640"/>
          </a:xfrm>
          <a:prstGeom prst="rect">
            <a:avLst/>
          </a:prstGeom>
          <a:solidFill>
            <a:srgbClr val="9BBB59">
              <a:lumMod val="40000"/>
              <a:lumOff val="60000"/>
            </a:srgbClr>
          </a:solidFill>
          <a:ln w="25400" cap="flat" cmpd="sng" algn="ctr">
            <a:solidFill>
              <a:srgbClr val="9BBB59">
                <a:lumMod val="7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AIT</a:t>
            </a:r>
          </a:p>
        </p:txBody>
      </p:sp>
    </p:spTree>
    <p:extLst>
      <p:ext uri="{BB962C8B-B14F-4D97-AF65-F5344CB8AC3E}">
        <p14:creationId xmlns:p14="http://schemas.microsoft.com/office/powerpoint/2010/main" val="21710092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ADB Capabilities Summary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12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8" name="Table 6">
            <a:extLst>
              <a:ext uri="{FF2B5EF4-FFF2-40B4-BE49-F238E27FC236}">
                <a16:creationId xmlns:a16="http://schemas.microsoft.com/office/drawing/2014/main" id="{6CC24DE4-AAAB-4DCC-B04C-174FBB69D8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99402668"/>
              </p:ext>
            </p:extLst>
          </p:nvPr>
        </p:nvGraphicFramePr>
        <p:xfrm>
          <a:off x="1274619" y="1405435"/>
          <a:ext cx="9919854" cy="360991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4574">
                  <a:extLst>
                    <a:ext uri="{9D8B030D-6E8A-4147-A177-3AD203B41FA5}">
                      <a16:colId xmlns:a16="http://schemas.microsoft.com/office/drawing/2014/main" val="846018937"/>
                    </a:ext>
                  </a:extLst>
                </a:gridCol>
                <a:gridCol w="1555501">
                  <a:extLst>
                    <a:ext uri="{9D8B030D-6E8A-4147-A177-3AD203B41FA5}">
                      <a16:colId xmlns:a16="http://schemas.microsoft.com/office/drawing/2014/main" val="3362588425"/>
                    </a:ext>
                  </a:extLst>
                </a:gridCol>
                <a:gridCol w="1339852">
                  <a:extLst>
                    <a:ext uri="{9D8B030D-6E8A-4147-A177-3AD203B41FA5}">
                      <a16:colId xmlns:a16="http://schemas.microsoft.com/office/drawing/2014/main" val="173085823"/>
                    </a:ext>
                  </a:extLst>
                </a:gridCol>
                <a:gridCol w="1653309">
                  <a:extLst>
                    <a:ext uri="{9D8B030D-6E8A-4147-A177-3AD203B41FA5}">
                      <a16:colId xmlns:a16="http://schemas.microsoft.com/office/drawing/2014/main" val="2758125124"/>
                    </a:ext>
                  </a:extLst>
                </a:gridCol>
                <a:gridCol w="1653309">
                  <a:extLst>
                    <a:ext uri="{9D8B030D-6E8A-4147-A177-3AD203B41FA5}">
                      <a16:colId xmlns:a16="http://schemas.microsoft.com/office/drawing/2014/main" val="593255264"/>
                    </a:ext>
                  </a:extLst>
                </a:gridCol>
                <a:gridCol w="1653309">
                  <a:extLst>
                    <a:ext uri="{9D8B030D-6E8A-4147-A177-3AD203B41FA5}">
                      <a16:colId xmlns:a16="http://schemas.microsoft.com/office/drawing/2014/main" val="1366222995"/>
                    </a:ext>
                  </a:extLst>
                </a:gridCol>
              </a:tblGrid>
              <a:tr h="547538">
                <a:tc rowSpan="2">
                  <a:txBody>
                    <a:bodyPr/>
                    <a:lstStyle/>
                    <a:p>
                      <a:endParaRPr lang="en-US" dirty="0">
                        <a:latin typeface="+mj-lt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TV Interface Support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i="1" dirty="0"/>
                        <a:t>Discovery over Broadband</a:t>
                      </a: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3019940"/>
                  </a:ext>
                </a:extLst>
              </a:tr>
              <a:tr h="1040320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DVB w/ missing DVB-SI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b="1" dirty="0">
                          <a:solidFill>
                            <a:schemeClr val="bg1"/>
                          </a:solidFill>
                          <a:latin typeface="+mj-lt"/>
                          <a:cs typeface="Calibri" panose="020F0502020204030204" pitchFamily="34" charset="0"/>
                        </a:rPr>
                        <a:t>HDMI    or other non-DVB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Application 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Timeline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700" b="1" i="0" u="none" strike="noStrike" dirty="0">
                          <a:solidFill>
                            <a:schemeClr val="bg1"/>
                          </a:solidFill>
                          <a:effectLst/>
                          <a:latin typeface="+mj-lt"/>
                          <a:cs typeface="Calibri" panose="020F0502020204030204" pitchFamily="34" charset="0"/>
                        </a:rPr>
                        <a:t>Stream Events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8544733"/>
                  </a:ext>
                </a:extLst>
              </a:tr>
              <a:tr h="53913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Phase 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96114816"/>
                  </a:ext>
                </a:extLst>
              </a:tr>
              <a:tr h="741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Phase 2, audio watermark only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  <a:r>
                        <a:rPr lang="en-US" sz="20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+mj-lt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993734118"/>
                  </a:ext>
                </a:extLst>
              </a:tr>
              <a:tr h="7414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1" i="0" u="none" strike="noStrike" dirty="0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Phase 2, audio and video watermarks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Wingdings" panose="05000000000000000000" pitchFamily="2" charset="2"/>
                        </a:rPr>
                        <a:t>ü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84841710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67C51DFD-4417-4605-9E88-BB94755B1AD1}"/>
              </a:ext>
            </a:extLst>
          </p:cNvPr>
          <p:cNvSpPr txBox="1"/>
          <p:nvPr/>
        </p:nvSpPr>
        <p:spPr>
          <a:xfrm>
            <a:off x="5076692" y="5402273"/>
            <a:ext cx="608971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500" dirty="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r>
              <a:rPr lang="en-US" sz="1500" dirty="0">
                <a:solidFill>
                  <a:srgbClr val="000000"/>
                </a:solidFill>
              </a:rPr>
              <a:t>  : Supported </a:t>
            </a:r>
          </a:p>
          <a:p>
            <a:pPr algn="r"/>
            <a:r>
              <a:rPr lang="en-US" sz="1500" dirty="0">
                <a:solidFill>
                  <a:srgbClr val="000000"/>
                </a:solidFill>
                <a:latin typeface="Wingdings" panose="05000000000000000000" pitchFamily="2" charset="2"/>
              </a:rPr>
              <a:t>ü</a:t>
            </a:r>
            <a:r>
              <a:rPr lang="en-US" sz="1500" dirty="0">
                <a:solidFill>
                  <a:srgbClr val="000000"/>
                </a:solidFill>
              </a:rPr>
              <a:t>-</a:t>
            </a:r>
            <a:r>
              <a:rPr lang="en-US" sz="1500" dirty="0">
                <a:solidFill>
                  <a:srgbClr val="000000"/>
                </a:solidFill>
                <a:latin typeface="+mj-lt"/>
              </a:rPr>
              <a:t> : Supported with reduced functionality</a:t>
            </a:r>
          </a:p>
        </p:txBody>
      </p:sp>
    </p:spTree>
    <p:extLst>
      <p:ext uri="{BB962C8B-B14F-4D97-AF65-F5344CB8AC3E}">
        <p14:creationId xmlns:p14="http://schemas.microsoft.com/office/powerpoint/2010/main" val="8750855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0ED1A-5AAA-47D6-9338-255C4113F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8800" dirty="0"/>
              <a:t>Questions?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881CA-6BF5-4E4B-8915-C3BEB4D9E1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13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70716734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a suit and tie smiling at the camera&#10;&#10;Description automatically generated">
            <a:extLst>
              <a:ext uri="{FF2B5EF4-FFF2-40B4-BE49-F238E27FC236}">
                <a16:creationId xmlns:a16="http://schemas.microsoft.com/office/drawing/2014/main" id="{3ADCD933-CA48-4CF6-8448-6DAA15805C71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42" b="12316"/>
          <a:stretch/>
        </p:blipFill>
        <p:spPr>
          <a:xfrm>
            <a:off x="4862023" y="1781299"/>
            <a:ext cx="2468980" cy="250569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70" dirty="0"/>
              <a:t>Industry Perspectives on ADB2</a:t>
            </a:r>
            <a:endParaRPr lang="de-DE" sz="427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14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EAB9AA-1435-4B27-AD4A-32F24DE2FCD1}"/>
              </a:ext>
            </a:extLst>
          </p:cNvPr>
          <p:cNvSpPr txBox="1"/>
          <p:nvPr/>
        </p:nvSpPr>
        <p:spPr>
          <a:xfrm>
            <a:off x="4967530" y="4403554"/>
            <a:ext cx="226645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U.S.</a:t>
            </a:r>
          </a:p>
          <a:p>
            <a:pPr algn="ctr"/>
            <a:r>
              <a:rPr lang="en-US" sz="2400" dirty="0"/>
              <a:t>Jason Patton</a:t>
            </a:r>
            <a:br>
              <a:rPr lang="en-US" sz="2400" dirty="0"/>
            </a:br>
            <a:r>
              <a:rPr lang="en-US" sz="2400" dirty="0" err="1"/>
              <a:t>Verance</a:t>
            </a:r>
            <a:endParaRPr lang="en-US" sz="2400" dirty="0"/>
          </a:p>
          <a:p>
            <a:pPr algn="ctr"/>
            <a:r>
              <a:rPr lang="de-DE" dirty="0">
                <a:solidFill>
                  <a:schemeClr val="bg1">
                    <a:lumMod val="65000"/>
                  </a:schemeClr>
                </a:solidFill>
              </a:rPr>
              <a:t>jpatton@verance.com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907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118319F-C111-4253-9629-E730824C00D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DD71A519-6933-4B7C-AFB9-A8A4C52B5BC0}"/>
              </a:ext>
            </a:extLst>
          </p:cNvPr>
          <p:cNvSpPr txBox="1">
            <a:spLocks/>
          </p:cNvSpPr>
          <p:nvPr/>
        </p:nvSpPr>
        <p:spPr>
          <a:xfrm>
            <a:off x="558800" y="1223192"/>
            <a:ext cx="5283200" cy="668153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008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8872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6304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U.S. Broadcasters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Embedding the Watermark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427E491-8523-4F2E-8BCC-7B6AC1AFFB69}"/>
              </a:ext>
            </a:extLst>
          </p:cNvPr>
          <p:cNvCxnSpPr>
            <a:cxnSpLocks/>
          </p:cNvCxnSpPr>
          <p:nvPr/>
        </p:nvCxnSpPr>
        <p:spPr>
          <a:xfrm>
            <a:off x="673100" y="1179444"/>
            <a:ext cx="5054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F4C546A1-2E2D-4992-A7EF-14F25B86AF84}"/>
              </a:ext>
            </a:extLst>
          </p:cNvPr>
          <p:cNvCxnSpPr>
            <a:cxnSpLocks/>
          </p:cNvCxnSpPr>
          <p:nvPr/>
        </p:nvCxnSpPr>
        <p:spPr>
          <a:xfrm>
            <a:off x="6469761" y="1179444"/>
            <a:ext cx="5054600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ACFF692C-2E9D-417E-98C2-95BDF01A8DC5}"/>
              </a:ext>
            </a:extLst>
          </p:cNvPr>
          <p:cNvCxnSpPr>
            <a:cxnSpLocks/>
          </p:cNvCxnSpPr>
          <p:nvPr/>
        </p:nvCxnSpPr>
        <p:spPr>
          <a:xfrm>
            <a:off x="673100" y="1916044"/>
            <a:ext cx="5054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F67430B7-94E2-49C7-BF0C-C1D25445F3B3}"/>
              </a:ext>
            </a:extLst>
          </p:cNvPr>
          <p:cNvCxnSpPr>
            <a:cxnSpLocks/>
          </p:cNvCxnSpPr>
          <p:nvPr/>
        </p:nvCxnSpPr>
        <p:spPr>
          <a:xfrm>
            <a:off x="6515100" y="1877944"/>
            <a:ext cx="50546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 Placeholder 6">
            <a:extLst>
              <a:ext uri="{FF2B5EF4-FFF2-40B4-BE49-F238E27FC236}">
                <a16:creationId xmlns:a16="http://schemas.microsoft.com/office/drawing/2014/main" id="{762A56F6-CF3D-4DC9-8156-CC1CDC02ABB4}"/>
              </a:ext>
            </a:extLst>
          </p:cNvPr>
          <p:cNvSpPr txBox="1">
            <a:spLocks/>
          </p:cNvSpPr>
          <p:nvPr/>
        </p:nvSpPr>
        <p:spPr>
          <a:xfrm>
            <a:off x="6447536" y="1234305"/>
            <a:ext cx="5160264" cy="60782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None/>
              <a:defRPr sz="2400" b="1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008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8872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6304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Television Manufacturers </a:t>
            </a:r>
            <a:b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</a:b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srgbClr val="1F497D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Detecting the Watermark</a:t>
            </a:r>
          </a:p>
        </p:txBody>
      </p:sp>
      <p:sp>
        <p:nvSpPr>
          <p:cNvPr id="25" name="Content Placeholder 2">
            <a:extLst>
              <a:ext uri="{FF2B5EF4-FFF2-40B4-BE49-F238E27FC236}">
                <a16:creationId xmlns:a16="http://schemas.microsoft.com/office/drawing/2014/main" id="{143063CC-10E6-4589-8407-7B681A58A87E}"/>
              </a:ext>
            </a:extLst>
          </p:cNvPr>
          <p:cNvSpPr txBox="1">
            <a:spLocks/>
          </p:cNvSpPr>
          <p:nvPr/>
        </p:nvSpPr>
        <p:spPr>
          <a:xfrm>
            <a:off x="461250" y="2007956"/>
            <a:ext cx="5553050" cy="4525963"/>
          </a:xfrm>
          <a:prstGeom prst="rect">
            <a:avLst/>
          </a:prstGeom>
        </p:spPr>
        <p:txBody>
          <a:bodyPr numCol="2"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008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8872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6304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ABC/Disney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Capitol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CBS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Cox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FOX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Graham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Gray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Hearst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Meredith</a:t>
            </a:r>
          </a:p>
          <a:p>
            <a:pPr marL="169862" marR="0" lvl="0" indent="0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26" name="Content Placeholder 2">
            <a:extLst>
              <a:ext uri="{FF2B5EF4-FFF2-40B4-BE49-F238E27FC236}">
                <a16:creationId xmlns:a16="http://schemas.microsoft.com/office/drawing/2014/main" id="{831F7679-C7A2-4015-AC18-8FC699DC39D9}"/>
              </a:ext>
            </a:extLst>
          </p:cNvPr>
          <p:cNvSpPr txBox="1">
            <a:spLocks/>
          </p:cNvSpPr>
          <p:nvPr/>
        </p:nvSpPr>
        <p:spPr>
          <a:xfrm>
            <a:off x="6469761" y="2007956"/>
            <a:ext cx="5341239" cy="4525963"/>
          </a:xfrm>
          <a:prstGeom prst="rect">
            <a:avLst/>
          </a:prstGeom>
        </p:spPr>
        <p:txBody>
          <a:bodyPr numCol="1"/>
          <a:lstStyle>
            <a:lvl1pPr marL="342900" indent="-3429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chemeClr val="accent1"/>
              </a:buClr>
              <a:buFont typeface="Arial" panose="020B0604020202020204" pitchFamily="34" charset="0"/>
              <a:buChar char="►"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4008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200"/>
              </a:spcAft>
              <a:buClr>
                <a:schemeClr val="accent1"/>
              </a:buClr>
              <a:buFont typeface="Arial" panose="020B0604020202020204" pitchFamily="34" charset="0"/>
              <a:buChar char="‒"/>
              <a:defRPr sz="16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18872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46304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5 successful lab integrations across different TV manufacturers and chip makers</a:t>
            </a:r>
            <a:endParaRPr kumimoji="0" lang="en-US" sz="105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3 successful field integrations in different U.S. cities across different TV manufacturers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12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Recognized by standards organizations in the U.S. as an essential feature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2C05E40-54D9-423C-AFBA-99B1BD7AFF87}"/>
              </a:ext>
            </a:extLst>
          </p:cNvPr>
          <p:cNvGrpSpPr/>
          <p:nvPr/>
        </p:nvGrpSpPr>
        <p:grpSpPr>
          <a:xfrm>
            <a:off x="8003937" y="4184372"/>
            <a:ext cx="2452994" cy="1993983"/>
            <a:chOff x="8010525" y="3790950"/>
            <a:chExt cx="2781300" cy="2260856"/>
          </a:xfrm>
        </p:grpSpPr>
        <p:pic>
          <p:nvPicPr>
            <p:cNvPr id="28" name="Picture 27" descr="A screenshot of a computer&#10;&#10;Description automatically generated">
              <a:extLst>
                <a:ext uri="{FF2B5EF4-FFF2-40B4-BE49-F238E27FC236}">
                  <a16:creationId xmlns:a16="http://schemas.microsoft.com/office/drawing/2014/main" id="{7B74E32F-6C3D-441B-98CE-59ED6FCB44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0525" y="3962721"/>
              <a:ext cx="2637285" cy="2089085"/>
            </a:xfrm>
            <a:prstGeom prst="rect">
              <a:avLst/>
            </a:prstGeom>
          </p:spPr>
        </p:pic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A9373451-C85D-4036-8FA5-2D9F53098A08}"/>
                </a:ext>
              </a:extLst>
            </p:cNvPr>
            <p:cNvSpPr/>
            <p:nvPr/>
          </p:nvSpPr>
          <p:spPr>
            <a:xfrm>
              <a:off x="10391775" y="3790950"/>
              <a:ext cx="400050" cy="40005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30" name="Picture 29" descr="Shape, icon&#10;&#10;Description automatically generated">
              <a:extLst>
                <a:ext uri="{FF2B5EF4-FFF2-40B4-BE49-F238E27FC236}">
                  <a16:creationId xmlns:a16="http://schemas.microsoft.com/office/drawing/2014/main" id="{D31571CC-D858-4E13-9AB4-45CC1C0EB66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flipH="1">
              <a:off x="10511280" y="3859434"/>
              <a:ext cx="161041" cy="263082"/>
            </a:xfrm>
            <a:prstGeom prst="rect">
              <a:avLst/>
            </a:prstGeom>
          </p:spPr>
        </p:pic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65BB5FC2-0A01-42F0-8DA2-4D78DE58E876}"/>
              </a:ext>
            </a:extLst>
          </p:cNvPr>
          <p:cNvSpPr/>
          <p:nvPr/>
        </p:nvSpPr>
        <p:spPr>
          <a:xfrm>
            <a:off x="2944305" y="2007956"/>
            <a:ext cx="2975728" cy="39190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NBC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News-Press &amp; Gazette 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PBS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Pearl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Scripps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Sinclair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Tegna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Telemundo</a:t>
            </a:r>
          </a:p>
          <a:p>
            <a:pPr marL="342900" marR="0" lvl="0" indent="-173038" algn="l" defTabSz="914400" rtl="0" eaLnBrk="1" fontAlgn="auto" latinLnBrk="0" hangingPunct="1">
              <a:lnSpc>
                <a:spcPct val="100000"/>
              </a:lnSpc>
              <a:spcBef>
                <a:spcPts val="1000"/>
              </a:spcBef>
              <a:spcAft>
                <a:spcPts val="300"/>
              </a:spcAft>
              <a:buClr>
                <a:srgbClr val="4F81BD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Univision</a:t>
            </a:r>
          </a:p>
        </p:txBody>
      </p:sp>
      <p:sp>
        <p:nvSpPr>
          <p:cNvPr id="32" name="Titel 1">
            <a:extLst>
              <a:ext uri="{FF2B5EF4-FFF2-40B4-BE49-F238E27FC236}">
                <a16:creationId xmlns:a16="http://schemas.microsoft.com/office/drawing/2014/main" id="{AB4E245F-9281-4DC6-A3AA-6167B4619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</p:spPr>
        <p:txBody>
          <a:bodyPr>
            <a:noAutofit/>
          </a:bodyPr>
          <a:lstStyle/>
          <a:p>
            <a:r>
              <a:rPr lang="en-US" sz="4270" dirty="0"/>
              <a:t>Watermark Embedding </a:t>
            </a:r>
            <a:r>
              <a:rPr lang="en-US" sz="4270"/>
              <a:t>&amp; Detection</a:t>
            </a:r>
            <a:endParaRPr lang="de-DE" sz="4270" dirty="0"/>
          </a:p>
        </p:txBody>
      </p:sp>
    </p:spTree>
    <p:extLst>
      <p:ext uri="{BB962C8B-B14F-4D97-AF65-F5344CB8AC3E}">
        <p14:creationId xmlns:p14="http://schemas.microsoft.com/office/powerpoint/2010/main" val="45273722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70" dirty="0"/>
              <a:t>Industry Perspectives on ADB2</a:t>
            </a:r>
            <a:endParaRPr lang="de-DE" sz="427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16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C411ADF5-0CA9-4730-BFCD-B8E45FD39FE7}"/>
              </a:ext>
            </a:extLst>
          </p:cNvPr>
          <p:cNvGrpSpPr/>
          <p:nvPr/>
        </p:nvGrpSpPr>
        <p:grpSpPr>
          <a:xfrm>
            <a:off x="4857010" y="1797295"/>
            <a:ext cx="2487490" cy="4083587"/>
            <a:chOff x="4363176" y="1415626"/>
            <a:chExt cx="2487490" cy="408358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36EAB9AA-1435-4B27-AD4A-32F24DE2FCD1}"/>
                </a:ext>
              </a:extLst>
            </p:cNvPr>
            <p:cNvSpPr txBox="1"/>
            <p:nvPr/>
          </p:nvSpPr>
          <p:spPr>
            <a:xfrm>
              <a:off x="4710842" y="4021885"/>
              <a:ext cx="1792157" cy="147732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2400" b="1" u="sng" dirty="0"/>
                <a:t>Germany</a:t>
              </a:r>
            </a:p>
            <a:p>
              <a:pPr algn="ctr"/>
              <a:r>
                <a:rPr lang="en-US" sz="2400" dirty="0"/>
                <a:t>Klaus Merkel</a:t>
              </a:r>
            </a:p>
            <a:p>
              <a:pPr algn="ctr"/>
              <a:r>
                <a:rPr lang="en-US" sz="2400" dirty="0"/>
                <a:t>IRT</a:t>
              </a:r>
            </a:p>
            <a:p>
              <a:pPr algn="ctr"/>
              <a:r>
                <a:rPr lang="de-DE" dirty="0">
                  <a:solidFill>
                    <a:schemeClr val="bg1">
                      <a:lumMod val="65000"/>
                    </a:schemeClr>
                  </a:solidFill>
                </a:rPr>
                <a:t>merkel@irt.de</a:t>
              </a:r>
              <a:endParaRPr lang="en-US" dirty="0"/>
            </a:p>
          </p:txBody>
        </p:sp>
        <p:pic>
          <p:nvPicPr>
            <p:cNvPr id="14" name="Picture 4" descr="HbbTV Association on Twitter: &quot;Have you registered yet for our free webinar  on June 17, 15.00-16.00 CEST? Klaus Merkel (IRT) will provide you with all  you need to know about HbbTV and">
              <a:extLst>
                <a:ext uri="{FF2B5EF4-FFF2-40B4-BE49-F238E27FC236}">
                  <a16:creationId xmlns:a16="http://schemas.microsoft.com/office/drawing/2014/main" id="{3B034B20-7847-4FC3-B7A3-05B0180187B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63176" y="1415626"/>
              <a:ext cx="2487490" cy="248749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3020787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ADB1 perspective in Germany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17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3" name="TextBox 8">
            <a:extLst>
              <a:ext uri="{FF2B5EF4-FFF2-40B4-BE49-F238E27FC236}">
                <a16:creationId xmlns:a16="http://schemas.microsoft.com/office/drawing/2014/main" id="{5E9F0894-8672-4AFC-B218-C1C5B0ED16BD}"/>
              </a:ext>
            </a:extLst>
          </p:cNvPr>
          <p:cNvSpPr txBox="1"/>
          <p:nvPr/>
        </p:nvSpPr>
        <p:spPr>
          <a:xfrm>
            <a:off x="519987" y="1174339"/>
            <a:ext cx="11262438" cy="4467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Cable operators refusing to retransmit AITs for ARD/ZDF channels had been one of the triggers to start ADB1 work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meanwhile AIT retransmission happens due to new contracts with cable operators – so ADB1 is obsolete in this market segment</a:t>
            </a:r>
          </a:p>
          <a:p>
            <a:pPr>
              <a:lnSpc>
                <a:spcPct val="150000"/>
              </a:lnSpc>
            </a:pPr>
            <a:r>
              <a:rPr lang="en-US" sz="2400" dirty="0">
                <a:solidFill>
                  <a:srgbClr val="404040"/>
                </a:solidFill>
              </a:rPr>
              <a:t>BUT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ADB1 has become of interest in the context of OTT platforms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proof of concept has been implemented in cooperation TARA Systems/ IRT/ </a:t>
            </a:r>
            <a:r>
              <a:rPr lang="en-US" sz="2400" dirty="0" err="1">
                <a:solidFill>
                  <a:srgbClr val="404040"/>
                </a:solidFill>
              </a:rPr>
              <a:t>Zattoo</a:t>
            </a:r>
            <a:endParaRPr lang="en-US" sz="2400" dirty="0">
              <a:solidFill>
                <a:srgbClr val="404040"/>
              </a:solidFill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activities are ongoing …</a:t>
            </a:r>
          </a:p>
        </p:txBody>
      </p:sp>
    </p:spTree>
    <p:extLst>
      <p:ext uri="{BB962C8B-B14F-4D97-AF65-F5344CB8AC3E}">
        <p14:creationId xmlns:p14="http://schemas.microsoft.com/office/powerpoint/2010/main" val="223922417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ADB2 perspective in Germany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18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DB4E1985-3DFD-4D51-9580-10E33DECF9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93607" y="1775687"/>
            <a:ext cx="9220978" cy="409317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7C51DFD-4417-4605-9E88-BB94755B1AD1}"/>
              </a:ext>
            </a:extLst>
          </p:cNvPr>
          <p:cNvSpPr txBox="1"/>
          <p:nvPr/>
        </p:nvSpPr>
        <p:spPr>
          <a:xfrm>
            <a:off x="186612" y="1307689"/>
            <a:ext cx="114393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404040"/>
                </a:solidFill>
              </a:rPr>
              <a:t>Relative market share of distribution paths for Linear TV in general                             … and reception of HbbTV services</a:t>
            </a:r>
            <a:endParaRPr lang="en-US" dirty="0">
              <a:solidFill>
                <a:srgbClr val="404040"/>
              </a:solidFill>
              <a:latin typeface="+mj-lt"/>
            </a:endParaRPr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B9C63A5B-F018-43B5-871D-8084E84D9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37657" y="5901262"/>
            <a:ext cx="3975716" cy="322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745545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ADB2 perspective in Germany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19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7C51DFD-4417-4605-9E88-BB94755B1AD1}"/>
              </a:ext>
            </a:extLst>
          </p:cNvPr>
          <p:cNvSpPr txBox="1"/>
          <p:nvPr/>
        </p:nvSpPr>
        <p:spPr>
          <a:xfrm>
            <a:off x="519987" y="1174339"/>
            <a:ext cx="10919538" cy="5345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Cable is significantly underrepresented in HbbTV reach – IPTV missing at all</a:t>
            </a:r>
          </a:p>
          <a:p>
            <a:pPr marL="285750" indent="-285750">
              <a:lnSpc>
                <a:spcPts val="28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Reason: Set-Top-Boxes by operators which do not support HbbTV – and operators do not really plan to change this</a:t>
            </a:r>
          </a:p>
          <a:p>
            <a:pPr marL="285750" indent="-285750">
              <a:lnSpc>
                <a:spcPts val="28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currently we have a technical reach of roughly 15 Mio connected HbbTV sets</a:t>
            </a:r>
          </a:p>
          <a:p>
            <a:pPr marL="285750" indent="-285750">
              <a:lnSpc>
                <a:spcPts val="28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404040"/>
                </a:solidFill>
              </a:rPr>
              <a:t>potential for ADB2: roughly some 5 Mio more HbbTV devices</a:t>
            </a:r>
          </a:p>
          <a:p>
            <a:pPr marL="285750" indent="-285750">
              <a:lnSpc>
                <a:spcPts val="2800"/>
              </a:lnSpc>
              <a:spcAft>
                <a:spcPts val="8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404040"/>
              </a:solidFill>
            </a:endParaRPr>
          </a:p>
          <a:p>
            <a:pPr>
              <a:lnSpc>
                <a:spcPts val="2800"/>
              </a:lnSpc>
              <a:spcAft>
                <a:spcPts val="800"/>
              </a:spcAft>
            </a:pPr>
            <a:r>
              <a:rPr lang="en-US" sz="2400" dirty="0">
                <a:solidFill>
                  <a:srgbClr val="404040"/>
                </a:solidFill>
              </a:rPr>
              <a:t>→ ADB2 perspective very simple: increasing reach</a:t>
            </a:r>
          </a:p>
          <a:p>
            <a:pPr>
              <a:lnSpc>
                <a:spcPts val="2800"/>
              </a:lnSpc>
              <a:spcAft>
                <a:spcPts val="800"/>
              </a:spcAft>
            </a:pPr>
            <a:r>
              <a:rPr lang="en-US" sz="2400" dirty="0">
                <a:solidFill>
                  <a:srgbClr val="404040"/>
                </a:solidFill>
              </a:rPr>
              <a:t>→ major broadcasters in Germany are planning ADB2 showcase / proof of concept</a:t>
            </a:r>
          </a:p>
          <a:p>
            <a:pPr>
              <a:lnSpc>
                <a:spcPts val="2800"/>
              </a:lnSpc>
              <a:spcAft>
                <a:spcPts val="800"/>
              </a:spcAft>
            </a:pPr>
            <a:r>
              <a:rPr lang="en-US" sz="2400" dirty="0">
                <a:solidFill>
                  <a:srgbClr val="404040"/>
                </a:solidFill>
              </a:rPr>
              <a:t>→ cooperation with manufacturers highly welcome for this showcase!</a:t>
            </a:r>
          </a:p>
          <a:p>
            <a:pPr>
              <a:lnSpc>
                <a:spcPts val="2800"/>
              </a:lnSpc>
              <a:spcAft>
                <a:spcPts val="800"/>
              </a:spcAft>
            </a:pPr>
            <a:r>
              <a:rPr lang="en-US" sz="2400" dirty="0">
                <a:solidFill>
                  <a:srgbClr val="404040"/>
                </a:solidFill>
              </a:rPr>
              <a:t>→ communication with broadcasters in other countries welcome to </a:t>
            </a:r>
            <a:r>
              <a:rPr lang="en-US" sz="2400" dirty="0" err="1">
                <a:solidFill>
                  <a:srgbClr val="404040"/>
                </a:solidFill>
              </a:rPr>
              <a:t>alingn</a:t>
            </a:r>
            <a:r>
              <a:rPr lang="en-US" sz="2400" dirty="0">
                <a:solidFill>
                  <a:srgbClr val="404040"/>
                </a:solidFill>
              </a:rPr>
              <a:t> ADB use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404040"/>
              </a:solidFill>
            </a:endParaRPr>
          </a:p>
          <a:p>
            <a:endParaRPr lang="en-US" sz="2400" dirty="0">
              <a:solidFill>
                <a:srgbClr val="40404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6722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196548"/>
            <a:ext cx="12192000" cy="1330425"/>
          </a:xfrm>
        </p:spPr>
        <p:txBody>
          <a:bodyPr>
            <a:noAutofit/>
          </a:bodyPr>
          <a:lstStyle/>
          <a:p>
            <a:r>
              <a:rPr lang="en-US" sz="2800" b="1" dirty="0"/>
              <a:t>Introduction and Motivation for ADB2</a:t>
            </a:r>
            <a:br>
              <a:rPr lang="en-US" sz="2800" dirty="0"/>
            </a:br>
            <a:r>
              <a:rPr lang="de-DE" sz="2800" dirty="0"/>
              <a:t>Klaus Merkel, Senior Engineer, </a:t>
            </a:r>
            <a:br>
              <a:rPr lang="de-DE" sz="2800" dirty="0"/>
            </a:br>
            <a:r>
              <a:rPr lang="de-DE" sz="2800" dirty="0"/>
              <a:t>Institut für Rundfunktechnik (IRT)</a:t>
            </a:r>
            <a:br>
              <a:rPr lang="de-DE" sz="2800" dirty="0"/>
            </a:br>
            <a:r>
              <a:rPr lang="de-DE" sz="1800" dirty="0">
                <a:solidFill>
                  <a:schemeClr val="bg1">
                    <a:lumMod val="65000"/>
                  </a:schemeClr>
                </a:solidFill>
              </a:rPr>
              <a:t>merkel@irt.de</a:t>
            </a:r>
            <a:endParaRPr lang="en-US" sz="28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6F09AB5-BCDF-4A8A-8A95-7626E1107A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46" y="0"/>
            <a:ext cx="4122103" cy="194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100290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70" dirty="0"/>
              <a:t>Industry Perspectives on ADB2</a:t>
            </a:r>
            <a:endParaRPr lang="de-DE" sz="427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20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0" name="Picture 8" descr="Erik Vold">
            <a:extLst>
              <a:ext uri="{FF2B5EF4-FFF2-40B4-BE49-F238E27FC236}">
                <a16:creationId xmlns:a16="http://schemas.microsoft.com/office/drawing/2014/main" id="{071A2A14-2956-4D91-BD99-36C74B0D9E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6189" y="1786713"/>
            <a:ext cx="2487168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A0105AB-97BA-4AD1-A849-985126338701}"/>
              </a:ext>
            </a:extLst>
          </p:cNvPr>
          <p:cNvSpPr txBox="1"/>
          <p:nvPr/>
        </p:nvSpPr>
        <p:spPr>
          <a:xfrm>
            <a:off x="5445704" y="4403554"/>
            <a:ext cx="131010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Norway</a:t>
            </a:r>
          </a:p>
          <a:p>
            <a:pPr algn="ctr"/>
            <a:r>
              <a:rPr lang="en-US" sz="2400" dirty="0"/>
              <a:t>Erik Vold</a:t>
            </a:r>
          </a:p>
          <a:p>
            <a:pPr algn="ctr"/>
            <a:r>
              <a:rPr lang="en-US" sz="2400" dirty="0"/>
              <a:t>NRK</a:t>
            </a:r>
          </a:p>
        </p:txBody>
      </p:sp>
    </p:spTree>
    <p:extLst>
      <p:ext uri="{BB962C8B-B14F-4D97-AF65-F5344CB8AC3E}">
        <p14:creationId xmlns:p14="http://schemas.microsoft.com/office/powerpoint/2010/main" val="421965180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Bilde 2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7448" y="4326867"/>
            <a:ext cx="1988739" cy="1988739"/>
          </a:xfrm>
          <a:prstGeom prst="rect">
            <a:avLst/>
          </a:prstGeom>
        </p:spPr>
      </p:pic>
      <p:pic>
        <p:nvPicPr>
          <p:cNvPr id="4" name="Picture 14" descr="Afficher l'image d'origine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28" t="16593" r="16555" b="16741"/>
          <a:stretch/>
        </p:blipFill>
        <p:spPr bwMode="auto">
          <a:xfrm>
            <a:off x="1325185" y="2078593"/>
            <a:ext cx="1288308" cy="1310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Afficher l'image d'origin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798" y="4795846"/>
            <a:ext cx="1159081" cy="1159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11"/>
          <p:cNvSpPr txBox="1"/>
          <p:nvPr/>
        </p:nvSpPr>
        <p:spPr>
          <a:xfrm>
            <a:off x="1217882" y="1291672"/>
            <a:ext cx="13821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5.6M HH</a:t>
            </a:r>
          </a:p>
        </p:txBody>
      </p:sp>
      <p:pic>
        <p:nvPicPr>
          <p:cNvPr id="7" name="Picture 8" descr="Afficher l'image d'origine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33" t="17977" r="17215" b="16922"/>
          <a:stretch/>
        </p:blipFill>
        <p:spPr bwMode="auto">
          <a:xfrm>
            <a:off x="3968501" y="2087060"/>
            <a:ext cx="1269436" cy="126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Afficher l'image d'origine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527" t="11144" r="10570" b="10384"/>
          <a:stretch/>
        </p:blipFill>
        <p:spPr bwMode="auto">
          <a:xfrm>
            <a:off x="4005919" y="4787379"/>
            <a:ext cx="1189683" cy="1198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9" name="Chart 23"/>
          <p:cNvGraphicFramePr/>
          <p:nvPr>
            <p:extLst>
              <p:ext uri="{D42A27DB-BD31-4B8C-83A1-F6EECF244321}">
                <p14:modId xmlns:p14="http://schemas.microsoft.com/office/powerpoint/2010/main" val="3633622391"/>
              </p:ext>
            </p:extLst>
          </p:nvPr>
        </p:nvGraphicFramePr>
        <p:xfrm>
          <a:off x="838200" y="1628605"/>
          <a:ext cx="3000917" cy="282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10" name="Chart 25"/>
          <p:cNvGraphicFramePr/>
          <p:nvPr>
            <p:extLst>
              <p:ext uri="{D42A27DB-BD31-4B8C-83A1-F6EECF244321}">
                <p14:modId xmlns:p14="http://schemas.microsoft.com/office/powerpoint/2010/main" val="2109464777"/>
              </p:ext>
            </p:extLst>
          </p:nvPr>
        </p:nvGraphicFramePr>
        <p:xfrm>
          <a:off x="838200" y="3644577"/>
          <a:ext cx="3000917" cy="282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11" name="Chart 26"/>
          <p:cNvGraphicFramePr/>
          <p:nvPr>
            <p:extLst>
              <p:ext uri="{D42A27DB-BD31-4B8C-83A1-F6EECF244321}">
                <p14:modId xmlns:p14="http://schemas.microsoft.com/office/powerpoint/2010/main" val="1827732017"/>
              </p:ext>
            </p:extLst>
          </p:nvPr>
        </p:nvGraphicFramePr>
        <p:xfrm>
          <a:off x="2740609" y="1628605"/>
          <a:ext cx="3000917" cy="282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12" name="Chart 27"/>
          <p:cNvGraphicFramePr/>
          <p:nvPr>
            <p:extLst>
              <p:ext uri="{D42A27DB-BD31-4B8C-83A1-F6EECF244321}">
                <p14:modId xmlns:p14="http://schemas.microsoft.com/office/powerpoint/2010/main" val="652595803"/>
              </p:ext>
            </p:extLst>
          </p:nvPr>
        </p:nvGraphicFramePr>
        <p:xfrm>
          <a:off x="2740609" y="3644577"/>
          <a:ext cx="3000917" cy="28250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13" name="TextBox 28"/>
          <p:cNvSpPr txBox="1"/>
          <p:nvPr/>
        </p:nvSpPr>
        <p:spPr>
          <a:xfrm>
            <a:off x="3912164" y="1287713"/>
            <a:ext cx="13821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4.5M HH</a:t>
            </a:r>
          </a:p>
        </p:txBody>
      </p:sp>
      <p:sp>
        <p:nvSpPr>
          <p:cNvPr id="14" name="TextBox 29"/>
          <p:cNvSpPr txBox="1"/>
          <p:nvPr/>
        </p:nvSpPr>
        <p:spPr>
          <a:xfrm>
            <a:off x="1278283" y="3925354"/>
            <a:ext cx="13821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2.2M HH</a:t>
            </a:r>
          </a:p>
        </p:txBody>
      </p:sp>
      <p:sp>
        <p:nvSpPr>
          <p:cNvPr id="15" name="TextBox 30"/>
          <p:cNvSpPr txBox="1"/>
          <p:nvPr/>
        </p:nvSpPr>
        <p:spPr>
          <a:xfrm>
            <a:off x="3830684" y="3925354"/>
            <a:ext cx="13821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2.4M HH</a:t>
            </a:r>
          </a:p>
        </p:txBody>
      </p:sp>
      <p:pic>
        <p:nvPicPr>
          <p:cNvPr id="17" name="Bilde 16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  <p:sp>
        <p:nvSpPr>
          <p:cNvPr id="19" name="Rektangel 18"/>
          <p:cNvSpPr/>
          <p:nvPr/>
        </p:nvSpPr>
        <p:spPr>
          <a:xfrm>
            <a:off x="6450476" y="1772321"/>
            <a:ext cx="6096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NorDig</a:t>
            </a: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Unified IRD spec: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HbbTV 2.0.2 &gt; 1.7.20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Nordic region &amp; Ireland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0" name="Bilde 19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794" y="3967015"/>
            <a:ext cx="3632978" cy="2348591"/>
          </a:xfrm>
          <a:prstGeom prst="rect">
            <a:avLst/>
          </a:prstGeom>
        </p:spPr>
      </p:pic>
      <p:sp>
        <p:nvSpPr>
          <p:cNvPr id="23" name="TextBox 30"/>
          <p:cNvSpPr txBox="1"/>
          <p:nvPr/>
        </p:nvSpPr>
        <p:spPr>
          <a:xfrm>
            <a:off x="9990762" y="4241323"/>
            <a:ext cx="1382110" cy="4247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1.7M </a:t>
            </a: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HH</a:t>
            </a:r>
          </a:p>
        </p:txBody>
      </p:sp>
      <p:sp>
        <p:nvSpPr>
          <p:cNvPr id="21" name="Tittel 1">
            <a:extLst>
              <a:ext uri="{FF2B5EF4-FFF2-40B4-BE49-F238E27FC236}">
                <a16:creationId xmlns:a16="http://schemas.microsoft.com/office/drawing/2014/main" id="{1C243BDA-4705-44C8-97B7-6BEE94F37E81}"/>
              </a:ext>
            </a:extLst>
          </p:cNvPr>
          <p:cNvSpPr txBox="1">
            <a:spLocks/>
          </p:cNvSpPr>
          <p:nvPr/>
        </p:nvSpPr>
        <p:spPr>
          <a:xfrm>
            <a:off x="4601497" y="0"/>
            <a:ext cx="2989006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b-NO" sz="4000" b="1" dirty="0"/>
              <a:t>Nordic</a:t>
            </a:r>
            <a:r>
              <a:rPr lang="nb-NO" sz="4000" dirty="0"/>
              <a:t> </a:t>
            </a:r>
            <a:r>
              <a:rPr lang="nb-NO" sz="4000" b="1" dirty="0"/>
              <a:t>Region</a:t>
            </a:r>
            <a:endParaRPr lang="nb-NO" b="1" i="1" dirty="0"/>
          </a:p>
        </p:txBody>
      </p:sp>
    </p:spTree>
    <p:extLst>
      <p:ext uri="{BB962C8B-B14F-4D97-AF65-F5344CB8AC3E}">
        <p14:creationId xmlns:p14="http://schemas.microsoft.com/office/powerpoint/2010/main" val="1887002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9" grpId="0">
        <p:bldAsOne/>
      </p:bldGraphic>
      <p:bldGraphic spid="10" grpId="0">
        <p:bldAsOne/>
      </p:bldGraphic>
      <p:bldGraphic spid="11" grpId="0">
        <p:bldAsOne/>
      </p:bldGraphic>
      <p:bldGraphic spid="12" grpId="0">
        <p:bldAsOne/>
      </p:bldGraphic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b-NO" dirty="0" err="1"/>
              <a:t>Popular</a:t>
            </a:r>
            <a:r>
              <a:rPr lang="nb-NO" dirty="0"/>
              <a:t> catch-up services in Nordic region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766" y="1472116"/>
            <a:ext cx="11337832" cy="2597734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2766" y="4069848"/>
            <a:ext cx="3804991" cy="2140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41903" y="4069848"/>
            <a:ext cx="3868695" cy="2140516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7757" y="4069845"/>
            <a:ext cx="3664146" cy="2140517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DDB6683A-1E30-4BA7-B384-B4BB043CD7F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1625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690113" y="365125"/>
            <a:ext cx="10860657" cy="1325563"/>
          </a:xfrm>
        </p:spPr>
        <p:txBody>
          <a:bodyPr/>
          <a:lstStyle/>
          <a:p>
            <a:pPr algn="ctr"/>
            <a:r>
              <a:rPr lang="nb-NO" dirty="0"/>
              <a:t> HbbTV – </a:t>
            </a:r>
            <a:r>
              <a:rPr lang="nb-NO" dirty="0" err="1"/>
              <a:t>Promoting</a:t>
            </a:r>
            <a:r>
              <a:rPr lang="nb-NO" dirty="0"/>
              <a:t> </a:t>
            </a:r>
            <a:r>
              <a:rPr lang="nb-NO" dirty="0" err="1"/>
              <a:t>itself</a:t>
            </a:r>
            <a:r>
              <a:rPr lang="nb-NO" dirty="0"/>
              <a:t> </a:t>
            </a:r>
            <a:r>
              <a:rPr lang="nb-NO" dirty="0" err="1"/>
              <a:t>with</a:t>
            </a:r>
            <a:r>
              <a:rPr lang="nb-NO" dirty="0"/>
              <a:t> «red </a:t>
            </a:r>
            <a:r>
              <a:rPr lang="nb-NO" dirty="0" err="1"/>
              <a:t>button</a:t>
            </a:r>
            <a:r>
              <a:rPr lang="nb-NO" dirty="0"/>
              <a:t>»</a:t>
            </a:r>
          </a:p>
        </p:txBody>
      </p:sp>
      <p:graphicFrame>
        <p:nvGraphicFramePr>
          <p:cNvPr id="4" name="Diagram 3"/>
          <p:cNvGraphicFramePr>
            <a:graphicFrameLocks/>
          </p:cNvGraphicFramePr>
          <p:nvPr/>
        </p:nvGraphicFramePr>
        <p:xfrm>
          <a:off x="241540" y="2159517"/>
          <a:ext cx="6644918" cy="4366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35283" y="2534208"/>
            <a:ext cx="6429063" cy="36166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Bild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477113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02804" y="3608303"/>
            <a:ext cx="1174301" cy="972548"/>
          </a:xfrm>
          <a:prstGeom prst="rect">
            <a:avLst/>
          </a:prstGeom>
        </p:spPr>
      </p:pic>
      <p:graphicFrame>
        <p:nvGraphicFramePr>
          <p:cNvPr id="8" name="Objekt 7"/>
          <p:cNvGraphicFramePr>
            <a:graphicFrameLocks noChangeAspect="1"/>
          </p:cNvGraphicFramePr>
          <p:nvPr/>
        </p:nvGraphicFramePr>
        <p:xfrm>
          <a:off x="1817241" y="3737475"/>
          <a:ext cx="1363454" cy="1166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Punktgrafikkbilde" r:id="rId5" imgW="1514520" imgH="1295280" progId="Paint.Picture">
                  <p:embed/>
                </p:oleObj>
              </mc:Choice>
              <mc:Fallback>
                <p:oleObj name="Punktgrafikkbilde" r:id="rId5" imgW="1514520" imgH="1295280" progId="Paint.Picture">
                  <p:embed/>
                  <p:pic>
                    <p:nvPicPr>
                      <p:cNvPr id="8" name="Objekt 7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817241" y="3737475"/>
                        <a:ext cx="1363454" cy="11662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b-NO" dirty="0"/>
              <a:t>          «Red </a:t>
            </a:r>
            <a:r>
              <a:rPr lang="nb-NO" dirty="0" err="1"/>
              <a:t>button</a:t>
            </a:r>
            <a:r>
              <a:rPr lang="nb-NO" dirty="0"/>
              <a:t>»    /   </a:t>
            </a:r>
            <a:r>
              <a:rPr lang="nb-NO" dirty="0" err="1"/>
              <a:t>Contextual</a:t>
            </a:r>
            <a:r>
              <a:rPr lang="nb-NO" dirty="0"/>
              <a:t> link</a:t>
            </a:r>
          </a:p>
        </p:txBody>
      </p:sp>
      <p:pic>
        <p:nvPicPr>
          <p:cNvPr id="4" name="Picture 2" descr="\\felles\nrk\prosjekter\Hbbtv\skisser fra NYDI\1 - Beskjed om HbbTV tjeneste tilgjengelig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47" r="1007" b="15054"/>
          <a:stretch/>
        </p:blipFill>
        <p:spPr bwMode="auto">
          <a:xfrm>
            <a:off x="1805046" y="1332590"/>
            <a:ext cx="3865758" cy="2275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\\felles\nrk\prosjekter\Hbbtv\skisser fra NYDI\2 - HbbTV meny.jpg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06" t="8236" r="1769" b="14063"/>
          <a:stretch/>
        </p:blipFill>
        <p:spPr bwMode="auto">
          <a:xfrm>
            <a:off x="1817241" y="4469533"/>
            <a:ext cx="3865760" cy="23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\\felles\nrk\prosjekter\Hbbtv\skisser fra NYDI\3 - Beskjed - Stream Event.jpg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6" b="2871"/>
          <a:stretch/>
        </p:blipFill>
        <p:spPr bwMode="auto">
          <a:xfrm>
            <a:off x="6219270" y="1354347"/>
            <a:ext cx="3661521" cy="2259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\\felles\nrk\prosjekter\Hbbtv\skisser fra NYDI\4 - Nyhetssenteret.jpg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35" t="10438" r="1891" b="8685"/>
          <a:stretch/>
        </p:blipFill>
        <p:spPr bwMode="auto">
          <a:xfrm>
            <a:off x="6214758" y="4469533"/>
            <a:ext cx="3662347" cy="2319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Bilde 9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2781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e 4">
            <a:extLst>
              <a:ext uri="{FF2B5EF4-FFF2-40B4-BE49-F238E27FC236}">
                <a16:creationId xmlns:a16="http://schemas.microsoft.com/office/drawing/2014/main" id="{75C51CD6-F3BD-476F-903C-FB9D7485C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31275" y="2951289"/>
            <a:ext cx="6354105" cy="3999087"/>
          </a:xfrm>
          <a:prstGeom prst="rect">
            <a:avLst/>
          </a:prstGeom>
        </p:spPr>
      </p:pic>
      <p:pic>
        <p:nvPicPr>
          <p:cNvPr id="7" name="Bilde 6">
            <a:extLst>
              <a:ext uri="{FF2B5EF4-FFF2-40B4-BE49-F238E27FC236}">
                <a16:creationId xmlns:a16="http://schemas.microsoft.com/office/drawing/2014/main" id="{6525CA91-5708-4C8C-9532-9CB38C29382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4501" y="2583561"/>
            <a:ext cx="2587864" cy="1396329"/>
          </a:xfrm>
          <a:prstGeom prst="rect">
            <a:avLst/>
          </a:prstGeom>
        </p:spPr>
      </p:pic>
      <p:pic>
        <p:nvPicPr>
          <p:cNvPr id="9" name="Bilde 8">
            <a:extLst>
              <a:ext uri="{FF2B5EF4-FFF2-40B4-BE49-F238E27FC236}">
                <a16:creationId xmlns:a16="http://schemas.microsoft.com/office/drawing/2014/main" id="{0D91F524-C13E-4DE3-992C-D84210DD1E2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12780" y="2583561"/>
            <a:ext cx="3962550" cy="2236364"/>
          </a:xfrm>
          <a:prstGeom prst="rect">
            <a:avLst/>
          </a:prstGeom>
        </p:spPr>
      </p:pic>
      <p:pic>
        <p:nvPicPr>
          <p:cNvPr id="11" name="Bilde 10">
            <a:extLst>
              <a:ext uri="{FF2B5EF4-FFF2-40B4-BE49-F238E27FC236}">
                <a16:creationId xmlns:a16="http://schemas.microsoft.com/office/drawing/2014/main" id="{84F7FB7E-D74C-4297-86BF-45D387DBB7F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8796" y="4427187"/>
            <a:ext cx="2861120" cy="2075892"/>
          </a:xfrm>
          <a:prstGeom prst="rect">
            <a:avLst/>
          </a:prstGeom>
        </p:spPr>
      </p:pic>
      <p:pic>
        <p:nvPicPr>
          <p:cNvPr id="13" name="Bilde 12">
            <a:extLst>
              <a:ext uri="{FF2B5EF4-FFF2-40B4-BE49-F238E27FC236}">
                <a16:creationId xmlns:a16="http://schemas.microsoft.com/office/drawing/2014/main" id="{65F9C99F-EF86-487F-B279-F241A33A53A1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616" y="1609056"/>
            <a:ext cx="2558464" cy="1439136"/>
          </a:xfrm>
          <a:prstGeom prst="rect">
            <a:avLst/>
          </a:prstGeom>
        </p:spPr>
      </p:pic>
      <p:pic>
        <p:nvPicPr>
          <p:cNvPr id="15" name="Bilde 14">
            <a:extLst>
              <a:ext uri="{FF2B5EF4-FFF2-40B4-BE49-F238E27FC236}">
                <a16:creationId xmlns:a16="http://schemas.microsoft.com/office/drawing/2014/main" id="{B0A96E98-BA0D-4819-B9A2-9D12DAA82DF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5708" y="4819925"/>
            <a:ext cx="4496693" cy="1575091"/>
          </a:xfrm>
          <a:prstGeom prst="rect">
            <a:avLst/>
          </a:prstGeom>
        </p:spPr>
      </p:pic>
      <p:pic>
        <p:nvPicPr>
          <p:cNvPr id="17" name="Bilde 16">
            <a:extLst>
              <a:ext uri="{FF2B5EF4-FFF2-40B4-BE49-F238E27FC236}">
                <a16:creationId xmlns:a16="http://schemas.microsoft.com/office/drawing/2014/main" id="{ECC9F486-32BD-44AA-9915-D31263E4718C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370" y="2360459"/>
            <a:ext cx="3123409" cy="847783"/>
          </a:xfrm>
          <a:prstGeom prst="rect">
            <a:avLst/>
          </a:prstGeom>
        </p:spPr>
      </p:pic>
      <p:pic>
        <p:nvPicPr>
          <p:cNvPr id="19" name="Bilde 18">
            <a:extLst>
              <a:ext uri="{FF2B5EF4-FFF2-40B4-BE49-F238E27FC236}">
                <a16:creationId xmlns:a16="http://schemas.microsoft.com/office/drawing/2014/main" id="{C79A268A-22FE-4483-9BEE-B1BF7BEAE0DD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33" y="1320690"/>
            <a:ext cx="1156568" cy="1156568"/>
          </a:xfrm>
          <a:prstGeom prst="rect">
            <a:avLst/>
          </a:prstGeom>
        </p:spPr>
      </p:pic>
      <p:pic>
        <p:nvPicPr>
          <p:cNvPr id="23" name="Bilde 22">
            <a:extLst>
              <a:ext uri="{FF2B5EF4-FFF2-40B4-BE49-F238E27FC236}">
                <a16:creationId xmlns:a16="http://schemas.microsoft.com/office/drawing/2014/main" id="{418E1D21-559F-42C5-BDFC-41284A11178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3756" y="4647048"/>
            <a:ext cx="874849" cy="696398"/>
          </a:xfrm>
          <a:prstGeom prst="rect">
            <a:avLst/>
          </a:prstGeom>
        </p:spPr>
      </p:pic>
      <p:pic>
        <p:nvPicPr>
          <p:cNvPr id="25" name="Bilde 24">
            <a:extLst>
              <a:ext uri="{FF2B5EF4-FFF2-40B4-BE49-F238E27FC236}">
                <a16:creationId xmlns:a16="http://schemas.microsoft.com/office/drawing/2014/main" id="{F6C3DB21-BE8A-494D-8F91-8F2A72306364}"/>
              </a:ext>
            </a:extLst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7933" y="1236192"/>
            <a:ext cx="1325563" cy="1325563"/>
          </a:xfrm>
          <a:prstGeom prst="rect">
            <a:avLst/>
          </a:prstGeom>
        </p:spPr>
      </p:pic>
      <p:pic>
        <p:nvPicPr>
          <p:cNvPr id="27" name="Bilde 26">
            <a:extLst>
              <a:ext uri="{FF2B5EF4-FFF2-40B4-BE49-F238E27FC236}">
                <a16:creationId xmlns:a16="http://schemas.microsoft.com/office/drawing/2014/main" id="{6A713102-88C1-41BA-80ED-2FB240E4F006}"/>
              </a:ext>
            </a:extLst>
          </p:cNvPr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13496" y="1236191"/>
            <a:ext cx="1325563" cy="1325563"/>
          </a:xfrm>
          <a:prstGeom prst="rect">
            <a:avLst/>
          </a:prstGeom>
        </p:spPr>
      </p:pic>
      <p:pic>
        <p:nvPicPr>
          <p:cNvPr id="29" name="Bilde 28">
            <a:extLst>
              <a:ext uri="{FF2B5EF4-FFF2-40B4-BE49-F238E27FC236}">
                <a16:creationId xmlns:a16="http://schemas.microsoft.com/office/drawing/2014/main" id="{63C3F744-0994-429A-84F2-345F50C7BDB6}"/>
              </a:ext>
            </a:extLst>
          </p:cNvPr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9823" y="1320690"/>
            <a:ext cx="1012994" cy="1156568"/>
          </a:xfrm>
          <a:prstGeom prst="rect">
            <a:avLst/>
          </a:prstGeom>
        </p:spPr>
      </p:pic>
      <p:sp>
        <p:nvSpPr>
          <p:cNvPr id="31" name="TekstSylinder 30">
            <a:extLst>
              <a:ext uri="{FF2B5EF4-FFF2-40B4-BE49-F238E27FC236}">
                <a16:creationId xmlns:a16="http://schemas.microsoft.com/office/drawing/2014/main" id="{095F1363-5517-4205-A309-D75D8EA32A6D}"/>
              </a:ext>
            </a:extLst>
          </p:cNvPr>
          <p:cNvSpPr txBox="1"/>
          <p:nvPr/>
        </p:nvSpPr>
        <p:spPr>
          <a:xfrm>
            <a:off x="5371477" y="4057855"/>
            <a:ext cx="19672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Enhanced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dialogue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" name="Bilde 16">
            <a:extLst>
              <a:ext uri="{FF2B5EF4-FFF2-40B4-BE49-F238E27FC236}">
                <a16:creationId xmlns:a16="http://schemas.microsoft.com/office/drawing/2014/main" id="{C817B14B-4FBE-4284-B01E-6071E864DE21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  <p:sp>
        <p:nvSpPr>
          <p:cNvPr id="21" name="Tittel 1">
            <a:extLst>
              <a:ext uri="{FF2B5EF4-FFF2-40B4-BE49-F238E27FC236}">
                <a16:creationId xmlns:a16="http://schemas.microsoft.com/office/drawing/2014/main" id="{3A7AB11E-B49C-473C-A0AE-345C1F50ED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29665" y="0"/>
            <a:ext cx="4532671" cy="1325563"/>
          </a:xfrm>
        </p:spPr>
        <p:txBody>
          <a:bodyPr/>
          <a:lstStyle/>
          <a:p>
            <a:r>
              <a:rPr lang="nb-NO" sz="4000" b="1" dirty="0"/>
              <a:t>Accessibility Services</a:t>
            </a:r>
            <a:endParaRPr lang="nb-NO" b="1" i="1" dirty="0"/>
          </a:p>
        </p:txBody>
      </p:sp>
    </p:spTree>
    <p:extLst>
      <p:ext uri="{BB962C8B-B14F-4D97-AF65-F5344CB8AC3E}">
        <p14:creationId xmlns:p14="http://schemas.microsoft.com/office/powerpoint/2010/main" val="1086288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tel 1">
            <a:extLst>
              <a:ext uri="{FF2B5EF4-FFF2-40B4-BE49-F238E27FC236}">
                <a16:creationId xmlns:a16="http://schemas.microsoft.com/office/drawing/2014/main" id="{F2FE61A5-07BF-4925-9506-69042DAEF7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6748" y="196645"/>
            <a:ext cx="10264878" cy="1325563"/>
          </a:xfrm>
        </p:spPr>
        <p:txBody>
          <a:bodyPr/>
          <a:lstStyle/>
          <a:p>
            <a:pPr algn="ctr"/>
            <a:r>
              <a:rPr lang="nb-NO" sz="4000" b="1" dirty="0"/>
              <a:t>HbbTV/DVB Receiver Reference Architecture</a:t>
            </a:r>
            <a:br>
              <a:rPr lang="nb-NO" b="1" dirty="0"/>
            </a:br>
            <a:r>
              <a:rPr lang="nb-NO" sz="2800" b="1" i="1" dirty="0"/>
              <a:t>Including HDMI Access to Rich Services</a:t>
            </a:r>
            <a:endParaRPr lang="nb-NO" b="1" i="1" dirty="0"/>
          </a:p>
        </p:txBody>
      </p:sp>
      <p:pic>
        <p:nvPicPr>
          <p:cNvPr id="5" name="Bilde 4">
            <a:extLst>
              <a:ext uri="{FF2B5EF4-FFF2-40B4-BE49-F238E27FC236}">
                <a16:creationId xmlns:a16="http://schemas.microsoft.com/office/drawing/2014/main" id="{59F58FB3-4593-46F4-A4C5-0581CE04477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2679" b="1855"/>
          <a:stretch/>
        </p:blipFill>
        <p:spPr>
          <a:xfrm>
            <a:off x="727960" y="1317521"/>
            <a:ext cx="10853247" cy="5240593"/>
          </a:xfrm>
          <a:prstGeom prst="rect">
            <a:avLst/>
          </a:prstGeom>
        </p:spPr>
      </p:pic>
      <p:pic>
        <p:nvPicPr>
          <p:cNvPr id="4" name="Bilde 16">
            <a:extLst>
              <a:ext uri="{FF2B5EF4-FFF2-40B4-BE49-F238E27FC236}">
                <a16:creationId xmlns:a16="http://schemas.microsoft.com/office/drawing/2014/main" id="{44871370-521A-41ED-B821-6DEF0378CEF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06740"/>
            <a:ext cx="690899" cy="65453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03E4BA2F-E323-43D6-9633-5E7E4AB43E10}"/>
              </a:ext>
            </a:extLst>
          </p:cNvPr>
          <p:cNvSpPr/>
          <p:nvPr/>
        </p:nvSpPr>
        <p:spPr>
          <a:xfrm>
            <a:off x="8947355" y="6440129"/>
            <a:ext cx="176980" cy="1671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21450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70" dirty="0"/>
              <a:t>Industry Perspectives on ADB2</a:t>
            </a:r>
            <a:endParaRPr lang="de-DE" sz="427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27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17" name="Picture 2" descr="Frank Visser - teamlead innovatie - Media Perspectives | LinkedIn">
            <a:extLst>
              <a:ext uri="{FF2B5EF4-FFF2-40B4-BE49-F238E27FC236}">
                <a16:creationId xmlns:a16="http://schemas.microsoft.com/office/drawing/2014/main" id="{D654D8FB-D16C-4336-A1AA-D246B19049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171" y="1778300"/>
            <a:ext cx="2487168" cy="2487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009123D-0FD6-47C3-8C4A-A3450273F9C0}"/>
              </a:ext>
            </a:extLst>
          </p:cNvPr>
          <p:cNvSpPr txBox="1"/>
          <p:nvPr/>
        </p:nvSpPr>
        <p:spPr>
          <a:xfrm>
            <a:off x="4767089" y="4403554"/>
            <a:ext cx="266733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nb-NO" sz="2400" b="1" u="sng" dirty="0"/>
              <a:t>Netherlands</a:t>
            </a:r>
          </a:p>
          <a:p>
            <a:pPr algn="ctr"/>
            <a:r>
              <a:rPr lang="nb-NO" sz="2400" dirty="0"/>
              <a:t>Frank Visser</a:t>
            </a:r>
          </a:p>
          <a:p>
            <a:pPr algn="ctr"/>
            <a:r>
              <a:rPr lang="nb-NO" sz="2400" dirty="0"/>
              <a:t>Media Perspectives</a:t>
            </a:r>
          </a:p>
        </p:txBody>
      </p:sp>
    </p:spTree>
    <p:extLst>
      <p:ext uri="{BB962C8B-B14F-4D97-AF65-F5344CB8AC3E}">
        <p14:creationId xmlns:p14="http://schemas.microsoft.com/office/powerpoint/2010/main" val="81558611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TV market in the Netherlands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28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913475E6-5006-164D-ACBE-5E011BDB7A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13378" y="3048000"/>
            <a:ext cx="5400000" cy="3255000"/>
          </a:xfrm>
          <a:prstGeom prst="rect">
            <a:avLst/>
          </a:prstGeom>
        </p:spPr>
      </p:pic>
      <p:pic>
        <p:nvPicPr>
          <p:cNvPr id="7" name="Afbeelding 6">
            <a:extLst>
              <a:ext uri="{FF2B5EF4-FFF2-40B4-BE49-F238E27FC236}">
                <a16:creationId xmlns:a16="http://schemas.microsoft.com/office/drawing/2014/main" id="{C2E4382E-6C93-B04E-80DB-59669286A3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66543" y="1801500"/>
            <a:ext cx="5400000" cy="3255000"/>
          </a:xfrm>
          <a:prstGeom prst="rect">
            <a:avLst/>
          </a:prstGeom>
        </p:spPr>
      </p:pic>
      <p:pic>
        <p:nvPicPr>
          <p:cNvPr id="8" name="Afbeelding 7">
            <a:extLst>
              <a:ext uri="{FF2B5EF4-FFF2-40B4-BE49-F238E27FC236}">
                <a16:creationId xmlns:a16="http://schemas.microsoft.com/office/drawing/2014/main" id="{29A43428-40DC-434D-9A8E-A2B5DD4955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30251" y="1115616"/>
            <a:ext cx="5400000" cy="3255000"/>
          </a:xfrm>
          <a:prstGeom prst="rect">
            <a:avLst/>
          </a:prstGeom>
        </p:spPr>
      </p:pic>
      <p:sp>
        <p:nvSpPr>
          <p:cNvPr id="9" name="Tekstvak 8">
            <a:extLst>
              <a:ext uri="{FF2B5EF4-FFF2-40B4-BE49-F238E27FC236}">
                <a16:creationId xmlns:a16="http://schemas.microsoft.com/office/drawing/2014/main" id="{3CD5538B-FF6F-5549-82A5-9E2EB0846D89}"/>
              </a:ext>
            </a:extLst>
          </p:cNvPr>
          <p:cNvSpPr txBox="1"/>
          <p:nvPr/>
        </p:nvSpPr>
        <p:spPr>
          <a:xfrm>
            <a:off x="6266543" y="5122743"/>
            <a:ext cx="30812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± 8.000.000 </a:t>
            </a:r>
            <a:r>
              <a:rPr lang="nl-NL" dirty="0" err="1"/>
              <a:t>households</a:t>
            </a:r>
            <a:r>
              <a:rPr lang="nl-NL" dirty="0"/>
              <a:t> (2020)</a:t>
            </a:r>
          </a:p>
        </p:txBody>
      </p:sp>
      <p:sp>
        <p:nvSpPr>
          <p:cNvPr id="10" name="Tekstvak 9">
            <a:extLst>
              <a:ext uri="{FF2B5EF4-FFF2-40B4-BE49-F238E27FC236}">
                <a16:creationId xmlns:a16="http://schemas.microsoft.com/office/drawing/2014/main" id="{F9543CD8-FD87-D243-92B9-A0D8ACE51DD4}"/>
              </a:ext>
            </a:extLst>
          </p:cNvPr>
          <p:cNvSpPr txBox="1"/>
          <p:nvPr/>
        </p:nvSpPr>
        <p:spPr>
          <a:xfrm>
            <a:off x="6264797" y="5392370"/>
            <a:ext cx="56861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err="1"/>
              <a:t>almost</a:t>
            </a:r>
            <a:r>
              <a:rPr lang="nl-NL" dirty="0"/>
              <a:t> </a:t>
            </a:r>
            <a:r>
              <a:rPr lang="nl-NL" dirty="0" err="1"/>
              <a:t>all</a:t>
            </a:r>
            <a:r>
              <a:rPr lang="nl-NL" dirty="0"/>
              <a:t> </a:t>
            </a:r>
            <a:r>
              <a:rPr lang="nl-NL" dirty="0" err="1"/>
              <a:t>TV’s</a:t>
            </a:r>
            <a:r>
              <a:rPr lang="nl-NL" dirty="0"/>
              <a:t> are </a:t>
            </a:r>
            <a:r>
              <a:rPr lang="nl-NL" dirty="0" err="1"/>
              <a:t>connected</a:t>
            </a:r>
            <a:r>
              <a:rPr lang="nl-NL" dirty="0"/>
              <a:t> </a:t>
            </a:r>
            <a:r>
              <a:rPr lang="nl-NL" dirty="0" err="1"/>
              <a:t>through</a:t>
            </a:r>
            <a:r>
              <a:rPr lang="nl-NL" dirty="0"/>
              <a:t> a set-top-box / </a:t>
            </a:r>
            <a:r>
              <a:rPr lang="nl-NL" dirty="0" err="1"/>
              <a:t>hdmi</a:t>
            </a:r>
            <a:endParaRPr lang="nl-NL" dirty="0"/>
          </a:p>
        </p:txBody>
      </p:sp>
      <p:sp>
        <p:nvSpPr>
          <p:cNvPr id="11" name="Tekstvak 10">
            <a:extLst>
              <a:ext uri="{FF2B5EF4-FFF2-40B4-BE49-F238E27FC236}">
                <a16:creationId xmlns:a16="http://schemas.microsoft.com/office/drawing/2014/main" id="{9CE037A1-85FB-E442-961C-3AAC3EB5510D}"/>
              </a:ext>
            </a:extLst>
          </p:cNvPr>
          <p:cNvSpPr txBox="1"/>
          <p:nvPr/>
        </p:nvSpPr>
        <p:spPr>
          <a:xfrm>
            <a:off x="6264797" y="5702835"/>
            <a:ext cx="47654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± 300.000 </a:t>
            </a:r>
            <a:r>
              <a:rPr lang="nl-NL" dirty="0" err="1"/>
              <a:t>HbbTV</a:t>
            </a:r>
            <a:r>
              <a:rPr lang="nl-NL" dirty="0"/>
              <a:t> </a:t>
            </a:r>
            <a:r>
              <a:rPr lang="nl-NL" dirty="0" err="1"/>
              <a:t>polling</a:t>
            </a:r>
            <a:r>
              <a:rPr lang="nl-NL" dirty="0"/>
              <a:t> </a:t>
            </a:r>
            <a:r>
              <a:rPr lang="nl-NL" dirty="0" err="1"/>
              <a:t>TV’s</a:t>
            </a:r>
            <a:r>
              <a:rPr lang="nl-NL" dirty="0"/>
              <a:t> (~2017 </a:t>
            </a:r>
            <a:r>
              <a:rPr lang="nl-NL" dirty="0" err="1"/>
              <a:t>stats</a:t>
            </a:r>
            <a:r>
              <a:rPr lang="nl-NL" dirty="0"/>
              <a:t>)</a:t>
            </a:r>
          </a:p>
          <a:p>
            <a:r>
              <a:rPr lang="nl-NL" dirty="0"/>
              <a:t>a </a:t>
            </a:r>
            <a:r>
              <a:rPr lang="nl-NL" dirty="0" err="1"/>
              <a:t>very</a:t>
            </a:r>
            <a:r>
              <a:rPr lang="nl-NL" dirty="0"/>
              <a:t> small </a:t>
            </a:r>
            <a:r>
              <a:rPr lang="nl-NL" dirty="0" err="1"/>
              <a:t>number</a:t>
            </a:r>
            <a:r>
              <a:rPr lang="nl-NL" dirty="0"/>
              <a:t> </a:t>
            </a:r>
            <a:r>
              <a:rPr lang="nl-NL" dirty="0" err="1"/>
              <a:t>connected</a:t>
            </a:r>
            <a:r>
              <a:rPr lang="nl-NL" dirty="0"/>
              <a:t> </a:t>
            </a:r>
            <a:r>
              <a:rPr lang="nl-NL" dirty="0" err="1"/>
              <a:t>directly</a:t>
            </a:r>
            <a:r>
              <a:rPr lang="nl-NL" dirty="0"/>
              <a:t> </a:t>
            </a:r>
            <a:r>
              <a:rPr lang="nl-NL" dirty="0" err="1"/>
              <a:t>to</a:t>
            </a:r>
            <a:r>
              <a:rPr lang="nl-NL" dirty="0"/>
              <a:t> DVB-T</a:t>
            </a:r>
          </a:p>
        </p:txBody>
      </p:sp>
      <p:pic>
        <p:nvPicPr>
          <p:cNvPr id="14" name="Afbeelding 13">
            <a:extLst>
              <a:ext uri="{FF2B5EF4-FFF2-40B4-BE49-F238E27FC236}">
                <a16:creationId xmlns:a16="http://schemas.microsoft.com/office/drawing/2014/main" id="{0AD7043D-92A4-EC43-B250-69BBAA5C460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68674" y="6354009"/>
            <a:ext cx="2254652" cy="516691"/>
          </a:xfrm>
          <a:prstGeom prst="rect">
            <a:avLst/>
          </a:prstGeom>
        </p:spPr>
      </p:pic>
      <p:sp>
        <p:nvSpPr>
          <p:cNvPr id="15" name="Tekstvak 14">
            <a:extLst>
              <a:ext uri="{FF2B5EF4-FFF2-40B4-BE49-F238E27FC236}">
                <a16:creationId xmlns:a16="http://schemas.microsoft.com/office/drawing/2014/main" id="{D38DAB9F-79F9-254E-BB55-32077769CC3D}"/>
              </a:ext>
            </a:extLst>
          </p:cNvPr>
          <p:cNvSpPr txBox="1"/>
          <p:nvPr/>
        </p:nvSpPr>
        <p:spPr>
          <a:xfrm>
            <a:off x="609600" y="1069451"/>
            <a:ext cx="385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disclaimer: </a:t>
            </a:r>
            <a:r>
              <a:rPr lang="nl-NL" dirty="0" err="1"/>
              <a:t>all</a:t>
            </a:r>
            <a:r>
              <a:rPr lang="nl-NL" dirty="0"/>
              <a:t> data are best </a:t>
            </a:r>
            <a:r>
              <a:rPr lang="nl-NL" dirty="0" err="1"/>
              <a:t>estimates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0241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C25AD91-E072-F444-8F2D-C3FBC42910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Chances</a:t>
            </a:r>
            <a:r>
              <a:rPr lang="nl-NL" dirty="0"/>
              <a:t> </a:t>
            </a:r>
            <a:r>
              <a:rPr lang="nl-NL" dirty="0" err="1"/>
              <a:t>for</a:t>
            </a:r>
            <a:r>
              <a:rPr lang="nl-NL" dirty="0"/>
              <a:t> </a:t>
            </a:r>
            <a:r>
              <a:rPr lang="nl-NL" dirty="0" err="1"/>
              <a:t>the</a:t>
            </a:r>
            <a:r>
              <a:rPr lang="nl-NL" dirty="0"/>
              <a:t> Dutch market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8DFE9640-6A65-EC41-8514-DF9D270ED3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600201"/>
            <a:ext cx="10972800" cy="990599"/>
          </a:xfrm>
        </p:spPr>
        <p:txBody>
          <a:bodyPr>
            <a:normAutofit/>
          </a:bodyPr>
          <a:lstStyle/>
          <a:p>
            <a:r>
              <a:rPr lang="nl-NL" sz="2000" dirty="0" err="1"/>
              <a:t>Despite</a:t>
            </a:r>
            <a:r>
              <a:rPr lang="nl-NL" sz="2000" dirty="0"/>
              <a:t> </a:t>
            </a:r>
            <a:r>
              <a:rPr lang="nl-NL" sz="2000" dirty="0" err="1"/>
              <a:t>working</a:t>
            </a:r>
            <a:r>
              <a:rPr lang="nl-NL" sz="2000" dirty="0"/>
              <a:t> </a:t>
            </a:r>
            <a:r>
              <a:rPr lang="nl-NL" sz="2000" dirty="0" err="1"/>
              <a:t>group</a:t>
            </a:r>
            <a:r>
              <a:rPr lang="nl-NL" sz="2000" dirty="0"/>
              <a:t> </a:t>
            </a:r>
            <a:r>
              <a:rPr lang="nl-NL" sz="2000" dirty="0" err="1"/>
              <a:t>efforts</a:t>
            </a:r>
            <a:r>
              <a:rPr lang="nl-NL" sz="2000" dirty="0"/>
              <a:t>, </a:t>
            </a:r>
            <a:r>
              <a:rPr lang="nl-NL" sz="2000" dirty="0" err="1"/>
              <a:t>HbbTV</a:t>
            </a:r>
            <a:r>
              <a:rPr lang="nl-NL" sz="2000" dirty="0"/>
              <a:t> has </a:t>
            </a:r>
            <a:r>
              <a:rPr lang="nl-NL" sz="2000" dirty="0" err="1"/>
              <a:t>not</a:t>
            </a:r>
            <a:r>
              <a:rPr lang="nl-NL" sz="2000" dirty="0"/>
              <a:t> taken off </a:t>
            </a:r>
            <a:r>
              <a:rPr lang="nl-NL" sz="2000" dirty="0" err="1"/>
              <a:t>due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lack</a:t>
            </a:r>
            <a:r>
              <a:rPr lang="nl-NL" sz="2000" dirty="0"/>
              <a:t> of </a:t>
            </a:r>
            <a:r>
              <a:rPr lang="nl-NL" sz="2000" dirty="0" err="1"/>
              <a:t>TV’s</a:t>
            </a:r>
            <a:r>
              <a:rPr lang="nl-NL" sz="2000" dirty="0"/>
              <a:t> </a:t>
            </a:r>
            <a:r>
              <a:rPr lang="nl-NL" sz="2000" dirty="0" err="1"/>
              <a:t>reached</a:t>
            </a:r>
            <a:endParaRPr lang="nl-NL" sz="2000" dirty="0"/>
          </a:p>
          <a:p>
            <a:r>
              <a:rPr lang="nl-NL" sz="2000" dirty="0"/>
              <a:t>NPO </a:t>
            </a:r>
            <a:r>
              <a:rPr lang="nl-NL" sz="2000" dirty="0" err="1"/>
              <a:t>and</a:t>
            </a:r>
            <a:r>
              <a:rPr lang="nl-NL" sz="2000" dirty="0"/>
              <a:t> Talpa had a </a:t>
            </a:r>
            <a:r>
              <a:rPr lang="nl-NL" sz="2000" dirty="0" err="1"/>
              <a:t>limited</a:t>
            </a:r>
            <a:r>
              <a:rPr lang="nl-NL" sz="2000" dirty="0"/>
              <a:t> </a:t>
            </a:r>
            <a:r>
              <a:rPr lang="nl-NL" sz="2000" dirty="0" err="1"/>
              <a:t>offering</a:t>
            </a:r>
            <a:r>
              <a:rPr lang="nl-NL" sz="2000" dirty="0"/>
              <a:t>, RTL had none</a:t>
            </a:r>
          </a:p>
        </p:txBody>
      </p:sp>
      <p:sp>
        <p:nvSpPr>
          <p:cNvPr id="5" name="Tijdelijke aanduiding voor dianummer 4">
            <a:extLst>
              <a:ext uri="{FF2B5EF4-FFF2-40B4-BE49-F238E27FC236}">
                <a16:creationId xmlns:a16="http://schemas.microsoft.com/office/drawing/2014/main" id="{926BD2F7-D6FD-6D4D-A14B-9E7FCD829A6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29</a:t>
            </a:fld>
            <a:endParaRPr lang="de-DE" dirty="0"/>
          </a:p>
        </p:txBody>
      </p:sp>
      <p:sp>
        <p:nvSpPr>
          <p:cNvPr id="6" name="Tijdelijke aanduiding voor inhoud 2">
            <a:extLst>
              <a:ext uri="{FF2B5EF4-FFF2-40B4-BE49-F238E27FC236}">
                <a16:creationId xmlns:a16="http://schemas.microsoft.com/office/drawing/2014/main" id="{B2ECF8DE-6164-3D4B-9BFD-CC89977D36C9}"/>
              </a:ext>
            </a:extLst>
          </p:cNvPr>
          <p:cNvSpPr txBox="1">
            <a:spLocks/>
          </p:cNvSpPr>
          <p:nvPr/>
        </p:nvSpPr>
        <p:spPr>
          <a:xfrm>
            <a:off x="609600" y="2489201"/>
            <a:ext cx="10972800" cy="1485899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200" dirty="0" err="1"/>
              <a:t>Targeted</a:t>
            </a:r>
            <a:r>
              <a:rPr lang="nl-NL" sz="2200" dirty="0"/>
              <a:t> advertising is </a:t>
            </a:r>
            <a:r>
              <a:rPr lang="nl-NL" sz="2200" dirty="0" err="1"/>
              <a:t>now</a:t>
            </a:r>
            <a:r>
              <a:rPr lang="nl-NL" sz="2200" dirty="0"/>
              <a:t> </a:t>
            </a:r>
            <a:r>
              <a:rPr lang="nl-NL" sz="2200" dirty="0" err="1"/>
              <a:t>introduced</a:t>
            </a:r>
            <a:r>
              <a:rPr lang="nl-NL" sz="2200" dirty="0"/>
              <a:t> </a:t>
            </a:r>
            <a:r>
              <a:rPr lang="nl-NL" sz="2200" dirty="0" err="1"/>
              <a:t>through</a:t>
            </a:r>
            <a:r>
              <a:rPr lang="nl-NL" sz="2200" dirty="0"/>
              <a:t> </a:t>
            </a:r>
            <a:r>
              <a:rPr lang="nl-NL" sz="2200" dirty="0" err="1"/>
              <a:t>both</a:t>
            </a:r>
            <a:r>
              <a:rPr lang="nl-NL" sz="2200" dirty="0"/>
              <a:t> KPN (DVB over IP) </a:t>
            </a:r>
            <a:r>
              <a:rPr lang="nl-NL" sz="2200" dirty="0" err="1"/>
              <a:t>and</a:t>
            </a:r>
            <a:r>
              <a:rPr lang="nl-NL" sz="2200" dirty="0"/>
              <a:t> Ziggo (DVB-C) </a:t>
            </a:r>
            <a:r>
              <a:rPr lang="nl-NL" sz="2200" dirty="0" err="1"/>
              <a:t>networks</a:t>
            </a:r>
            <a:endParaRPr lang="nl-NL" sz="2200" dirty="0"/>
          </a:p>
          <a:p>
            <a:pPr lvl="1"/>
            <a:r>
              <a:rPr lang="nl-NL" sz="1700" dirty="0"/>
              <a:t>ad-</a:t>
            </a:r>
            <a:r>
              <a:rPr lang="nl-NL" sz="1700" dirty="0" err="1"/>
              <a:t>replacement</a:t>
            </a:r>
            <a:r>
              <a:rPr lang="nl-NL" sz="1700" dirty="0"/>
              <a:t> is </a:t>
            </a:r>
            <a:r>
              <a:rPr lang="nl-NL" sz="1700" dirty="0" err="1"/>
              <a:t>done</a:t>
            </a:r>
            <a:r>
              <a:rPr lang="nl-NL" sz="1700" dirty="0"/>
              <a:t> in </a:t>
            </a:r>
            <a:r>
              <a:rPr lang="nl-NL" sz="1700" dirty="0" err="1"/>
              <a:t>their</a:t>
            </a:r>
            <a:r>
              <a:rPr lang="nl-NL" sz="1700" dirty="0"/>
              <a:t> set-top-box </a:t>
            </a:r>
            <a:r>
              <a:rPr lang="nl-NL" sz="1700" dirty="0" err="1"/>
              <a:t>ecosystem</a:t>
            </a:r>
            <a:endParaRPr lang="nl-NL" sz="1700" dirty="0"/>
          </a:p>
          <a:p>
            <a:pPr lvl="1"/>
            <a:r>
              <a:rPr lang="nl-NL" sz="1700" dirty="0" err="1"/>
              <a:t>reshuffling</a:t>
            </a:r>
            <a:r>
              <a:rPr lang="nl-NL" sz="1700" dirty="0"/>
              <a:t> </a:t>
            </a:r>
            <a:r>
              <a:rPr lang="nl-NL" sz="1700" dirty="0" err="1"/>
              <a:t>the</a:t>
            </a:r>
            <a:r>
              <a:rPr lang="nl-NL" sz="1700" dirty="0"/>
              <a:t> commercial </a:t>
            </a:r>
            <a:r>
              <a:rPr lang="nl-NL" sz="1700" dirty="0" err="1"/>
              <a:t>agreements</a:t>
            </a:r>
            <a:r>
              <a:rPr lang="nl-NL" sz="1700" dirty="0"/>
              <a:t> / </a:t>
            </a:r>
            <a:r>
              <a:rPr lang="nl-NL" sz="1700" dirty="0" err="1"/>
              <a:t>margins</a:t>
            </a:r>
            <a:endParaRPr lang="nl-NL" sz="1700" dirty="0"/>
          </a:p>
          <a:p>
            <a:pPr lvl="1"/>
            <a:r>
              <a:rPr lang="nl-NL" sz="1700" dirty="0" err="1"/>
              <a:t>who’s</a:t>
            </a:r>
            <a:r>
              <a:rPr lang="nl-NL" sz="1700" dirty="0"/>
              <a:t> customer is </a:t>
            </a:r>
            <a:r>
              <a:rPr lang="nl-NL" sz="1700" dirty="0" err="1"/>
              <a:t>it</a:t>
            </a:r>
            <a:r>
              <a:rPr lang="nl-NL" sz="1700" dirty="0"/>
              <a:t>? GDPR? consent? </a:t>
            </a:r>
            <a:r>
              <a:rPr lang="nl-NL" sz="1700" dirty="0" err="1"/>
              <a:t>other</a:t>
            </a:r>
            <a:r>
              <a:rPr lang="nl-NL" sz="1700" dirty="0"/>
              <a:t> data?</a:t>
            </a:r>
          </a:p>
        </p:txBody>
      </p:sp>
      <p:sp>
        <p:nvSpPr>
          <p:cNvPr id="7" name="Tijdelijke aanduiding voor inhoud 2">
            <a:extLst>
              <a:ext uri="{FF2B5EF4-FFF2-40B4-BE49-F238E27FC236}">
                <a16:creationId xmlns:a16="http://schemas.microsoft.com/office/drawing/2014/main" id="{9C7B3F3D-105E-D44D-9A67-2E7616BA5073}"/>
              </a:ext>
            </a:extLst>
          </p:cNvPr>
          <p:cNvSpPr txBox="1">
            <a:spLocks/>
          </p:cNvSpPr>
          <p:nvPr/>
        </p:nvSpPr>
        <p:spPr>
          <a:xfrm>
            <a:off x="609600" y="4076700"/>
            <a:ext cx="10972800" cy="148589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nl-NL" sz="2000" dirty="0"/>
              <a:t>ADB2 </a:t>
            </a:r>
            <a:r>
              <a:rPr lang="nl-NL" sz="2000" dirty="0" err="1"/>
              <a:t>would</a:t>
            </a:r>
            <a:r>
              <a:rPr lang="nl-NL" sz="2000" dirty="0"/>
              <a:t> </a:t>
            </a:r>
            <a:r>
              <a:rPr lang="nl-NL" sz="2000" dirty="0" err="1"/>
              <a:t>mean</a:t>
            </a:r>
            <a:r>
              <a:rPr lang="nl-NL" sz="2000" dirty="0"/>
              <a:t> a way of </a:t>
            </a:r>
            <a:r>
              <a:rPr lang="nl-NL" sz="2000" dirty="0" err="1"/>
              <a:t>reaching</a:t>
            </a:r>
            <a:r>
              <a:rPr lang="nl-NL" sz="2000" dirty="0"/>
              <a:t> out </a:t>
            </a:r>
            <a:r>
              <a:rPr lang="nl-NL" sz="2000" dirty="0" err="1"/>
              <a:t>to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TV viewer </a:t>
            </a:r>
            <a:r>
              <a:rPr lang="nl-NL" sz="2000" dirty="0" err="1"/>
              <a:t>by</a:t>
            </a:r>
            <a:r>
              <a:rPr lang="nl-NL" sz="2000" dirty="0"/>
              <a:t>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broadcasters</a:t>
            </a:r>
            <a:r>
              <a:rPr lang="nl-NL" sz="2000" dirty="0"/>
              <a:t> </a:t>
            </a:r>
            <a:r>
              <a:rPr lang="nl-NL" sz="2000" dirty="0" err="1"/>
              <a:t>directly</a:t>
            </a:r>
            <a:endParaRPr lang="nl-NL" sz="2000" dirty="0"/>
          </a:p>
          <a:p>
            <a:r>
              <a:rPr lang="nl-NL" sz="2000" dirty="0"/>
              <a:t>Interest of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three</a:t>
            </a:r>
            <a:r>
              <a:rPr lang="nl-NL" sz="2000" dirty="0"/>
              <a:t> </a:t>
            </a:r>
            <a:r>
              <a:rPr lang="nl-NL" sz="2000" dirty="0" err="1"/>
              <a:t>main</a:t>
            </a:r>
            <a:r>
              <a:rPr lang="nl-NL" sz="2000" dirty="0"/>
              <a:t> </a:t>
            </a:r>
            <a:r>
              <a:rPr lang="nl-NL" sz="2000" dirty="0" err="1"/>
              <a:t>broadcasters</a:t>
            </a:r>
            <a:r>
              <a:rPr lang="nl-NL" sz="2000" dirty="0"/>
              <a:t>, </a:t>
            </a:r>
            <a:r>
              <a:rPr lang="nl-NL" sz="2000" dirty="0" err="1"/>
              <a:t>facilitating</a:t>
            </a:r>
            <a:r>
              <a:rPr lang="nl-NL" sz="2000" dirty="0"/>
              <a:t> companies </a:t>
            </a:r>
            <a:r>
              <a:rPr lang="nl-NL" sz="2000" dirty="0" err="1"/>
              <a:t>and</a:t>
            </a:r>
            <a:r>
              <a:rPr lang="nl-NL" sz="2000" dirty="0"/>
              <a:t> advertising </a:t>
            </a:r>
            <a:r>
              <a:rPr lang="nl-NL" sz="2000" dirty="0" err="1"/>
              <a:t>agencies</a:t>
            </a:r>
            <a:r>
              <a:rPr lang="nl-NL" sz="2000" dirty="0"/>
              <a:t> </a:t>
            </a:r>
            <a:r>
              <a:rPr lang="nl-NL" sz="2000" dirty="0" err="1"/>
              <a:t>to</a:t>
            </a:r>
            <a:r>
              <a:rPr lang="nl-NL" sz="2000" dirty="0"/>
              <a:t> research </a:t>
            </a:r>
            <a:r>
              <a:rPr lang="nl-NL" sz="2000" dirty="0" err="1"/>
              <a:t>the</a:t>
            </a:r>
            <a:r>
              <a:rPr lang="nl-NL" sz="2000" dirty="0"/>
              <a:t> </a:t>
            </a:r>
            <a:r>
              <a:rPr lang="nl-NL" sz="2000" dirty="0" err="1"/>
              <a:t>possibilities</a:t>
            </a:r>
            <a:endParaRPr lang="nl-NL" sz="2000" dirty="0"/>
          </a:p>
          <a:p>
            <a:pPr lvl="1"/>
            <a:r>
              <a:rPr lang="nl-NL" sz="1600" dirty="0" err="1"/>
              <a:t>ranging</a:t>
            </a:r>
            <a:r>
              <a:rPr lang="nl-NL" sz="1600" dirty="0"/>
              <a:t> </a:t>
            </a:r>
            <a:r>
              <a:rPr lang="nl-NL" sz="1600" dirty="0" err="1"/>
              <a:t>from</a:t>
            </a:r>
            <a:r>
              <a:rPr lang="nl-NL" sz="1600" dirty="0"/>
              <a:t> data </a:t>
            </a:r>
            <a:r>
              <a:rPr lang="nl-NL" sz="1600" dirty="0" err="1"/>
              <a:t>gathering</a:t>
            </a:r>
            <a:r>
              <a:rPr lang="nl-NL" sz="1600" dirty="0"/>
              <a:t> </a:t>
            </a:r>
            <a:r>
              <a:rPr lang="nl-NL" sz="1600" dirty="0" err="1"/>
              <a:t>only</a:t>
            </a:r>
            <a:endParaRPr lang="nl-NL" sz="1600" dirty="0"/>
          </a:p>
          <a:p>
            <a:pPr lvl="1"/>
            <a:r>
              <a:rPr lang="nl-NL" sz="1600" dirty="0" err="1"/>
              <a:t>to</a:t>
            </a:r>
            <a:r>
              <a:rPr lang="nl-NL" sz="1600" dirty="0"/>
              <a:t> a full </a:t>
            </a:r>
            <a:r>
              <a:rPr lang="nl-NL" sz="1600" dirty="0" err="1"/>
              <a:t>integrated</a:t>
            </a:r>
            <a:r>
              <a:rPr lang="nl-NL" sz="1600" dirty="0"/>
              <a:t> broadcast, OTT </a:t>
            </a:r>
            <a:r>
              <a:rPr lang="nl-NL" sz="1600" dirty="0" err="1"/>
              <a:t>and</a:t>
            </a:r>
            <a:r>
              <a:rPr lang="nl-NL" sz="1600" dirty="0"/>
              <a:t> online </a:t>
            </a:r>
            <a:r>
              <a:rPr lang="nl-NL" sz="1600" dirty="0" err="1"/>
              <a:t>offering</a:t>
            </a:r>
            <a:endParaRPr lang="nl-NL" sz="1600" dirty="0"/>
          </a:p>
        </p:txBody>
      </p:sp>
      <p:pic>
        <p:nvPicPr>
          <p:cNvPr id="8" name="Afbeelding 7">
            <a:extLst>
              <a:ext uri="{FF2B5EF4-FFF2-40B4-BE49-F238E27FC236}">
                <a16:creationId xmlns:a16="http://schemas.microsoft.com/office/drawing/2014/main" id="{45E1567C-0BFC-EB4D-9F16-B05938749A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68674" y="6354009"/>
            <a:ext cx="2254652" cy="516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7906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826E8325-7DF0-46BA-A789-CBB29CCB8C6B}"/>
              </a:ext>
            </a:extLst>
          </p:cNvPr>
          <p:cNvCxnSpPr>
            <a:cxnSpLocks/>
          </p:cNvCxnSpPr>
          <p:nvPr/>
        </p:nvCxnSpPr>
        <p:spPr bwMode="auto">
          <a:xfrm flipV="1">
            <a:off x="6147960" y="990600"/>
            <a:ext cx="0" cy="2945501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ACFE39C3-40A0-40B8-B9E9-2AD5B392AFE6}"/>
              </a:ext>
            </a:extLst>
          </p:cNvPr>
          <p:cNvGrpSpPr/>
          <p:nvPr/>
        </p:nvGrpSpPr>
        <p:grpSpPr>
          <a:xfrm>
            <a:off x="5297924" y="1901580"/>
            <a:ext cx="396539" cy="520147"/>
            <a:chOff x="4463988" y="3279665"/>
            <a:chExt cx="360040" cy="456379"/>
          </a:xfrm>
        </p:grpSpPr>
        <p:sp>
          <p:nvSpPr>
            <p:cNvPr id="146" name="Gefaltete Ecke 36">
              <a:extLst>
                <a:ext uri="{FF2B5EF4-FFF2-40B4-BE49-F238E27FC236}">
                  <a16:creationId xmlns:a16="http://schemas.microsoft.com/office/drawing/2014/main" id="{31EB3208-F55C-4047-9FF7-EB3F656C7A5E}"/>
                </a:ext>
              </a:extLst>
            </p:cNvPr>
            <p:cNvSpPr/>
            <p:nvPr/>
          </p:nvSpPr>
          <p:spPr bwMode="auto">
            <a:xfrm>
              <a:off x="4463988" y="3279665"/>
              <a:ext cx="360040" cy="456379"/>
            </a:xfrm>
            <a:prstGeom prst="foldedCorner">
              <a:avLst/>
            </a:prstGeom>
            <a:solidFill>
              <a:srgbClr val="FFFFFF"/>
            </a:solidFill>
            <a:ln w="285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20000" tIns="62400" rIns="120000" bIns="624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133">
                <a:latin typeface="Arial" charset="0"/>
              </a:endParaRPr>
            </a:p>
          </p:txBody>
        </p:sp>
        <p:cxnSp>
          <p:nvCxnSpPr>
            <p:cNvPr id="147" name="Gerader Verbinder 146">
              <a:extLst>
                <a:ext uri="{FF2B5EF4-FFF2-40B4-BE49-F238E27FC236}">
                  <a16:creationId xmlns:a16="http://schemas.microsoft.com/office/drawing/2014/main" id="{421D4AE6-9DC3-4938-8B69-DB89FCFAFF34}"/>
                </a:ext>
              </a:extLst>
            </p:cNvPr>
            <p:cNvCxnSpPr/>
            <p:nvPr/>
          </p:nvCxnSpPr>
          <p:spPr bwMode="auto">
            <a:xfrm>
              <a:off x="4535996" y="3363838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Gerader Verbinder 147">
              <a:extLst>
                <a:ext uri="{FF2B5EF4-FFF2-40B4-BE49-F238E27FC236}">
                  <a16:creationId xmlns:a16="http://schemas.microsoft.com/office/drawing/2014/main" id="{0E1E4423-D079-4E16-8D2E-008B21A53C51}"/>
                </a:ext>
              </a:extLst>
            </p:cNvPr>
            <p:cNvCxnSpPr/>
            <p:nvPr/>
          </p:nvCxnSpPr>
          <p:spPr bwMode="auto">
            <a:xfrm>
              <a:off x="4535996" y="3507854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Gerader Verbinder 148">
              <a:extLst>
                <a:ext uri="{FF2B5EF4-FFF2-40B4-BE49-F238E27FC236}">
                  <a16:creationId xmlns:a16="http://schemas.microsoft.com/office/drawing/2014/main" id="{FFBD2B75-5065-4D30-988C-0EC3496C36D9}"/>
                </a:ext>
              </a:extLst>
            </p:cNvPr>
            <p:cNvCxnSpPr/>
            <p:nvPr/>
          </p:nvCxnSpPr>
          <p:spPr bwMode="auto">
            <a:xfrm>
              <a:off x="4535996" y="3579862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Gerader Verbinder 149">
              <a:extLst>
                <a:ext uri="{FF2B5EF4-FFF2-40B4-BE49-F238E27FC236}">
                  <a16:creationId xmlns:a16="http://schemas.microsoft.com/office/drawing/2014/main" id="{D51193B0-8E6F-4B83-8F71-9A5FD07F7923}"/>
                </a:ext>
              </a:extLst>
            </p:cNvPr>
            <p:cNvCxnSpPr/>
            <p:nvPr/>
          </p:nvCxnSpPr>
          <p:spPr bwMode="auto">
            <a:xfrm>
              <a:off x="4535996" y="3435846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Gerader Verbinder 150">
              <a:extLst>
                <a:ext uri="{FF2B5EF4-FFF2-40B4-BE49-F238E27FC236}">
                  <a16:creationId xmlns:a16="http://schemas.microsoft.com/office/drawing/2014/main" id="{9FF5D2D5-9797-4756-A1F2-FE7A1801F448}"/>
                </a:ext>
              </a:extLst>
            </p:cNvPr>
            <p:cNvCxnSpPr/>
            <p:nvPr/>
          </p:nvCxnSpPr>
          <p:spPr bwMode="auto">
            <a:xfrm>
              <a:off x="4535996" y="3651870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2" name="Textfeld 32">
            <a:extLst>
              <a:ext uri="{FF2B5EF4-FFF2-40B4-BE49-F238E27FC236}">
                <a16:creationId xmlns:a16="http://schemas.microsoft.com/office/drawing/2014/main" id="{1D3DDC80-3CCC-4B59-859B-B6D31CC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905" y="2572535"/>
            <a:ext cx="1327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AIT contained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in broadcast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53" name="Textfeld 32">
            <a:extLst>
              <a:ext uri="{FF2B5EF4-FFF2-40B4-BE49-F238E27FC236}">
                <a16:creationId xmlns:a16="http://schemas.microsoft.com/office/drawing/2014/main" id="{C36F3871-3159-47E1-A687-D73C5E3B3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490" y="5596774"/>
            <a:ext cx="19114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regular HbbTV usage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cxnSp>
        <p:nvCxnSpPr>
          <p:cNvPr id="75" name="Gerade Verbindung 84">
            <a:extLst>
              <a:ext uri="{FF2B5EF4-FFF2-40B4-BE49-F238E27FC236}">
                <a16:creationId xmlns:a16="http://schemas.microsoft.com/office/drawing/2014/main" id="{6A282AFA-526D-40F9-95A9-BCE3EFC5359F}"/>
              </a:ext>
            </a:extLst>
          </p:cNvPr>
          <p:cNvCxnSpPr>
            <a:cxnSpLocks/>
          </p:cNvCxnSpPr>
          <p:nvPr/>
        </p:nvCxnSpPr>
        <p:spPr bwMode="auto">
          <a:xfrm>
            <a:off x="6270171" y="1034143"/>
            <a:ext cx="0" cy="2775857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8" name="Grafik 87">
            <a:extLst>
              <a:ext uri="{FF2B5EF4-FFF2-40B4-BE49-F238E27FC236}">
                <a16:creationId xmlns:a16="http://schemas.microsoft.com/office/drawing/2014/main" id="{B81907AA-3F26-40D3-A5BF-5E3AC2563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34" y="3799114"/>
            <a:ext cx="2512441" cy="176233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D59C75C-7524-4625-AAB4-1A7C6F5C7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892" y="3946986"/>
            <a:ext cx="2225621" cy="12446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D434994-74F7-4ACD-B803-C2E7C302F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892" y="4735284"/>
            <a:ext cx="2221833" cy="456517"/>
          </a:xfrm>
          <a:prstGeom prst="rect">
            <a:avLst/>
          </a:prstGeom>
        </p:spPr>
      </p:pic>
      <p:sp>
        <p:nvSpPr>
          <p:cNvPr id="155" name="Titel 1">
            <a:extLst>
              <a:ext uri="{FF2B5EF4-FFF2-40B4-BE49-F238E27FC236}">
                <a16:creationId xmlns:a16="http://schemas.microsoft.com/office/drawing/2014/main" id="{14603452-F3CD-46A0-8222-77FC14C32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Regular usage of HbbTV</a:t>
            </a:r>
            <a:endParaRPr lang="de-DE" sz="36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feld 32">
            <a:extLst>
              <a:ext uri="{FF2B5EF4-FFF2-40B4-BE49-F238E27FC236}">
                <a16:creationId xmlns:a16="http://schemas.microsoft.com/office/drawing/2014/main" id="{1E438E57-2A5F-4645-9027-58C2F50063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591073" y="1342449"/>
            <a:ext cx="4013098" cy="1323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l"/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The AIT contained in the DVB multiplex carries the signalling info for HbbTV.</a:t>
            </a:r>
          </a:p>
          <a:p>
            <a:pPr algn="l"/>
            <a:endParaRPr lang="de-DE" altLang="de-DE">
              <a:solidFill>
                <a:srgbClr val="404040"/>
              </a:solidFill>
              <a:latin typeface="Calibri" panose="020F0502020204030204" pitchFamily="34" charset="0"/>
            </a:endParaRPr>
          </a:p>
          <a:p>
            <a:pPr algn="l"/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Each channel has ist own AIT to signal its individual HbbTV application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35758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FA65B01-F562-4C44-B7B3-97CF39BE90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5522" y="1781299"/>
            <a:ext cx="2477239" cy="24871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270" dirty="0"/>
              <a:t>Industry Perspectives on ADB2</a:t>
            </a:r>
            <a:endParaRPr lang="de-DE" sz="427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30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DA30D67-C928-4857-BE19-D88AF179A5B2}"/>
              </a:ext>
            </a:extLst>
          </p:cNvPr>
          <p:cNvSpPr txBox="1"/>
          <p:nvPr/>
        </p:nvSpPr>
        <p:spPr>
          <a:xfrm>
            <a:off x="4660553" y="4403554"/>
            <a:ext cx="28804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u="sng" dirty="0"/>
              <a:t>Targeted Advertising </a:t>
            </a:r>
          </a:p>
          <a:p>
            <a:pPr algn="ctr"/>
            <a:r>
              <a:rPr lang="en-US" sz="2400" dirty="0"/>
              <a:t>Matt Poole</a:t>
            </a:r>
          </a:p>
          <a:p>
            <a:pPr algn="ctr"/>
            <a:r>
              <a:rPr lang="en-US" sz="2400" dirty="0"/>
              <a:t>HbbTV</a:t>
            </a:r>
          </a:p>
        </p:txBody>
      </p:sp>
    </p:spTree>
    <p:extLst>
      <p:ext uri="{BB962C8B-B14F-4D97-AF65-F5344CB8AC3E}">
        <p14:creationId xmlns:p14="http://schemas.microsoft.com/office/powerpoint/2010/main" val="33866036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-77624"/>
            <a:ext cx="9518848" cy="1143000"/>
          </a:xfrm>
        </p:spPr>
        <p:txBody>
          <a:bodyPr>
            <a:noAutofit/>
          </a:bodyPr>
          <a:lstStyle/>
          <a:p>
            <a:r>
              <a:rPr lang="en-US" sz="3600" dirty="0"/>
              <a:t>DVB Architecture for Targeted Advertising</a:t>
            </a:r>
            <a:br>
              <a:rPr lang="en-US" sz="3600" dirty="0"/>
            </a:br>
            <a:r>
              <a:rPr lang="en-US" sz="2800" i="1" dirty="0"/>
              <a:t>HbbTV Extensions Place Broadcaster at the Controls</a:t>
            </a:r>
            <a:endParaRPr lang="de-DE" sz="3600" i="1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31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9B4A1B4F-75D9-4075-A646-4720A66FC1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376624"/>
            <a:ext cx="7087437" cy="3567166"/>
          </a:xfrm>
        </p:spPr>
        <p:txBody>
          <a:bodyPr>
            <a:noAutofit/>
          </a:bodyPr>
          <a:lstStyle/>
          <a:p>
            <a:r>
              <a:rPr lang="en-US" sz="2300" dirty="0"/>
              <a:t>DVB and HbbTV released multipart specifications for </a:t>
            </a:r>
            <a:r>
              <a:rPr lang="en-US" sz="2300" dirty="0" err="1"/>
              <a:t>signalling</a:t>
            </a:r>
            <a:r>
              <a:rPr lang="en-US" sz="2300" dirty="0"/>
              <a:t> and insertion of Targeted Advertisements in 2019</a:t>
            </a:r>
          </a:p>
          <a:p>
            <a:pPr lvl="1"/>
            <a:r>
              <a:rPr lang="en-US" sz="1800" dirty="0"/>
              <a:t>DVB A178 spec defines </a:t>
            </a:r>
            <a:r>
              <a:rPr lang="en-US" sz="1800" dirty="0" err="1"/>
              <a:t>signalling</a:t>
            </a:r>
            <a:r>
              <a:rPr lang="en-US" sz="1800" dirty="0"/>
              <a:t> based on SCTE 35</a:t>
            </a:r>
          </a:p>
          <a:p>
            <a:pPr lvl="1"/>
            <a:r>
              <a:rPr lang="en-US" sz="1800" dirty="0"/>
              <a:t>HbbTV TA spec defines APIs for “fast switching”</a:t>
            </a:r>
          </a:p>
          <a:p>
            <a:pPr lvl="1"/>
            <a:endParaRPr lang="en-US" sz="1866" dirty="0"/>
          </a:p>
          <a:p>
            <a:r>
              <a:rPr lang="en-US" sz="2300" dirty="0"/>
              <a:t>DVB and HbbTV are now working to extend Targeted Advertising features to support ADB2 use cases</a:t>
            </a:r>
          </a:p>
          <a:p>
            <a:endParaRPr lang="en-US" sz="2400" dirty="0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262B5DDB-91ED-4F01-8920-176F14422C0A}"/>
              </a:ext>
            </a:extLst>
          </p:cNvPr>
          <p:cNvGrpSpPr/>
          <p:nvPr/>
        </p:nvGrpSpPr>
        <p:grpSpPr>
          <a:xfrm>
            <a:off x="7707086" y="1496291"/>
            <a:ext cx="4026634" cy="3943681"/>
            <a:chOff x="7155122" y="1422112"/>
            <a:chExt cx="4259179" cy="4259179"/>
          </a:xfrm>
        </p:grpSpPr>
        <p:pic>
          <p:nvPicPr>
            <p:cNvPr id="8" name="Picture 7" descr="Shape&#10;&#10;Description automatically generated">
              <a:extLst>
                <a:ext uri="{FF2B5EF4-FFF2-40B4-BE49-F238E27FC236}">
                  <a16:creationId xmlns:a16="http://schemas.microsoft.com/office/drawing/2014/main" id="{7376C98D-9C8A-4DFF-B11A-8FD7CA527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155122" y="1422112"/>
              <a:ext cx="4259179" cy="4259179"/>
            </a:xfrm>
            <a:prstGeom prst="rect">
              <a:avLst/>
            </a:prstGeom>
          </p:spPr>
        </p:pic>
        <p:pic>
          <p:nvPicPr>
            <p:cNvPr id="10" name="Picture 9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A2A34606-25C4-4084-9828-3A2B2ACEE9B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432867" y="3063775"/>
              <a:ext cx="755479" cy="231115"/>
            </a:xfrm>
            <a:prstGeom prst="rect">
              <a:avLst/>
            </a:prstGeom>
          </p:spPr>
        </p:pic>
        <p:pic>
          <p:nvPicPr>
            <p:cNvPr id="11" name="Picture 10" descr="A picture containing text&#10;&#10;Description automatically generated">
              <a:extLst>
                <a:ext uri="{FF2B5EF4-FFF2-40B4-BE49-F238E27FC236}">
                  <a16:creationId xmlns:a16="http://schemas.microsoft.com/office/drawing/2014/main" id="{7E3A96E5-7399-48D7-8725-8DFD97E1BD5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406638" y="3063775"/>
              <a:ext cx="755479" cy="23111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5138091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0ED1A-5AAA-47D6-9338-255C4113F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en-US" sz="6600" dirty="0"/>
          </a:p>
          <a:p>
            <a:pPr marL="0" indent="0" algn="ctr">
              <a:buNone/>
            </a:pPr>
            <a:r>
              <a:rPr lang="en-US" sz="8800" dirty="0"/>
              <a:t>Questions?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3841E-C7AC-4489-90C1-E46BF5A0A3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881CA-6BF5-4E4B-8915-C3BEB4D9E1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32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65464665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90ED1A-5AAA-47D6-9338-255C4113F6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8800" dirty="0"/>
              <a:t>Additional Reference Slides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C3841E-C7AC-4489-90C1-E46BF5A0A32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/>
            <a:r>
              <a:rPr lang="de-DE" sz="1600" dirty="0">
                <a:solidFill>
                  <a:schemeClr val="bg1"/>
                </a:solidFill>
              </a:rPr>
              <a:t> </a:t>
            </a:r>
            <a:endParaRPr lang="en-US" sz="16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881CA-6BF5-4E4B-8915-C3BEB4D9E15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5A7767-57C0-4DCF-869B-74FDC986FCE1}" type="slidenum">
              <a:rPr lang="de-DE" smtClean="0"/>
              <a:pPr/>
              <a:t>33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2013469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ADB2 Limitations 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A6979-9E80-4177-8B42-4D3448CA2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258659"/>
            <a:ext cx="10972800" cy="4525963"/>
          </a:xfrm>
        </p:spPr>
        <p:txBody>
          <a:bodyPr>
            <a:noAutofit/>
          </a:bodyPr>
          <a:lstStyle/>
          <a:p>
            <a:r>
              <a:rPr lang="en-US" sz="2400" dirty="0"/>
              <a:t>Some HbbTV APIs are modified when Application Discovery over Broadband using watermarking is active </a:t>
            </a:r>
          </a:p>
          <a:p>
            <a:r>
              <a:rPr lang="en-US" sz="2400" dirty="0"/>
              <a:t>Some existing APIs are not available for use:</a:t>
            </a:r>
          </a:p>
          <a:p>
            <a:pPr lvl="1"/>
            <a:r>
              <a:rPr lang="en-US" sz="1800" dirty="0" err="1"/>
              <a:t>selectComponent</a:t>
            </a:r>
            <a:r>
              <a:rPr lang="en-US" sz="1800" dirty="0"/>
              <a:t> and </a:t>
            </a:r>
            <a:r>
              <a:rPr lang="en-US" sz="1800" dirty="0" err="1"/>
              <a:t>unselectComponent</a:t>
            </a:r>
            <a:r>
              <a:rPr lang="en-US" sz="1800" dirty="0"/>
              <a:t> </a:t>
            </a:r>
          </a:p>
          <a:p>
            <a:pPr lvl="1"/>
            <a:r>
              <a:rPr lang="en-US" sz="1800" dirty="0" err="1"/>
              <a:t>setChannel</a:t>
            </a:r>
            <a:r>
              <a:rPr lang="en-US" sz="1800" dirty="0"/>
              <a:t> / </a:t>
            </a:r>
            <a:r>
              <a:rPr lang="en-US" sz="1800" dirty="0" err="1"/>
              <a:t>prevChannel</a:t>
            </a:r>
            <a:r>
              <a:rPr lang="en-US" sz="1800" dirty="0"/>
              <a:t> / </a:t>
            </a:r>
            <a:r>
              <a:rPr lang="en-US" sz="1800" dirty="0" err="1"/>
              <a:t>nextChannel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release </a:t>
            </a:r>
          </a:p>
          <a:p>
            <a:r>
              <a:rPr lang="en-US" sz="2400" dirty="0"/>
              <a:t>Behavior is extended or changed for some objects and APIs </a:t>
            </a:r>
          </a:p>
          <a:p>
            <a:pPr lvl="1"/>
            <a:r>
              <a:rPr lang="en-US" sz="1800" dirty="0"/>
              <a:t>Application </a:t>
            </a:r>
          </a:p>
          <a:p>
            <a:pPr lvl="1"/>
            <a:r>
              <a:rPr lang="en-US" sz="1800" dirty="0"/>
              <a:t>Channel </a:t>
            </a:r>
          </a:p>
          <a:p>
            <a:pPr lvl="1"/>
            <a:r>
              <a:rPr lang="en-US" sz="1800" dirty="0" err="1"/>
              <a:t>getCurrentActiveComponents</a:t>
            </a:r>
            <a:r>
              <a:rPr lang="en-US" sz="1800" dirty="0"/>
              <a:t> </a:t>
            </a:r>
          </a:p>
          <a:p>
            <a:pPr lvl="1"/>
            <a:r>
              <a:rPr lang="en-US" sz="1800" dirty="0" err="1"/>
              <a:t>fullscreen</a:t>
            </a:r>
            <a:r>
              <a:rPr lang="en-US" sz="1800" dirty="0"/>
              <a:t> </a:t>
            </a:r>
          </a:p>
          <a:p>
            <a:pPr lvl="1"/>
            <a:r>
              <a:rPr lang="en-US" sz="1800" dirty="0"/>
              <a:t>width / height </a:t>
            </a:r>
          </a:p>
          <a:p>
            <a:r>
              <a:rPr lang="en-US" sz="2400" dirty="0"/>
              <a:t>HbbTV application developers need to take this into account!</a:t>
            </a:r>
          </a:p>
          <a:p>
            <a:endParaRPr lang="en-US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34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459669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Audio Watermark Physical Layer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A6979-9E80-4177-8B42-4D3448CA2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599" y="1103243"/>
            <a:ext cx="10665041" cy="5022921"/>
          </a:xfrm>
        </p:spPr>
        <p:txBody>
          <a:bodyPr>
            <a:noAutofit/>
          </a:bodyPr>
          <a:lstStyle/>
          <a:p>
            <a:r>
              <a:rPr lang="en-US" sz="2000" dirty="0">
                <a:hlinkClick r:id="rId2"/>
              </a:rPr>
              <a:t>ATSC A/334: Audio Watermark Emission Specification</a:t>
            </a:r>
            <a:endParaRPr lang="en-US" sz="2000" dirty="0"/>
          </a:p>
          <a:p>
            <a:pPr lvl="1"/>
            <a:r>
              <a:rPr lang="en-US" sz="1600" dirty="0"/>
              <a:t>Specifies modulation scheme and parameters to enable interoperability between conforming broadcasts and receivers </a:t>
            </a:r>
          </a:p>
          <a:p>
            <a:pPr lvl="1"/>
            <a:r>
              <a:rPr lang="en-US" sz="1600" dirty="0"/>
              <a:t>Doesn’t specify design details of embedder or detector algorithms to enable innovation and competition in the market for implementations</a:t>
            </a:r>
          </a:p>
          <a:p>
            <a:pPr lvl="1"/>
            <a:r>
              <a:rPr lang="en-US" sz="1600" dirty="0">
                <a:hlinkClick r:id="rId3"/>
              </a:rPr>
              <a:t>Publicly available example implementation</a:t>
            </a:r>
            <a:endParaRPr lang="en-US" sz="1600" dirty="0">
              <a:highlight>
                <a:srgbClr val="FFFF00"/>
              </a:highlight>
            </a:endParaRPr>
          </a:p>
          <a:p>
            <a:r>
              <a:rPr lang="en-US" sz="2000" dirty="0"/>
              <a:t>Technology details</a:t>
            </a:r>
          </a:p>
          <a:p>
            <a:pPr lvl="1"/>
            <a:r>
              <a:rPr lang="en-US" sz="1600" dirty="0"/>
              <a:t>Differential autocorrelation modulation in 2.5 kHz-5 kHz frequency band</a:t>
            </a:r>
          </a:p>
          <a:p>
            <a:pPr lvl="1"/>
            <a:r>
              <a:rPr lang="en-US" sz="1600" dirty="0"/>
              <a:t>106 bps raw transmission rate in a single watermark layer that must be </a:t>
            </a:r>
            <a:br>
              <a:rPr lang="en-US" sz="1600" dirty="0"/>
            </a:br>
            <a:r>
              <a:rPr lang="en-US" sz="1600" dirty="0"/>
              <a:t>consistent across all audio signals in a presentation</a:t>
            </a:r>
          </a:p>
          <a:p>
            <a:pPr lvl="1"/>
            <a:r>
              <a:rPr lang="en-US" sz="1600" dirty="0"/>
              <a:t>Removable, modifiable, extensible via layering</a:t>
            </a:r>
          </a:p>
          <a:p>
            <a:r>
              <a:rPr lang="en-US" sz="2000" dirty="0"/>
              <a:t>ATSC performance evaluation results (</a:t>
            </a:r>
            <a:r>
              <a:rPr lang="en-US" sz="2000" dirty="0" err="1"/>
              <a:t>Verance</a:t>
            </a:r>
            <a:r>
              <a:rPr lang="en-US" sz="2000" dirty="0"/>
              <a:t> implementation)</a:t>
            </a:r>
          </a:p>
          <a:p>
            <a:pPr lvl="1"/>
            <a:r>
              <a:rPr lang="en-US" sz="1600" dirty="0"/>
              <a:t>Perceptually transparent with EBU Broadcast Quality</a:t>
            </a:r>
          </a:p>
          <a:p>
            <a:pPr lvl="1"/>
            <a:r>
              <a:rPr lang="en-US" sz="1600" dirty="0"/>
              <a:t>Reliable through cable / satellite / OTT redistribution channels to 32 kbps stereo, including during silence</a:t>
            </a:r>
          </a:p>
          <a:p>
            <a:pPr lvl="1"/>
            <a:r>
              <a:rPr lang="en-US" sz="1600" dirty="0"/>
              <a:t>Supports timing recovery with 2ms accuracy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35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DD0F5144-66B4-46D2-9DEC-27D571449506}"/>
              </a:ext>
            </a:extLst>
          </p:cNvPr>
          <p:cNvGrpSpPr/>
          <p:nvPr/>
        </p:nvGrpSpPr>
        <p:grpSpPr>
          <a:xfrm>
            <a:off x="8469298" y="2556770"/>
            <a:ext cx="3498486" cy="2059619"/>
            <a:chOff x="7968343" y="2674044"/>
            <a:chExt cx="4157062" cy="2435838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064BF35F-1FC7-48FC-A005-81E2DF2A2F23}"/>
                </a:ext>
              </a:extLst>
            </p:cNvPr>
            <p:cNvGrpSpPr/>
            <p:nvPr/>
          </p:nvGrpSpPr>
          <p:grpSpPr>
            <a:xfrm>
              <a:off x="8033656" y="2737881"/>
              <a:ext cx="4039493" cy="2322273"/>
              <a:chOff x="8033656" y="2737881"/>
              <a:chExt cx="4039493" cy="2322273"/>
            </a:xfrm>
          </p:grpSpPr>
          <p:pic>
            <p:nvPicPr>
              <p:cNvPr id="9" name="Picture 8">
                <a:extLst>
                  <a:ext uri="{FF2B5EF4-FFF2-40B4-BE49-F238E27FC236}">
                    <a16:creationId xmlns:a16="http://schemas.microsoft.com/office/drawing/2014/main" id="{F4C59C88-4495-4A21-BD50-0926081FC174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0686"/>
              <a:stretch/>
            </p:blipFill>
            <p:spPr>
              <a:xfrm>
                <a:off x="8033656" y="2737881"/>
                <a:ext cx="4039493" cy="1649710"/>
              </a:xfrm>
              <a:prstGeom prst="rect">
                <a:avLst/>
              </a:prstGeom>
            </p:spPr>
          </p:pic>
          <p:pic>
            <p:nvPicPr>
              <p:cNvPr id="10" name="Picture 9">
                <a:extLst>
                  <a:ext uri="{FF2B5EF4-FFF2-40B4-BE49-F238E27FC236}">
                    <a16:creationId xmlns:a16="http://schemas.microsoft.com/office/drawing/2014/main" id="{7BBEB9E0-854E-4CB1-8B88-672256993D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073060" y="4529193"/>
                <a:ext cx="3960684" cy="530961"/>
              </a:xfrm>
              <a:prstGeom prst="rect">
                <a:avLst/>
              </a:prstGeom>
            </p:spPr>
          </p:pic>
        </p:grp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FD6B98C0-A856-49CF-BBD9-0684CFF1BA0D}"/>
                </a:ext>
              </a:extLst>
            </p:cNvPr>
            <p:cNvSpPr/>
            <p:nvPr/>
          </p:nvSpPr>
          <p:spPr>
            <a:xfrm>
              <a:off x="7968343" y="2674044"/>
              <a:ext cx="4157062" cy="2435838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9857747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Audio Watermark Transport Layer</a:t>
            </a:r>
            <a:endParaRPr lang="de-DE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674140B-ECC4-4261-BD4B-F8884676D654}"/>
              </a:ext>
            </a:extLst>
          </p:cNvPr>
          <p:cNvSpPr/>
          <p:nvPr/>
        </p:nvSpPr>
        <p:spPr>
          <a:xfrm>
            <a:off x="1798063" y="1287076"/>
            <a:ext cx="1506065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domain_type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(1b)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79A3262-88D2-4503-B549-326BB60FDDA0}"/>
              </a:ext>
            </a:extLst>
          </p:cNvPr>
          <p:cNvSpPr/>
          <p:nvPr/>
        </p:nvSpPr>
        <p:spPr>
          <a:xfrm>
            <a:off x="3319521" y="1287076"/>
            <a:ext cx="2973712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server_field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(var)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CD927-2A98-4BBC-AF81-22364340BF81}"/>
              </a:ext>
            </a:extLst>
          </p:cNvPr>
          <p:cNvSpPr/>
          <p:nvPr/>
        </p:nvSpPr>
        <p:spPr>
          <a:xfrm>
            <a:off x="6293233" y="1287076"/>
            <a:ext cx="2973712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interval_field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(var)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6F1CBBF-02D3-450F-8B87-EF0454148FD3}"/>
              </a:ext>
            </a:extLst>
          </p:cNvPr>
          <p:cNvCxnSpPr/>
          <p:nvPr/>
        </p:nvCxnSpPr>
        <p:spPr>
          <a:xfrm>
            <a:off x="1798063" y="2037604"/>
            <a:ext cx="0" cy="3688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02E33EE8-A525-49B2-A4D9-2529946D174D}"/>
              </a:ext>
            </a:extLst>
          </p:cNvPr>
          <p:cNvCxnSpPr/>
          <p:nvPr/>
        </p:nvCxnSpPr>
        <p:spPr>
          <a:xfrm>
            <a:off x="10802490" y="2037604"/>
            <a:ext cx="0" cy="368834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9CEABC25-1066-4992-B2F3-29A4B182B580}"/>
              </a:ext>
            </a:extLst>
          </p:cNvPr>
          <p:cNvCxnSpPr/>
          <p:nvPr/>
        </p:nvCxnSpPr>
        <p:spPr>
          <a:xfrm>
            <a:off x="1798063" y="2222021"/>
            <a:ext cx="899034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A36C3987-1B9F-4BCA-AC61-DF4336758BD2}"/>
              </a:ext>
            </a:extLst>
          </p:cNvPr>
          <p:cNvSpPr txBox="1"/>
          <p:nvPr/>
        </p:nvSpPr>
        <p:spPr>
          <a:xfrm>
            <a:off x="5144585" y="1918923"/>
            <a:ext cx="2297296" cy="5847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50-bit </a:t>
            </a:r>
            <a:r>
              <a:rPr kumimoji="0" lang="en-US" sz="1600" b="1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VP1 payload 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(1.5 seconds long)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02A5F4CC-ACE6-45BA-817B-CE697F8206AC}"/>
              </a:ext>
            </a:extLst>
          </p:cNvPr>
          <p:cNvSpPr/>
          <p:nvPr/>
        </p:nvSpPr>
        <p:spPr>
          <a:xfrm>
            <a:off x="9266945" y="1287076"/>
            <a:ext cx="1506065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query_flag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(1b)</a:t>
            </a:r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DF50A315-2012-4556-BB78-959FC4DEA0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713383"/>
            <a:ext cx="10972800" cy="3412781"/>
          </a:xfrm>
        </p:spPr>
        <p:txBody>
          <a:bodyPr>
            <a:noAutofit/>
          </a:bodyPr>
          <a:lstStyle/>
          <a:p>
            <a:r>
              <a:rPr lang="en-US" sz="1800" dirty="0"/>
              <a:t>VP1 Payload encodes an application server hostname, AIT URL, timecode, and a push notification.</a:t>
            </a:r>
          </a:p>
          <a:p>
            <a:pPr lvl="1"/>
            <a:r>
              <a:rPr lang="en-US" sz="1600" b="1" dirty="0"/>
              <a:t>Domain type </a:t>
            </a:r>
            <a:r>
              <a:rPr lang="en-US" sz="1600" dirty="0"/>
              <a:t>determines bits allocation between server field and interval field </a:t>
            </a:r>
          </a:p>
          <a:p>
            <a:pPr lvl="1"/>
            <a:r>
              <a:rPr lang="en-US" sz="1600" b="1" dirty="0"/>
              <a:t>Server Code </a:t>
            </a:r>
            <a:r>
              <a:rPr lang="en-US" sz="1600" dirty="0"/>
              <a:t>identifies a server hostname (allocated via registration authority, resolved via DNS)</a:t>
            </a:r>
          </a:p>
          <a:p>
            <a:pPr lvl="1"/>
            <a:r>
              <a:rPr lang="en-US" sz="1600" b="1" dirty="0"/>
              <a:t>Interval code </a:t>
            </a:r>
            <a:r>
              <a:rPr lang="en-US" sz="1600" dirty="0"/>
              <a:t>identifies the position of the payload on the watermark media timeline</a:t>
            </a:r>
          </a:p>
          <a:p>
            <a:pPr lvl="1"/>
            <a:r>
              <a:rPr lang="en-US" sz="1600" b="1" dirty="0"/>
              <a:t>Query flag </a:t>
            </a:r>
            <a:r>
              <a:rPr lang="en-US" sz="1600" dirty="0"/>
              <a:t>conveys a “push notification” from broadcaster</a:t>
            </a:r>
          </a:p>
          <a:p>
            <a:r>
              <a:rPr lang="en-US" sz="1800" dirty="0"/>
              <a:t>This payload is repeated continuously throughout the service, enabling the HbbTV terminal to:</a:t>
            </a:r>
          </a:p>
          <a:p>
            <a:pPr lvl="1"/>
            <a:r>
              <a:rPr lang="en-US" sz="1600" dirty="0"/>
              <a:t>Identify when the service is tuned in and out</a:t>
            </a:r>
          </a:p>
          <a:p>
            <a:pPr lvl="1"/>
            <a:r>
              <a:rPr lang="en-US" sz="1600" dirty="0"/>
              <a:t>Discover an AIT server</a:t>
            </a:r>
          </a:p>
          <a:p>
            <a:pPr lvl="1"/>
            <a:r>
              <a:rPr lang="en-US" sz="1600" dirty="0"/>
              <a:t>Retrieve an AIT associated with the current playback position and other DVB-SI data</a:t>
            </a:r>
          </a:p>
          <a:p>
            <a:pPr lvl="1"/>
            <a:r>
              <a:rPr lang="en-US" sz="1600" dirty="0"/>
              <a:t>Establish the Watermark Media Timeline and track the current playback position</a:t>
            </a:r>
          </a:p>
          <a:p>
            <a:pPr lvl="1"/>
            <a:r>
              <a:rPr lang="en-US" sz="1600" dirty="0"/>
              <a:t>Receive push notifications</a:t>
            </a:r>
          </a:p>
        </p:txBody>
      </p:sp>
    </p:spTree>
    <p:extLst>
      <p:ext uri="{BB962C8B-B14F-4D97-AF65-F5344CB8AC3E}">
        <p14:creationId xmlns:p14="http://schemas.microsoft.com/office/powerpoint/2010/main" val="321677842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Video Watermark Physical Layer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A6979-9E80-4177-8B42-4D3448CA2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03243"/>
            <a:ext cx="10972800" cy="5022921"/>
          </a:xfrm>
        </p:spPr>
        <p:txBody>
          <a:bodyPr>
            <a:noAutofit/>
          </a:bodyPr>
          <a:lstStyle/>
          <a:p>
            <a:r>
              <a:rPr lang="en-US" sz="2000" dirty="0">
                <a:hlinkClick r:id="rId2"/>
              </a:rPr>
              <a:t>ATSC A/335: Video Watermark Emission Specification</a:t>
            </a:r>
            <a:endParaRPr lang="en-US" sz="2000" dirty="0"/>
          </a:p>
          <a:p>
            <a:pPr lvl="1">
              <a:defRPr/>
            </a:pPr>
            <a:r>
              <a:rPr lang="en-US" sz="1600" dirty="0"/>
              <a:t>Specifies modulation scheme and parameters to enable interoperability between conforming broadcasts and receivers </a:t>
            </a:r>
          </a:p>
          <a:p>
            <a:pPr lvl="1">
              <a:defRPr/>
            </a:pPr>
            <a:r>
              <a:rPr lang="en-US" sz="1600" dirty="0"/>
              <a:t>Doesn’t specify design details of embedder or detector algorithms to enable innovation and competition in the market for implementations</a:t>
            </a:r>
          </a:p>
          <a:p>
            <a:pPr lvl="1"/>
            <a:r>
              <a:rPr lang="en-US" sz="1600" dirty="0">
                <a:hlinkClick r:id="rId3"/>
              </a:rPr>
              <a:t>Publicly available example implementation</a:t>
            </a:r>
            <a:endParaRPr lang="en-US" sz="1600" dirty="0"/>
          </a:p>
          <a:p>
            <a:r>
              <a:rPr lang="en-US" sz="2000" dirty="0"/>
              <a:t>Technology details</a:t>
            </a:r>
          </a:p>
          <a:p>
            <a:pPr lvl="1">
              <a:defRPr/>
            </a:pPr>
            <a:r>
              <a:rPr lang="en-US" sz="1600" dirty="0"/>
              <a:t>Low-energy luminance modulation in video lines </a:t>
            </a:r>
            <a:br>
              <a:rPr lang="en-US" sz="1600" dirty="0"/>
            </a:br>
            <a:r>
              <a:rPr lang="en-US" sz="1600" dirty="0"/>
              <a:t>1 and 2</a:t>
            </a:r>
          </a:p>
          <a:p>
            <a:pPr lvl="1">
              <a:defRPr/>
            </a:pPr>
            <a:r>
              <a:rPr lang="en-US" sz="1600" dirty="0"/>
              <a:t>240 bits-per-video frame raw transmission rate in a single watermark layer</a:t>
            </a:r>
          </a:p>
          <a:p>
            <a:pPr lvl="1">
              <a:defRPr/>
            </a:pPr>
            <a:r>
              <a:rPr lang="en-US" sz="1600" dirty="0"/>
              <a:t>Removable, modifiable</a:t>
            </a:r>
          </a:p>
          <a:p>
            <a:r>
              <a:rPr lang="en-US" sz="2000" dirty="0"/>
              <a:t>ATSC performance evaluation results (Sony implementation)</a:t>
            </a:r>
          </a:p>
          <a:p>
            <a:pPr lvl="1">
              <a:defRPr/>
            </a:pPr>
            <a:r>
              <a:rPr lang="en-US" sz="1600" dirty="0"/>
              <a:t>Reliable through cable / satellite / OTT redistribution channels to 2.5 Mbps</a:t>
            </a:r>
          </a:p>
          <a:p>
            <a:endParaRPr lang="en-US" sz="1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37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D2C9BA1-3935-46BB-8F56-15A151F0045E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2545" y="4126478"/>
            <a:ext cx="3645270" cy="2050563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9E5F347-998D-4CD2-B9D5-FEB615B0D57E}"/>
              </a:ext>
            </a:extLst>
          </p:cNvPr>
          <p:cNvGrpSpPr/>
          <p:nvPr/>
        </p:nvGrpSpPr>
        <p:grpSpPr>
          <a:xfrm>
            <a:off x="6150002" y="2564090"/>
            <a:ext cx="4200201" cy="1474470"/>
            <a:chOff x="7093104" y="3646170"/>
            <a:chExt cx="4200201" cy="1474470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92DC6CFE-E94D-4C82-980F-329199F37D51}"/>
                </a:ext>
              </a:extLst>
            </p:cNvPr>
            <p:cNvPicPr/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2005" y="4114800"/>
              <a:ext cx="4051300" cy="1005840"/>
            </a:xfrm>
            <a:prstGeom prst="rect">
              <a:avLst/>
            </a:prstGeom>
          </p:spPr>
        </p:pic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7AE87D0B-D36E-485D-9477-CE2459210EA1}"/>
                </a:ext>
              </a:extLst>
            </p:cNvPr>
            <p:cNvSpPr/>
            <p:nvPr/>
          </p:nvSpPr>
          <p:spPr>
            <a:xfrm>
              <a:off x="7093104" y="3646170"/>
              <a:ext cx="4023360" cy="1402080"/>
            </a:xfrm>
            <a:prstGeom prst="ellipse">
              <a:avLst/>
            </a:prstGeom>
            <a:noFill/>
            <a:ln w="19050"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pic>
        <p:nvPicPr>
          <p:cNvPr id="15" name="Picture 107">
            <a:extLst>
              <a:ext uri="{FF2B5EF4-FFF2-40B4-BE49-F238E27FC236}">
                <a16:creationId xmlns:a16="http://schemas.microsoft.com/office/drawing/2014/main" id="{AB8E9274-4E4D-48A6-A72B-354C90CF3E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7095" y="2928282"/>
            <a:ext cx="3397250" cy="207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472DD311-970B-401E-BA44-9CFAE54DAB0F}"/>
              </a:ext>
            </a:extLst>
          </p:cNvPr>
          <p:cNvCxnSpPr>
            <a:cxnSpLocks/>
            <a:stCxn id="17" idx="2"/>
          </p:cNvCxnSpPr>
          <p:nvPr/>
        </p:nvCxnSpPr>
        <p:spPr bwMode="auto">
          <a:xfrm flipH="1" flipV="1">
            <a:off x="6746875" y="3760841"/>
            <a:ext cx="1605670" cy="38571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7" name="Oval 16">
            <a:extLst>
              <a:ext uri="{FF2B5EF4-FFF2-40B4-BE49-F238E27FC236}">
                <a16:creationId xmlns:a16="http://schemas.microsoft.com/office/drawing/2014/main" id="{624343B4-9FF3-4FE9-B326-8C15603C1333}"/>
              </a:ext>
            </a:extLst>
          </p:cNvPr>
          <p:cNvSpPr/>
          <p:nvPr/>
        </p:nvSpPr>
        <p:spPr>
          <a:xfrm>
            <a:off x="8352545" y="4062380"/>
            <a:ext cx="289429" cy="168341"/>
          </a:xfrm>
          <a:prstGeom prst="ellipse">
            <a:avLst/>
          </a:prstGeom>
          <a:noFill/>
          <a:ln w="9525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EBEA77FA-2B94-4F29-B331-DDBF8435AB35}"/>
              </a:ext>
            </a:extLst>
          </p:cNvPr>
          <p:cNvCxnSpPr>
            <a:cxnSpLocks/>
            <a:stCxn id="17" idx="6"/>
            <a:endCxn id="14" idx="5"/>
          </p:cNvCxnSpPr>
          <p:nvPr/>
        </p:nvCxnSpPr>
        <p:spPr bwMode="auto">
          <a:xfrm flipV="1">
            <a:off x="8641974" y="3760840"/>
            <a:ext cx="942181" cy="38571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96568781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Video Watermark Transport Layer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38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1190E0A-B6D5-4829-8F7B-AFED65110433}"/>
              </a:ext>
            </a:extLst>
          </p:cNvPr>
          <p:cNvSpPr txBox="1">
            <a:spLocks/>
          </p:cNvSpPr>
          <p:nvPr/>
        </p:nvSpPr>
        <p:spPr>
          <a:xfrm>
            <a:off x="630936" y="1400628"/>
            <a:ext cx="10972801" cy="35124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HbbTV ADB2 supports two video watermark message types</a:t>
            </a:r>
          </a:p>
          <a:p>
            <a:pPr marL="5181470" marR="0" lvl="8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VP1 message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(A/336)</a:t>
            </a:r>
          </a:p>
          <a:p>
            <a:pPr marL="1523962" marR="0" lvl="2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Same format as VP1 payload in audio watermark (see Audio Watermark Transport Layer slide)</a:t>
            </a:r>
          </a:p>
          <a:p>
            <a:pPr marL="5181470" marR="0" lvl="8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000" b="1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HbbTV dynamic event message </a:t>
            </a:r>
            <a:r>
              <a:rPr kumimoji="0" lang="en-US" sz="20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(HbbTV ADB2)</a:t>
            </a:r>
          </a:p>
          <a:p>
            <a:pPr marL="1523962" marR="0" lvl="2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protocol_type: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identifies message format as HbbTV-defined</a:t>
            </a:r>
          </a:p>
          <a:p>
            <a:pPr marL="1523962" marR="0" lvl="2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event_name: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event stream identifier (255 bytes maximum)</a:t>
            </a:r>
          </a:p>
          <a:p>
            <a:pPr marL="1523962" marR="0" lvl="2" indent="-304792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800" b="1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data: </a:t>
            </a:r>
            <a:r>
              <a:rPr kumimoji="0" lang="en-US" sz="1800" b="0" i="0" u="none" strike="noStrike" kern="1200" cap="none" spc="0" normalizeH="0" baseline="0" noProof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stream event data (255 bytes maximum)</a:t>
            </a:r>
            <a:endParaRPr kumimoji="0" lang="en-US" sz="1800" b="1" i="0" u="none" strike="noStrike" kern="1200" cap="none" spc="0" normalizeH="0" baseline="0" noProof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E6529B19-0B7D-4E6D-AED5-F45E63A94A74}"/>
              </a:ext>
            </a:extLst>
          </p:cNvPr>
          <p:cNvSpPr/>
          <p:nvPr/>
        </p:nvSpPr>
        <p:spPr>
          <a:xfrm>
            <a:off x="1625164" y="5233534"/>
            <a:ext cx="1437351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protocol_type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(4)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8C857FEA-CBB7-48E3-936D-D0A5DC8FAEA4}"/>
              </a:ext>
            </a:extLst>
          </p:cNvPr>
          <p:cNvSpPr/>
          <p:nvPr/>
        </p:nvSpPr>
        <p:spPr>
          <a:xfrm>
            <a:off x="3062515" y="5233534"/>
            <a:ext cx="2706914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err="1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event_name</a:t>
            </a: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(var)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80318F-1747-4D48-A3F3-7E64BA3B5EF9}"/>
              </a:ext>
            </a:extLst>
          </p:cNvPr>
          <p:cNvSpPr/>
          <p:nvPr/>
        </p:nvSpPr>
        <p:spPr>
          <a:xfrm>
            <a:off x="5769429" y="5233534"/>
            <a:ext cx="5181600" cy="545566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(var)</a:t>
            </a:r>
          </a:p>
        </p:txBody>
      </p:sp>
    </p:spTree>
    <p:extLst>
      <p:ext uri="{BB962C8B-B14F-4D97-AF65-F5344CB8AC3E}">
        <p14:creationId xmlns:p14="http://schemas.microsoft.com/office/powerpoint/2010/main" val="145806638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Video Watermark Session Layer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39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9" name="Content Placeholder 5">
            <a:extLst>
              <a:ext uri="{FF2B5EF4-FFF2-40B4-BE49-F238E27FC236}">
                <a16:creationId xmlns:a16="http://schemas.microsoft.com/office/drawing/2014/main" id="{91190E0A-B6D5-4829-8F7B-AFED65110433}"/>
              </a:ext>
            </a:extLst>
          </p:cNvPr>
          <p:cNvSpPr txBox="1">
            <a:spLocks/>
          </p:cNvSpPr>
          <p:nvPr/>
        </p:nvSpPr>
        <p:spPr>
          <a:xfrm>
            <a:off x="630936" y="4661452"/>
            <a:ext cx="10972801" cy="167971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HbbTV dynamic event messages (stream events) can be multiplexed with VP1 messages in the video watermark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1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D12F605C-D2BC-4EAC-8154-500063E54635}"/>
              </a:ext>
            </a:extLst>
          </p:cNvPr>
          <p:cNvCxnSpPr>
            <a:cxnSpLocks/>
          </p:cNvCxnSpPr>
          <p:nvPr/>
        </p:nvCxnSpPr>
        <p:spPr>
          <a:xfrm>
            <a:off x="916406" y="3630596"/>
            <a:ext cx="10619036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C2137BC2-5BCD-44D9-9B74-8E6DB60077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406" y="2122412"/>
            <a:ext cx="10619036" cy="1189652"/>
          </a:xfrm>
          <a:prstGeom prst="rect">
            <a:avLst/>
          </a:prstGeom>
        </p:spPr>
      </p:pic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67DDB32-973E-4C0B-AF9D-5261A804D885}"/>
              </a:ext>
            </a:extLst>
          </p:cNvPr>
          <p:cNvCxnSpPr>
            <a:cxnSpLocks/>
          </p:cNvCxnSpPr>
          <p:nvPr/>
        </p:nvCxnSpPr>
        <p:spPr>
          <a:xfrm>
            <a:off x="916406" y="3446179"/>
            <a:ext cx="0" cy="3688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47D4562-7AD1-44C3-8C8D-892E434AD2CF}"/>
              </a:ext>
            </a:extLst>
          </p:cNvPr>
          <p:cNvCxnSpPr>
            <a:cxnSpLocks/>
          </p:cNvCxnSpPr>
          <p:nvPr/>
        </p:nvCxnSpPr>
        <p:spPr>
          <a:xfrm>
            <a:off x="11535442" y="3446179"/>
            <a:ext cx="0" cy="368834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48968F4B-4D74-4E05-8224-9E28B921A7F1}"/>
              </a:ext>
            </a:extLst>
          </p:cNvPr>
          <p:cNvSpPr txBox="1"/>
          <p:nvPr/>
        </p:nvSpPr>
        <p:spPr>
          <a:xfrm>
            <a:off x="4764504" y="3456169"/>
            <a:ext cx="2518611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srgbClr val="3F3F3F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Video Watermark Segment </a:t>
            </a:r>
          </a:p>
        </p:txBody>
      </p:sp>
    </p:spTree>
    <p:extLst>
      <p:ext uri="{BB962C8B-B14F-4D97-AF65-F5344CB8AC3E}">
        <p14:creationId xmlns:p14="http://schemas.microsoft.com/office/powerpoint/2010/main" val="33157733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Gerade Verbindung 84">
            <a:extLst>
              <a:ext uri="{FF2B5EF4-FFF2-40B4-BE49-F238E27FC236}">
                <a16:creationId xmlns:a16="http://schemas.microsoft.com/office/drawing/2014/main" id="{495CD2C2-2D9E-4725-82F2-4533B8E8D78F}"/>
              </a:ext>
            </a:extLst>
          </p:cNvPr>
          <p:cNvCxnSpPr>
            <a:cxnSpLocks/>
          </p:cNvCxnSpPr>
          <p:nvPr/>
        </p:nvCxnSpPr>
        <p:spPr bwMode="auto">
          <a:xfrm>
            <a:off x="2481943" y="1534884"/>
            <a:ext cx="3788228" cy="0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826E8325-7DF0-46BA-A789-CBB29CCB8C6B}"/>
              </a:ext>
            </a:extLst>
          </p:cNvPr>
          <p:cNvCxnSpPr>
            <a:cxnSpLocks/>
          </p:cNvCxnSpPr>
          <p:nvPr/>
        </p:nvCxnSpPr>
        <p:spPr bwMode="auto">
          <a:xfrm flipV="1">
            <a:off x="6147960" y="990600"/>
            <a:ext cx="0" cy="2945501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Gerade Verbindung 84">
            <a:extLst>
              <a:ext uri="{FF2B5EF4-FFF2-40B4-BE49-F238E27FC236}">
                <a16:creationId xmlns:a16="http://schemas.microsoft.com/office/drawing/2014/main" id="{64C2DF94-B2D6-4664-B8FF-5F056C4085CE}"/>
              </a:ext>
            </a:extLst>
          </p:cNvPr>
          <p:cNvCxnSpPr>
            <a:cxnSpLocks/>
          </p:cNvCxnSpPr>
          <p:nvPr/>
        </p:nvCxnSpPr>
        <p:spPr bwMode="auto">
          <a:xfrm>
            <a:off x="2481943" y="1534885"/>
            <a:ext cx="0" cy="2732314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ACFE39C3-40A0-40B8-B9E9-2AD5B392AFE6}"/>
              </a:ext>
            </a:extLst>
          </p:cNvPr>
          <p:cNvGrpSpPr/>
          <p:nvPr/>
        </p:nvGrpSpPr>
        <p:grpSpPr>
          <a:xfrm>
            <a:off x="5297924" y="1901580"/>
            <a:ext cx="396539" cy="520147"/>
            <a:chOff x="4463988" y="3279665"/>
            <a:chExt cx="360040" cy="456379"/>
          </a:xfrm>
        </p:grpSpPr>
        <p:sp>
          <p:nvSpPr>
            <p:cNvPr id="146" name="Gefaltete Ecke 36">
              <a:extLst>
                <a:ext uri="{FF2B5EF4-FFF2-40B4-BE49-F238E27FC236}">
                  <a16:creationId xmlns:a16="http://schemas.microsoft.com/office/drawing/2014/main" id="{31EB3208-F55C-4047-9FF7-EB3F656C7A5E}"/>
                </a:ext>
              </a:extLst>
            </p:cNvPr>
            <p:cNvSpPr/>
            <p:nvPr/>
          </p:nvSpPr>
          <p:spPr bwMode="auto">
            <a:xfrm>
              <a:off x="4463988" y="3279665"/>
              <a:ext cx="360040" cy="456379"/>
            </a:xfrm>
            <a:prstGeom prst="foldedCorner">
              <a:avLst/>
            </a:prstGeom>
            <a:solidFill>
              <a:srgbClr val="FFFFFF"/>
            </a:solidFill>
            <a:ln w="285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20000" tIns="62400" rIns="120000" bIns="624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133">
                <a:latin typeface="Arial" charset="0"/>
              </a:endParaRPr>
            </a:p>
          </p:txBody>
        </p:sp>
        <p:cxnSp>
          <p:nvCxnSpPr>
            <p:cNvPr id="147" name="Gerader Verbinder 146">
              <a:extLst>
                <a:ext uri="{FF2B5EF4-FFF2-40B4-BE49-F238E27FC236}">
                  <a16:creationId xmlns:a16="http://schemas.microsoft.com/office/drawing/2014/main" id="{421D4AE6-9DC3-4938-8B69-DB89FCFAFF34}"/>
                </a:ext>
              </a:extLst>
            </p:cNvPr>
            <p:cNvCxnSpPr/>
            <p:nvPr/>
          </p:nvCxnSpPr>
          <p:spPr bwMode="auto">
            <a:xfrm>
              <a:off x="4535996" y="3363838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Gerader Verbinder 147">
              <a:extLst>
                <a:ext uri="{FF2B5EF4-FFF2-40B4-BE49-F238E27FC236}">
                  <a16:creationId xmlns:a16="http://schemas.microsoft.com/office/drawing/2014/main" id="{0E1E4423-D079-4E16-8D2E-008B21A53C51}"/>
                </a:ext>
              </a:extLst>
            </p:cNvPr>
            <p:cNvCxnSpPr/>
            <p:nvPr/>
          </p:nvCxnSpPr>
          <p:spPr bwMode="auto">
            <a:xfrm>
              <a:off x="4535996" y="3507854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Gerader Verbinder 148">
              <a:extLst>
                <a:ext uri="{FF2B5EF4-FFF2-40B4-BE49-F238E27FC236}">
                  <a16:creationId xmlns:a16="http://schemas.microsoft.com/office/drawing/2014/main" id="{FFBD2B75-5065-4D30-988C-0EC3496C36D9}"/>
                </a:ext>
              </a:extLst>
            </p:cNvPr>
            <p:cNvCxnSpPr/>
            <p:nvPr/>
          </p:nvCxnSpPr>
          <p:spPr bwMode="auto">
            <a:xfrm>
              <a:off x="4535996" y="3579862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Gerader Verbinder 149">
              <a:extLst>
                <a:ext uri="{FF2B5EF4-FFF2-40B4-BE49-F238E27FC236}">
                  <a16:creationId xmlns:a16="http://schemas.microsoft.com/office/drawing/2014/main" id="{D51193B0-8E6F-4B83-8F71-9A5FD07F7923}"/>
                </a:ext>
              </a:extLst>
            </p:cNvPr>
            <p:cNvCxnSpPr/>
            <p:nvPr/>
          </p:nvCxnSpPr>
          <p:spPr bwMode="auto">
            <a:xfrm>
              <a:off x="4535996" y="3435846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Gerader Verbinder 150">
              <a:extLst>
                <a:ext uri="{FF2B5EF4-FFF2-40B4-BE49-F238E27FC236}">
                  <a16:creationId xmlns:a16="http://schemas.microsoft.com/office/drawing/2014/main" id="{9FF5D2D5-9797-4756-A1F2-FE7A1801F448}"/>
                </a:ext>
              </a:extLst>
            </p:cNvPr>
            <p:cNvCxnSpPr/>
            <p:nvPr/>
          </p:nvCxnSpPr>
          <p:spPr bwMode="auto">
            <a:xfrm>
              <a:off x="4535996" y="3651870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2" name="Textfeld 32">
            <a:extLst>
              <a:ext uri="{FF2B5EF4-FFF2-40B4-BE49-F238E27FC236}">
                <a16:creationId xmlns:a16="http://schemas.microsoft.com/office/drawing/2014/main" id="{1D3DDC80-3CCC-4B59-859B-B6D31CC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905" y="2572535"/>
            <a:ext cx="1327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AIT contained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in broadcast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53" name="Textfeld 32">
            <a:extLst>
              <a:ext uri="{FF2B5EF4-FFF2-40B4-BE49-F238E27FC236}">
                <a16:creationId xmlns:a16="http://schemas.microsoft.com/office/drawing/2014/main" id="{C36F3871-3159-47E1-A687-D73C5E3B3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490" y="5596774"/>
            <a:ext cx="19114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regular HbbTV usage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cxnSp>
        <p:nvCxnSpPr>
          <p:cNvPr id="75" name="Gerade Verbindung 84">
            <a:extLst>
              <a:ext uri="{FF2B5EF4-FFF2-40B4-BE49-F238E27FC236}">
                <a16:creationId xmlns:a16="http://schemas.microsoft.com/office/drawing/2014/main" id="{6A282AFA-526D-40F9-95A9-BCE3EFC5359F}"/>
              </a:ext>
            </a:extLst>
          </p:cNvPr>
          <p:cNvCxnSpPr>
            <a:cxnSpLocks/>
          </p:cNvCxnSpPr>
          <p:nvPr/>
        </p:nvCxnSpPr>
        <p:spPr bwMode="auto">
          <a:xfrm>
            <a:off x="6270171" y="1034143"/>
            <a:ext cx="0" cy="2775857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8" name="Grafik 87">
            <a:extLst>
              <a:ext uri="{FF2B5EF4-FFF2-40B4-BE49-F238E27FC236}">
                <a16:creationId xmlns:a16="http://schemas.microsoft.com/office/drawing/2014/main" id="{B81907AA-3F26-40D3-A5BF-5E3AC2563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34" y="3799114"/>
            <a:ext cx="2512441" cy="176233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D59C75C-7524-4625-AAB4-1A7C6F5C7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892" y="3946986"/>
            <a:ext cx="2225621" cy="12446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D434994-74F7-4ACD-B803-C2E7C302F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892" y="4735284"/>
            <a:ext cx="2221833" cy="456517"/>
          </a:xfrm>
          <a:prstGeom prst="rect">
            <a:avLst/>
          </a:prstGeom>
        </p:spPr>
      </p:pic>
      <p:sp>
        <p:nvSpPr>
          <p:cNvPr id="14" name="Textfeld 32">
            <a:extLst>
              <a:ext uri="{FF2B5EF4-FFF2-40B4-BE49-F238E27FC236}">
                <a16:creationId xmlns:a16="http://schemas.microsoft.com/office/drawing/2014/main" id="{FEDB5C19-54B0-455D-A4FA-2C1921D47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20" y="5607660"/>
            <a:ext cx="37376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case for ADB 1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TV does channel selection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(„knows current channel“) but AIT missing 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338C6C1-D5C2-46D5-AA18-F13A8627F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49" y="3799114"/>
            <a:ext cx="2512441" cy="176233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CF97256-4A69-4115-98C4-517E592B3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007" y="3946986"/>
            <a:ext cx="2225621" cy="1244620"/>
          </a:xfrm>
          <a:prstGeom prst="rect">
            <a:avLst/>
          </a:prstGeom>
        </p:spPr>
      </p:pic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B3C11A3B-14DB-47D0-B3E0-420920F1D9C0}"/>
              </a:ext>
            </a:extLst>
          </p:cNvPr>
          <p:cNvCxnSpPr>
            <a:cxnSpLocks/>
          </p:cNvCxnSpPr>
          <p:nvPr/>
        </p:nvCxnSpPr>
        <p:spPr bwMode="auto">
          <a:xfrm>
            <a:off x="3548743" y="1676400"/>
            <a:ext cx="2601686" cy="0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06494A44-655E-4A62-876B-73CDE6542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864" y="1112980"/>
            <a:ext cx="824467" cy="916715"/>
          </a:xfrm>
          <a:prstGeom prst="rect">
            <a:avLst/>
          </a:prstGeom>
        </p:spPr>
      </p:pic>
      <p:sp>
        <p:nvSpPr>
          <p:cNvPr id="24" name="Textfeld 32">
            <a:extLst>
              <a:ext uri="{FF2B5EF4-FFF2-40B4-BE49-F238E27FC236}">
                <a16:creationId xmlns:a16="http://schemas.microsoft.com/office/drawing/2014/main" id="{70FAE44F-7B18-4FF4-AD45-DB2E9E369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9541" y="2071793"/>
            <a:ext cx="16455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AIT suppressed in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cable headend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55" name="Titel 1">
            <a:extLst>
              <a:ext uri="{FF2B5EF4-FFF2-40B4-BE49-F238E27FC236}">
                <a16:creationId xmlns:a16="http://schemas.microsoft.com/office/drawing/2014/main" id="{14603452-F3CD-46A0-8222-77FC14C32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 scenarios for ADB</a:t>
            </a:r>
            <a:endParaRPr lang="de-DE" sz="36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34535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>
            <a:extLst>
              <a:ext uri="{FF2B5EF4-FFF2-40B4-BE49-F238E27FC236}">
                <a16:creationId xmlns:a16="http://schemas.microsoft.com/office/drawing/2014/main" id="{7737FD5D-3FE3-4F4B-B495-4546CD905E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169"/>
          <a:stretch/>
        </p:blipFill>
        <p:spPr>
          <a:xfrm>
            <a:off x="8862905" y="1909007"/>
            <a:ext cx="3140252" cy="4010468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Watermark Technology</a:t>
            </a:r>
            <a:endParaRPr lang="de-DE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62FD6542-FE3B-4766-9A95-CE330D24BBE4}"/>
              </a:ext>
            </a:extLst>
          </p:cNvPr>
          <p:cNvSpPr txBox="1">
            <a:spLocks/>
          </p:cNvSpPr>
          <p:nvPr/>
        </p:nvSpPr>
        <p:spPr>
          <a:xfrm>
            <a:off x="609600" y="1600201"/>
            <a:ext cx="11327296" cy="354826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7189" indent="-457189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42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990575" indent="-380990" algn="l" defTabSz="121917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733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523962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2133547" indent="-304792" algn="l" defTabSz="1219170" rtl="0" eaLnBrk="1" latinLnBrk="0" hangingPunct="1">
              <a:spcBef>
                <a:spcPct val="20000"/>
              </a:spcBef>
              <a:buFont typeface="Wingdings" panose="05000000000000000000" pitchFamily="2" charset="2"/>
              <a:buChar char="§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74313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335271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3962301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4571886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None/>
              <a:defRPr sz="2667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5181470" indent="-304792" algn="l" defTabSz="121917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67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Application discovery lifecycle follows a state machine based on detection and loss of audio and video watermarks 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 audio watermark must be present for an application to be launched 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Video watermarks provide supplemental timing and stream event information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and enable lifecycle management during audio interruptions (e.g. audio mute) 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running application is hidden within 2 seconds when 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watermarks are lost 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The hidden application is killed when watermarks indicate a channel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change or, in any case, after 2 minutes </a:t>
            </a:r>
          </a:p>
          <a:p>
            <a:pPr marL="457189" marR="0" lvl="0" indent="-457189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Video watermark embedding and detection are not currently mandatory </a:t>
            </a:r>
          </a:p>
          <a:p>
            <a:pPr marL="990575" marR="0" lvl="1" indent="-380990" algn="l" defTabSz="121917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Use of audio and video watermarks in combination enables improved </a:t>
            </a:r>
            <a:b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</a:b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Arial" pitchFamily="34" charset="0"/>
                <a:ea typeface="+mn-ea"/>
                <a:cs typeface="Arial" pitchFamily="34" charset="0"/>
              </a:rPr>
              <a:t>user experience </a:t>
            </a:r>
          </a:p>
        </p:txBody>
      </p:sp>
    </p:spTree>
    <p:extLst>
      <p:ext uri="{BB962C8B-B14F-4D97-AF65-F5344CB8AC3E}">
        <p14:creationId xmlns:p14="http://schemas.microsoft.com/office/powerpoint/2010/main" val="4091167860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AIT Discovery</a:t>
            </a:r>
            <a:endParaRPr lang="de-DE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9A6979-9E80-4177-8B42-4D3448CA25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1141498"/>
            <a:ext cx="10972800" cy="4844018"/>
          </a:xfrm>
        </p:spPr>
        <p:txBody>
          <a:bodyPr>
            <a:noAutofit/>
          </a:bodyPr>
          <a:lstStyle/>
          <a:p>
            <a:r>
              <a:rPr lang="en-US" sz="2400" dirty="0"/>
              <a:t>The HbbTV terminal detects VP1 Payload and converts into a time-dependent AIT URL.</a:t>
            </a:r>
          </a:p>
          <a:p>
            <a:endParaRPr lang="en-US" sz="2400" dirty="0"/>
          </a:p>
          <a:p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/>
          </a:p>
          <a:p>
            <a:r>
              <a:rPr lang="en-US" sz="2400" dirty="0"/>
              <a:t>The AIT Server returns a broadband AIT (with watermark extensions) that provides:</a:t>
            </a:r>
          </a:p>
          <a:p>
            <a:pPr lvl="1"/>
            <a:r>
              <a:rPr lang="en-US" sz="1866" dirty="0"/>
              <a:t>Validity period for the AIT on the media timeline</a:t>
            </a:r>
          </a:p>
          <a:p>
            <a:pPr lvl="1"/>
            <a:r>
              <a:rPr lang="en-US" sz="1866" dirty="0"/>
              <a:t>Application URL</a:t>
            </a:r>
          </a:p>
          <a:p>
            <a:pPr lvl="1"/>
            <a:r>
              <a:rPr lang="en-US" sz="1866" dirty="0"/>
              <a:t>DVB triplet for the service</a:t>
            </a:r>
          </a:p>
          <a:p>
            <a:pPr lvl="1"/>
            <a:r>
              <a:rPr lang="en-US" sz="1866" dirty="0"/>
              <a:t>Watermark Media Timeline mapping</a:t>
            </a:r>
          </a:p>
          <a:p>
            <a:pPr lvl="1"/>
            <a:r>
              <a:rPr lang="en-US" sz="1866" dirty="0"/>
              <a:t>Component information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41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0DAC101-0489-42FA-BA58-FF5AB74B7E6B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6192" y="1924653"/>
            <a:ext cx="4913369" cy="692444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147CD21-D1F0-4827-B94F-9C5CB540062C}"/>
              </a:ext>
            </a:extLst>
          </p:cNvPr>
          <p:cNvSpPr/>
          <p:nvPr/>
        </p:nvSpPr>
        <p:spPr>
          <a:xfrm>
            <a:off x="1873768" y="3417130"/>
            <a:ext cx="848713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"/>
                <a:ea typeface="+mn-ea"/>
                <a:cs typeface="+mn-cs"/>
              </a:rPr>
              <a:t>https://&lt;domain-name&gt;/xml.aitx?server_field=&lt;server_field&gt;&amp;interval_field=&lt;interval_field&gt;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B5C5460-F518-4CCA-B803-EF7104398DE8}"/>
              </a:ext>
            </a:extLst>
          </p:cNvPr>
          <p:cNvCxnSpPr>
            <a:cxnSpLocks/>
          </p:cNvCxnSpPr>
          <p:nvPr/>
        </p:nvCxnSpPr>
        <p:spPr>
          <a:xfrm>
            <a:off x="4834959" y="2583635"/>
            <a:ext cx="0" cy="489857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6652FC73-C459-46D0-9A3F-1BF1392778C6}"/>
              </a:ext>
            </a:extLst>
          </p:cNvPr>
          <p:cNvCxnSpPr>
            <a:cxnSpLocks/>
          </p:cNvCxnSpPr>
          <p:nvPr/>
        </p:nvCxnSpPr>
        <p:spPr>
          <a:xfrm>
            <a:off x="3457074" y="3073492"/>
            <a:ext cx="0" cy="3635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1BFF3DB-044F-4E50-BEC1-1255240C877D}"/>
              </a:ext>
            </a:extLst>
          </p:cNvPr>
          <p:cNvCxnSpPr>
            <a:cxnSpLocks/>
          </p:cNvCxnSpPr>
          <p:nvPr/>
        </p:nvCxnSpPr>
        <p:spPr>
          <a:xfrm>
            <a:off x="9570811" y="2866271"/>
            <a:ext cx="0" cy="570776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8DDFFEC-78B3-43DD-ADEB-EC9782B3C381}"/>
              </a:ext>
            </a:extLst>
          </p:cNvPr>
          <p:cNvCxnSpPr>
            <a:cxnSpLocks/>
          </p:cNvCxnSpPr>
          <p:nvPr/>
        </p:nvCxnSpPr>
        <p:spPr>
          <a:xfrm>
            <a:off x="6665495" y="3073492"/>
            <a:ext cx="0" cy="363555"/>
          </a:xfrm>
          <a:prstGeom prst="straightConnector1">
            <a:avLst/>
          </a:prstGeom>
          <a:ln w="127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3FF9DF4A-4B0E-44A6-8FE9-6E9101046149}"/>
              </a:ext>
            </a:extLst>
          </p:cNvPr>
          <p:cNvCxnSpPr/>
          <p:nvPr/>
        </p:nvCxnSpPr>
        <p:spPr>
          <a:xfrm>
            <a:off x="3457074" y="3073492"/>
            <a:ext cx="3208421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F02609BA-84AE-44F6-9452-F12BA8328900}"/>
              </a:ext>
            </a:extLst>
          </p:cNvPr>
          <p:cNvCxnSpPr>
            <a:cxnSpLocks/>
          </p:cNvCxnSpPr>
          <p:nvPr/>
        </p:nvCxnSpPr>
        <p:spPr>
          <a:xfrm>
            <a:off x="6447891" y="2583634"/>
            <a:ext cx="0" cy="282637"/>
          </a:xfrm>
          <a:prstGeom prst="straightConnector1">
            <a:avLst/>
          </a:prstGeom>
          <a:ln w="12700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9B013B96-6E21-4A7E-9A71-F10DD0DA73C2}"/>
              </a:ext>
            </a:extLst>
          </p:cNvPr>
          <p:cNvCxnSpPr>
            <a:cxnSpLocks/>
          </p:cNvCxnSpPr>
          <p:nvPr/>
        </p:nvCxnSpPr>
        <p:spPr>
          <a:xfrm>
            <a:off x="6447891" y="2866271"/>
            <a:ext cx="312292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EE030B6-A96F-45DB-A7E2-73837E837E79}"/>
              </a:ext>
            </a:extLst>
          </p:cNvPr>
          <p:cNvSpPr txBox="1"/>
          <p:nvPr/>
        </p:nvSpPr>
        <p:spPr>
          <a:xfrm>
            <a:off x="3164981" y="2767420"/>
            <a:ext cx="9620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9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DNS Lookup</a:t>
            </a:r>
          </a:p>
        </p:txBody>
      </p:sp>
    </p:spTree>
    <p:extLst>
      <p:ext uri="{BB962C8B-B14F-4D97-AF65-F5344CB8AC3E}">
        <p14:creationId xmlns:p14="http://schemas.microsoft.com/office/powerpoint/2010/main" val="415744109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Watermark Media Timeline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361251"/>
            <a:ext cx="10929730" cy="49011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A frame-accurate </a:t>
            </a:r>
            <a:r>
              <a:rPr lang="en-US" sz="2400" b="1" dirty="0"/>
              <a:t>watermark media timeline </a:t>
            </a:r>
            <a:r>
              <a:rPr lang="en-US" sz="2400" dirty="0"/>
              <a:t>is established by the Terminal using timing information conveyed in the audio and video watermarks</a:t>
            </a:r>
          </a:p>
          <a:p>
            <a:pPr>
              <a:defRPr/>
            </a:pPr>
            <a:r>
              <a:rPr lang="en-US" sz="2400" dirty="0"/>
              <a:t>Applications can reference and access the watermark media timeline using the Media Synchronizer</a:t>
            </a:r>
          </a:p>
          <a:p>
            <a:pPr lvl="1">
              <a:defRPr/>
            </a:pPr>
            <a:r>
              <a:rPr lang="en-US" sz="1866" dirty="0"/>
              <a:t>The watermark timeline selector is </a:t>
            </a:r>
            <a:r>
              <a:rPr lang="en-US" sz="1866" dirty="0" err="1">
                <a:latin typeface="Courier"/>
              </a:rPr>
              <a:t>urn:hbbtv:sync:timeline:wm</a:t>
            </a:r>
            <a:endParaRPr lang="en-US" sz="1866" dirty="0">
              <a:latin typeface="Courier"/>
            </a:endParaRPr>
          </a:p>
          <a:p>
            <a:pPr lvl="1">
              <a:defRPr/>
            </a:pPr>
            <a:r>
              <a:rPr lang="en-US" sz="1866" dirty="0"/>
              <a:t>This timeline is accessed via </a:t>
            </a:r>
            <a:r>
              <a:rPr lang="en-US" sz="1866" dirty="0" err="1">
                <a:latin typeface="Courier"/>
              </a:rPr>
              <a:t>MediaSynchroniser.currentTime</a:t>
            </a:r>
            <a:r>
              <a:rPr lang="en-US" sz="1866" dirty="0">
                <a:latin typeface="Courier"/>
              </a:rPr>
              <a:t>()</a:t>
            </a:r>
          </a:p>
          <a:p>
            <a:pPr lvl="1">
              <a:defRPr/>
            </a:pPr>
            <a:r>
              <a:rPr lang="en-US" sz="1866" dirty="0"/>
              <a:t>No </a:t>
            </a:r>
            <a:r>
              <a:rPr lang="en-US" sz="1866" dirty="0" err="1"/>
              <a:t>synchronisation</a:t>
            </a:r>
            <a:r>
              <a:rPr lang="en-US" sz="1866" dirty="0"/>
              <a:t> of other media elements to the watermark media timeline is currently mandated</a:t>
            </a:r>
          </a:p>
          <a:p>
            <a:pPr>
              <a:defRPr/>
            </a:pPr>
            <a:endParaRPr lang="en-US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42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1422198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Stream Events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361251"/>
            <a:ext cx="10929730" cy="49011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US" sz="2400" dirty="0"/>
              <a:t>Watermarking provides Terminals with two ways of receiving application stream events</a:t>
            </a:r>
          </a:p>
          <a:p>
            <a:pPr lvl="1">
              <a:defRPr/>
            </a:pPr>
            <a:r>
              <a:rPr lang="en-US" sz="2000" dirty="0"/>
              <a:t>Stream events can be conveyed in the video watermark </a:t>
            </a:r>
          </a:p>
          <a:p>
            <a:pPr lvl="2">
              <a:defRPr/>
            </a:pPr>
            <a:r>
              <a:rPr lang="en-US" sz="1600" dirty="0"/>
              <a:t>Applications “listening” to the </a:t>
            </a:r>
            <a:r>
              <a:rPr lang="en-US" sz="1600" dirty="0">
                <a:latin typeface="Courier"/>
              </a:rPr>
              <a:t>urn:hbbtv:streamevent:a336:video </a:t>
            </a:r>
            <a:br>
              <a:rPr lang="en-US" sz="1600" dirty="0"/>
            </a:br>
            <a:r>
              <a:rPr lang="en-US" sz="1600" dirty="0"/>
              <a:t>event stream URL receive stream events sent in the video watermark </a:t>
            </a:r>
          </a:p>
          <a:p>
            <a:pPr lvl="1">
              <a:defRPr/>
            </a:pPr>
            <a:r>
              <a:rPr lang="en-US" sz="2000" dirty="0"/>
              <a:t>Event notifications can be conveyed in the audio watermark </a:t>
            </a:r>
          </a:p>
          <a:p>
            <a:pPr lvl="2">
              <a:defRPr/>
            </a:pPr>
            <a:r>
              <a:rPr lang="en-US" sz="1600" dirty="0"/>
              <a:t>Applications “listening” to the </a:t>
            </a:r>
            <a:r>
              <a:rPr lang="en-US" sz="1600" dirty="0">
                <a:latin typeface="Courier"/>
              </a:rPr>
              <a:t>urn:hbbtv:streamevent:a336:audio </a:t>
            </a:r>
            <a:br>
              <a:rPr lang="en-US" sz="1600" dirty="0"/>
            </a:br>
            <a:r>
              <a:rPr lang="en-US" sz="1600" dirty="0"/>
              <a:t>event stream URL receive a stream event containing the latest audio watermark payload data whenever the broadcaster toggles the “</a:t>
            </a:r>
            <a:r>
              <a:rPr lang="en-US" sz="1600" dirty="0" err="1"/>
              <a:t>query_flag</a:t>
            </a:r>
            <a:r>
              <a:rPr lang="en-US" sz="1600" dirty="0"/>
              <a:t>” bit in the audio watermark payload </a:t>
            </a:r>
          </a:p>
          <a:p>
            <a:pPr lvl="2">
              <a:defRPr/>
            </a:pPr>
            <a:r>
              <a:rPr lang="en-US" sz="1600" dirty="0"/>
              <a:t>This provides a “push notification” capability from broadcaster to application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marL="0" marR="0" lvl="0" indent="0" algn="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E5A7767-57C0-4DCF-869B-74FDC986FCE1}" type="slidenum">
              <a:rPr kumimoji="0" lang="de-DE" sz="16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121917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43</a:t>
            </a:fld>
            <a:endParaRPr kumimoji="0" lang="de-DE" sz="1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865283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tel 1"/>
          <p:cNvSpPr>
            <a:spLocks noGrp="1"/>
          </p:cNvSpPr>
          <p:nvPr>
            <p:ph type="title"/>
          </p:nvPr>
        </p:nvSpPr>
        <p:spPr>
          <a:xfrm>
            <a:off x="1" y="365125"/>
            <a:ext cx="12192000" cy="1325563"/>
          </a:xfrm>
        </p:spPr>
        <p:txBody>
          <a:bodyPr/>
          <a:lstStyle/>
          <a:p>
            <a:pPr algn="ctr"/>
            <a:r>
              <a:rPr lang="nb-NO" dirty="0" err="1"/>
              <a:t>Spoken</a:t>
            </a:r>
            <a:r>
              <a:rPr lang="nb-NO" dirty="0"/>
              <a:t> </a:t>
            </a:r>
            <a:r>
              <a:rPr lang="nb-NO" dirty="0" err="1"/>
              <a:t>subtitles</a:t>
            </a:r>
            <a:r>
              <a:rPr lang="nb-NO" dirty="0"/>
              <a:t> </a:t>
            </a:r>
            <a:r>
              <a:rPr lang="nb-NO" dirty="0" err="1"/>
              <a:t>on</a:t>
            </a:r>
            <a:r>
              <a:rPr lang="nb-NO" dirty="0"/>
              <a:t> mobile, not </a:t>
            </a:r>
            <a:r>
              <a:rPr lang="nb-NO" dirty="0" err="1"/>
              <a:t>on</a:t>
            </a:r>
            <a:r>
              <a:rPr lang="nb-NO" dirty="0"/>
              <a:t> </a:t>
            </a:r>
            <a:r>
              <a:rPr lang="nb-NO" dirty="0" err="1"/>
              <a:t>shared</a:t>
            </a:r>
            <a:r>
              <a:rPr lang="nb-NO" dirty="0"/>
              <a:t> TV</a:t>
            </a:r>
          </a:p>
        </p:txBody>
      </p:sp>
      <p:pic>
        <p:nvPicPr>
          <p:cNvPr id="4" name="Plassholder for innhold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4815442" cy="4010836"/>
          </a:xfrm>
        </p:spPr>
      </p:pic>
      <p:pic>
        <p:nvPicPr>
          <p:cNvPr id="5" name="Bild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12866" y="2757878"/>
            <a:ext cx="1209675" cy="1381125"/>
          </a:xfrm>
          <a:prstGeom prst="rect">
            <a:avLst/>
          </a:prstGeom>
        </p:spPr>
      </p:pic>
      <p:pic>
        <p:nvPicPr>
          <p:cNvPr id="8" name="Bild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7454" y="3728051"/>
            <a:ext cx="5051153" cy="2845720"/>
          </a:xfrm>
          <a:prstGeom prst="rect">
            <a:avLst/>
          </a:prstGeom>
        </p:spPr>
      </p:pic>
      <p:sp>
        <p:nvSpPr>
          <p:cNvPr id="9" name="Pil høyre 8"/>
          <p:cNvSpPr/>
          <p:nvPr/>
        </p:nvSpPr>
        <p:spPr>
          <a:xfrm rot="1667501">
            <a:off x="5244167" y="3337896"/>
            <a:ext cx="3421318" cy="658088"/>
          </a:xfrm>
          <a:prstGeom prst="rightArrow">
            <a:avLst>
              <a:gd name="adj1" fmla="val 50000"/>
              <a:gd name="adj2" fmla="val 5211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kstSylinder 9"/>
          <p:cNvSpPr txBox="1"/>
          <p:nvPr/>
        </p:nvSpPr>
        <p:spPr>
          <a:xfrm>
            <a:off x="6491841" y="1585182"/>
            <a:ext cx="527263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Individually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adapted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for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the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visually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impaired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-Not disturbing the shared experience on TV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-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Could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also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be used for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enhancing</a:t>
            </a:r>
            <a:r>
              <a:rPr kumimoji="0" lang="nb-NO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  <a:r>
              <a:rPr kumimoji="0" lang="nb-NO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dialogue</a:t>
            </a:r>
            <a:endParaRPr kumimoji="0" lang="nb-NO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Bilde 2">
            <a:extLst>
              <a:ext uri="{FF2B5EF4-FFF2-40B4-BE49-F238E27FC236}">
                <a16:creationId xmlns:a16="http://schemas.microsoft.com/office/drawing/2014/main" id="{BDF69988-57C9-4B2D-99C2-10F85D676CC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71849" y="323518"/>
            <a:ext cx="690899" cy="6545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4224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4" name="Gerade Verbindung 84">
            <a:extLst>
              <a:ext uri="{FF2B5EF4-FFF2-40B4-BE49-F238E27FC236}">
                <a16:creationId xmlns:a16="http://schemas.microsoft.com/office/drawing/2014/main" id="{495CD2C2-2D9E-4725-82F2-4533B8E8D78F}"/>
              </a:ext>
            </a:extLst>
          </p:cNvPr>
          <p:cNvCxnSpPr>
            <a:cxnSpLocks/>
          </p:cNvCxnSpPr>
          <p:nvPr/>
        </p:nvCxnSpPr>
        <p:spPr bwMode="auto">
          <a:xfrm>
            <a:off x="2481943" y="1534884"/>
            <a:ext cx="3788228" cy="0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Gerader Verbinder 76">
            <a:extLst>
              <a:ext uri="{FF2B5EF4-FFF2-40B4-BE49-F238E27FC236}">
                <a16:creationId xmlns:a16="http://schemas.microsoft.com/office/drawing/2014/main" id="{826E8325-7DF0-46BA-A789-CBB29CCB8C6B}"/>
              </a:ext>
            </a:extLst>
          </p:cNvPr>
          <p:cNvCxnSpPr>
            <a:cxnSpLocks/>
          </p:cNvCxnSpPr>
          <p:nvPr/>
        </p:nvCxnSpPr>
        <p:spPr bwMode="auto">
          <a:xfrm flipV="1">
            <a:off x="6147960" y="990600"/>
            <a:ext cx="0" cy="2945501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Gerade Verbindung 84">
            <a:extLst>
              <a:ext uri="{FF2B5EF4-FFF2-40B4-BE49-F238E27FC236}">
                <a16:creationId xmlns:a16="http://schemas.microsoft.com/office/drawing/2014/main" id="{64C2DF94-B2D6-4664-B8FF-5F056C4085CE}"/>
              </a:ext>
            </a:extLst>
          </p:cNvPr>
          <p:cNvCxnSpPr>
            <a:cxnSpLocks/>
          </p:cNvCxnSpPr>
          <p:nvPr/>
        </p:nvCxnSpPr>
        <p:spPr bwMode="auto">
          <a:xfrm>
            <a:off x="2481943" y="1534885"/>
            <a:ext cx="0" cy="2732314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grpSp>
        <p:nvGrpSpPr>
          <p:cNvPr id="145" name="Gruppieren 144">
            <a:extLst>
              <a:ext uri="{FF2B5EF4-FFF2-40B4-BE49-F238E27FC236}">
                <a16:creationId xmlns:a16="http://schemas.microsoft.com/office/drawing/2014/main" id="{ACFE39C3-40A0-40B8-B9E9-2AD5B392AFE6}"/>
              </a:ext>
            </a:extLst>
          </p:cNvPr>
          <p:cNvGrpSpPr/>
          <p:nvPr/>
        </p:nvGrpSpPr>
        <p:grpSpPr>
          <a:xfrm>
            <a:off x="5297924" y="1901580"/>
            <a:ext cx="396539" cy="520147"/>
            <a:chOff x="4463988" y="3279665"/>
            <a:chExt cx="360040" cy="456379"/>
          </a:xfrm>
        </p:grpSpPr>
        <p:sp>
          <p:nvSpPr>
            <p:cNvPr id="146" name="Gefaltete Ecke 36">
              <a:extLst>
                <a:ext uri="{FF2B5EF4-FFF2-40B4-BE49-F238E27FC236}">
                  <a16:creationId xmlns:a16="http://schemas.microsoft.com/office/drawing/2014/main" id="{31EB3208-F55C-4047-9FF7-EB3F656C7A5E}"/>
                </a:ext>
              </a:extLst>
            </p:cNvPr>
            <p:cNvSpPr/>
            <p:nvPr/>
          </p:nvSpPr>
          <p:spPr bwMode="auto">
            <a:xfrm>
              <a:off x="4463988" y="3279665"/>
              <a:ext cx="360040" cy="456379"/>
            </a:xfrm>
            <a:prstGeom prst="foldedCorner">
              <a:avLst/>
            </a:prstGeom>
            <a:solidFill>
              <a:srgbClr val="FFFFFF"/>
            </a:solidFill>
            <a:ln w="285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rot="0" spcFirstLastPara="0" vertOverflow="overflow" horzOverflow="overflow" vert="horz" wrap="square" lIns="120000" tIns="62400" rIns="120000" bIns="62400" numCol="1" spcCol="0" rtlCol="0" fromWordArt="0" anchor="ctr" anchorCtr="0" forceAA="0" compatLnSpc="1">
              <a:prstTxWarp prst="textNoShape">
                <a:avLst/>
              </a:prstTxWarp>
              <a:spAutoFit/>
            </a:bodyPr>
            <a:lstStyle/>
            <a:p>
              <a:pPr algn="ctr" defTabSz="1219170"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de-DE" sz="2133">
                <a:latin typeface="Arial" charset="0"/>
              </a:endParaRPr>
            </a:p>
          </p:txBody>
        </p:sp>
        <p:cxnSp>
          <p:nvCxnSpPr>
            <p:cNvPr id="147" name="Gerader Verbinder 146">
              <a:extLst>
                <a:ext uri="{FF2B5EF4-FFF2-40B4-BE49-F238E27FC236}">
                  <a16:creationId xmlns:a16="http://schemas.microsoft.com/office/drawing/2014/main" id="{421D4AE6-9DC3-4938-8B69-DB89FCFAFF34}"/>
                </a:ext>
              </a:extLst>
            </p:cNvPr>
            <p:cNvCxnSpPr/>
            <p:nvPr/>
          </p:nvCxnSpPr>
          <p:spPr bwMode="auto">
            <a:xfrm>
              <a:off x="4535996" y="3363838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8" name="Gerader Verbinder 147">
              <a:extLst>
                <a:ext uri="{FF2B5EF4-FFF2-40B4-BE49-F238E27FC236}">
                  <a16:creationId xmlns:a16="http://schemas.microsoft.com/office/drawing/2014/main" id="{0E1E4423-D079-4E16-8D2E-008B21A53C51}"/>
                </a:ext>
              </a:extLst>
            </p:cNvPr>
            <p:cNvCxnSpPr/>
            <p:nvPr/>
          </p:nvCxnSpPr>
          <p:spPr bwMode="auto">
            <a:xfrm>
              <a:off x="4535996" y="3507854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9" name="Gerader Verbinder 148">
              <a:extLst>
                <a:ext uri="{FF2B5EF4-FFF2-40B4-BE49-F238E27FC236}">
                  <a16:creationId xmlns:a16="http://schemas.microsoft.com/office/drawing/2014/main" id="{FFBD2B75-5065-4D30-988C-0EC3496C36D9}"/>
                </a:ext>
              </a:extLst>
            </p:cNvPr>
            <p:cNvCxnSpPr/>
            <p:nvPr/>
          </p:nvCxnSpPr>
          <p:spPr bwMode="auto">
            <a:xfrm>
              <a:off x="4535996" y="3579862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0" name="Gerader Verbinder 149">
              <a:extLst>
                <a:ext uri="{FF2B5EF4-FFF2-40B4-BE49-F238E27FC236}">
                  <a16:creationId xmlns:a16="http://schemas.microsoft.com/office/drawing/2014/main" id="{D51193B0-8E6F-4B83-8F71-9A5FD07F7923}"/>
                </a:ext>
              </a:extLst>
            </p:cNvPr>
            <p:cNvCxnSpPr/>
            <p:nvPr/>
          </p:nvCxnSpPr>
          <p:spPr bwMode="auto">
            <a:xfrm>
              <a:off x="4535996" y="3435846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1" name="Gerader Verbinder 150">
              <a:extLst>
                <a:ext uri="{FF2B5EF4-FFF2-40B4-BE49-F238E27FC236}">
                  <a16:creationId xmlns:a16="http://schemas.microsoft.com/office/drawing/2014/main" id="{9FF5D2D5-9797-4756-A1F2-FE7A1801F448}"/>
                </a:ext>
              </a:extLst>
            </p:cNvPr>
            <p:cNvCxnSpPr/>
            <p:nvPr/>
          </p:nvCxnSpPr>
          <p:spPr bwMode="auto">
            <a:xfrm>
              <a:off x="4535996" y="3651870"/>
              <a:ext cx="216024" cy="0"/>
            </a:xfrm>
            <a:prstGeom prst="line">
              <a:avLst/>
            </a:prstGeom>
            <a:solidFill>
              <a:schemeClr val="bg2"/>
            </a:solidFill>
            <a:ln w="15875" cap="flat" cmpd="sng" algn="ctr">
              <a:solidFill>
                <a:srgbClr val="F15368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152" name="Textfeld 32">
            <a:extLst>
              <a:ext uri="{FF2B5EF4-FFF2-40B4-BE49-F238E27FC236}">
                <a16:creationId xmlns:a16="http://schemas.microsoft.com/office/drawing/2014/main" id="{1D3DDC80-3CCC-4B59-859B-B6D31CC1D9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76905" y="2572535"/>
            <a:ext cx="1327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AIT contained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in broadcast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sp>
        <p:nvSpPr>
          <p:cNvPr id="153" name="Textfeld 32">
            <a:extLst>
              <a:ext uri="{FF2B5EF4-FFF2-40B4-BE49-F238E27FC236}">
                <a16:creationId xmlns:a16="http://schemas.microsoft.com/office/drawing/2014/main" id="{C36F3871-3159-47E1-A687-D73C5E3B311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91490" y="5596774"/>
            <a:ext cx="1911484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regular HbbTV usage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cxnSp>
        <p:nvCxnSpPr>
          <p:cNvPr id="75" name="Gerade Verbindung 84">
            <a:extLst>
              <a:ext uri="{FF2B5EF4-FFF2-40B4-BE49-F238E27FC236}">
                <a16:creationId xmlns:a16="http://schemas.microsoft.com/office/drawing/2014/main" id="{6A282AFA-526D-40F9-95A9-BCE3EFC5359F}"/>
              </a:ext>
            </a:extLst>
          </p:cNvPr>
          <p:cNvCxnSpPr>
            <a:cxnSpLocks/>
          </p:cNvCxnSpPr>
          <p:nvPr/>
        </p:nvCxnSpPr>
        <p:spPr bwMode="auto">
          <a:xfrm>
            <a:off x="6270171" y="1034143"/>
            <a:ext cx="0" cy="2775857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8" name="Grafik 87">
            <a:extLst>
              <a:ext uri="{FF2B5EF4-FFF2-40B4-BE49-F238E27FC236}">
                <a16:creationId xmlns:a16="http://schemas.microsoft.com/office/drawing/2014/main" id="{B81907AA-3F26-40D3-A5BF-5E3AC256331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8734" y="3799114"/>
            <a:ext cx="2512441" cy="1762333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CD59C75C-7524-4625-AAB4-1A7C6F5C74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54892" y="3946986"/>
            <a:ext cx="2225621" cy="1244620"/>
          </a:xfrm>
          <a:prstGeom prst="rect">
            <a:avLst/>
          </a:prstGeom>
        </p:spPr>
      </p:pic>
      <p:pic>
        <p:nvPicPr>
          <p:cNvPr id="7" name="Grafik 6">
            <a:extLst>
              <a:ext uri="{FF2B5EF4-FFF2-40B4-BE49-F238E27FC236}">
                <a16:creationId xmlns:a16="http://schemas.microsoft.com/office/drawing/2014/main" id="{0D434994-74F7-4ACD-B803-C2E7C302F16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154892" y="4735284"/>
            <a:ext cx="2221833" cy="456517"/>
          </a:xfrm>
          <a:prstGeom prst="rect">
            <a:avLst/>
          </a:prstGeom>
        </p:spPr>
      </p:pic>
      <p:sp>
        <p:nvSpPr>
          <p:cNvPr id="10" name="Textfeld 32">
            <a:extLst>
              <a:ext uri="{FF2B5EF4-FFF2-40B4-BE49-F238E27FC236}">
                <a16:creationId xmlns:a16="http://schemas.microsoft.com/office/drawing/2014/main" id="{08389AE2-C402-4CF1-9B31-A94890302AF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9699" y="5575003"/>
            <a:ext cx="4419158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case for ADB 2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TV does no channel selection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(„does not know current channel“) and AIT missing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735EF1D1-A871-4789-A0EB-698D9AF39C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30763" y="3799114"/>
            <a:ext cx="2512441" cy="1762333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C4C5FE02-F068-4D12-8E6D-E656404300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66921" y="3946986"/>
            <a:ext cx="2225621" cy="1244620"/>
          </a:xfrm>
          <a:prstGeom prst="rect">
            <a:avLst/>
          </a:prstGeom>
        </p:spPr>
      </p:pic>
      <p:sp>
        <p:nvSpPr>
          <p:cNvPr id="14" name="Textfeld 32">
            <a:extLst>
              <a:ext uri="{FF2B5EF4-FFF2-40B4-BE49-F238E27FC236}">
                <a16:creationId xmlns:a16="http://schemas.microsoft.com/office/drawing/2014/main" id="{FEDB5C19-54B0-455D-A4FA-2C1921D4795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57520" y="5607660"/>
            <a:ext cx="3737691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case for ADB 1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TV does channel selection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(„knows current channel“) but AIT missing 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pic>
        <p:nvPicPr>
          <p:cNvPr id="15" name="Grafik 14">
            <a:extLst>
              <a:ext uri="{FF2B5EF4-FFF2-40B4-BE49-F238E27FC236}">
                <a16:creationId xmlns:a16="http://schemas.microsoft.com/office/drawing/2014/main" id="{C338C6C1-D5C2-46D5-AA18-F13A8627FEC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849" y="3799114"/>
            <a:ext cx="2512441" cy="1762333"/>
          </a:xfrm>
          <a:prstGeom prst="rect">
            <a:avLst/>
          </a:prstGeom>
        </p:spPr>
      </p:pic>
      <p:pic>
        <p:nvPicPr>
          <p:cNvPr id="16" name="Grafik 15">
            <a:extLst>
              <a:ext uri="{FF2B5EF4-FFF2-40B4-BE49-F238E27FC236}">
                <a16:creationId xmlns:a16="http://schemas.microsoft.com/office/drawing/2014/main" id="{DCF97256-4A69-4115-98C4-517E592B308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4007" y="3946986"/>
            <a:ext cx="2225621" cy="1244620"/>
          </a:xfrm>
          <a:prstGeom prst="rect">
            <a:avLst/>
          </a:prstGeom>
        </p:spPr>
      </p:pic>
      <p:cxnSp>
        <p:nvCxnSpPr>
          <p:cNvPr id="103" name="Gerade Verbindung 84">
            <a:extLst>
              <a:ext uri="{FF2B5EF4-FFF2-40B4-BE49-F238E27FC236}">
                <a16:creationId xmlns:a16="http://schemas.microsoft.com/office/drawing/2014/main" id="{377C1149-123B-4235-9031-614BF72D56EF}"/>
              </a:ext>
            </a:extLst>
          </p:cNvPr>
          <p:cNvCxnSpPr>
            <a:cxnSpLocks/>
          </p:cNvCxnSpPr>
          <p:nvPr/>
        </p:nvCxnSpPr>
        <p:spPr bwMode="auto">
          <a:xfrm>
            <a:off x="6270171" y="1534885"/>
            <a:ext cx="3668486" cy="0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05" name="Gerader Verbinder 104">
            <a:extLst>
              <a:ext uri="{FF2B5EF4-FFF2-40B4-BE49-F238E27FC236}">
                <a16:creationId xmlns:a16="http://schemas.microsoft.com/office/drawing/2014/main" id="{B3C11A3B-14DB-47D0-B3E0-420920F1D9C0}"/>
              </a:ext>
            </a:extLst>
          </p:cNvPr>
          <p:cNvCxnSpPr>
            <a:cxnSpLocks/>
          </p:cNvCxnSpPr>
          <p:nvPr/>
        </p:nvCxnSpPr>
        <p:spPr bwMode="auto">
          <a:xfrm>
            <a:off x="3548743" y="1676400"/>
            <a:ext cx="2601686" cy="0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3" name="Grafik 2">
            <a:extLst>
              <a:ext uri="{FF2B5EF4-FFF2-40B4-BE49-F238E27FC236}">
                <a16:creationId xmlns:a16="http://schemas.microsoft.com/office/drawing/2014/main" id="{06494A44-655E-4A62-876B-73CDE65427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85864" y="1112980"/>
            <a:ext cx="824467" cy="916715"/>
          </a:xfrm>
          <a:prstGeom prst="rect">
            <a:avLst/>
          </a:prstGeom>
        </p:spPr>
      </p:pic>
      <p:sp>
        <p:nvSpPr>
          <p:cNvPr id="24" name="Textfeld 32">
            <a:extLst>
              <a:ext uri="{FF2B5EF4-FFF2-40B4-BE49-F238E27FC236}">
                <a16:creationId xmlns:a16="http://schemas.microsoft.com/office/drawing/2014/main" id="{70FAE44F-7B18-4FF4-AD45-DB2E9E3697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69541" y="2071793"/>
            <a:ext cx="164551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AIT suppressed in</a:t>
            </a:r>
          </a:p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cable headend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cxnSp>
        <p:nvCxnSpPr>
          <p:cNvPr id="117" name="Gerade Verbindung 84">
            <a:extLst>
              <a:ext uri="{FF2B5EF4-FFF2-40B4-BE49-F238E27FC236}">
                <a16:creationId xmlns:a16="http://schemas.microsoft.com/office/drawing/2014/main" id="{C1E6A51E-92EC-4EAF-99FF-A8B792AE7498}"/>
              </a:ext>
            </a:extLst>
          </p:cNvPr>
          <p:cNvCxnSpPr>
            <a:cxnSpLocks/>
          </p:cNvCxnSpPr>
          <p:nvPr/>
        </p:nvCxnSpPr>
        <p:spPr bwMode="auto">
          <a:xfrm flipV="1">
            <a:off x="9938657" y="1534886"/>
            <a:ext cx="0" cy="1197428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1" name="Grafik 30">
            <a:extLst>
              <a:ext uri="{FF2B5EF4-FFF2-40B4-BE49-F238E27FC236}">
                <a16:creationId xmlns:a16="http://schemas.microsoft.com/office/drawing/2014/main" id="{78E1F4E4-4B61-4586-AFE6-EFC0A370E63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56234" y="2501868"/>
            <a:ext cx="1536700" cy="546100"/>
          </a:xfrm>
          <a:prstGeom prst="rect">
            <a:avLst/>
          </a:prstGeom>
        </p:spPr>
      </p:pic>
      <p:cxnSp>
        <p:nvCxnSpPr>
          <p:cNvPr id="128" name="Gerade Verbindung 84">
            <a:extLst>
              <a:ext uri="{FF2B5EF4-FFF2-40B4-BE49-F238E27FC236}">
                <a16:creationId xmlns:a16="http://schemas.microsoft.com/office/drawing/2014/main" id="{3CB6AE7B-B46B-4544-BC15-E879BC0CB415}"/>
              </a:ext>
            </a:extLst>
          </p:cNvPr>
          <p:cNvCxnSpPr>
            <a:cxnSpLocks/>
          </p:cNvCxnSpPr>
          <p:nvPr/>
        </p:nvCxnSpPr>
        <p:spPr bwMode="auto">
          <a:xfrm flipV="1">
            <a:off x="9927771" y="2819400"/>
            <a:ext cx="0" cy="859972"/>
          </a:xfrm>
          <a:prstGeom prst="line">
            <a:avLst/>
          </a:prstGeom>
          <a:solidFill>
            <a:schemeClr val="bg2"/>
          </a:solidFill>
          <a:ln w="146050" cap="rnd" cmpd="sng" algn="ctr">
            <a:solidFill>
              <a:srgbClr val="5F5F5F"/>
            </a:solidFill>
            <a:prstDash val="sysDot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Textfeld 32">
            <a:extLst>
              <a:ext uri="{FF2B5EF4-FFF2-40B4-BE49-F238E27FC236}">
                <a16:creationId xmlns:a16="http://schemas.microsoft.com/office/drawing/2014/main" id="{AD662252-BBCB-4B3D-8F14-A6C8431B3FB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129032" y="3256346"/>
            <a:ext cx="164166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r>
              <a:rPr lang="de-DE" altLang="de-DE">
                <a:solidFill>
                  <a:srgbClr val="404040"/>
                </a:solidFill>
                <a:latin typeface="Calibri" panose="020F0502020204030204" pitchFamily="34" charset="0"/>
              </a:rPr>
              <a:t>HDMI connection</a:t>
            </a:r>
            <a:endParaRPr lang="de-DE" altLang="de-DE" dirty="0">
              <a:solidFill>
                <a:srgbClr val="404040"/>
              </a:solidFill>
              <a:latin typeface="Calibri" panose="020F0502020204030204" pitchFamily="34" charset="0"/>
            </a:endParaRPr>
          </a:p>
        </p:txBody>
      </p:sp>
      <p:cxnSp>
        <p:nvCxnSpPr>
          <p:cNvPr id="138" name="Gerader Verbinder 137">
            <a:extLst>
              <a:ext uri="{FF2B5EF4-FFF2-40B4-BE49-F238E27FC236}">
                <a16:creationId xmlns:a16="http://schemas.microsoft.com/office/drawing/2014/main" id="{93258B9D-A911-401E-9771-73AD369ED89B}"/>
              </a:ext>
            </a:extLst>
          </p:cNvPr>
          <p:cNvCxnSpPr>
            <a:cxnSpLocks/>
          </p:cNvCxnSpPr>
          <p:nvPr/>
        </p:nvCxnSpPr>
        <p:spPr bwMode="auto">
          <a:xfrm>
            <a:off x="6139543" y="1676400"/>
            <a:ext cx="3679371" cy="0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2" name="Gerader Verbinder 141">
            <a:extLst>
              <a:ext uri="{FF2B5EF4-FFF2-40B4-BE49-F238E27FC236}">
                <a16:creationId xmlns:a16="http://schemas.microsoft.com/office/drawing/2014/main" id="{2D3D7D09-AE43-457E-B33F-856F38F40192}"/>
              </a:ext>
            </a:extLst>
          </p:cNvPr>
          <p:cNvCxnSpPr>
            <a:cxnSpLocks/>
          </p:cNvCxnSpPr>
          <p:nvPr/>
        </p:nvCxnSpPr>
        <p:spPr bwMode="auto">
          <a:xfrm flipV="1">
            <a:off x="9808029" y="1687286"/>
            <a:ext cx="0" cy="816428"/>
          </a:xfrm>
          <a:prstGeom prst="line">
            <a:avLst/>
          </a:prstGeom>
          <a:solidFill>
            <a:schemeClr val="bg2"/>
          </a:solidFill>
          <a:ln w="47625" cap="flat" cmpd="sng" algn="ctr">
            <a:solidFill>
              <a:srgbClr val="F15368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55" name="Titel 1">
            <a:extLst>
              <a:ext uri="{FF2B5EF4-FFF2-40B4-BE49-F238E27FC236}">
                <a16:creationId xmlns:a16="http://schemas.microsoft.com/office/drawing/2014/main" id="{14603452-F3CD-46A0-8222-77FC14C320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-27384"/>
            <a:ext cx="9518848" cy="1143000"/>
          </a:xfrm>
        </p:spPr>
        <p:txBody>
          <a:bodyPr>
            <a:normAutofit/>
          </a:bodyPr>
          <a:lstStyle/>
          <a:p>
            <a:r>
              <a:rPr lang="en-US" sz="3600">
                <a:solidFill>
                  <a:srgbClr val="7F7F7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Usage scenarios for ADB</a:t>
            </a:r>
            <a:endParaRPr lang="de-DE" sz="3600" dirty="0">
              <a:solidFill>
                <a:srgbClr val="7F7F7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297309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The Role </a:t>
            </a:r>
            <a:r>
              <a:rPr lang="en-US" sz="3600"/>
              <a:t>of broadcast components </a:t>
            </a:r>
            <a:r>
              <a:rPr lang="en-US" sz="3600" dirty="0"/>
              <a:t>in HbbTV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600" y="1361251"/>
            <a:ext cx="10929730" cy="490114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de-DE" sz="2400" dirty="0"/>
              <a:t>Besides </a:t>
            </a:r>
            <a:r>
              <a:rPr lang="de-DE" sz="2400" b="1" dirty="0"/>
              <a:t>application discovery (AIT), </a:t>
            </a:r>
            <a:r>
              <a:rPr lang="de-DE" sz="2400" dirty="0"/>
              <a:t>HbbTV makes also use of broadcast components </a:t>
            </a:r>
            <a:r>
              <a:rPr lang="de-DE" sz="2400"/>
              <a:t>like </a:t>
            </a:r>
            <a:r>
              <a:rPr lang="de-DE" sz="2400" b="1"/>
              <a:t>stream events </a:t>
            </a:r>
            <a:r>
              <a:rPr lang="de-DE" sz="2400"/>
              <a:t>and </a:t>
            </a:r>
            <a:r>
              <a:rPr lang="de-DE" sz="2400" b="1"/>
              <a:t>timelines</a:t>
            </a: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6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C1E0AAE3-02DE-489F-AC12-8FC8FDB69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11769321"/>
              </p:ext>
            </p:extLst>
          </p:nvPr>
        </p:nvGraphicFramePr>
        <p:xfrm>
          <a:off x="1089860" y="2683930"/>
          <a:ext cx="10050380" cy="300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9410">
                  <a:extLst>
                    <a:ext uri="{9D8B030D-6E8A-4147-A177-3AD203B41FA5}">
                      <a16:colId xmlns:a16="http://schemas.microsoft.com/office/drawing/2014/main" val="804567540"/>
                    </a:ext>
                  </a:extLst>
                </a:gridCol>
                <a:gridCol w="3615485">
                  <a:extLst>
                    <a:ext uri="{9D8B030D-6E8A-4147-A177-3AD203B41FA5}">
                      <a16:colId xmlns:a16="http://schemas.microsoft.com/office/drawing/2014/main" val="405275420"/>
                    </a:ext>
                  </a:extLst>
                </a:gridCol>
                <a:gridCol w="3615485">
                  <a:extLst>
                    <a:ext uri="{9D8B030D-6E8A-4147-A177-3AD203B41FA5}">
                      <a16:colId xmlns:a16="http://schemas.microsoft.com/office/drawing/2014/main" val="2822615848"/>
                    </a:ext>
                  </a:extLst>
                </a:gridCol>
              </a:tblGrid>
              <a:tr h="465382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Signaling Information</a:t>
                      </a:r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Purpose</a:t>
                      </a:r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Use Cases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2014063987"/>
                  </a:ext>
                </a:extLst>
              </a:tr>
              <a:tr h="66464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Application Discovery (AIT)</a:t>
                      </a:r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Used by the terminal to find and launch the application</a:t>
                      </a:r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Required for any use of HbbTV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2294309975"/>
                  </a:ext>
                </a:extLst>
              </a:tr>
              <a:tr h="939594">
                <a:tc>
                  <a:txBody>
                    <a:bodyPr/>
                    <a:lstStyle/>
                    <a:p>
                      <a:pPr algn="ctr"/>
                      <a:r>
                        <a:rPr lang="en-US" sz="1800" b="1"/>
                        <a:t>Stream Events</a:t>
                      </a:r>
                    </a:p>
                    <a:p>
                      <a:pPr algn="ctr"/>
                      <a:r>
                        <a:rPr lang="en-US" sz="1800" b="1"/>
                        <a:t>(HbbTV1/2)</a:t>
                      </a:r>
                      <a:endParaRPr lang="en-US" sz="1800" b="1" dirty="0"/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Deliver messages from the broadcaster to the application via the broadcast path</a:t>
                      </a:r>
                      <a:endParaRPr lang="en-US" sz="1800" dirty="0"/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Push notifications to applications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3306847303"/>
                  </a:ext>
                </a:extLst>
              </a:tr>
              <a:tr h="939594">
                <a:tc>
                  <a:txBody>
                    <a:bodyPr/>
                    <a:lstStyle/>
                    <a:p>
                      <a:pPr algn="ctr"/>
                      <a:r>
                        <a:rPr lang="en-US" sz="1800" b="1"/>
                        <a:t>Timeline</a:t>
                      </a:r>
                      <a:br>
                        <a:rPr lang="en-US" sz="1800" b="1"/>
                      </a:br>
                      <a:r>
                        <a:rPr lang="en-US" sz="1800" b="1"/>
                        <a:t>(HbbTV2)</a:t>
                      </a:r>
                      <a:endParaRPr lang="en-US" sz="1800" b="1" dirty="0"/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Used by the application to synchronize application content broadcast content</a:t>
                      </a:r>
                      <a:endParaRPr lang="en-US" sz="1800" dirty="0"/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Applications with content-related overlays, supplemental audio or video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3582373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486862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Deficits when broadcast components are </a:t>
            </a:r>
            <a:r>
              <a:rPr lang="en-US" sz="3600" dirty="0"/>
              <a:t>l</a:t>
            </a:r>
            <a:r>
              <a:rPr lang="en-US" sz="3600"/>
              <a:t>ost</a:t>
            </a:r>
            <a:endParaRPr lang="de-DE" sz="3600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609599" y="1361251"/>
            <a:ext cx="11244943" cy="4901140"/>
          </a:xfrm>
        </p:spPr>
        <p:txBody>
          <a:bodyPr>
            <a:noAutofit/>
          </a:bodyPr>
          <a:lstStyle/>
          <a:p>
            <a:pPr marL="284163" indent="-284163">
              <a:defRPr/>
            </a:pPr>
            <a:r>
              <a:rPr lang="en-US" sz="2400" dirty="0"/>
              <a:t>Loss of broadcast components leads to loss of HbbTV functionality that relies on it</a:t>
            </a:r>
          </a:p>
          <a:p>
            <a:pPr marL="284163" indent="-284163">
              <a:defRPr/>
            </a:pPr>
            <a:r>
              <a:rPr lang="en-US" sz="2400" dirty="0"/>
              <a:t>These problems motivated the creation of HbbTV Application Discovery over Broadband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7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C1E0AAE3-02DE-489F-AC12-8FC8FDB69C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2472219"/>
              </p:ext>
            </p:extLst>
          </p:nvPr>
        </p:nvGraphicFramePr>
        <p:xfrm>
          <a:off x="931278" y="3190673"/>
          <a:ext cx="10636282" cy="3009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83772">
                  <a:extLst>
                    <a:ext uri="{9D8B030D-6E8A-4147-A177-3AD203B41FA5}">
                      <a16:colId xmlns:a16="http://schemas.microsoft.com/office/drawing/2014/main" val="804567540"/>
                    </a:ext>
                  </a:extLst>
                </a:gridCol>
                <a:gridCol w="3826255">
                  <a:extLst>
                    <a:ext uri="{9D8B030D-6E8A-4147-A177-3AD203B41FA5}">
                      <a16:colId xmlns:a16="http://schemas.microsoft.com/office/drawing/2014/main" val="405275420"/>
                    </a:ext>
                  </a:extLst>
                </a:gridCol>
                <a:gridCol w="3826255">
                  <a:extLst>
                    <a:ext uri="{9D8B030D-6E8A-4147-A177-3AD203B41FA5}">
                      <a16:colId xmlns:a16="http://schemas.microsoft.com/office/drawing/2014/main" val="2822615848"/>
                    </a:ext>
                  </a:extLst>
                </a:gridCol>
              </a:tblGrid>
              <a:tr h="465382">
                <a:tc>
                  <a:txBody>
                    <a:bodyPr/>
                    <a:lstStyle/>
                    <a:p>
                      <a:pPr algn="ctr"/>
                      <a:r>
                        <a:rPr lang="en-US" sz="1800" i="1" dirty="0"/>
                        <a:t>Signaling Information</a:t>
                      </a:r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Implications of Loss</a:t>
                      </a:r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i="1" dirty="0"/>
                        <a:t>Workaround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2014063987"/>
                  </a:ext>
                </a:extLst>
              </a:tr>
              <a:tr h="664646">
                <a:tc>
                  <a:txBody>
                    <a:bodyPr/>
                    <a:lstStyle/>
                    <a:p>
                      <a:pPr algn="ctr"/>
                      <a:r>
                        <a:rPr lang="en-US" sz="1800" b="1" dirty="0"/>
                        <a:t>Application Discovery (AIT)</a:t>
                      </a:r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Television will not launch a broadcaster application</a:t>
                      </a:r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Application Discovery over Broadband, Phase 1 or 2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2294309975"/>
                  </a:ext>
                </a:extLst>
              </a:tr>
              <a:tr h="939594">
                <a:tc>
                  <a:txBody>
                    <a:bodyPr/>
                    <a:lstStyle/>
                    <a:p>
                      <a:pPr algn="ctr"/>
                      <a:r>
                        <a:rPr lang="en-US" sz="1800" b="1"/>
                        <a:t>Stream Events</a:t>
                      </a:r>
                      <a:endParaRPr lang="en-US" sz="1800" b="1" dirty="0"/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r>
                        <a:rPr lang="en-US" sz="1800"/>
                        <a:t>Stream event data must be delivered via broadband, imposing additional latency and infrastructure cost</a:t>
                      </a:r>
                      <a:endParaRPr lang="en-US" sz="1800" dirty="0"/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Application Discovery over Broadband, Phase 2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3306847303"/>
                  </a:ext>
                </a:extLst>
              </a:tr>
              <a:tr h="939594">
                <a:tc>
                  <a:txBody>
                    <a:bodyPr/>
                    <a:lstStyle/>
                    <a:p>
                      <a:pPr marL="0" marR="0" lvl="0" indent="0" algn="ctr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/>
                        <a:t>Timelines</a:t>
                      </a:r>
                      <a:endParaRPr lang="en-US" sz="1800" b="1" dirty="0"/>
                    </a:p>
                  </a:txBody>
                  <a:tcPr marL="101769" marR="101769" marT="50884" marB="50884" anchor="ctr">
                    <a:lnR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1219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/>
                        <a:t>Application content cannot be synchronized to broadcast content (only some use cases require this)</a:t>
                      </a:r>
                      <a:endParaRPr lang="en-US" sz="1800" dirty="0"/>
                    </a:p>
                  </a:txBody>
                  <a:tcPr marL="101769" marR="101769" marT="50884" marB="50884" anchor="ctr">
                    <a:lnL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Application Discovery over Broadband, Phase 2</a:t>
                      </a:r>
                    </a:p>
                  </a:txBody>
                  <a:tcPr marL="101769" marR="101769" marT="50884" marB="50884" anchor="ctr"/>
                </a:tc>
                <a:extLst>
                  <a:ext uri="{0D108BD9-81ED-4DB2-BD59-A6C34878D82A}">
                    <a16:rowId xmlns:a16="http://schemas.microsoft.com/office/drawing/2014/main" val="358237383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510948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/>
              <a:t>ETSI specs resulting of HbbTV work on ADB</a:t>
            </a:r>
            <a:endParaRPr lang="de-DE" sz="36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 defTabSz="1219170"/>
            <a:fld id="{3E5A7767-57C0-4DCF-869B-74FDC986FCE1}" type="slidenum">
              <a:rPr lang="de-DE">
                <a:solidFill>
                  <a:prstClr val="white"/>
                </a:solidFill>
                <a:latin typeface="Calibri"/>
              </a:rPr>
              <a:pPr defTabSz="1219170"/>
              <a:t>8</a:t>
            </a:fld>
            <a:endParaRPr lang="de-DE" dirty="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4" name="Picture 2" descr="ETSI Logo">
            <a:extLst>
              <a:ext uri="{FF2B5EF4-FFF2-40B4-BE49-F238E27FC236}">
                <a16:creationId xmlns:a16="http://schemas.microsoft.com/office/drawing/2014/main" id="{FC2359C9-5513-49CF-8BB2-61525AFE19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052" y="1763485"/>
            <a:ext cx="1758458" cy="53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feld 32">
            <a:extLst>
              <a:ext uri="{FF2B5EF4-FFF2-40B4-BE49-F238E27FC236}">
                <a16:creationId xmlns:a16="http://schemas.microsoft.com/office/drawing/2014/main" id="{FEA97F3A-7B99-4F8B-80F1-781A8C93B5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91040" y="2653536"/>
            <a:ext cx="390882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TS </a:t>
            </a:r>
            <a:r>
              <a:rPr kumimoji="0" lang="de-DE" altLang="de-DE" sz="24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103464 v1.1.1 </a:t>
            </a: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(Sept. 2016)</a:t>
            </a:r>
            <a:endParaRPr kumimoji="0" lang="de-DE" altLang="de-DE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ADB </a:t>
            </a: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Phase </a:t>
            </a:r>
            <a:r>
              <a:rPr kumimoji="0" lang="de-DE" altLang="de-DE" sz="24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1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[now obsolete]</a:t>
            </a:r>
            <a:endParaRPr kumimoji="0" lang="de-DE" altLang="de-DE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</a:endParaRPr>
          </a:p>
        </p:txBody>
      </p:sp>
      <p:pic>
        <p:nvPicPr>
          <p:cNvPr id="17" name="Picture 2" descr="ETSI Logo">
            <a:extLst>
              <a:ext uri="{FF2B5EF4-FFF2-40B4-BE49-F238E27FC236}">
                <a16:creationId xmlns:a16="http://schemas.microsoft.com/office/drawing/2014/main" id="{0803AACB-8AF9-4764-8401-AC0C77E68A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2167" y="1730828"/>
            <a:ext cx="1758458" cy="5308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feld 32">
            <a:extLst>
              <a:ext uri="{FF2B5EF4-FFF2-40B4-BE49-F238E27FC236}">
                <a16:creationId xmlns:a16="http://schemas.microsoft.com/office/drawing/2014/main" id="{2209F54B-6064-4DAF-A3DD-475412321D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14155" y="2620879"/>
            <a:ext cx="421480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algn="ctr"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1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TS </a:t>
            </a:r>
            <a:r>
              <a:rPr kumimoji="0" lang="de-DE" altLang="de-DE" sz="2400" b="1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103464 v1.2.1 </a:t>
            </a: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(May 2020)</a:t>
            </a:r>
            <a:endParaRPr kumimoji="0" lang="de-DE" altLang="de-DE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altLang="de-DE" sz="2400" b="0" i="0" u="none" strike="noStrike" kern="1200" cap="none" spc="0" normalizeH="0" baseline="0" noProof="0" dirty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ADB </a:t>
            </a: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Phase </a:t>
            </a:r>
            <a:r>
              <a:rPr kumimoji="0" lang="de-DE" altLang="de-DE" sz="2400" b="0" i="0" u="none" strike="noStrike" kern="1200" cap="none" spc="0" normalizeH="0" baseline="0" noProof="0">
                <a:ln>
                  <a:noFill/>
                </a:ln>
                <a:solidFill>
                  <a:srgbClr val="404040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charset="-128"/>
              </a:rPr>
              <a:t>1 (including updates)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de-DE" altLang="de-DE" sz="2400">
                <a:solidFill>
                  <a:srgbClr val="404040"/>
                </a:solidFill>
                <a:latin typeface="Calibri" panose="020F0502020204030204" pitchFamily="34" charset="0"/>
              </a:rPr>
              <a:t>ADB Phase 2</a:t>
            </a:r>
            <a:endParaRPr kumimoji="0" lang="de-DE" altLang="de-DE" sz="2400" b="0" i="0" u="none" strike="noStrike" kern="1200" cap="none" spc="0" normalizeH="0" baseline="0" noProof="0" dirty="0">
              <a:ln>
                <a:noFill/>
              </a:ln>
              <a:solidFill>
                <a:srgbClr val="404040"/>
              </a:solidFill>
              <a:effectLst/>
              <a:uLnTx/>
              <a:uFillTx/>
              <a:latin typeface="Calibri" panose="020F0502020204030204" pitchFamily="34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550829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2196548"/>
            <a:ext cx="12192000" cy="1330425"/>
          </a:xfrm>
        </p:spPr>
        <p:txBody>
          <a:bodyPr>
            <a:noAutofit/>
          </a:bodyPr>
          <a:lstStyle/>
          <a:p>
            <a:r>
              <a:rPr lang="en-US" sz="2800" b="1" dirty="0"/>
              <a:t>Application Discovery Over Broadband Solution / Technical </a:t>
            </a:r>
            <a:br>
              <a:rPr lang="en-US" sz="2800" dirty="0"/>
            </a:br>
            <a:r>
              <a:rPr lang="de-DE" sz="2800" dirty="0"/>
              <a:t>Joe Winograd, CTO</a:t>
            </a:r>
            <a:br>
              <a:rPr lang="de-DE" sz="2800" dirty="0"/>
            </a:br>
            <a:r>
              <a:rPr lang="de-DE" sz="2800" dirty="0"/>
              <a:t>Verance</a:t>
            </a:r>
            <a:br>
              <a:rPr lang="de-DE" sz="2800" dirty="0"/>
            </a:br>
            <a:r>
              <a:rPr lang="de-DE" sz="1800" dirty="0">
                <a:solidFill>
                  <a:prstClr val="white">
                    <a:lumMod val="65000"/>
                  </a:prstClr>
                </a:solidFill>
              </a:rPr>
              <a:t>jwinograd@verance.com</a:t>
            </a:r>
            <a:endParaRPr lang="en-US" sz="2800" dirty="0"/>
          </a:p>
        </p:txBody>
      </p:sp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A6F09AB5-BCDF-4A8A-8A95-7626E1107AA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746" y="0"/>
            <a:ext cx="4122103" cy="1944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7921026"/>
      </p:ext>
    </p:extLst>
  </p:cSld>
  <p:clrMapOvr>
    <a:masterClrMapping/>
  </p:clrMapOvr>
</p:sld>
</file>

<file path=ppt/theme/theme1.xml><?xml version="1.0" encoding="utf-8"?>
<a:theme xmlns:a="http://schemas.openxmlformats.org/drawingml/2006/main" name="PRESENTATION TEMPLATE 9.7.17">
  <a:themeElements>
    <a:clrScheme name="Verance">
      <a:dk1>
        <a:srgbClr val="3F3F3F"/>
      </a:dk1>
      <a:lt1>
        <a:sysClr val="window" lastClr="FFFFFF"/>
      </a:lt1>
      <a:dk2>
        <a:srgbClr val="333F48"/>
      </a:dk2>
      <a:lt2>
        <a:srgbClr val="F5F5F5"/>
      </a:lt2>
      <a:accent1>
        <a:srgbClr val="FE5000"/>
      </a:accent1>
      <a:accent2>
        <a:srgbClr val="008EAA"/>
      </a:accent2>
      <a:accent3>
        <a:srgbClr val="00A499"/>
      </a:accent3>
      <a:accent4>
        <a:srgbClr val="CE0058"/>
      </a:accent4>
      <a:accent5>
        <a:srgbClr val="440099"/>
      </a:accent5>
      <a:accent6>
        <a:srgbClr val="001489"/>
      </a:accent6>
      <a:hlink>
        <a:srgbClr val="0563C1"/>
      </a:hlink>
      <a:folHlink>
        <a:srgbClr val="32B27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800" b="1" i="1" dirty="0" smtClean="0">
            <a:solidFill>
              <a:schemeClr val="accent1"/>
            </a:solidFill>
            <a:latin typeface="Georgia" panose="02040502050405020303" pitchFamily="18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52CB094A-D563-46B8-A77C-91A073AE3F29}" vid="{899E2655-2152-4CD9-89F4-608D6A346B26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Dividers">
  <a:themeElements>
    <a:clrScheme name="Verance">
      <a:dk1>
        <a:srgbClr val="3F3F3F"/>
      </a:dk1>
      <a:lt1>
        <a:sysClr val="window" lastClr="FFFFFF"/>
      </a:lt1>
      <a:dk2>
        <a:srgbClr val="333F48"/>
      </a:dk2>
      <a:lt2>
        <a:srgbClr val="F5F5F5"/>
      </a:lt2>
      <a:accent1>
        <a:srgbClr val="FE5000"/>
      </a:accent1>
      <a:accent2>
        <a:srgbClr val="008EAA"/>
      </a:accent2>
      <a:accent3>
        <a:srgbClr val="00A499"/>
      </a:accent3>
      <a:accent4>
        <a:srgbClr val="CE0058"/>
      </a:accent4>
      <a:accent5>
        <a:srgbClr val="440099"/>
      </a:accent5>
      <a:accent6>
        <a:srgbClr val="001489"/>
      </a:accent6>
      <a:hlink>
        <a:srgbClr val="0563C1"/>
      </a:hlink>
      <a:folHlink>
        <a:srgbClr val="32B275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2CB094A-D563-46B8-A77C-91A073AE3F29}" vid="{F56877BF-EA6E-41C8-A42D-D012116E511B}"/>
    </a:ext>
  </a:extLst>
</a:theme>
</file>

<file path=ppt/theme/theme3.xml><?xml version="1.0" encoding="utf-8"?>
<a:theme xmlns:a="http://schemas.openxmlformats.org/drawingml/2006/main" name="Content">
  <a:themeElements>
    <a:clrScheme name="Verance">
      <a:dk1>
        <a:srgbClr val="3F3F3F"/>
      </a:dk1>
      <a:lt1>
        <a:sysClr val="window" lastClr="FFFFFF"/>
      </a:lt1>
      <a:dk2>
        <a:srgbClr val="333F48"/>
      </a:dk2>
      <a:lt2>
        <a:srgbClr val="F5F5F5"/>
      </a:lt2>
      <a:accent1>
        <a:srgbClr val="FE5000"/>
      </a:accent1>
      <a:accent2>
        <a:srgbClr val="008EAA"/>
      </a:accent2>
      <a:accent3>
        <a:srgbClr val="00A499"/>
      </a:accent3>
      <a:accent4>
        <a:srgbClr val="CE0058"/>
      </a:accent4>
      <a:accent5>
        <a:srgbClr val="440099"/>
      </a:accent5>
      <a:accent6>
        <a:srgbClr val="001489"/>
      </a:accent6>
      <a:hlink>
        <a:srgbClr val="0563C1"/>
      </a:hlink>
      <a:folHlink>
        <a:srgbClr val="32B275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2CB094A-D563-46B8-A77C-91A073AE3F29}" vid="{B42D2BF7-EF1F-493D-A2E4-E4F4763E8B9E}"/>
    </a:ext>
  </a:extLst>
</a:theme>
</file>

<file path=ppt/theme/theme4.xml><?xml version="1.0" encoding="utf-8"?>
<a:theme xmlns:a="http://schemas.openxmlformats.org/drawingml/2006/main" name="7_Content">
  <a:themeElements>
    <a:clrScheme name="Verance">
      <a:dk1>
        <a:srgbClr val="3F3F3F"/>
      </a:dk1>
      <a:lt1>
        <a:sysClr val="window" lastClr="FFFFFF"/>
      </a:lt1>
      <a:dk2>
        <a:srgbClr val="333F48"/>
      </a:dk2>
      <a:lt2>
        <a:srgbClr val="F5F5F5"/>
      </a:lt2>
      <a:accent1>
        <a:srgbClr val="FE5000"/>
      </a:accent1>
      <a:accent2>
        <a:srgbClr val="008EAA"/>
      </a:accent2>
      <a:accent3>
        <a:srgbClr val="00A499"/>
      </a:accent3>
      <a:accent4>
        <a:srgbClr val="CE0058"/>
      </a:accent4>
      <a:accent5>
        <a:srgbClr val="440099"/>
      </a:accent5>
      <a:accent6>
        <a:srgbClr val="001489"/>
      </a:accent6>
      <a:hlink>
        <a:srgbClr val="0563C1"/>
      </a:hlink>
      <a:folHlink>
        <a:srgbClr val="32B275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7" id="{CFD4555A-1ED8-4F76-8A91-DEC7C331F84A}" vid="{EDF285BA-3866-4786-BBCD-0E07146401D7}"/>
    </a:ext>
  </a:extLst>
</a:theme>
</file>

<file path=ppt/theme/theme5.xml><?xml version="1.0" encoding="utf-8"?>
<a:theme xmlns:a="http://schemas.openxmlformats.org/drawingml/2006/main" name="1_Content">
  <a:themeElements>
    <a:clrScheme name="Verance">
      <a:dk1>
        <a:srgbClr val="3F3F3F"/>
      </a:dk1>
      <a:lt1>
        <a:sysClr val="window" lastClr="FFFFFF"/>
      </a:lt1>
      <a:dk2>
        <a:srgbClr val="333F48"/>
      </a:dk2>
      <a:lt2>
        <a:srgbClr val="F5F5F5"/>
      </a:lt2>
      <a:accent1>
        <a:srgbClr val="FE5000"/>
      </a:accent1>
      <a:accent2>
        <a:srgbClr val="008EAA"/>
      </a:accent2>
      <a:accent3>
        <a:srgbClr val="00A499"/>
      </a:accent3>
      <a:accent4>
        <a:srgbClr val="CE0058"/>
      </a:accent4>
      <a:accent5>
        <a:srgbClr val="440099"/>
      </a:accent5>
      <a:accent6>
        <a:srgbClr val="001489"/>
      </a:accent6>
      <a:hlink>
        <a:srgbClr val="0563C1"/>
      </a:hlink>
      <a:folHlink>
        <a:srgbClr val="32B275"/>
      </a:folHlink>
    </a:clrScheme>
    <a:fontScheme name="Custom 2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52CB094A-D563-46B8-A77C-91A073AE3F29}" vid="{B42D2BF7-EF1F-493D-A2E4-E4F4763E8B9E}"/>
    </a:ext>
  </a:extLst>
</a:theme>
</file>

<file path=ppt/theme/theme6.xml><?xml version="1.0" encoding="utf-8"?>
<a:theme xmlns:a="http://schemas.openxmlformats.org/drawingml/2006/main" name="HbbTV cover pag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7.xml><?xml version="1.0" encoding="utf-8"?>
<a:theme xmlns:a="http://schemas.openxmlformats.org/drawingml/2006/main" name="HbbT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1_HbbTV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2020 PowerPoint Template</Template>
  <TotalTime>0</TotalTime>
  <Words>2537</Words>
  <Application>Microsoft Office PowerPoint</Application>
  <PresentationFormat>Breitbild</PresentationFormat>
  <Paragraphs>478</Paragraphs>
  <Slides>44</Slides>
  <Notes>12</Notes>
  <HiddenSlides>0</HiddenSlides>
  <MMClips>0</MMClips>
  <ScaleCrop>false</ScaleCrop>
  <HeadingPairs>
    <vt:vector size="8" baseType="variant">
      <vt:variant>
        <vt:lpstr>Verwendete Schriftarten</vt:lpstr>
      </vt:variant>
      <vt:variant>
        <vt:i4>9</vt:i4>
      </vt:variant>
      <vt:variant>
        <vt:lpstr>Design</vt:lpstr>
      </vt:variant>
      <vt:variant>
        <vt:i4>9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44</vt:i4>
      </vt:variant>
    </vt:vector>
  </HeadingPairs>
  <TitlesOfParts>
    <vt:vector size="63" baseType="lpstr">
      <vt:lpstr>Arial</vt:lpstr>
      <vt:lpstr>Arial Narrow</vt:lpstr>
      <vt:lpstr>Calibri</vt:lpstr>
      <vt:lpstr>Calibri Light</vt:lpstr>
      <vt:lpstr>Courier</vt:lpstr>
      <vt:lpstr>Georgia</vt:lpstr>
      <vt:lpstr>Lucida Grande</vt:lpstr>
      <vt:lpstr>Segoe UI</vt:lpstr>
      <vt:lpstr>Wingdings</vt:lpstr>
      <vt:lpstr>PRESENTATION TEMPLATE 9.7.17</vt:lpstr>
      <vt:lpstr>Dividers</vt:lpstr>
      <vt:lpstr>Content</vt:lpstr>
      <vt:lpstr>7_Content</vt:lpstr>
      <vt:lpstr>1_Content</vt:lpstr>
      <vt:lpstr>HbbTV cover page</vt:lpstr>
      <vt:lpstr>HbbTV</vt:lpstr>
      <vt:lpstr>1_HbbTV</vt:lpstr>
      <vt:lpstr>Office-tema</vt:lpstr>
      <vt:lpstr>Punktgrafikkbilde</vt:lpstr>
      <vt:lpstr>Application Discovery over Broadband (ADB)  Phase 2 HbbTV Webinar Series October 21, 2020</vt:lpstr>
      <vt:lpstr>Introduction and Motivation for ADB2 Klaus Merkel, Senior Engineer,  Institut für Rundfunktechnik (IRT) merkel@irt.de</vt:lpstr>
      <vt:lpstr>Regular usage of HbbTV</vt:lpstr>
      <vt:lpstr>Usage scenarios for ADB</vt:lpstr>
      <vt:lpstr>Usage scenarios for ADB</vt:lpstr>
      <vt:lpstr>The Role of broadcast components in HbbTV</vt:lpstr>
      <vt:lpstr>Deficits when broadcast components are lost</vt:lpstr>
      <vt:lpstr>ETSI specs resulting of HbbTV work on ADB</vt:lpstr>
      <vt:lpstr>Application Discovery Over Broadband Solution / Technical  Joe Winograd, CTO Verance jwinograd@verance.com</vt:lpstr>
      <vt:lpstr>Application Discovery over Broadband (ADB) Phase 1: DVB Triplet</vt:lpstr>
      <vt:lpstr>Application Discovery over Broadband (ADB) Phase 2: Watermarking</vt:lpstr>
      <vt:lpstr>ADB Capabilities Summary</vt:lpstr>
      <vt:lpstr>PowerPoint-Präsentation</vt:lpstr>
      <vt:lpstr>Industry Perspectives on ADB2</vt:lpstr>
      <vt:lpstr>Watermark Embedding &amp; Detection</vt:lpstr>
      <vt:lpstr>Industry Perspectives on ADB2</vt:lpstr>
      <vt:lpstr>ADB1 perspective in Germany</vt:lpstr>
      <vt:lpstr>ADB2 perspective in Germany</vt:lpstr>
      <vt:lpstr>ADB2 perspective in Germany</vt:lpstr>
      <vt:lpstr>Industry Perspectives on ADB2</vt:lpstr>
      <vt:lpstr>PowerPoint-Präsentation</vt:lpstr>
      <vt:lpstr>Popular catch-up services in Nordic region</vt:lpstr>
      <vt:lpstr> HbbTV – Promoting itself with «red button»</vt:lpstr>
      <vt:lpstr>          «Red button»    /   Contextual link</vt:lpstr>
      <vt:lpstr>Accessibility Services</vt:lpstr>
      <vt:lpstr>HbbTV/DVB Receiver Reference Architecture Including HDMI Access to Rich Services</vt:lpstr>
      <vt:lpstr>Industry Perspectives on ADB2</vt:lpstr>
      <vt:lpstr>TV market in the Netherlands</vt:lpstr>
      <vt:lpstr>Chances for the Dutch market</vt:lpstr>
      <vt:lpstr>Industry Perspectives on ADB2</vt:lpstr>
      <vt:lpstr>DVB Architecture for Targeted Advertising HbbTV Extensions Place Broadcaster at the Controls</vt:lpstr>
      <vt:lpstr>PowerPoint-Präsentation</vt:lpstr>
      <vt:lpstr>PowerPoint-Präsentation</vt:lpstr>
      <vt:lpstr>ADB2 Limitations </vt:lpstr>
      <vt:lpstr>Audio Watermark Physical Layer</vt:lpstr>
      <vt:lpstr>Audio Watermark Transport Layer</vt:lpstr>
      <vt:lpstr>Video Watermark Physical Layer</vt:lpstr>
      <vt:lpstr>Video Watermark Transport Layer</vt:lpstr>
      <vt:lpstr>Video Watermark Session Layer</vt:lpstr>
      <vt:lpstr>Watermark Technology</vt:lpstr>
      <vt:lpstr>AIT Discovery</vt:lpstr>
      <vt:lpstr>Watermark Media Timeline</vt:lpstr>
      <vt:lpstr>Stream Events</vt:lpstr>
      <vt:lpstr>Spoken subtitles on mobile, not on shared TV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Lucy Meske</dc:creator>
  <cp:lastModifiedBy>Klaus Merkel</cp:lastModifiedBy>
  <cp:revision>213</cp:revision>
  <cp:lastPrinted>2017-08-03T19:34:09Z</cp:lastPrinted>
  <dcterms:created xsi:type="dcterms:W3CDTF">2020-09-16T21:50:07Z</dcterms:created>
  <dcterms:modified xsi:type="dcterms:W3CDTF">2020-10-21T12:45:11Z</dcterms:modified>
</cp:coreProperties>
</file>