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846" r:id="rId2"/>
    <p:sldId id="1009" r:id="rId3"/>
    <p:sldId id="991" r:id="rId4"/>
    <p:sldId id="1023" r:id="rId5"/>
    <p:sldId id="1013" r:id="rId6"/>
    <p:sldId id="910" r:id="rId7"/>
    <p:sldId id="1024" r:id="rId8"/>
    <p:sldId id="1016" r:id="rId9"/>
    <p:sldId id="1019" r:id="rId10"/>
    <p:sldId id="1020" r:id="rId11"/>
    <p:sldId id="1021" r:id="rId12"/>
    <p:sldId id="1017" r:id="rId13"/>
    <p:sldId id="1018" r:id="rId14"/>
    <p:sldId id="1025" r:id="rId15"/>
    <p:sldId id="1026" r:id="rId16"/>
    <p:sldId id="1027" r:id="rId17"/>
    <p:sldId id="974" r:id="rId18"/>
    <p:sldId id="548" r:id="rId19"/>
    <p:sldId id="1011" r:id="rId20"/>
    <p:sldId id="1012" r:id="rId21"/>
    <p:sldId id="990" r:id="rId22"/>
    <p:sldId id="577" r:id="rId23"/>
    <p:sldId id="512" r:id="rId24"/>
  </p:sldIdLst>
  <p:sldSz cx="9144000" cy="6858000" type="screen4x3"/>
  <p:notesSz cx="6797675" cy="9926638"/>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3B00"/>
    <a:srgbClr val="FFCCCC"/>
    <a:srgbClr val="663300"/>
    <a:srgbClr val="5C0000"/>
    <a:srgbClr val="FF5050"/>
    <a:srgbClr val="CCCCFF"/>
    <a:srgbClr val="008000"/>
    <a:srgbClr val="FFA3A5"/>
    <a:srgbClr val="D2ECB6"/>
    <a:srgbClr val="FFAB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92" autoAdjust="0"/>
    <p:restoredTop sz="92234" autoAdjust="0"/>
  </p:normalViewPr>
  <p:slideViewPr>
    <p:cSldViewPr>
      <p:cViewPr varScale="1">
        <p:scale>
          <a:sx n="99" d="100"/>
          <a:sy n="99" d="100"/>
        </p:scale>
        <p:origin x="564" y="72"/>
      </p:cViewPr>
      <p:guideLst>
        <p:guide orient="horz" pos="2160"/>
        <p:guide pos="2880"/>
      </p:guideLst>
    </p:cSldViewPr>
  </p:slideViewPr>
  <p:outlineViewPr>
    <p:cViewPr>
      <p:scale>
        <a:sx n="33" d="100"/>
        <a:sy n="33" d="100"/>
      </p:scale>
      <p:origin x="48" y="945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185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33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133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33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EAA92433-1856-4F43-8A08-AD921B5655D2}" type="slidenum">
              <a:rPr lang="nb-NO"/>
              <a:pPr>
                <a:defRPr/>
              </a:pPr>
              <a:t>‹#›</a:t>
            </a:fld>
            <a:endParaRPr lang="nb-NO"/>
          </a:p>
        </p:txBody>
      </p:sp>
    </p:spTree>
    <p:extLst>
      <p:ext uri="{BB962C8B-B14F-4D97-AF65-F5344CB8AC3E}">
        <p14:creationId xmlns:p14="http://schemas.microsoft.com/office/powerpoint/2010/main" val="1532733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229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6148" name="Rectangle 4"/>
          <p:cNvSpPr>
            <a:spLocks noGrp="1" noRot="1" noChangeAspect="1" noChangeArrowheads="1" noTextEdit="1"/>
          </p:cNvSpPr>
          <p:nvPr>
            <p:ph type="sldImg" idx="2"/>
          </p:nvPr>
        </p:nvSpPr>
        <p:spPr bwMode="auto">
          <a:xfrm>
            <a:off x="919163" y="744538"/>
            <a:ext cx="4962525" cy="3722687"/>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79450" y="4716463"/>
            <a:ext cx="5438775" cy="4465637"/>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1229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229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176FCF84-E18E-4863-AF2E-AF6CBF85D626}" type="slidenum">
              <a:rPr lang="nb-NO"/>
              <a:pPr>
                <a:defRPr/>
              </a:pPr>
              <a:t>‹#›</a:t>
            </a:fld>
            <a:endParaRPr lang="nb-NO"/>
          </a:p>
        </p:txBody>
      </p:sp>
    </p:spTree>
    <p:extLst>
      <p:ext uri="{BB962C8B-B14F-4D97-AF65-F5344CB8AC3E}">
        <p14:creationId xmlns:p14="http://schemas.microsoft.com/office/powerpoint/2010/main" val="26474957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03"/>
            <a:ext cx="9144000" cy="4811151"/>
          </a:xfrm>
          <a:prstGeom prst="rect">
            <a:avLst/>
          </a:prstGeom>
        </p:spPr>
      </p:pic>
      <p:pic>
        <p:nvPicPr>
          <p:cNvPr id="10" name="Picture 9"/>
          <p:cNvPicPr>
            <a:picLocks noChangeAspect="1"/>
          </p:cNvPicPr>
          <p:nvPr userDrawn="1"/>
        </p:nvPicPr>
        <p:blipFill>
          <a:blip r:embed="rId3"/>
          <a:stretch>
            <a:fillRect/>
          </a:stretch>
        </p:blipFill>
        <p:spPr>
          <a:xfrm>
            <a:off x="115489" y="106777"/>
            <a:ext cx="1140622" cy="1077588"/>
          </a:xfrm>
          <a:prstGeom prst="rect">
            <a:avLst/>
          </a:prstGeom>
        </p:spPr>
      </p:pic>
      <p:sp>
        <p:nvSpPr>
          <p:cNvPr id="2" name="Tittel 1"/>
          <p:cNvSpPr>
            <a:spLocks noGrp="1"/>
          </p:cNvSpPr>
          <p:nvPr>
            <p:ph type="ctrTitle"/>
          </p:nvPr>
        </p:nvSpPr>
        <p:spPr>
          <a:xfrm>
            <a:off x="685800" y="2130427"/>
            <a:ext cx="7772400" cy="1470025"/>
          </a:xfrm>
        </p:spPr>
        <p:txBody>
          <a:bodyPr/>
          <a:lstStyle>
            <a:lvl1pPr>
              <a:defRPr sz="3600">
                <a:latin typeface="Calibri" pitchFamily="34" charset="0"/>
              </a:defRPr>
            </a:lvl1pPr>
          </a:lstStyle>
          <a:p>
            <a:r>
              <a:rPr lang="nb-NO" dirty="0"/>
              <a:t>Klikk for å redigere tittelstil</a:t>
            </a:r>
          </a:p>
        </p:txBody>
      </p:sp>
      <p:sp>
        <p:nvSpPr>
          <p:cNvPr id="3" name="Undertittel 2"/>
          <p:cNvSpPr>
            <a:spLocks noGrp="1"/>
          </p:cNvSpPr>
          <p:nvPr>
            <p:ph type="subTitle" idx="1"/>
          </p:nvPr>
        </p:nvSpPr>
        <p:spPr>
          <a:xfrm>
            <a:off x="1371600" y="3886200"/>
            <a:ext cx="6400800" cy="1752600"/>
          </a:xfrm>
        </p:spPr>
        <p:txBody>
          <a:bodyPr/>
          <a:lstStyle>
            <a:lvl1pPr marL="0" indent="0" algn="ctr">
              <a:buNone/>
              <a:defRPr sz="240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b-NO"/>
              <a:t>Klikk for å redigere undertittelstil i malen</a:t>
            </a:r>
          </a:p>
        </p:txBody>
      </p:sp>
      <p:sp>
        <p:nvSpPr>
          <p:cNvPr id="4" name="Rectangle 4"/>
          <p:cNvSpPr>
            <a:spLocks noGrp="1" noChangeArrowheads="1"/>
          </p:cNvSpPr>
          <p:nvPr>
            <p:ph type="dt" sz="half" idx="10"/>
          </p:nvPr>
        </p:nvSpPr>
        <p:spPr>
          <a:xfrm>
            <a:off x="457200" y="6453337"/>
            <a:ext cx="2133600" cy="268139"/>
          </a:xfrm>
          <a:ln/>
        </p:spPr>
        <p:txBody>
          <a:bodyPr/>
          <a:lstStyle>
            <a:lvl1pPr>
              <a:defRPr sz="1000"/>
            </a:lvl1pPr>
          </a:lstStyle>
          <a:p>
            <a:pPr>
              <a:defRPr/>
            </a:pPr>
            <a:endParaRPr lang="nb-NO" dirty="0"/>
          </a:p>
        </p:txBody>
      </p:sp>
      <p:sp>
        <p:nvSpPr>
          <p:cNvPr id="5" name="Rectangle 5"/>
          <p:cNvSpPr>
            <a:spLocks noGrp="1" noChangeArrowheads="1"/>
          </p:cNvSpPr>
          <p:nvPr>
            <p:ph type="ftr" sz="quarter" idx="11"/>
          </p:nvPr>
        </p:nvSpPr>
        <p:spPr>
          <a:xfrm>
            <a:off x="3124200" y="6453337"/>
            <a:ext cx="2895600" cy="268139"/>
          </a:xfrm>
          <a:ln/>
        </p:spPr>
        <p:txBody>
          <a:bodyPr/>
          <a:lstStyle>
            <a:lvl1pPr>
              <a:defRPr sz="1000"/>
            </a:lvl1pPr>
          </a:lstStyle>
          <a:p>
            <a:pPr>
              <a:defRPr/>
            </a:pPr>
            <a:endParaRPr lang="nb-NO" dirty="0"/>
          </a:p>
        </p:txBody>
      </p:sp>
      <p:sp>
        <p:nvSpPr>
          <p:cNvPr id="6" name="Rectangle 6"/>
          <p:cNvSpPr>
            <a:spLocks noGrp="1" noChangeArrowheads="1"/>
          </p:cNvSpPr>
          <p:nvPr>
            <p:ph type="sldNum" sz="quarter" idx="12"/>
          </p:nvPr>
        </p:nvSpPr>
        <p:spPr>
          <a:xfrm>
            <a:off x="7956376" y="6453337"/>
            <a:ext cx="730424" cy="268139"/>
          </a:xfrm>
          <a:ln/>
        </p:spPr>
        <p:txBody>
          <a:bodyPr/>
          <a:lstStyle>
            <a:lvl1pPr>
              <a:defRPr sz="1000"/>
            </a:lvl1pPr>
          </a:lstStyle>
          <a:p>
            <a:pPr>
              <a:defRPr/>
            </a:pPr>
            <a:fld id="{8448E413-277E-44FD-9FFC-64B2CB6B3D44}" type="slidenum">
              <a:rPr lang="nb-NO" smtClean="0"/>
              <a:pPr>
                <a:defRPr/>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78CAD0B0-430C-492C-B479-DA0B084581EF}"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40"/>
            <a:ext cx="2057400" cy="5851525"/>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457200" y="274640"/>
            <a:ext cx="6019800" cy="5851525"/>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59AF2481-7338-42A6-9766-AE6726C653D1}" type="slidenum">
              <a:rPr lang="nb-NO"/>
              <a:pPr>
                <a:defRPr/>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0" y="5939"/>
            <a:ext cx="9144000" cy="801369"/>
          </a:xfrm>
          <a:prstGeom prst="rect">
            <a:avLst/>
          </a:prstGeom>
        </p:spPr>
      </p:pic>
      <p:pic>
        <p:nvPicPr>
          <p:cNvPr id="4" name="Picture 3"/>
          <p:cNvPicPr>
            <a:picLocks noChangeAspect="1"/>
          </p:cNvPicPr>
          <p:nvPr userDrawn="1"/>
        </p:nvPicPr>
        <p:blipFill>
          <a:blip r:embed="rId3"/>
          <a:stretch>
            <a:fillRect/>
          </a:stretch>
        </p:blipFill>
        <p:spPr>
          <a:xfrm>
            <a:off x="20596" y="14177"/>
            <a:ext cx="803150" cy="758765"/>
          </a:xfrm>
          <a:prstGeom prst="rect">
            <a:avLst/>
          </a:prstGeom>
        </p:spPr>
      </p:pic>
      <p:sp>
        <p:nvSpPr>
          <p:cNvPr id="3" name="Plassholder for innhold 2"/>
          <p:cNvSpPr>
            <a:spLocks noGrp="1"/>
          </p:cNvSpPr>
          <p:nvPr>
            <p:ph idx="1"/>
          </p:nvPr>
        </p:nvSpPr>
        <p:spPr>
          <a:xfrm>
            <a:off x="457200" y="961395"/>
            <a:ext cx="8229600" cy="5419933"/>
          </a:xfrm>
        </p:spPr>
        <p:txBody>
          <a:bodyPr/>
          <a:lstStyle>
            <a:lvl1pPr>
              <a:defRPr sz="2000">
                <a:latin typeface="Calibri" pitchFamily="34" charset="0"/>
              </a:defRPr>
            </a:lvl1pPr>
            <a:lvl2pPr>
              <a:defRPr sz="1800">
                <a:latin typeface="Calibri" pitchFamily="34" charset="0"/>
              </a:defRPr>
            </a:lvl2pPr>
            <a:lvl3pPr>
              <a:defRPr sz="1600">
                <a:latin typeface="Calibri" pitchFamily="34" charset="0"/>
              </a:defRPr>
            </a:lvl3pPr>
            <a:lvl4pPr>
              <a:defRPr sz="1400">
                <a:latin typeface="Calibri" pitchFamily="34" charset="0"/>
              </a:defRPr>
            </a:lvl4pPr>
            <a:lvl5pPr>
              <a:defRPr sz="1400">
                <a:latin typeface="Calibri"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8" name="Tittel 1"/>
          <p:cNvSpPr>
            <a:spLocks noGrp="1"/>
          </p:cNvSpPr>
          <p:nvPr>
            <p:ph type="title"/>
          </p:nvPr>
        </p:nvSpPr>
        <p:spPr>
          <a:xfrm>
            <a:off x="971600" y="116632"/>
            <a:ext cx="7715200" cy="648072"/>
          </a:xfrm>
        </p:spPr>
        <p:txBody>
          <a:bodyPr/>
          <a:lstStyle>
            <a:lvl1pPr algn="l">
              <a:defRPr sz="2400"/>
            </a:lvl1pPr>
          </a:lstStyle>
          <a:p>
            <a:r>
              <a:rPr lang="nb-NO" dirty="0"/>
              <a:t>Klikk for å redigere tittelstil</a:t>
            </a:r>
          </a:p>
        </p:txBody>
      </p:sp>
      <p:sp>
        <p:nvSpPr>
          <p:cNvPr id="10" name="Platshållare för datum 9"/>
          <p:cNvSpPr>
            <a:spLocks noGrp="1"/>
          </p:cNvSpPr>
          <p:nvPr>
            <p:ph type="dt" sz="half" idx="10"/>
          </p:nvPr>
        </p:nvSpPr>
        <p:spPr>
          <a:xfrm>
            <a:off x="457200" y="6453337"/>
            <a:ext cx="2133600" cy="268139"/>
          </a:xfrm>
        </p:spPr>
        <p:txBody>
          <a:bodyPr/>
          <a:lstStyle>
            <a:lvl1pPr>
              <a:defRPr sz="1000"/>
            </a:lvl1pPr>
          </a:lstStyle>
          <a:p>
            <a:pPr>
              <a:defRPr/>
            </a:pPr>
            <a:endParaRPr lang="nb-NO"/>
          </a:p>
        </p:txBody>
      </p:sp>
      <p:sp>
        <p:nvSpPr>
          <p:cNvPr id="11" name="Platshållare för bildnummer 10"/>
          <p:cNvSpPr>
            <a:spLocks noGrp="1"/>
          </p:cNvSpPr>
          <p:nvPr>
            <p:ph type="sldNum" sz="quarter" idx="11"/>
          </p:nvPr>
        </p:nvSpPr>
        <p:spPr>
          <a:xfrm>
            <a:off x="6553200" y="6453337"/>
            <a:ext cx="2133600" cy="268139"/>
          </a:xfrm>
        </p:spPr>
        <p:txBody>
          <a:bodyPr/>
          <a:lstStyle>
            <a:lvl1pPr>
              <a:defRPr sz="1000"/>
            </a:lvl1pPr>
          </a:lstStyle>
          <a:p>
            <a:pPr>
              <a:defRPr/>
            </a:pPr>
            <a:fld id="{CD43E73F-939E-41C0-A51D-E14F15C47D94}" type="slidenum">
              <a:rPr lang="nb-NO" smtClean="0"/>
              <a:pPr>
                <a:defRPr/>
              </a:pPr>
              <a:t>‹#›</a:t>
            </a:fld>
            <a:endParaRPr lang="nb-NO" dirty="0"/>
          </a:p>
        </p:txBody>
      </p:sp>
      <p:sp>
        <p:nvSpPr>
          <p:cNvPr id="12" name="Platshållare för sidfot 11"/>
          <p:cNvSpPr>
            <a:spLocks noGrp="1"/>
          </p:cNvSpPr>
          <p:nvPr>
            <p:ph type="ftr" sz="quarter" idx="12"/>
          </p:nvPr>
        </p:nvSpPr>
        <p:spPr>
          <a:xfrm>
            <a:off x="3124200" y="6453337"/>
            <a:ext cx="2895600" cy="268139"/>
          </a:xfrm>
        </p:spPr>
        <p:txBody>
          <a:bodyPr/>
          <a:lstStyle>
            <a:lvl1pPr>
              <a:defRPr sz="1000"/>
            </a:lvl1pPr>
          </a:lstStyle>
          <a:p>
            <a:pPr>
              <a:defRPr/>
            </a:pPr>
            <a:r>
              <a:rPr lang="nb-NO"/>
              <a:t>NorDig/T 10 February 2007</a:t>
            </a:r>
          </a:p>
        </p:txBody>
      </p:sp>
      <p:cxnSp>
        <p:nvCxnSpPr>
          <p:cNvPr id="6" name="Straight Connector 5"/>
          <p:cNvCxnSpPr/>
          <p:nvPr userDrawn="1"/>
        </p:nvCxnSpPr>
        <p:spPr>
          <a:xfrm>
            <a:off x="0" y="798079"/>
            <a:ext cx="9144000" cy="9229"/>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2"/>
            <a:ext cx="7772400" cy="1362075"/>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b-NO"/>
              <a:t>Klikk for å redigere tekststiler i malen</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F9C81274-710A-4E52-832F-F617AFE28077}" type="slidenum">
              <a:rPr lang="nb-NO"/>
              <a:pPr>
                <a:defRPr/>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AAC3097E-1200-41B3-8B38-8F142BFF3C8B}" type="slidenum">
              <a:rPr lang="nb-NO"/>
              <a:pPr>
                <a:defRPr/>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Rectangle 4"/>
          <p:cNvSpPr>
            <a:spLocks noGrp="1" noChangeArrowheads="1"/>
          </p:cNvSpPr>
          <p:nvPr>
            <p:ph type="dt" sz="half" idx="10"/>
          </p:nvPr>
        </p:nvSpPr>
        <p:spPr>
          <a:ln/>
        </p:spPr>
        <p:txBody>
          <a:bodyPr/>
          <a:lstStyle>
            <a:lvl1pPr>
              <a:defRPr/>
            </a:lvl1pPr>
          </a:lstStyle>
          <a:p>
            <a:pPr>
              <a:defRPr/>
            </a:pPr>
            <a:endParaRPr lang="nb-NO"/>
          </a:p>
        </p:txBody>
      </p:sp>
      <p:sp>
        <p:nvSpPr>
          <p:cNvPr id="8"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9" name="Rectangle 6"/>
          <p:cNvSpPr>
            <a:spLocks noGrp="1" noChangeArrowheads="1"/>
          </p:cNvSpPr>
          <p:nvPr>
            <p:ph type="sldNum" sz="quarter" idx="12"/>
          </p:nvPr>
        </p:nvSpPr>
        <p:spPr>
          <a:ln/>
        </p:spPr>
        <p:txBody>
          <a:bodyPr/>
          <a:lstStyle>
            <a:lvl1pPr>
              <a:defRPr/>
            </a:lvl1pPr>
          </a:lstStyle>
          <a:p>
            <a:pPr>
              <a:defRPr/>
            </a:pPr>
            <a:fld id="{0FC02AB0-275D-437E-87DD-89525482DCD5}" type="slidenum">
              <a:rPr lang="nb-NO"/>
              <a:pPr>
                <a:defRPr/>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Rectangle 4"/>
          <p:cNvSpPr>
            <a:spLocks noGrp="1" noChangeArrowheads="1"/>
          </p:cNvSpPr>
          <p:nvPr>
            <p:ph type="dt" sz="half" idx="10"/>
          </p:nvPr>
        </p:nvSpPr>
        <p:spPr>
          <a:ln/>
        </p:spPr>
        <p:txBody>
          <a:bodyPr/>
          <a:lstStyle>
            <a:lvl1pPr>
              <a:defRPr/>
            </a:lvl1pPr>
          </a:lstStyle>
          <a:p>
            <a:pPr>
              <a:defRPr/>
            </a:pPr>
            <a:endParaRPr lang="nb-NO"/>
          </a:p>
        </p:txBody>
      </p:sp>
      <p:sp>
        <p:nvSpPr>
          <p:cNvPr id="4"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5" name="Rectangle 6"/>
          <p:cNvSpPr>
            <a:spLocks noGrp="1" noChangeArrowheads="1"/>
          </p:cNvSpPr>
          <p:nvPr>
            <p:ph type="sldNum" sz="quarter" idx="12"/>
          </p:nvPr>
        </p:nvSpPr>
        <p:spPr>
          <a:ln/>
        </p:spPr>
        <p:txBody>
          <a:bodyPr/>
          <a:lstStyle>
            <a:lvl1pPr>
              <a:defRPr/>
            </a:lvl1pPr>
          </a:lstStyle>
          <a:p>
            <a:pPr>
              <a:defRPr/>
            </a:pPr>
            <a:fld id="{34218792-7E2F-4AC3-9DE1-916B1386EB93}" type="slidenum">
              <a:rPr lang="nb-NO"/>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b-NO"/>
          </a:p>
        </p:txBody>
      </p:sp>
      <p:sp>
        <p:nvSpPr>
          <p:cNvPr id="3"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4" name="Rectangle 6"/>
          <p:cNvSpPr>
            <a:spLocks noGrp="1" noChangeArrowheads="1"/>
          </p:cNvSpPr>
          <p:nvPr>
            <p:ph type="sldNum" sz="quarter" idx="12"/>
          </p:nvPr>
        </p:nvSpPr>
        <p:spPr>
          <a:ln/>
        </p:spPr>
        <p:txBody>
          <a:bodyPr/>
          <a:lstStyle>
            <a:lvl1pPr>
              <a:defRPr/>
            </a:lvl1pPr>
          </a:lstStyle>
          <a:p>
            <a:pPr>
              <a:defRPr/>
            </a:pPr>
            <a:fld id="{8C45C692-F0EC-4778-BA56-1CC4A14A8441}" type="slidenum">
              <a:rPr lang="nb-NO"/>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1" y="273050"/>
            <a:ext cx="3008313" cy="1162050"/>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98AA4AFA-28A4-452C-AC20-BFEC41F33A5A}" type="slidenum">
              <a:rPr lang="nb-NO"/>
              <a:pPr>
                <a:defRPr/>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E462513B-5372-41FB-A4C6-100EAA37D4B2}" type="slidenum">
              <a:rPr lang="nb-NO"/>
              <a:pPr>
                <a:defRPr/>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a:t>Klikk for å redigere tittelstil</a:t>
            </a:r>
          </a:p>
        </p:txBody>
      </p:sp>
      <p:sp>
        <p:nvSpPr>
          <p:cNvPr id="1027" name="Rectangle 3"/>
          <p:cNvSpPr>
            <a:spLocks noGrp="1" noChangeArrowheads="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nb-NO"/>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r>
              <a:rPr lang="nb-NO"/>
              <a:t>NorDig/T 10 February 2007</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D43E73F-939E-41C0-A51D-E14F15C47D94}" type="slidenum">
              <a:rPr lang="nb-NO"/>
              <a:pPr>
                <a:defRPr/>
              </a:pPr>
              <a:t>‹#›</a:t>
            </a:fld>
            <a:endParaRPr lang="nb-NO"/>
          </a:p>
        </p:txBody>
      </p:sp>
      <p:sp>
        <p:nvSpPr>
          <p:cNvPr id="3" name="TextBox 2">
            <a:extLst>
              <a:ext uri="{FF2B5EF4-FFF2-40B4-BE49-F238E27FC236}">
                <a16:creationId xmlns:a16="http://schemas.microsoft.com/office/drawing/2014/main" id="{86E36E01-2040-4829-8CAC-3B11F247BC08}"/>
              </a:ext>
            </a:extLst>
          </p:cNvPr>
          <p:cNvSpPr txBox="1"/>
          <p:nvPr userDrawn="1">
            <p:extLst>
              <p:ext uri="{1162E1C5-73C7-4A58-AE30-91384D911F3F}">
                <p184:classification xmlns:p184="http://schemas.microsoft.com/office/powerpoint/2018/4/main" val="ftr"/>
              </p:ext>
            </p:extLst>
          </p:nvPr>
        </p:nvSpPr>
        <p:spPr>
          <a:xfrm>
            <a:off x="7374" y="6778238"/>
            <a:ext cx="1090613" cy="61555"/>
          </a:xfrm>
          <a:prstGeom prst="rect">
            <a:avLst/>
          </a:prstGeom>
        </p:spPr>
        <p:txBody>
          <a:bodyPr horzOverflow="overflow" lIns="0" tIns="0" rIns="0" bIns="0">
            <a:spAutoFit/>
          </a:bodyPr>
          <a:lstStyle/>
          <a:p>
            <a:pPr algn="l"/>
            <a:r>
              <a:rPr lang="en-GB" sz="400" dirty="0" err="1">
                <a:solidFill>
                  <a:srgbClr val="000000"/>
                </a:solidFill>
                <a:latin typeface="Calibri" panose="020F0502020204030204" pitchFamily="34" charset="0"/>
                <a:cs typeface="Calibri" panose="020F0502020204030204" pitchFamily="34" charset="0"/>
              </a:rPr>
              <a:t>Informationsklass</a:t>
            </a:r>
            <a:r>
              <a:rPr lang="en-GB" sz="400" dirty="0">
                <a:solidFill>
                  <a:srgbClr val="000000"/>
                </a:solidFill>
                <a:latin typeface="Calibri" panose="020F0502020204030204" pitchFamily="34" charset="0"/>
                <a:cs typeface="Calibri" panose="020F0502020204030204" pitchFamily="34" charset="0"/>
              </a:rPr>
              <a:t>: ÖPPEN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accessibility_group@nordig.email" TargetMode="External"/><Relationship Id="rId2" Type="http://schemas.openxmlformats.org/officeDocument/2006/relationships/hyperlink" Target="mailto:audio_group@nordig.email" TargetMode="External"/><Relationship Id="rId1" Type="http://schemas.openxmlformats.org/officeDocument/2006/relationships/slideLayout" Target="../slideLayouts/slideLayout2.xml"/><Relationship Id="rId6" Type="http://schemas.openxmlformats.org/officeDocument/2006/relationships/hyperlink" Target="https://nordig.org/wp-content/uploads/2016/11/Change-your-mail-notification-.pdf" TargetMode="External"/><Relationship Id="rId5" Type="http://schemas.openxmlformats.org/officeDocument/2006/relationships/hyperlink" Target="https://gaggle.email/find" TargetMode="External"/><Relationship Id="rId4" Type="http://schemas.openxmlformats.org/officeDocument/2006/relationships/hyperlink" Target="https://gaggle.email/quick-start-for-member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Plassholder for lysbildenummer 5"/>
          <p:cNvSpPr>
            <a:spLocks noGrp="1"/>
          </p:cNvSpPr>
          <p:nvPr>
            <p:ph type="sldNum" sz="quarter" idx="12"/>
          </p:nvPr>
        </p:nvSpPr>
        <p:spPr>
          <a:noFill/>
        </p:spPr>
        <p:txBody>
          <a:bodyPr/>
          <a:lstStyle/>
          <a:p>
            <a:fld id="{B0662081-7423-49C5-ACB0-9F37174CD27F}" type="slidenum">
              <a:rPr lang="en-US" smtClean="0"/>
              <a:pPr/>
              <a:t>1</a:t>
            </a:fld>
            <a:endParaRPr lang="en-US" dirty="0"/>
          </a:p>
        </p:txBody>
      </p:sp>
      <p:sp>
        <p:nvSpPr>
          <p:cNvPr id="10" name="Rectangle 2"/>
          <p:cNvSpPr txBox="1">
            <a:spLocks noChangeArrowheads="1"/>
          </p:cNvSpPr>
          <p:nvPr/>
        </p:nvSpPr>
        <p:spPr bwMode="auto">
          <a:xfrm>
            <a:off x="1466176" y="6179"/>
            <a:ext cx="6984778" cy="850900"/>
          </a:xfrm>
          <a:prstGeom prst="rect">
            <a:avLst/>
          </a:prstGeom>
          <a:noFill/>
          <a:ln w="9525">
            <a:noFill/>
            <a:miter lim="800000"/>
            <a:headEnd/>
            <a:tailEnd/>
          </a:ln>
        </p:spPr>
        <p:txBody>
          <a:bodyPr anchor="ctr"/>
          <a:lstStyle/>
          <a:p>
            <a:pPr>
              <a:defRPr/>
            </a:pPr>
            <a:r>
              <a:rPr lang="en-US" sz="2400" b="1" kern="0" dirty="0">
                <a:latin typeface="+mj-lt"/>
                <a:ea typeface="+mj-ea"/>
                <a:cs typeface="+mj-cs"/>
              </a:rPr>
              <a:t>NorDig T report to Excom</a:t>
            </a:r>
          </a:p>
          <a:p>
            <a:pPr>
              <a:defRPr/>
            </a:pPr>
            <a:r>
              <a:rPr lang="en-US" sz="1400" b="1" kern="0" dirty="0">
                <a:latin typeface="+mj-lt"/>
                <a:ea typeface="+mj-ea"/>
                <a:cs typeface="+mj-cs"/>
              </a:rPr>
              <a:t>    NorDig Excom meeting 17</a:t>
            </a:r>
            <a:r>
              <a:rPr lang="en-US" sz="1400" b="1" kern="0" baseline="30000" dirty="0">
                <a:latin typeface="+mj-lt"/>
                <a:ea typeface="+mj-ea"/>
                <a:cs typeface="+mj-cs"/>
              </a:rPr>
              <a:t>th</a:t>
            </a:r>
            <a:r>
              <a:rPr lang="en-US" sz="1400" b="1" kern="0" dirty="0">
                <a:latin typeface="+mj-lt"/>
                <a:ea typeface="+mj-ea"/>
                <a:cs typeface="+mj-cs"/>
              </a:rPr>
              <a:t> March 2022 </a:t>
            </a:r>
            <a:endParaRPr lang="en-US" sz="1200" b="1" kern="0" dirty="0">
              <a:latin typeface="+mj-lt"/>
              <a:ea typeface="+mj-ea"/>
              <a:cs typeface="+mj-cs"/>
            </a:endParaRPr>
          </a:p>
        </p:txBody>
      </p:sp>
      <p:pic>
        <p:nvPicPr>
          <p:cNvPr id="4" name="Picture 3"/>
          <p:cNvPicPr>
            <a:picLocks noChangeAspect="1"/>
          </p:cNvPicPr>
          <p:nvPr/>
        </p:nvPicPr>
        <p:blipFill>
          <a:blip r:embed="rId2"/>
          <a:stretch>
            <a:fillRect/>
          </a:stretch>
        </p:blipFill>
        <p:spPr>
          <a:xfrm>
            <a:off x="7092280" y="80551"/>
            <a:ext cx="1943371" cy="1943371"/>
          </a:xfrm>
          <a:prstGeom prst="rect">
            <a:avLst/>
          </a:prstGeom>
        </p:spPr>
      </p:pic>
      <p:sp>
        <p:nvSpPr>
          <p:cNvPr id="2" name="TextBox 1"/>
          <p:cNvSpPr txBox="1"/>
          <p:nvPr/>
        </p:nvSpPr>
        <p:spPr>
          <a:xfrm>
            <a:off x="1907704" y="877684"/>
            <a:ext cx="1899879" cy="677108"/>
          </a:xfrm>
          <a:prstGeom prst="rect">
            <a:avLst/>
          </a:prstGeom>
          <a:noFill/>
        </p:spPr>
        <p:txBody>
          <a:bodyPr wrap="none" rtlCol="0">
            <a:spAutoFit/>
          </a:bodyPr>
          <a:lstStyle/>
          <a:p>
            <a:r>
              <a:rPr lang="en-US" sz="1400" b="1" dirty="0"/>
              <a:t>Agenda (draft):</a:t>
            </a:r>
          </a:p>
          <a:p>
            <a:r>
              <a:rPr lang="en-US" sz="1000" b="1" i="1" dirty="0"/>
              <a:t>Place: Stockholm + Webinar</a:t>
            </a:r>
          </a:p>
          <a:p>
            <a:endParaRPr lang="en-US" sz="1400" b="1" dirty="0">
              <a:solidFill>
                <a:schemeClr val="bg1">
                  <a:lumMod val="65000"/>
                </a:schemeClr>
              </a:solidFill>
            </a:endParaRPr>
          </a:p>
        </p:txBody>
      </p:sp>
      <p:sp>
        <p:nvSpPr>
          <p:cNvPr id="5" name="TextBox 4">
            <a:extLst>
              <a:ext uri="{FF2B5EF4-FFF2-40B4-BE49-F238E27FC236}">
                <a16:creationId xmlns:a16="http://schemas.microsoft.com/office/drawing/2014/main" id="{0BD70D6C-76FA-4DF7-B57B-5CA291D5183E}"/>
              </a:ext>
            </a:extLst>
          </p:cNvPr>
          <p:cNvSpPr txBox="1"/>
          <p:nvPr/>
        </p:nvSpPr>
        <p:spPr>
          <a:xfrm>
            <a:off x="899592" y="1230088"/>
            <a:ext cx="6832320" cy="5047536"/>
          </a:xfrm>
          <a:prstGeom prst="rect">
            <a:avLst/>
          </a:prstGeom>
          <a:noFill/>
        </p:spPr>
        <p:txBody>
          <a:bodyPr wrap="none" rtlCol="0">
            <a:spAutoFit/>
          </a:bodyPr>
          <a:lstStyle>
            <a:defPPr>
              <a:defRPr lang="nb-NO"/>
            </a:defPPr>
            <a:lvl1pPr>
              <a:defRPr sz="1400" b="1"/>
            </a:lvl1pPr>
          </a:lstStyle>
          <a:p>
            <a:r>
              <a:rPr lang="en-US" b="0" dirty="0">
                <a:solidFill>
                  <a:schemeClr val="bg1">
                    <a:lumMod val="65000"/>
                  </a:schemeClr>
                </a:solidFill>
              </a:rPr>
              <a:t>1. Agenda and report, actions from previous meeting</a:t>
            </a:r>
          </a:p>
          <a:p>
            <a:r>
              <a:rPr lang="sv-SE" b="0" dirty="0">
                <a:solidFill>
                  <a:schemeClr val="bg1">
                    <a:lumMod val="65000"/>
                  </a:schemeClr>
                </a:solidFill>
              </a:rPr>
              <a:t>2. </a:t>
            </a:r>
            <a:r>
              <a:rPr lang="sv-SE" b="0" dirty="0" err="1">
                <a:solidFill>
                  <a:schemeClr val="bg1">
                    <a:lumMod val="65000"/>
                  </a:schemeClr>
                </a:solidFill>
              </a:rPr>
              <a:t>Organizational</a:t>
            </a:r>
            <a:r>
              <a:rPr lang="sv-SE" b="0" dirty="0">
                <a:solidFill>
                  <a:schemeClr val="bg1">
                    <a:lumMod val="65000"/>
                  </a:schemeClr>
                </a:solidFill>
              </a:rPr>
              <a:t> </a:t>
            </a:r>
            <a:r>
              <a:rPr lang="sv-SE" b="0" dirty="0" err="1">
                <a:solidFill>
                  <a:schemeClr val="bg1">
                    <a:lumMod val="65000"/>
                  </a:schemeClr>
                </a:solidFill>
              </a:rPr>
              <a:t>matters</a:t>
            </a:r>
            <a:endParaRPr lang="sv-SE" b="0" dirty="0">
              <a:solidFill>
                <a:schemeClr val="bg1">
                  <a:lumMod val="65000"/>
                </a:schemeClr>
              </a:solidFill>
            </a:endParaRPr>
          </a:p>
          <a:p>
            <a:r>
              <a:rPr lang="en-US" sz="1200" b="0" dirty="0">
                <a:solidFill>
                  <a:schemeClr val="bg1">
                    <a:lumMod val="65000"/>
                  </a:schemeClr>
                </a:solidFill>
              </a:rPr>
              <a:t>    2.1. Selection of Excom chairman</a:t>
            </a:r>
          </a:p>
          <a:p>
            <a:r>
              <a:rPr lang="en-US" sz="1200" b="0" dirty="0">
                <a:solidFill>
                  <a:schemeClr val="bg1">
                    <a:lumMod val="65000"/>
                  </a:schemeClr>
                </a:solidFill>
              </a:rPr>
              <a:t>    2.2. Selection of </a:t>
            </a:r>
            <a:r>
              <a:rPr lang="en-US" sz="1200" b="0" dirty="0" err="1">
                <a:solidFill>
                  <a:schemeClr val="bg1">
                    <a:lumMod val="65000"/>
                  </a:schemeClr>
                </a:solidFill>
              </a:rPr>
              <a:t>Nordig</a:t>
            </a:r>
            <a:r>
              <a:rPr lang="en-US" sz="1200" b="0" dirty="0">
                <a:solidFill>
                  <a:schemeClr val="bg1">
                    <a:lumMod val="65000"/>
                  </a:schemeClr>
                </a:solidFill>
              </a:rPr>
              <a:t>/T chairman and Excom secretary</a:t>
            </a:r>
          </a:p>
          <a:p>
            <a:r>
              <a:rPr lang="sv-SE" sz="1200" b="0" dirty="0">
                <a:solidFill>
                  <a:schemeClr val="bg1">
                    <a:lumMod val="65000"/>
                  </a:schemeClr>
                </a:solidFill>
              </a:rPr>
              <a:t>    2.3. </a:t>
            </a:r>
            <a:r>
              <a:rPr lang="sv-SE" sz="1200" b="0" dirty="0" err="1">
                <a:solidFill>
                  <a:schemeClr val="bg1">
                    <a:lumMod val="65000"/>
                  </a:schemeClr>
                </a:solidFill>
              </a:rPr>
              <a:t>Membership</a:t>
            </a:r>
            <a:r>
              <a:rPr lang="sv-SE" sz="1200" b="0" dirty="0">
                <a:solidFill>
                  <a:schemeClr val="bg1">
                    <a:lumMod val="65000"/>
                  </a:schemeClr>
                </a:solidFill>
              </a:rPr>
              <a:t> situation</a:t>
            </a:r>
          </a:p>
          <a:p>
            <a:r>
              <a:rPr lang="sv-SE" sz="1200" b="0" dirty="0">
                <a:solidFill>
                  <a:schemeClr val="bg1">
                    <a:lumMod val="65000"/>
                  </a:schemeClr>
                </a:solidFill>
              </a:rPr>
              <a:t>    2.4. </a:t>
            </a:r>
            <a:r>
              <a:rPr lang="sv-SE" sz="1200" b="0" dirty="0" err="1">
                <a:solidFill>
                  <a:schemeClr val="bg1">
                    <a:lumMod val="65000"/>
                  </a:schemeClr>
                </a:solidFill>
              </a:rPr>
              <a:t>Finance</a:t>
            </a:r>
            <a:r>
              <a:rPr lang="sv-SE" sz="1200" b="0" dirty="0">
                <a:solidFill>
                  <a:schemeClr val="bg1">
                    <a:lumMod val="65000"/>
                  </a:schemeClr>
                </a:solidFill>
              </a:rPr>
              <a:t> </a:t>
            </a:r>
            <a:r>
              <a:rPr lang="sv-SE" sz="1200" b="0" dirty="0" err="1">
                <a:solidFill>
                  <a:schemeClr val="bg1">
                    <a:lumMod val="65000"/>
                  </a:schemeClr>
                </a:solidFill>
              </a:rPr>
              <a:t>matters</a:t>
            </a:r>
            <a:r>
              <a:rPr lang="sv-SE" sz="1200" b="0" dirty="0">
                <a:solidFill>
                  <a:schemeClr val="bg1">
                    <a:lumMod val="65000"/>
                  </a:schemeClr>
                </a:solidFill>
              </a:rPr>
              <a:t>, status 2021, Budget 2022, </a:t>
            </a:r>
            <a:r>
              <a:rPr lang="sv-SE" sz="1200" b="0" dirty="0" err="1">
                <a:solidFill>
                  <a:schemeClr val="bg1">
                    <a:lumMod val="65000"/>
                  </a:schemeClr>
                </a:solidFill>
              </a:rPr>
              <a:t>member</a:t>
            </a:r>
            <a:r>
              <a:rPr lang="sv-SE" sz="1200" b="0" dirty="0">
                <a:solidFill>
                  <a:schemeClr val="bg1">
                    <a:lumMod val="65000"/>
                  </a:schemeClr>
                </a:solidFill>
              </a:rPr>
              <a:t> </a:t>
            </a:r>
            <a:r>
              <a:rPr lang="sv-SE" sz="1200" b="0" dirty="0" err="1">
                <a:solidFill>
                  <a:schemeClr val="bg1">
                    <a:lumMod val="65000"/>
                  </a:schemeClr>
                </a:solidFill>
              </a:rPr>
              <a:t>fee</a:t>
            </a:r>
            <a:endParaRPr lang="sv-SE" sz="1200" b="0" dirty="0">
              <a:solidFill>
                <a:schemeClr val="bg1">
                  <a:lumMod val="65000"/>
                </a:schemeClr>
              </a:solidFill>
            </a:endParaRPr>
          </a:p>
          <a:p>
            <a:r>
              <a:rPr lang="sv-SE" sz="1200" b="0" dirty="0">
                <a:solidFill>
                  <a:schemeClr val="bg1">
                    <a:lumMod val="65000"/>
                  </a:schemeClr>
                </a:solidFill>
              </a:rPr>
              <a:t>    2.5. </a:t>
            </a:r>
            <a:r>
              <a:rPr lang="sv-SE" sz="1200" b="0" dirty="0" err="1">
                <a:solidFill>
                  <a:schemeClr val="bg1">
                    <a:lumMod val="65000"/>
                  </a:schemeClr>
                </a:solidFill>
              </a:rPr>
              <a:t>Nordig</a:t>
            </a:r>
            <a:r>
              <a:rPr lang="sv-SE" sz="1200" b="0" dirty="0">
                <a:solidFill>
                  <a:schemeClr val="bg1">
                    <a:lumMod val="65000"/>
                  </a:schemeClr>
                </a:solidFill>
              </a:rPr>
              <a:t> Charter </a:t>
            </a:r>
            <a:r>
              <a:rPr lang="sv-SE" sz="1200" b="0" dirty="0" err="1">
                <a:solidFill>
                  <a:schemeClr val="bg1">
                    <a:lumMod val="65000"/>
                  </a:schemeClr>
                </a:solidFill>
              </a:rPr>
              <a:t>update</a:t>
            </a:r>
            <a:endParaRPr lang="sv-SE" dirty="0"/>
          </a:p>
          <a:p>
            <a:endParaRPr lang="sv-SE" dirty="0">
              <a:highlight>
                <a:srgbClr val="FFFF00"/>
              </a:highlight>
            </a:endParaRPr>
          </a:p>
          <a:p>
            <a:r>
              <a:rPr lang="sv-SE" dirty="0"/>
              <a:t>3. </a:t>
            </a:r>
            <a:r>
              <a:rPr lang="sv-SE" dirty="0" err="1"/>
              <a:t>Report</a:t>
            </a:r>
            <a:r>
              <a:rPr lang="sv-SE" dirty="0"/>
              <a:t> from NorDig/T  </a:t>
            </a:r>
            <a:r>
              <a:rPr lang="sv-SE" sz="1100" b="0" dirty="0"/>
              <a:t>(Per T/NorDig T)</a:t>
            </a:r>
            <a:endParaRPr lang="sv-SE" b="0" dirty="0"/>
          </a:p>
          <a:p>
            <a:r>
              <a:rPr lang="en-US" b="0" dirty="0"/>
              <a:t>     3.1 Progress report </a:t>
            </a:r>
          </a:p>
          <a:p>
            <a:r>
              <a:rPr lang="en-US" b="0" dirty="0"/>
              <a:t>     3.2 NorDig technical specifications package v3.1.3</a:t>
            </a:r>
            <a:r>
              <a:rPr lang="en-US" b="0" dirty="0">
                <a:solidFill>
                  <a:srgbClr val="00B050"/>
                </a:solidFill>
              </a:rPr>
              <a:t> – ready for Excom approval</a:t>
            </a:r>
            <a:r>
              <a:rPr lang="en-US" b="0" dirty="0"/>
              <a:t> </a:t>
            </a:r>
          </a:p>
          <a:p>
            <a:pPr marL="742950" lvl="1" indent="-285750">
              <a:buFontTx/>
              <a:buChar char="-"/>
            </a:pPr>
            <a:r>
              <a:rPr lang="sv-SE" sz="1400" dirty="0"/>
              <a:t>NorDig </a:t>
            </a:r>
            <a:r>
              <a:rPr lang="sv-SE" sz="1400" dirty="0" err="1"/>
              <a:t>Unified</a:t>
            </a:r>
            <a:r>
              <a:rPr lang="sv-SE" sz="1400" dirty="0"/>
              <a:t> IRD </a:t>
            </a:r>
            <a:r>
              <a:rPr lang="sv-SE" sz="1400" dirty="0" err="1"/>
              <a:t>specification</a:t>
            </a:r>
            <a:r>
              <a:rPr lang="sv-SE" sz="1400" dirty="0"/>
              <a:t> (IRD) </a:t>
            </a:r>
            <a:r>
              <a:rPr lang="sv-SE" sz="1200" dirty="0"/>
              <a:t>– draft004 for v3.1.3,</a:t>
            </a:r>
            <a:r>
              <a:rPr lang="sv-SE" sz="1400" dirty="0"/>
              <a:t> </a:t>
            </a:r>
            <a:r>
              <a:rPr lang="sv-SE" sz="1100" i="1" dirty="0" err="1"/>
              <a:t>see</a:t>
            </a:r>
            <a:r>
              <a:rPr lang="sv-SE" sz="1100" i="1" dirty="0"/>
              <a:t> </a:t>
            </a:r>
            <a:r>
              <a:rPr lang="sv-SE" sz="1100" i="1" dirty="0" err="1"/>
              <a:t>slide</a:t>
            </a:r>
            <a:r>
              <a:rPr lang="sv-SE" sz="1100" i="1" dirty="0"/>
              <a:t> 3 </a:t>
            </a:r>
          </a:p>
          <a:p>
            <a:pPr marL="742950" lvl="1" indent="-285750">
              <a:buFontTx/>
              <a:buChar char="-"/>
            </a:pPr>
            <a:r>
              <a:rPr lang="sv-SE" sz="1400" dirty="0"/>
              <a:t>NorDig </a:t>
            </a:r>
            <a:r>
              <a:rPr lang="sv-SE" sz="1400" dirty="0" err="1"/>
              <a:t>Rules</a:t>
            </a:r>
            <a:r>
              <a:rPr lang="sv-SE" sz="1400" dirty="0"/>
              <a:t> </a:t>
            </a:r>
            <a:r>
              <a:rPr lang="sv-SE" sz="1400" dirty="0" err="1"/>
              <a:t>of</a:t>
            </a:r>
            <a:r>
              <a:rPr lang="sv-SE" sz="1400" dirty="0"/>
              <a:t> Operation (</a:t>
            </a:r>
            <a:r>
              <a:rPr lang="sv-SE" sz="1400" dirty="0" err="1"/>
              <a:t>RoO</a:t>
            </a:r>
            <a:r>
              <a:rPr lang="sv-SE" sz="1400" dirty="0"/>
              <a:t>) </a:t>
            </a:r>
            <a:r>
              <a:rPr lang="sv-SE" sz="1200" dirty="0"/>
              <a:t>– draft006 for v3.1.3</a:t>
            </a:r>
            <a:r>
              <a:rPr lang="sv-SE" sz="1400" dirty="0"/>
              <a:t>,</a:t>
            </a:r>
            <a:r>
              <a:rPr lang="sv-SE" sz="1100" i="1" dirty="0"/>
              <a:t> </a:t>
            </a:r>
            <a:r>
              <a:rPr lang="sv-SE" sz="1100" i="1" dirty="0" err="1"/>
              <a:t>see</a:t>
            </a:r>
            <a:r>
              <a:rPr lang="sv-SE" sz="1100" i="1" dirty="0"/>
              <a:t> </a:t>
            </a:r>
            <a:r>
              <a:rPr lang="sv-SE" sz="1100" i="1" dirty="0" err="1"/>
              <a:t>slide</a:t>
            </a:r>
            <a:r>
              <a:rPr lang="sv-SE" sz="1100" i="1" dirty="0"/>
              <a:t> 3</a:t>
            </a:r>
            <a:endParaRPr lang="sv-SE" sz="1400" i="1" dirty="0"/>
          </a:p>
          <a:p>
            <a:pPr marL="742950" lvl="1" indent="-285750">
              <a:buFontTx/>
              <a:buChar char="-"/>
            </a:pPr>
            <a:r>
              <a:rPr lang="sv-SE" sz="1400" dirty="0"/>
              <a:t>NorDig Test Plan </a:t>
            </a:r>
            <a:r>
              <a:rPr lang="sv-SE" sz="1200" dirty="0"/>
              <a:t>– draft001 for v3.1.3</a:t>
            </a:r>
            <a:r>
              <a:rPr lang="sv-SE" sz="1400" dirty="0"/>
              <a:t>, </a:t>
            </a:r>
            <a:r>
              <a:rPr lang="sv-SE" sz="1100" i="1" dirty="0" err="1"/>
              <a:t>see</a:t>
            </a:r>
            <a:r>
              <a:rPr lang="sv-SE" sz="1100" i="1" dirty="0"/>
              <a:t> </a:t>
            </a:r>
            <a:r>
              <a:rPr lang="sv-SE" sz="1100" i="1" dirty="0" err="1"/>
              <a:t>slide</a:t>
            </a:r>
            <a:r>
              <a:rPr lang="sv-SE" sz="1100" i="1" dirty="0"/>
              <a:t> 3</a:t>
            </a:r>
            <a:endParaRPr lang="en-US" b="0" i="1" dirty="0"/>
          </a:p>
          <a:p>
            <a:r>
              <a:rPr lang="sv-SE" b="0" dirty="0"/>
              <a:t>     3.3 Survey </a:t>
            </a:r>
            <a:r>
              <a:rPr lang="sv-SE" b="0" dirty="0" err="1"/>
              <a:t>future</a:t>
            </a:r>
            <a:r>
              <a:rPr lang="sv-SE" b="0" dirty="0"/>
              <a:t> formats and standards  - </a:t>
            </a:r>
            <a:r>
              <a:rPr lang="sv-SE" sz="1100" b="0" i="1" dirty="0" err="1"/>
              <a:t>see</a:t>
            </a:r>
            <a:r>
              <a:rPr lang="sv-SE" sz="1100" b="0" i="1" dirty="0"/>
              <a:t> </a:t>
            </a:r>
            <a:r>
              <a:rPr lang="sv-SE" sz="1100" b="0" i="1" dirty="0" err="1"/>
              <a:t>slide</a:t>
            </a:r>
            <a:r>
              <a:rPr lang="sv-SE" sz="1100" b="0" i="1" dirty="0"/>
              <a:t> 7-16 (</a:t>
            </a:r>
            <a:r>
              <a:rPr lang="sv-SE" sz="1100" b="0" i="1" dirty="0" err="1"/>
              <a:t>see</a:t>
            </a:r>
            <a:r>
              <a:rPr lang="sv-SE" sz="1100" b="0" i="1" dirty="0"/>
              <a:t> </a:t>
            </a:r>
            <a:r>
              <a:rPr lang="sv-SE" sz="1100" b="0" i="1" dirty="0" err="1"/>
              <a:t>separate</a:t>
            </a:r>
            <a:r>
              <a:rPr lang="sv-SE" sz="1100" b="0" i="1" dirty="0"/>
              <a:t> </a:t>
            </a:r>
            <a:r>
              <a:rPr lang="sv-SE" sz="1100" b="0" i="1" dirty="0" err="1"/>
              <a:t>excel</a:t>
            </a:r>
            <a:r>
              <a:rPr lang="sv-SE" sz="1100" b="0" i="1" dirty="0"/>
              <a:t> for original)  </a:t>
            </a:r>
            <a:endParaRPr lang="sv-SE" b="0" i="1" dirty="0"/>
          </a:p>
          <a:p>
            <a:endParaRPr lang="sv-SE" b="0" dirty="0"/>
          </a:p>
          <a:p>
            <a:r>
              <a:rPr lang="sv-SE" b="0" dirty="0">
                <a:solidFill>
                  <a:schemeClr val="bg1">
                    <a:lumMod val="65000"/>
                  </a:schemeClr>
                </a:solidFill>
              </a:rPr>
              <a:t>4. </a:t>
            </a:r>
            <a:r>
              <a:rPr lang="sv-SE" b="0" dirty="0" err="1">
                <a:solidFill>
                  <a:schemeClr val="bg1">
                    <a:lumMod val="65000"/>
                  </a:schemeClr>
                </a:solidFill>
              </a:rPr>
              <a:t>Report</a:t>
            </a:r>
            <a:r>
              <a:rPr lang="sv-SE" b="0" dirty="0">
                <a:solidFill>
                  <a:schemeClr val="bg1">
                    <a:lumMod val="65000"/>
                  </a:schemeClr>
                </a:solidFill>
              </a:rPr>
              <a:t> from Industry</a:t>
            </a:r>
          </a:p>
          <a:p>
            <a:r>
              <a:rPr lang="en-US" b="0" dirty="0">
                <a:solidFill>
                  <a:schemeClr val="bg1">
                    <a:lumMod val="65000"/>
                  </a:schemeClr>
                </a:solidFill>
              </a:rPr>
              <a:t>5. Reports from members, DVB and other</a:t>
            </a:r>
          </a:p>
          <a:p>
            <a:r>
              <a:rPr lang="sv-SE" b="0" dirty="0">
                <a:solidFill>
                  <a:schemeClr val="bg1">
                    <a:lumMod val="65000"/>
                  </a:schemeClr>
                </a:solidFill>
              </a:rPr>
              <a:t>6. </a:t>
            </a:r>
            <a:r>
              <a:rPr lang="sv-SE" b="0" dirty="0" err="1">
                <a:solidFill>
                  <a:schemeClr val="bg1">
                    <a:lumMod val="65000"/>
                  </a:schemeClr>
                </a:solidFill>
              </a:rPr>
              <a:t>Any</a:t>
            </a:r>
            <a:r>
              <a:rPr lang="sv-SE" b="0" dirty="0">
                <a:solidFill>
                  <a:schemeClr val="bg1">
                    <a:lumMod val="65000"/>
                  </a:schemeClr>
                </a:solidFill>
              </a:rPr>
              <a:t> </a:t>
            </a:r>
            <a:r>
              <a:rPr lang="sv-SE" b="0" dirty="0" err="1">
                <a:solidFill>
                  <a:schemeClr val="bg1">
                    <a:lumMod val="65000"/>
                  </a:schemeClr>
                </a:solidFill>
              </a:rPr>
              <a:t>other</a:t>
            </a:r>
            <a:r>
              <a:rPr lang="sv-SE" b="0" dirty="0">
                <a:solidFill>
                  <a:schemeClr val="bg1">
                    <a:lumMod val="65000"/>
                  </a:schemeClr>
                </a:solidFill>
              </a:rPr>
              <a:t> business</a:t>
            </a:r>
          </a:p>
          <a:p>
            <a:r>
              <a:rPr lang="en-US" sz="1200" b="0" dirty="0">
                <a:solidFill>
                  <a:schemeClr val="bg1">
                    <a:lumMod val="65000"/>
                  </a:schemeClr>
                </a:solidFill>
              </a:rPr>
              <a:t>    6.1. Proposals of special topics for October 2022 meeting</a:t>
            </a:r>
          </a:p>
          <a:p>
            <a:r>
              <a:rPr lang="sv-SE" sz="1200" b="0" dirty="0">
                <a:solidFill>
                  <a:schemeClr val="bg1">
                    <a:lumMod val="65000"/>
                  </a:schemeClr>
                </a:solidFill>
              </a:rPr>
              <a:t>    6.2. </a:t>
            </a:r>
            <a:r>
              <a:rPr lang="sv-SE" sz="1200" b="0" dirty="0" err="1">
                <a:solidFill>
                  <a:schemeClr val="bg1">
                    <a:lumMod val="65000"/>
                  </a:schemeClr>
                </a:solidFill>
              </a:rPr>
              <a:t>Nordig</a:t>
            </a:r>
            <a:r>
              <a:rPr lang="sv-SE" sz="1200" b="0" dirty="0">
                <a:solidFill>
                  <a:schemeClr val="bg1">
                    <a:lumMod val="65000"/>
                  </a:schemeClr>
                </a:solidFill>
              </a:rPr>
              <a:t> </a:t>
            </a:r>
            <a:r>
              <a:rPr lang="sv-SE" sz="1200" b="0" dirty="0" err="1">
                <a:solidFill>
                  <a:schemeClr val="bg1">
                    <a:lumMod val="65000"/>
                  </a:schemeClr>
                </a:solidFill>
              </a:rPr>
              <a:t>members</a:t>
            </a:r>
            <a:r>
              <a:rPr lang="sv-SE" sz="1200" b="0" dirty="0">
                <a:solidFill>
                  <a:schemeClr val="bg1">
                    <a:lumMod val="65000"/>
                  </a:schemeClr>
                </a:solidFill>
              </a:rPr>
              <a:t> </a:t>
            </a:r>
            <a:r>
              <a:rPr lang="sv-SE" sz="1200" b="0" dirty="0" err="1">
                <a:solidFill>
                  <a:schemeClr val="bg1">
                    <a:lumMod val="65000"/>
                  </a:schemeClr>
                </a:solidFill>
              </a:rPr>
              <a:t>interest</a:t>
            </a:r>
            <a:r>
              <a:rPr lang="sv-SE" sz="1200" b="0" dirty="0">
                <a:solidFill>
                  <a:schemeClr val="bg1">
                    <a:lumMod val="65000"/>
                  </a:schemeClr>
                </a:solidFill>
              </a:rPr>
              <a:t> for DVB-I</a:t>
            </a:r>
          </a:p>
          <a:p>
            <a:r>
              <a:rPr lang="en-US" b="0" dirty="0">
                <a:solidFill>
                  <a:schemeClr val="bg1">
                    <a:lumMod val="65000"/>
                  </a:schemeClr>
                </a:solidFill>
              </a:rPr>
              <a:t>7. Date and place for the meetings 2023</a:t>
            </a:r>
            <a:endParaRPr lang="en-US" dirty="0">
              <a:solidFill>
                <a:schemeClr val="bg1">
                  <a:lumMod val="65000"/>
                </a:schemeClr>
              </a:solidFill>
            </a:endParaRPr>
          </a:p>
          <a:p>
            <a:endParaRPr lang="en-US" dirty="0">
              <a:solidFill>
                <a:schemeClr val="bg1">
                  <a:lumMod val="65000"/>
                </a:schemeClr>
              </a:solidFill>
            </a:endParaRPr>
          </a:p>
          <a:p>
            <a:r>
              <a:rPr lang="en-US" dirty="0">
                <a:solidFill>
                  <a:schemeClr val="bg1">
                    <a:lumMod val="65000"/>
                  </a:schemeClr>
                </a:solidFill>
              </a:rPr>
              <a:t>  </a:t>
            </a:r>
            <a:r>
              <a:rPr lang="en-US" dirty="0">
                <a:solidFill>
                  <a:srgbClr val="00B050"/>
                </a:solidFill>
              </a:rPr>
              <a:t>Green Text: text highlighted for </a:t>
            </a:r>
            <a:r>
              <a:rPr lang="en-US" dirty="0" err="1">
                <a:solidFill>
                  <a:srgbClr val="00B050"/>
                </a:solidFill>
              </a:rPr>
              <a:t>Excom</a:t>
            </a:r>
            <a:r>
              <a:rPr lang="en-US" dirty="0">
                <a:solidFill>
                  <a:srgbClr val="00B050"/>
                </a:solidFill>
              </a:rPr>
              <a:t>  </a:t>
            </a:r>
            <a:r>
              <a:rPr lang="en-US" sz="1200" dirty="0">
                <a:solidFill>
                  <a:srgbClr val="00B050"/>
                </a:solidFill>
              </a:rPr>
              <a:t>(waiting </a:t>
            </a:r>
            <a:r>
              <a:rPr lang="en-US" sz="1200" dirty="0" err="1">
                <a:solidFill>
                  <a:srgbClr val="00B050"/>
                </a:solidFill>
              </a:rPr>
              <a:t>Excom</a:t>
            </a:r>
            <a:r>
              <a:rPr lang="en-US" sz="1200" dirty="0">
                <a:solidFill>
                  <a:srgbClr val="00B050"/>
                </a:solidFill>
              </a:rPr>
              <a:t> decision/approval)</a:t>
            </a:r>
            <a:r>
              <a:rPr lang="en-US" dirty="0">
                <a:solidFill>
                  <a:schemeClr val="bg1">
                    <a:lumMod val="65000"/>
                  </a:schemeClr>
                </a:solidFill>
              </a:rPr>
              <a:t> </a:t>
            </a:r>
          </a:p>
        </p:txBody>
      </p:sp>
    </p:spTree>
    <p:extLst>
      <p:ext uri="{BB962C8B-B14F-4D97-AF65-F5344CB8AC3E}">
        <p14:creationId xmlns:p14="http://schemas.microsoft.com/office/powerpoint/2010/main" val="19539928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a:t>
            </a:r>
            <a:r>
              <a:rPr lang="en-US" sz="1800" b="1" dirty="0">
                <a:latin typeface="Arial Narrow" panose="020B0606020202030204" pitchFamily="34" charset="0"/>
              </a:rPr>
              <a:t>- Survey NorDig Broadcasters formats and standards</a:t>
            </a:r>
            <a:br>
              <a:rPr lang="en-US" sz="2000" b="1" dirty="0"/>
            </a:br>
            <a:r>
              <a:rPr lang="en-GB" sz="1400" b="1" dirty="0"/>
              <a:t>    </a:t>
            </a:r>
            <a:r>
              <a:rPr lang="en-US" sz="1400" b="1" dirty="0"/>
              <a:t>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10</a:t>
            </a:fld>
            <a:endParaRPr lang="en-US" dirty="0"/>
          </a:p>
        </p:txBody>
      </p:sp>
      <p:graphicFrame>
        <p:nvGraphicFramePr>
          <p:cNvPr id="2" name="Table 1">
            <a:extLst>
              <a:ext uri="{FF2B5EF4-FFF2-40B4-BE49-F238E27FC236}">
                <a16:creationId xmlns:a16="http://schemas.microsoft.com/office/drawing/2014/main" id="{C7119596-6301-4F03-9ED8-8877598E5A08}"/>
              </a:ext>
            </a:extLst>
          </p:cNvPr>
          <p:cNvGraphicFramePr>
            <a:graphicFrameLocks noGrp="1"/>
          </p:cNvGraphicFramePr>
          <p:nvPr>
            <p:extLst>
              <p:ext uri="{D42A27DB-BD31-4B8C-83A1-F6EECF244321}">
                <p14:modId xmlns:p14="http://schemas.microsoft.com/office/powerpoint/2010/main" val="1849590264"/>
              </p:ext>
            </p:extLst>
          </p:nvPr>
        </p:nvGraphicFramePr>
        <p:xfrm>
          <a:off x="215516" y="1008191"/>
          <a:ext cx="8715964" cy="5289056"/>
        </p:xfrm>
        <a:graphic>
          <a:graphicData uri="http://schemas.openxmlformats.org/drawingml/2006/table">
            <a:tbl>
              <a:tblPr/>
              <a:tblGrid>
                <a:gridCol w="3466182">
                  <a:extLst>
                    <a:ext uri="{9D8B030D-6E8A-4147-A177-3AD203B41FA5}">
                      <a16:colId xmlns:a16="http://schemas.microsoft.com/office/drawing/2014/main" val="2653536368"/>
                    </a:ext>
                  </a:extLst>
                </a:gridCol>
                <a:gridCol w="190259">
                  <a:extLst>
                    <a:ext uri="{9D8B030D-6E8A-4147-A177-3AD203B41FA5}">
                      <a16:colId xmlns:a16="http://schemas.microsoft.com/office/drawing/2014/main" val="2014796130"/>
                    </a:ext>
                  </a:extLst>
                </a:gridCol>
                <a:gridCol w="179840">
                  <a:extLst>
                    <a:ext uri="{9D8B030D-6E8A-4147-A177-3AD203B41FA5}">
                      <a16:colId xmlns:a16="http://schemas.microsoft.com/office/drawing/2014/main" val="853147358"/>
                    </a:ext>
                  </a:extLst>
                </a:gridCol>
                <a:gridCol w="179840">
                  <a:extLst>
                    <a:ext uri="{9D8B030D-6E8A-4147-A177-3AD203B41FA5}">
                      <a16:colId xmlns:a16="http://schemas.microsoft.com/office/drawing/2014/main" val="3397843569"/>
                    </a:ext>
                  </a:extLst>
                </a:gridCol>
                <a:gridCol w="179840">
                  <a:extLst>
                    <a:ext uri="{9D8B030D-6E8A-4147-A177-3AD203B41FA5}">
                      <a16:colId xmlns:a16="http://schemas.microsoft.com/office/drawing/2014/main" val="2379204832"/>
                    </a:ext>
                  </a:extLst>
                </a:gridCol>
                <a:gridCol w="4520003">
                  <a:extLst>
                    <a:ext uri="{9D8B030D-6E8A-4147-A177-3AD203B41FA5}">
                      <a16:colId xmlns:a16="http://schemas.microsoft.com/office/drawing/2014/main" val="1308446434"/>
                    </a:ext>
                  </a:extLst>
                </a:gridCol>
              </a:tblGrid>
              <a:tr h="365981">
                <a:tc>
                  <a:txBody>
                    <a:bodyPr/>
                    <a:lstStyle/>
                    <a:p>
                      <a:pPr algn="l" fontAlgn="t"/>
                      <a:r>
                        <a:rPr lang="en-US" sz="1050" b="1" i="0" u="none" strike="noStrike" dirty="0">
                          <a:solidFill>
                            <a:srgbClr val="000000"/>
                          </a:solidFill>
                          <a:effectLst/>
                          <a:latin typeface="Calibri" panose="020F0502020204030204" pitchFamily="34" charset="0"/>
                        </a:rPr>
                        <a:t>Q5. General:</a:t>
                      </a:r>
                      <a:r>
                        <a:rPr lang="en-US" sz="1050" b="0" i="0" u="none" strike="noStrike" dirty="0">
                          <a:solidFill>
                            <a:srgbClr val="000000"/>
                          </a:solidFill>
                          <a:effectLst/>
                          <a:latin typeface="Calibri" panose="020F0502020204030204" pitchFamily="34" charset="0"/>
                        </a:rPr>
                        <a:t> What lifespan do you expect for a new format? (You may comment).</a:t>
                      </a:r>
                    </a:p>
                  </a:txBody>
                  <a:tcPr marL="6100" marR="6100" marT="610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sv-SE" sz="1100" b="0" i="0" u="none" strike="noStrike" dirty="0">
                          <a:solidFill>
                            <a:srgbClr val="000000"/>
                          </a:solidFill>
                          <a:effectLst/>
                          <a:latin typeface="Calibri" panose="020F0502020204030204" pitchFamily="34" charset="0"/>
                        </a:rPr>
                        <a:t>R1</a:t>
                      </a:r>
                    </a:p>
                  </a:txBody>
                  <a:tcPr marL="6100" marR="6100" marT="610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100" b="0" i="0" u="none" strike="noStrike" dirty="0">
                          <a:solidFill>
                            <a:srgbClr val="000000"/>
                          </a:solidFill>
                          <a:effectLst/>
                          <a:latin typeface="Calibri" panose="020F0502020204030204" pitchFamily="34" charset="0"/>
                        </a:rPr>
                        <a:t>R2</a:t>
                      </a:r>
                    </a:p>
                  </a:txBody>
                  <a:tcPr marL="6100" marR="6100" marT="610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100" b="0" i="0" u="none" strike="noStrike" dirty="0">
                          <a:solidFill>
                            <a:srgbClr val="000000"/>
                          </a:solidFill>
                          <a:effectLst/>
                          <a:latin typeface="Calibri" panose="020F0502020204030204" pitchFamily="34" charset="0"/>
                        </a:rPr>
                        <a:t>R3</a:t>
                      </a:r>
                    </a:p>
                  </a:txBody>
                  <a:tcPr marL="6100" marR="6100" marT="610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100" b="0" i="0" u="none" strike="noStrike" dirty="0">
                          <a:solidFill>
                            <a:srgbClr val="000000"/>
                          </a:solidFill>
                          <a:effectLst/>
                          <a:latin typeface="Calibri" panose="020F0502020204030204" pitchFamily="34" charset="0"/>
                        </a:rPr>
                        <a:t>R4</a:t>
                      </a:r>
                    </a:p>
                  </a:txBody>
                  <a:tcPr marL="6100" marR="6100" marT="610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en-US" sz="1050" b="0" i="0" u="none" strike="noStrike" dirty="0">
                          <a:solidFill>
                            <a:srgbClr val="000000"/>
                          </a:solidFill>
                          <a:effectLst/>
                          <a:latin typeface="Calibri" panose="020F0502020204030204" pitchFamily="34" charset="0"/>
                        </a:rPr>
                        <a:t>R1: If this “format” means new ways to improve services to our customers the changes may live shorter or longer periods depending on customer response.</a:t>
                      </a:r>
                    </a:p>
                  </a:txBody>
                  <a:tcPr marL="6100" marR="6100" marT="61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68891666"/>
                  </a:ext>
                </a:extLst>
              </a:tr>
              <a:tr h="243987">
                <a:tc>
                  <a:txBody>
                    <a:bodyPr/>
                    <a:lstStyle/>
                    <a:p>
                      <a:pPr algn="l" fontAlgn="t"/>
                      <a:r>
                        <a:rPr lang="en-US" sz="1050" b="0" i="0" u="none" strike="noStrike">
                          <a:solidFill>
                            <a:srgbClr val="000000"/>
                          </a:solidFill>
                          <a:effectLst/>
                          <a:latin typeface="Calibri" panose="020F0502020204030204" pitchFamily="34" charset="0"/>
                        </a:rPr>
                        <a:t>Quite short ~ (3-5 years). The new format will quite soon be replaced by other technology and/or other formats.</a:t>
                      </a:r>
                    </a:p>
                  </a:txBody>
                  <a:tcPr marL="54897" marR="6100" marT="610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dirty="0">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dirty="0">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Calibri" panose="020F0502020204030204" pitchFamily="34" charset="0"/>
                        </a:rPr>
                        <a:t>R1: Codecs come and go. It’s a question on player development.</a:t>
                      </a:r>
                    </a:p>
                  </a:txBody>
                  <a:tcPr marL="6100" marR="6100" marT="61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9571940"/>
                  </a:ext>
                </a:extLst>
              </a:tr>
              <a:tr h="365981">
                <a:tc>
                  <a:txBody>
                    <a:bodyPr/>
                    <a:lstStyle/>
                    <a:p>
                      <a:pPr algn="l" fontAlgn="t"/>
                      <a:r>
                        <a:rPr lang="en-US" sz="1050" b="0" i="0" u="none" strike="noStrike">
                          <a:solidFill>
                            <a:srgbClr val="000000"/>
                          </a:solidFill>
                          <a:effectLst/>
                          <a:latin typeface="Calibri" panose="020F0502020204030204" pitchFamily="34" charset="0"/>
                        </a:rPr>
                        <a:t>Medium ~ (5-8 years). Not possible to foresee a longer life than that right now.</a:t>
                      </a:r>
                    </a:p>
                  </a:txBody>
                  <a:tcPr marL="54897" marR="6100" marT="610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X</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X</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a:solidFill>
                            <a:srgbClr val="000000"/>
                          </a:solidFill>
                          <a:effectLst/>
                          <a:latin typeface="Calibri" panose="020F0502020204030204" pitchFamily="34" charset="0"/>
                        </a:rPr>
                        <a:t>X</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dirty="0">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Calibri" panose="020F0502020204030204" pitchFamily="34" charset="0"/>
                        </a:rPr>
                        <a:t>R1: If this “format” means new ways to improve services to our customers the changes may live shorter or longer periods depending on customer response</a:t>
                      </a:r>
                    </a:p>
                  </a:txBody>
                  <a:tcPr marL="6100" marR="6100" marT="61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2948619"/>
                  </a:ext>
                </a:extLst>
              </a:tr>
              <a:tr h="1097942">
                <a:tc>
                  <a:txBody>
                    <a:bodyPr/>
                    <a:lstStyle/>
                    <a:p>
                      <a:pPr algn="l" fontAlgn="t"/>
                      <a:r>
                        <a:rPr lang="en-US" sz="1050" b="0" i="0" u="none" strike="noStrike">
                          <a:solidFill>
                            <a:srgbClr val="000000"/>
                          </a:solidFill>
                          <a:effectLst/>
                          <a:latin typeface="Calibri" panose="020F0502020204030204" pitchFamily="34" charset="0"/>
                        </a:rPr>
                        <a:t>Long ~ (10-15 years maybe longer). The format will be with us for a long time even though codec, packaging and distribution will change over time.</a:t>
                      </a:r>
                    </a:p>
                  </a:txBody>
                  <a:tcPr marL="54897" marR="6100" marT="610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X</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dirty="0">
                          <a:solidFill>
                            <a:srgbClr val="000000"/>
                          </a:solidFill>
                          <a:effectLst/>
                          <a:latin typeface="Calibri" panose="020F0502020204030204" pitchFamily="34" charset="0"/>
                        </a:rPr>
                        <a:t>X</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Calibri" panose="020F0502020204030204" pitchFamily="34" charset="0"/>
                        </a:rPr>
                        <a:t>R1: If this “format” means new ways to improve services to our customers the changes may live shorter or longer periods depending on customer response.</a:t>
                      </a:r>
                      <a:br>
                        <a:rPr lang="en-US" sz="1050" b="0" i="0" u="none" strike="noStrike" dirty="0">
                          <a:solidFill>
                            <a:srgbClr val="000000"/>
                          </a:solidFill>
                          <a:effectLst/>
                          <a:latin typeface="Calibri" panose="020F0502020204030204" pitchFamily="34" charset="0"/>
                        </a:rPr>
                      </a:br>
                      <a:r>
                        <a:rPr lang="en-US" sz="1050" b="0" i="0" u="none" strike="noStrike" dirty="0">
                          <a:solidFill>
                            <a:srgbClr val="000000"/>
                          </a:solidFill>
                          <a:effectLst/>
                          <a:latin typeface="Calibri" panose="020F0502020204030204" pitchFamily="34" charset="0"/>
                        </a:rPr>
                        <a:t>R4: R4 started it’s 720p50 transmission back in 2009 and is just now transitioning towards upscaled 1080p50. We are looking at a long timeframe before the production chain will be 1080p50, and don’t see 4K HR4 becoming our main production format in any near future if ever. As of now 4K HR4 looks to be only a very small selection of high value content to be distributed as OD.</a:t>
                      </a:r>
                    </a:p>
                  </a:txBody>
                  <a:tcPr marL="6100" marR="6100" marT="61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2909639"/>
                  </a:ext>
                </a:extLst>
              </a:tr>
              <a:tr h="243987">
                <a:tc>
                  <a:txBody>
                    <a:bodyPr/>
                    <a:lstStyle/>
                    <a:p>
                      <a:pPr algn="l" fontAlgn="t"/>
                      <a:r>
                        <a:rPr lang="en-US" sz="1050" b="0" i="0" u="none" strike="noStrike">
                          <a:solidFill>
                            <a:srgbClr val="000000"/>
                          </a:solidFill>
                          <a:effectLst/>
                          <a:latin typeface="Calibri" panose="020F0502020204030204" pitchFamily="34" charset="0"/>
                        </a:rPr>
                        <a:t>Don’t know / No opinion / Don’t want to answer / Other.</a:t>
                      </a:r>
                    </a:p>
                  </a:txBody>
                  <a:tcPr marL="54897" marR="6100" marT="610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dirty="0">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Calibri" panose="020F0502020204030204" pitchFamily="34" charset="0"/>
                        </a:rPr>
                        <a:t>R2: As a PS company we need to be backwards compatible with older devices.</a:t>
                      </a:r>
                    </a:p>
                  </a:txBody>
                  <a:tcPr marL="6100" marR="6100" marT="61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1353476"/>
                  </a:ext>
                </a:extLst>
              </a:tr>
              <a:tr h="128093">
                <a:tc>
                  <a:txBody>
                    <a:bodyPr/>
                    <a:lstStyle/>
                    <a:p>
                      <a:pPr algn="l" fontAlgn="t"/>
                      <a:r>
                        <a:rPr lang="sv-SE" sz="1100" b="1" i="0" u="none" strike="noStrike">
                          <a:solidFill>
                            <a:srgbClr val="000000"/>
                          </a:solidFill>
                          <a:effectLst/>
                          <a:latin typeface="Calibri" panose="020F0502020204030204" pitchFamily="34" charset="0"/>
                        </a:rPr>
                        <a:t>Questions concerning Video</a:t>
                      </a:r>
                    </a:p>
                  </a:txBody>
                  <a:tcPr marL="6100" marR="6100" marT="610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t"/>
                      <a:r>
                        <a:rPr lang="sv-SE" sz="1050" b="1"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t"/>
                      <a:r>
                        <a:rPr lang="sv-SE" sz="1050" b="1"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t"/>
                      <a:r>
                        <a:rPr lang="sv-SE" sz="1050" b="1"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t"/>
                      <a:r>
                        <a:rPr lang="sv-SE" sz="1050" b="1" i="0" u="none" strike="noStrike" dirty="0">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t"/>
                      <a:r>
                        <a:rPr lang="sv-SE" sz="1050" b="1" i="0" u="none" strike="noStrike" dirty="0" err="1">
                          <a:solidFill>
                            <a:srgbClr val="000000"/>
                          </a:solidFill>
                          <a:effectLst/>
                          <a:latin typeface="Calibri" panose="020F0502020204030204" pitchFamily="34" charset="0"/>
                        </a:rPr>
                        <a:t>Comments</a:t>
                      </a:r>
                      <a:endParaRPr lang="sv-SE" sz="1050" b="1" i="0" u="none" strike="noStrike" dirty="0">
                        <a:solidFill>
                          <a:srgbClr val="000000"/>
                        </a:solidFill>
                        <a:effectLst/>
                        <a:latin typeface="Calibri" panose="020F0502020204030204" pitchFamily="34" charset="0"/>
                      </a:endParaRPr>
                    </a:p>
                  </a:txBody>
                  <a:tcPr marL="6100" marR="6100" marT="61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extLst>
                  <a:ext uri="{0D108BD9-81ED-4DB2-BD59-A6C34878D82A}">
                    <a16:rowId xmlns:a16="http://schemas.microsoft.com/office/drawing/2014/main" val="2710455310"/>
                  </a:ext>
                </a:extLst>
              </a:tr>
              <a:tr h="365981">
                <a:tc>
                  <a:txBody>
                    <a:bodyPr/>
                    <a:lstStyle/>
                    <a:p>
                      <a:pPr algn="l" fontAlgn="t"/>
                      <a:r>
                        <a:rPr lang="en-US" sz="1050" b="1" i="0" u="none" strike="noStrike" dirty="0">
                          <a:solidFill>
                            <a:srgbClr val="000000"/>
                          </a:solidFill>
                          <a:effectLst/>
                          <a:latin typeface="Calibri" panose="020F0502020204030204" pitchFamily="34" charset="0"/>
                        </a:rPr>
                        <a:t>Q6. Video</a:t>
                      </a:r>
                      <a:r>
                        <a:rPr lang="en-US" sz="1050" b="0" i="0" u="none" strike="noStrike" dirty="0">
                          <a:solidFill>
                            <a:srgbClr val="000000"/>
                          </a:solidFill>
                          <a:effectLst/>
                          <a:latin typeface="Calibri" panose="020F0502020204030204" pitchFamily="34" charset="0"/>
                        </a:rPr>
                        <a:t>: If plans for new video format and/or codec, what is the main reason(s) to adopt new video format and/or codec? (Select one or more of answers below).</a:t>
                      </a:r>
                    </a:p>
                  </a:txBody>
                  <a:tcPr marL="6100" marR="6100" marT="610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sv-SE" sz="1100" b="0" i="0" u="none" strike="noStrike" dirty="0">
                          <a:solidFill>
                            <a:srgbClr val="000000"/>
                          </a:solidFill>
                          <a:effectLst/>
                          <a:latin typeface="Calibri" panose="020F0502020204030204" pitchFamily="34" charset="0"/>
                        </a:rPr>
                        <a:t>R1</a:t>
                      </a:r>
                    </a:p>
                  </a:txBody>
                  <a:tcPr marL="6100" marR="6100" marT="610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100" b="0" i="0" u="none" strike="noStrike" dirty="0">
                          <a:solidFill>
                            <a:srgbClr val="000000"/>
                          </a:solidFill>
                          <a:effectLst/>
                          <a:latin typeface="Calibri" panose="020F0502020204030204" pitchFamily="34" charset="0"/>
                        </a:rPr>
                        <a:t>R2</a:t>
                      </a:r>
                    </a:p>
                  </a:txBody>
                  <a:tcPr marL="6100" marR="6100" marT="610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100" b="0" i="0" u="none" strike="noStrike" dirty="0">
                          <a:solidFill>
                            <a:srgbClr val="000000"/>
                          </a:solidFill>
                          <a:effectLst/>
                          <a:latin typeface="Calibri" panose="020F0502020204030204" pitchFamily="34" charset="0"/>
                        </a:rPr>
                        <a:t>R3</a:t>
                      </a:r>
                    </a:p>
                  </a:txBody>
                  <a:tcPr marL="6100" marR="6100" marT="610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100" b="0" i="0" u="none" strike="noStrike" dirty="0">
                          <a:solidFill>
                            <a:srgbClr val="000000"/>
                          </a:solidFill>
                          <a:effectLst/>
                          <a:latin typeface="Calibri" panose="020F0502020204030204" pitchFamily="34" charset="0"/>
                        </a:rPr>
                        <a:t>R4</a:t>
                      </a:r>
                    </a:p>
                  </a:txBody>
                  <a:tcPr marL="6100" marR="6100" marT="610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050" b="0"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7695487"/>
                  </a:ext>
                </a:extLst>
              </a:tr>
              <a:tr h="121994">
                <a:tc>
                  <a:txBody>
                    <a:bodyPr/>
                    <a:lstStyle/>
                    <a:p>
                      <a:pPr algn="l" fontAlgn="ctr"/>
                      <a:r>
                        <a:rPr lang="sv-SE" sz="1050" b="0" i="0" u="none" strike="noStrike">
                          <a:solidFill>
                            <a:srgbClr val="000000"/>
                          </a:solidFill>
                          <a:effectLst/>
                          <a:latin typeface="Calibri" panose="020F0502020204030204" pitchFamily="34" charset="0"/>
                        </a:rPr>
                        <a:t>Bitrate reduction.</a:t>
                      </a:r>
                    </a:p>
                  </a:txBody>
                  <a:tcPr marL="54897" marR="6100" marT="610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X</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dirty="0">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050" b="0" i="0" u="none" strike="noStrike" dirty="0">
                          <a:solidFill>
                            <a:srgbClr val="000000"/>
                          </a:solidFill>
                          <a:effectLst/>
                          <a:latin typeface="Calibri" panose="020F0502020204030204" pitchFamily="34" charset="0"/>
                        </a:rPr>
                        <a:t>R1: Higher picture quality with less bitrate</a:t>
                      </a:r>
                    </a:p>
                  </a:txBody>
                  <a:tcPr marL="6100" marR="6100" marT="61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27903300"/>
                  </a:ext>
                </a:extLst>
              </a:tr>
              <a:tr h="121994">
                <a:tc>
                  <a:txBody>
                    <a:bodyPr/>
                    <a:lstStyle/>
                    <a:p>
                      <a:pPr algn="l" fontAlgn="t"/>
                      <a:r>
                        <a:rPr lang="sv-SE" sz="1050" b="0" i="0" u="none" strike="noStrike">
                          <a:solidFill>
                            <a:srgbClr val="000000"/>
                          </a:solidFill>
                          <a:effectLst/>
                          <a:latin typeface="Calibri" panose="020F0502020204030204" pitchFamily="34" charset="0"/>
                        </a:rPr>
                        <a:t>Higher video quality</a:t>
                      </a:r>
                    </a:p>
                  </a:txBody>
                  <a:tcPr marL="54897" marR="6100" marT="610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X</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dirty="0">
                          <a:solidFill>
                            <a:srgbClr val="000000"/>
                          </a:solidFill>
                          <a:effectLst/>
                          <a:latin typeface="Calibri" panose="020F0502020204030204" pitchFamily="34" charset="0"/>
                        </a:rPr>
                        <a:t>X</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050" b="0" i="0" u="none" strike="noStrike" dirty="0">
                          <a:solidFill>
                            <a:srgbClr val="000000"/>
                          </a:solidFill>
                          <a:effectLst/>
                          <a:latin typeface="Calibri" panose="020F0502020204030204" pitchFamily="34" charset="0"/>
                        </a:rPr>
                        <a:t>R1: Higher picture quality with less bitrate</a:t>
                      </a:r>
                    </a:p>
                  </a:txBody>
                  <a:tcPr marL="6100" marR="6100" marT="61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9943410"/>
                  </a:ext>
                </a:extLst>
              </a:tr>
              <a:tr h="243987">
                <a:tc>
                  <a:txBody>
                    <a:bodyPr/>
                    <a:lstStyle/>
                    <a:p>
                      <a:pPr algn="l" fontAlgn="t"/>
                      <a:r>
                        <a:rPr lang="en-US" sz="1050" b="0" i="0" u="none" strike="noStrike">
                          <a:solidFill>
                            <a:srgbClr val="000000"/>
                          </a:solidFill>
                          <a:effectLst/>
                          <a:latin typeface="Calibri" panose="020F0502020204030204" pitchFamily="34" charset="0"/>
                        </a:rPr>
                        <a:t>Combination of bitrate reduction and higher video quality.</a:t>
                      </a:r>
                    </a:p>
                  </a:txBody>
                  <a:tcPr marL="54897" marR="6100" marT="610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X</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X</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a:solidFill>
                            <a:srgbClr val="000000"/>
                          </a:solidFill>
                          <a:effectLst/>
                          <a:latin typeface="Calibri" panose="020F0502020204030204" pitchFamily="34" charset="0"/>
                        </a:rPr>
                        <a:t>X</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dirty="0">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Calibri" panose="020F0502020204030204" pitchFamily="34" charset="0"/>
                        </a:rPr>
                        <a:t>R1: Bitrate reduction and moving to progressive video. Good quality de-interlacing.</a:t>
                      </a:r>
                    </a:p>
                  </a:txBody>
                  <a:tcPr marL="6100" marR="6100" marT="61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6430641"/>
                  </a:ext>
                </a:extLst>
              </a:tr>
              <a:tr h="243987">
                <a:tc>
                  <a:txBody>
                    <a:bodyPr/>
                    <a:lstStyle/>
                    <a:p>
                      <a:pPr algn="l" fontAlgn="t"/>
                      <a:r>
                        <a:rPr lang="sv-SE" sz="1050" b="0" i="0" u="none" strike="noStrike">
                          <a:solidFill>
                            <a:srgbClr val="000000"/>
                          </a:solidFill>
                          <a:effectLst/>
                          <a:latin typeface="Calibri" panose="020F0502020204030204" pitchFamily="34" charset="0"/>
                        </a:rPr>
                        <a:t>Better suit viewers devices (mobile, tablets, larger TV screens…).</a:t>
                      </a:r>
                    </a:p>
                  </a:txBody>
                  <a:tcPr marL="54897" marR="6100" marT="610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X</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a:solidFill>
                            <a:srgbClr val="000000"/>
                          </a:solidFill>
                          <a:effectLst/>
                          <a:latin typeface="Calibri" panose="020F0502020204030204" pitchFamily="34" charset="0"/>
                        </a:rPr>
                        <a:t>X</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dirty="0">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Calibri" panose="020F0502020204030204" pitchFamily="34" charset="0"/>
                        </a:rPr>
                        <a:t>R1: </a:t>
                      </a:r>
                      <a:r>
                        <a:rPr lang="en-US" sz="1050" b="0" i="0" u="none" strike="noStrike" dirty="0" err="1">
                          <a:solidFill>
                            <a:srgbClr val="000000"/>
                          </a:solidFill>
                          <a:effectLst/>
                          <a:latin typeface="Calibri" panose="020F0502020204030204" pitchFamily="34" charset="0"/>
                        </a:rPr>
                        <a:t>Continous</a:t>
                      </a:r>
                      <a:r>
                        <a:rPr lang="en-US" sz="1050" b="0" i="0" u="none" strike="noStrike" dirty="0">
                          <a:solidFill>
                            <a:srgbClr val="000000"/>
                          </a:solidFill>
                          <a:effectLst/>
                          <a:latin typeface="Calibri" panose="020F0502020204030204" pitchFamily="34" charset="0"/>
                        </a:rPr>
                        <a:t> player development and streaming optimization to viewer devices.</a:t>
                      </a:r>
                    </a:p>
                  </a:txBody>
                  <a:tcPr marL="6100" marR="6100" marT="61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2609622"/>
                  </a:ext>
                </a:extLst>
              </a:tr>
              <a:tr h="121994">
                <a:tc>
                  <a:txBody>
                    <a:bodyPr/>
                    <a:lstStyle/>
                    <a:p>
                      <a:pPr algn="l" fontAlgn="b"/>
                      <a:r>
                        <a:rPr lang="en-US" sz="1050" b="0" i="0" u="none" strike="noStrike">
                          <a:solidFill>
                            <a:srgbClr val="000000"/>
                          </a:solidFill>
                          <a:effectLst/>
                          <a:latin typeface="Calibri" panose="020F0502020204030204" pitchFamily="34" charset="0"/>
                        </a:rPr>
                        <a:t>Keeping up with other competing services.</a:t>
                      </a:r>
                    </a:p>
                  </a:txBody>
                  <a:tcPr marL="54897" marR="6100" marT="610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X</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a:solidFill>
                            <a:srgbClr val="000000"/>
                          </a:solidFill>
                          <a:effectLst/>
                          <a:latin typeface="Calibri" panose="020F0502020204030204" pitchFamily="34" charset="0"/>
                        </a:rPr>
                        <a:t>X</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dirty="0">
                          <a:solidFill>
                            <a:srgbClr val="000000"/>
                          </a:solidFill>
                          <a:effectLst/>
                          <a:latin typeface="Calibri" panose="020F0502020204030204" pitchFamily="34" charset="0"/>
                        </a:rPr>
                        <a:t>X</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Calibri" panose="020F0502020204030204" pitchFamily="34" charset="0"/>
                        </a:rPr>
                        <a:t>R1: To kick ass Netflix.</a:t>
                      </a:r>
                    </a:p>
                  </a:txBody>
                  <a:tcPr marL="6100" marR="6100" marT="61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8563698"/>
                  </a:ext>
                </a:extLst>
              </a:tr>
              <a:tr h="121994">
                <a:tc>
                  <a:txBody>
                    <a:bodyPr/>
                    <a:lstStyle/>
                    <a:p>
                      <a:pPr algn="l" fontAlgn="t"/>
                      <a:r>
                        <a:rPr lang="en-US" sz="1050" b="0" i="0" u="none" strike="noStrike">
                          <a:solidFill>
                            <a:srgbClr val="000000"/>
                          </a:solidFill>
                          <a:effectLst/>
                          <a:latin typeface="Calibri" panose="020F0502020204030204" pitchFamily="34" charset="0"/>
                        </a:rPr>
                        <a:t>Don’t know/ No opinion / Don’t want to answer.</a:t>
                      </a:r>
                    </a:p>
                  </a:txBody>
                  <a:tcPr marL="54897" marR="6100" marT="610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050" b="0"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050" b="0" i="0" u="none" strike="noStrike" dirty="0">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5295855"/>
                  </a:ext>
                </a:extLst>
              </a:tr>
              <a:tr h="738061">
                <a:tc>
                  <a:txBody>
                    <a:bodyPr/>
                    <a:lstStyle/>
                    <a:p>
                      <a:pPr algn="l" fontAlgn="t"/>
                      <a:r>
                        <a:rPr lang="en-US" sz="1050" b="0" i="0" u="none" strike="noStrike">
                          <a:solidFill>
                            <a:srgbClr val="000000"/>
                          </a:solidFill>
                          <a:effectLst/>
                          <a:latin typeface="Calibri" panose="020F0502020204030204" pitchFamily="34" charset="0"/>
                        </a:rPr>
                        <a:t>Other or comments (please describe).</a:t>
                      </a:r>
                    </a:p>
                  </a:txBody>
                  <a:tcPr marL="54897" marR="6100" marT="610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sv-SE" sz="1050" b="1"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sv-SE" sz="1050" b="0" i="0" u="none" strike="noStrike">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sv-SE" sz="1050" b="0" i="0" u="none" strike="noStrike" dirty="0">
                          <a:solidFill>
                            <a:srgbClr val="000000"/>
                          </a:solidFill>
                          <a:effectLst/>
                          <a:latin typeface="Calibri" panose="020F0502020204030204" pitchFamily="34" charset="0"/>
                        </a:rPr>
                        <a:t> </a:t>
                      </a:r>
                    </a:p>
                  </a:txBody>
                  <a:tcPr marL="6100" marR="6100" marT="61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Calibri" panose="020F0502020204030204" pitchFamily="34" charset="0"/>
                        </a:rPr>
                        <a:t>R4: With 720p50 and 1080p50 as the main formats, H.264 is performing well and handles our requirements to compatibility on end-user devices as well as keeping cost down for distribution.</a:t>
                      </a:r>
                      <a:br>
                        <a:rPr lang="en-US" sz="1050" b="0" i="0" u="none" strike="noStrike" dirty="0">
                          <a:solidFill>
                            <a:srgbClr val="000000"/>
                          </a:solidFill>
                          <a:effectLst/>
                          <a:latin typeface="Calibri" panose="020F0502020204030204" pitchFamily="34" charset="0"/>
                        </a:rPr>
                      </a:br>
                      <a:r>
                        <a:rPr lang="en-US" sz="1050" b="0" i="0" u="none" strike="noStrike" dirty="0">
                          <a:solidFill>
                            <a:srgbClr val="000000"/>
                          </a:solidFill>
                          <a:effectLst/>
                          <a:latin typeface="Calibri" panose="020F0502020204030204" pitchFamily="34" charset="0"/>
                        </a:rPr>
                        <a:t>For 4K and 4K HR4 content we will use H.265/HEVC for transcoding. This codec is primarily used to ensure end users internet connection is able to cope with the stream (appx. 16 Mbps for 4K with HEVC).</a:t>
                      </a:r>
                    </a:p>
                  </a:txBody>
                  <a:tcPr marL="6100" marR="6100" marT="61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4219591"/>
                  </a:ext>
                </a:extLst>
              </a:tr>
            </a:tbl>
          </a:graphicData>
        </a:graphic>
      </p:graphicFrame>
    </p:spTree>
    <p:extLst>
      <p:ext uri="{BB962C8B-B14F-4D97-AF65-F5344CB8AC3E}">
        <p14:creationId xmlns:p14="http://schemas.microsoft.com/office/powerpoint/2010/main" val="1884160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a:t>
            </a:r>
            <a:r>
              <a:rPr lang="en-US" sz="1800" b="1" dirty="0">
                <a:latin typeface="Arial Narrow" panose="020B0606020202030204" pitchFamily="34" charset="0"/>
              </a:rPr>
              <a:t>- Survey NorDig Broadcasters formats and standards</a:t>
            </a:r>
            <a:br>
              <a:rPr lang="en-US" sz="2000" b="1" dirty="0"/>
            </a:br>
            <a:r>
              <a:rPr lang="en-GB" sz="1400" b="1" dirty="0"/>
              <a:t>    </a:t>
            </a:r>
            <a:r>
              <a:rPr lang="en-US" sz="1400" b="1" dirty="0"/>
              <a:t>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11</a:t>
            </a:fld>
            <a:endParaRPr lang="en-US" dirty="0"/>
          </a:p>
        </p:txBody>
      </p:sp>
      <p:graphicFrame>
        <p:nvGraphicFramePr>
          <p:cNvPr id="2" name="Table 1">
            <a:extLst>
              <a:ext uri="{FF2B5EF4-FFF2-40B4-BE49-F238E27FC236}">
                <a16:creationId xmlns:a16="http://schemas.microsoft.com/office/drawing/2014/main" id="{FC98C88E-150A-4D93-BF21-9DF08296C18B}"/>
              </a:ext>
            </a:extLst>
          </p:cNvPr>
          <p:cNvGraphicFramePr>
            <a:graphicFrameLocks noGrp="1"/>
          </p:cNvGraphicFramePr>
          <p:nvPr>
            <p:extLst>
              <p:ext uri="{D42A27DB-BD31-4B8C-83A1-F6EECF244321}">
                <p14:modId xmlns:p14="http://schemas.microsoft.com/office/powerpoint/2010/main" val="3078535121"/>
              </p:ext>
            </p:extLst>
          </p:nvPr>
        </p:nvGraphicFramePr>
        <p:xfrm>
          <a:off x="395536" y="1124744"/>
          <a:ext cx="8208912" cy="3629025"/>
        </p:xfrm>
        <a:graphic>
          <a:graphicData uri="http://schemas.openxmlformats.org/drawingml/2006/table">
            <a:tbl>
              <a:tblPr/>
              <a:tblGrid>
                <a:gridCol w="8208912">
                  <a:extLst>
                    <a:ext uri="{9D8B030D-6E8A-4147-A177-3AD203B41FA5}">
                      <a16:colId xmlns:a16="http://schemas.microsoft.com/office/drawing/2014/main" val="698469837"/>
                    </a:ext>
                  </a:extLst>
                </a:gridCol>
              </a:tblGrid>
              <a:tr h="571500">
                <a:tc>
                  <a:txBody>
                    <a:bodyPr/>
                    <a:lstStyle/>
                    <a:p>
                      <a:pPr algn="l" fontAlgn="t"/>
                      <a:r>
                        <a:rPr lang="en-US" sz="1100" b="1" i="0" u="none" strike="noStrike" dirty="0">
                          <a:solidFill>
                            <a:srgbClr val="000000"/>
                          </a:solidFill>
                          <a:effectLst/>
                          <a:latin typeface="Calibri" panose="020F0502020204030204" pitchFamily="34" charset="0"/>
                        </a:rPr>
                        <a:t>Q7. Video broadcast</a:t>
                      </a:r>
                      <a:r>
                        <a:rPr lang="en-US" sz="1100" b="0" i="0" u="none" strike="noStrike" dirty="0">
                          <a:solidFill>
                            <a:srgbClr val="000000"/>
                          </a:solidFill>
                          <a:effectLst/>
                          <a:latin typeface="Calibri" panose="020F0502020204030204" pitchFamily="34" charset="0"/>
                        </a:rPr>
                        <a:t>: Describe plans for your main video format and codec for broadcast (e.g., AVC 720p50fps, AVC 1080i25fps, HEVC 2160p). If you plan to launch new format/codec, what are the plans for the current formats (simulcast for X years)?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120133985"/>
                  </a:ext>
                </a:extLst>
              </a:tr>
              <a:tr h="190500">
                <a:tc>
                  <a:txBody>
                    <a:bodyPr/>
                    <a:lstStyle/>
                    <a:p>
                      <a:pPr algn="l" fontAlgn="t"/>
                      <a:r>
                        <a:rPr lang="en-US" sz="1100" b="0" i="0" u="none" strike="noStrike" dirty="0">
                          <a:solidFill>
                            <a:srgbClr val="000000"/>
                          </a:solidFill>
                          <a:effectLst/>
                          <a:latin typeface="Calibri" panose="020F0502020204030204" pitchFamily="34" charset="0"/>
                        </a:rPr>
                        <a:t>R1: No plans for DVB</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7138966"/>
                  </a:ext>
                </a:extLst>
              </a:tr>
              <a:tr h="190500">
                <a:tc>
                  <a:txBody>
                    <a:bodyPr/>
                    <a:lstStyle/>
                    <a:p>
                      <a:pPr algn="l" fontAlgn="t"/>
                      <a:r>
                        <a:rPr lang="en-US" sz="1100" b="0" i="0" u="none" strike="noStrike" dirty="0">
                          <a:solidFill>
                            <a:srgbClr val="000000"/>
                          </a:solidFill>
                          <a:effectLst/>
                          <a:latin typeface="Calibri" panose="020F0502020204030204" pitchFamily="34" charset="0"/>
                        </a:rPr>
                        <a:t>R2: All BC channels are now 720p/50 and will probably stay that way.</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2326450"/>
                  </a:ext>
                </a:extLst>
              </a:tr>
              <a:tr h="571500">
                <a:tc>
                  <a:txBody>
                    <a:bodyPr/>
                    <a:lstStyle/>
                    <a:p>
                      <a:pPr algn="l" fontAlgn="t"/>
                      <a:r>
                        <a:rPr lang="en-US" sz="1100" b="0" i="0" u="none" strike="noStrike" dirty="0">
                          <a:solidFill>
                            <a:srgbClr val="000000"/>
                          </a:solidFill>
                          <a:effectLst/>
                          <a:latin typeface="Calibri" panose="020F0502020204030204" pitchFamily="34" charset="0"/>
                        </a:rPr>
                        <a:t>R3: R3 are delivering all services in AVC 720p50 for DTT, DTH and Cable. No other formats.</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For IPTV R3 deliver  AVC 720p50 and mezzanine format AVC 1080p50 with high profile and high bitrate. This will continue for approx. 5 more years.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6691568"/>
                  </a:ext>
                </a:extLst>
              </a:tr>
              <a:tr h="381000">
                <a:tc>
                  <a:txBody>
                    <a:bodyPr/>
                    <a:lstStyle/>
                    <a:p>
                      <a:pPr algn="l" fontAlgn="t"/>
                      <a:r>
                        <a:rPr lang="en-US" sz="1100" b="0" i="0" u="none" strike="noStrike" dirty="0">
                          <a:solidFill>
                            <a:srgbClr val="000000"/>
                          </a:solidFill>
                          <a:effectLst/>
                          <a:latin typeface="Calibri" panose="020F0502020204030204" pitchFamily="34" charset="0"/>
                        </a:rPr>
                        <a:t>R4: 720p50 with H.264 for DTT. Cable and satellite may transmit in 720p50 or 1080i25 (or 50 half frames) with H.264. There are no plans for launching new main video format or codec for broadcast.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6436611"/>
                  </a:ext>
                </a:extLst>
              </a:tr>
              <a:tr h="190500">
                <a:tc>
                  <a:txBody>
                    <a:bodyPr/>
                    <a:lstStyle/>
                    <a:p>
                      <a:pPr algn="l" fontAlgn="t"/>
                      <a:r>
                        <a:rPr lang="en-US" sz="1100" b="1" i="0" u="none" strike="noStrike">
                          <a:solidFill>
                            <a:srgbClr val="000000"/>
                          </a:solidFill>
                          <a:effectLst/>
                          <a:latin typeface="Calibri" panose="020F0502020204030204" pitchFamily="34" charset="0"/>
                        </a:rPr>
                        <a:t>Q8. Video online</a:t>
                      </a:r>
                      <a:r>
                        <a:rPr lang="en-US" sz="1100" b="0" i="0" u="none" strike="noStrike">
                          <a:solidFill>
                            <a:srgbClr val="000000"/>
                          </a:solidFill>
                          <a:effectLst/>
                          <a:latin typeface="Calibri" panose="020F0502020204030204" pitchFamily="34" charset="0"/>
                        </a:rPr>
                        <a:t>: Describe your plans for (highest/main) video format online (e.g., 1080p25fps).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841266120"/>
                  </a:ext>
                </a:extLst>
              </a:tr>
              <a:tr h="381000">
                <a:tc>
                  <a:txBody>
                    <a:bodyPr/>
                    <a:lstStyle/>
                    <a:p>
                      <a:pPr algn="l" fontAlgn="t"/>
                      <a:r>
                        <a:rPr lang="en-US" sz="1100" b="0" i="0" u="none" strike="noStrike" dirty="0">
                          <a:solidFill>
                            <a:srgbClr val="000000"/>
                          </a:solidFill>
                          <a:effectLst/>
                          <a:latin typeface="Calibri" panose="020F0502020204030204" pitchFamily="34" charset="0"/>
                        </a:rPr>
                        <a:t>R1: On broadband 1080p already used on some receivers. 4k has been tested and have working solution. Not in everyday use. Planned to be in use H2 2022 on some programs.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8909318"/>
                  </a:ext>
                </a:extLst>
              </a:tr>
              <a:tr h="190500">
                <a:tc>
                  <a:txBody>
                    <a:bodyPr/>
                    <a:lstStyle/>
                    <a:p>
                      <a:pPr algn="l" fontAlgn="t"/>
                      <a:r>
                        <a:rPr lang="en-US" sz="1100" b="0" i="0" u="none" strike="noStrike" dirty="0">
                          <a:solidFill>
                            <a:srgbClr val="000000"/>
                          </a:solidFill>
                          <a:effectLst/>
                          <a:latin typeface="Times New Roman" panose="02020603050405020304" pitchFamily="18" charset="0"/>
                        </a:rPr>
                        <a:t>R2: 1080P50, with options for 4K</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6251600"/>
                  </a:ext>
                </a:extLst>
              </a:tr>
              <a:tr h="381000">
                <a:tc>
                  <a:txBody>
                    <a:bodyPr/>
                    <a:lstStyle/>
                    <a:p>
                      <a:pPr algn="l" fontAlgn="t"/>
                      <a:r>
                        <a:rPr lang="en-US" sz="1100" b="0" i="0" u="none" strike="noStrike" dirty="0">
                          <a:solidFill>
                            <a:srgbClr val="000000"/>
                          </a:solidFill>
                          <a:effectLst/>
                          <a:latin typeface="Calibri" panose="020F0502020204030204" pitchFamily="34" charset="0"/>
                        </a:rPr>
                        <a:t>R3: OTT Live: AVC 1080p50 for some channels. At first only testing on event channels. For some events where we have digital rights, we will try UHD HLG HEVC.</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9183056"/>
                  </a:ext>
                </a:extLst>
              </a:tr>
              <a:tr h="581025">
                <a:tc>
                  <a:txBody>
                    <a:bodyPr/>
                    <a:lstStyle/>
                    <a:p>
                      <a:pPr algn="l" fontAlgn="t"/>
                      <a:r>
                        <a:rPr lang="en-US" sz="1100" b="0" i="0" u="none" strike="noStrike" dirty="0">
                          <a:solidFill>
                            <a:srgbClr val="000000"/>
                          </a:solidFill>
                          <a:effectLst/>
                          <a:latin typeface="Calibri" panose="020F0502020204030204" pitchFamily="34" charset="0"/>
                        </a:rPr>
                        <a:t>R4: Live and some OD-content in 1080p50. 1080p25 for drama productions on OD. </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We are currently working on 2160p25 SR4 content for OD and depending on current investigation 1080p25 HR4 and 2160p25 HR4 in the future.</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0108053"/>
                  </a:ext>
                </a:extLst>
              </a:tr>
            </a:tbl>
          </a:graphicData>
        </a:graphic>
      </p:graphicFrame>
      <p:sp>
        <p:nvSpPr>
          <p:cNvPr id="5" name="TextBox 4">
            <a:extLst>
              <a:ext uri="{FF2B5EF4-FFF2-40B4-BE49-F238E27FC236}">
                <a16:creationId xmlns:a16="http://schemas.microsoft.com/office/drawing/2014/main" id="{76742817-0E81-4301-AD7E-C8D5796F6F9C}"/>
              </a:ext>
            </a:extLst>
          </p:cNvPr>
          <p:cNvSpPr txBox="1"/>
          <p:nvPr/>
        </p:nvSpPr>
        <p:spPr>
          <a:xfrm>
            <a:off x="318691" y="4868384"/>
            <a:ext cx="8362601" cy="430887"/>
          </a:xfrm>
          <a:prstGeom prst="rect">
            <a:avLst/>
          </a:prstGeom>
          <a:noFill/>
        </p:spPr>
        <p:txBody>
          <a:bodyPr wrap="square" rtlCol="0">
            <a:spAutoFit/>
          </a:bodyPr>
          <a:lstStyle/>
          <a:p>
            <a:r>
              <a:rPr lang="sv-SE" sz="1100" dirty="0" err="1">
                <a:solidFill>
                  <a:srgbClr val="763B00"/>
                </a:solidFill>
              </a:rPr>
              <a:t>NorDigT</a:t>
            </a:r>
            <a:r>
              <a:rPr lang="sv-SE" sz="1100" dirty="0">
                <a:solidFill>
                  <a:srgbClr val="763B00"/>
                </a:solidFill>
              </a:rPr>
              <a:t>/</a:t>
            </a:r>
            <a:r>
              <a:rPr lang="sv-SE" sz="1100" dirty="0" err="1">
                <a:solidFill>
                  <a:srgbClr val="763B00"/>
                </a:solidFill>
              </a:rPr>
              <a:t>RoO</a:t>
            </a:r>
            <a:r>
              <a:rPr lang="sv-SE" sz="1100" dirty="0">
                <a:solidFill>
                  <a:srgbClr val="763B00"/>
                </a:solidFill>
              </a:rPr>
              <a:t> </a:t>
            </a:r>
            <a:r>
              <a:rPr lang="sv-SE" sz="1100" dirty="0" err="1">
                <a:solidFill>
                  <a:srgbClr val="763B00"/>
                </a:solidFill>
              </a:rPr>
              <a:t>comment</a:t>
            </a:r>
            <a:r>
              <a:rPr lang="sv-SE" sz="1100" dirty="0">
                <a:solidFill>
                  <a:srgbClr val="763B00"/>
                </a:solidFill>
              </a:rPr>
              <a:t>: </a:t>
            </a:r>
            <a:r>
              <a:rPr lang="sv-SE" sz="1100" dirty="0" err="1">
                <a:solidFill>
                  <a:srgbClr val="763B00"/>
                </a:solidFill>
              </a:rPr>
              <a:t>Warning</a:t>
            </a:r>
            <a:r>
              <a:rPr lang="sv-SE" sz="1100" dirty="0">
                <a:solidFill>
                  <a:srgbClr val="763B00"/>
                </a:solidFill>
              </a:rPr>
              <a:t> </a:t>
            </a:r>
            <a:r>
              <a:rPr lang="sv-SE" sz="1100" dirty="0" err="1">
                <a:solidFill>
                  <a:srgbClr val="763B00"/>
                </a:solidFill>
              </a:rPr>
              <a:t>of</a:t>
            </a:r>
            <a:r>
              <a:rPr lang="sv-SE" sz="1100" dirty="0">
                <a:solidFill>
                  <a:srgbClr val="763B00"/>
                </a:solidFill>
              </a:rPr>
              <a:t> 25frames/s not best </a:t>
            </a:r>
            <a:r>
              <a:rPr lang="sv-SE" sz="1100" dirty="0" err="1">
                <a:solidFill>
                  <a:srgbClr val="763B00"/>
                </a:solidFill>
              </a:rPr>
              <a:t>suited</a:t>
            </a:r>
            <a:r>
              <a:rPr lang="sv-SE" sz="1100" dirty="0">
                <a:solidFill>
                  <a:srgbClr val="763B00"/>
                </a:solidFill>
              </a:rPr>
              <a:t> for sport </a:t>
            </a:r>
            <a:r>
              <a:rPr lang="sv-SE" sz="1100" dirty="0" err="1">
                <a:solidFill>
                  <a:srgbClr val="763B00"/>
                </a:solidFill>
              </a:rPr>
              <a:t>content</a:t>
            </a:r>
            <a:r>
              <a:rPr lang="sv-SE" sz="1100" dirty="0">
                <a:solidFill>
                  <a:srgbClr val="763B00"/>
                </a:solidFill>
              </a:rPr>
              <a:t> and </a:t>
            </a:r>
            <a:r>
              <a:rPr lang="sv-SE" sz="1100" dirty="0" err="1">
                <a:solidFill>
                  <a:srgbClr val="763B00"/>
                </a:solidFill>
              </a:rPr>
              <a:t>other</a:t>
            </a:r>
            <a:r>
              <a:rPr lang="sv-SE" sz="1100" dirty="0">
                <a:solidFill>
                  <a:srgbClr val="763B00"/>
                </a:solidFill>
              </a:rPr>
              <a:t> </a:t>
            </a:r>
            <a:r>
              <a:rPr lang="sv-SE" sz="1100" dirty="0" err="1">
                <a:solidFill>
                  <a:srgbClr val="763B00"/>
                </a:solidFill>
              </a:rPr>
              <a:t>more</a:t>
            </a:r>
            <a:r>
              <a:rPr lang="sv-SE" sz="1100" dirty="0">
                <a:solidFill>
                  <a:srgbClr val="763B00"/>
                </a:solidFill>
              </a:rPr>
              <a:t> fast </a:t>
            </a:r>
            <a:r>
              <a:rPr lang="sv-SE" sz="1100" dirty="0" err="1">
                <a:solidFill>
                  <a:srgbClr val="763B00"/>
                </a:solidFill>
              </a:rPr>
              <a:t>moving</a:t>
            </a:r>
            <a:r>
              <a:rPr lang="sv-SE" sz="1100" dirty="0">
                <a:solidFill>
                  <a:srgbClr val="763B00"/>
                </a:solidFill>
              </a:rPr>
              <a:t> </a:t>
            </a:r>
            <a:r>
              <a:rPr lang="sv-SE" sz="1100" dirty="0" err="1">
                <a:solidFill>
                  <a:srgbClr val="763B00"/>
                </a:solidFill>
              </a:rPr>
              <a:t>content</a:t>
            </a:r>
            <a:r>
              <a:rPr lang="sv-SE" sz="1100" dirty="0">
                <a:solidFill>
                  <a:srgbClr val="763B00"/>
                </a:solidFill>
              </a:rPr>
              <a:t> (</a:t>
            </a:r>
            <a:r>
              <a:rPr lang="sv-SE" sz="1100" dirty="0" err="1">
                <a:solidFill>
                  <a:srgbClr val="763B00"/>
                </a:solidFill>
              </a:rPr>
              <a:t>but</a:t>
            </a:r>
            <a:r>
              <a:rPr lang="sv-SE" sz="1100" dirty="0">
                <a:solidFill>
                  <a:srgbClr val="763B00"/>
                </a:solidFill>
              </a:rPr>
              <a:t> </a:t>
            </a:r>
            <a:r>
              <a:rPr lang="sv-SE" sz="1100" dirty="0" err="1">
                <a:solidFill>
                  <a:srgbClr val="763B00"/>
                </a:solidFill>
              </a:rPr>
              <a:t>could</a:t>
            </a:r>
            <a:r>
              <a:rPr lang="sv-SE" sz="1100" dirty="0">
                <a:solidFill>
                  <a:srgbClr val="763B00"/>
                </a:solidFill>
              </a:rPr>
              <a:t> be OK for drama and </a:t>
            </a:r>
            <a:r>
              <a:rPr lang="sv-SE" sz="1100" dirty="0" err="1">
                <a:solidFill>
                  <a:srgbClr val="763B00"/>
                </a:solidFill>
              </a:rPr>
              <a:t>movies</a:t>
            </a:r>
            <a:r>
              <a:rPr lang="sv-SE" sz="1100" dirty="0">
                <a:solidFill>
                  <a:srgbClr val="763B00"/>
                </a:solidFill>
              </a:rPr>
              <a:t>).</a:t>
            </a:r>
          </a:p>
        </p:txBody>
      </p:sp>
    </p:spTree>
    <p:extLst>
      <p:ext uri="{BB962C8B-B14F-4D97-AF65-F5344CB8AC3E}">
        <p14:creationId xmlns:p14="http://schemas.microsoft.com/office/powerpoint/2010/main" val="1861216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a:t>
            </a:r>
            <a:r>
              <a:rPr lang="en-US" sz="1800" b="1" dirty="0">
                <a:latin typeface="Arial Narrow" panose="020B0606020202030204" pitchFamily="34" charset="0"/>
              </a:rPr>
              <a:t>- Survey NorDig Broadcasters formats and standards</a:t>
            </a:r>
            <a:br>
              <a:rPr lang="en-US" sz="2000" b="1" dirty="0"/>
            </a:br>
            <a:r>
              <a:rPr lang="en-GB" sz="1400" b="1" dirty="0"/>
              <a:t>    </a:t>
            </a:r>
            <a:r>
              <a:rPr lang="en-US" sz="1400" b="1" dirty="0"/>
              <a:t>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12</a:t>
            </a:fld>
            <a:endParaRPr lang="en-US" dirty="0"/>
          </a:p>
        </p:txBody>
      </p:sp>
      <p:graphicFrame>
        <p:nvGraphicFramePr>
          <p:cNvPr id="5" name="Table 4">
            <a:extLst>
              <a:ext uri="{FF2B5EF4-FFF2-40B4-BE49-F238E27FC236}">
                <a16:creationId xmlns:a16="http://schemas.microsoft.com/office/drawing/2014/main" id="{3B78A988-D522-47BF-8412-0E606A596313}"/>
              </a:ext>
            </a:extLst>
          </p:cNvPr>
          <p:cNvGraphicFramePr>
            <a:graphicFrameLocks noGrp="1"/>
          </p:cNvGraphicFramePr>
          <p:nvPr>
            <p:extLst>
              <p:ext uri="{D42A27DB-BD31-4B8C-83A1-F6EECF244321}">
                <p14:modId xmlns:p14="http://schemas.microsoft.com/office/powerpoint/2010/main" val="2502634897"/>
              </p:ext>
            </p:extLst>
          </p:nvPr>
        </p:nvGraphicFramePr>
        <p:xfrm>
          <a:off x="251520" y="1196752"/>
          <a:ext cx="8397575" cy="3931146"/>
        </p:xfrm>
        <a:graphic>
          <a:graphicData uri="http://schemas.openxmlformats.org/drawingml/2006/table">
            <a:tbl>
              <a:tblPr/>
              <a:tblGrid>
                <a:gridCol w="5138695">
                  <a:extLst>
                    <a:ext uri="{9D8B030D-6E8A-4147-A177-3AD203B41FA5}">
                      <a16:colId xmlns:a16="http://schemas.microsoft.com/office/drawing/2014/main" val="1335074472"/>
                    </a:ext>
                  </a:extLst>
                </a:gridCol>
                <a:gridCol w="201930">
                  <a:extLst>
                    <a:ext uri="{9D8B030D-6E8A-4147-A177-3AD203B41FA5}">
                      <a16:colId xmlns:a16="http://schemas.microsoft.com/office/drawing/2014/main" val="1528639766"/>
                    </a:ext>
                  </a:extLst>
                </a:gridCol>
                <a:gridCol w="201930">
                  <a:extLst>
                    <a:ext uri="{9D8B030D-6E8A-4147-A177-3AD203B41FA5}">
                      <a16:colId xmlns:a16="http://schemas.microsoft.com/office/drawing/2014/main" val="2133608940"/>
                    </a:ext>
                  </a:extLst>
                </a:gridCol>
                <a:gridCol w="201930">
                  <a:extLst>
                    <a:ext uri="{9D8B030D-6E8A-4147-A177-3AD203B41FA5}">
                      <a16:colId xmlns:a16="http://schemas.microsoft.com/office/drawing/2014/main" val="1510188250"/>
                    </a:ext>
                  </a:extLst>
                </a:gridCol>
                <a:gridCol w="201930">
                  <a:extLst>
                    <a:ext uri="{9D8B030D-6E8A-4147-A177-3AD203B41FA5}">
                      <a16:colId xmlns:a16="http://schemas.microsoft.com/office/drawing/2014/main" val="3720680359"/>
                    </a:ext>
                  </a:extLst>
                </a:gridCol>
                <a:gridCol w="2451160">
                  <a:extLst>
                    <a:ext uri="{9D8B030D-6E8A-4147-A177-3AD203B41FA5}">
                      <a16:colId xmlns:a16="http://schemas.microsoft.com/office/drawing/2014/main" val="3710309471"/>
                    </a:ext>
                  </a:extLst>
                </a:gridCol>
              </a:tblGrid>
              <a:tr h="864096">
                <a:tc>
                  <a:txBody>
                    <a:bodyPr/>
                    <a:lstStyle/>
                    <a:p>
                      <a:pPr algn="l" fontAlgn="t"/>
                      <a:r>
                        <a:rPr lang="en-US" sz="1100" b="1" i="0" u="none" strike="noStrike" dirty="0">
                          <a:solidFill>
                            <a:srgbClr val="000000"/>
                          </a:solidFill>
                          <a:effectLst/>
                          <a:latin typeface="Calibri" panose="020F0502020204030204" pitchFamily="34" charset="0"/>
                        </a:rPr>
                        <a:t>Q9. Video online</a:t>
                      </a:r>
                      <a:r>
                        <a:rPr lang="en-US" sz="1100" b="0" i="0" u="none" strike="noStrike" dirty="0">
                          <a:solidFill>
                            <a:srgbClr val="000000"/>
                          </a:solidFill>
                          <a:effectLst/>
                          <a:latin typeface="Calibri" panose="020F0502020204030204" pitchFamily="34" charset="0"/>
                        </a:rPr>
                        <a:t>: Do you plan that the video format for online (highest video profile) will be fixed and same for all </a:t>
                      </a:r>
                      <a:r>
                        <a:rPr lang="en-US" sz="1100" b="0" i="0" u="none" strike="noStrike" dirty="0" err="1">
                          <a:solidFill>
                            <a:srgbClr val="000000"/>
                          </a:solidFill>
                          <a:effectLst/>
                          <a:latin typeface="Calibri" panose="020F0502020204030204" pitchFamily="34" charset="0"/>
                        </a:rPr>
                        <a:t>programme</a:t>
                      </a:r>
                      <a:r>
                        <a:rPr lang="en-US" sz="1100" b="0" i="0" u="none" strike="noStrike" dirty="0">
                          <a:solidFill>
                            <a:srgbClr val="000000"/>
                          </a:solidFill>
                          <a:effectLst/>
                          <a:latin typeface="Calibri" panose="020F0502020204030204" pitchFamily="34" charset="0"/>
                        </a:rPr>
                        <a:t> content or vary for different genres? (e.g., sport content in one format, drama content in another format etc. select one of answers below).</a:t>
                      </a: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sv-SE" sz="1200" b="0" i="0" u="none" strike="noStrike" dirty="0">
                          <a:solidFill>
                            <a:srgbClr val="000000"/>
                          </a:solidFill>
                          <a:effectLst/>
                          <a:latin typeface="Calibri" panose="020F0502020204030204" pitchFamily="34" charset="0"/>
                        </a:rPr>
                        <a:t>R1</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R2</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R3</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R4</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en-US" sz="1100" b="0" i="0" u="none" strike="noStrike" dirty="0">
                          <a:solidFill>
                            <a:srgbClr val="000000"/>
                          </a:solidFill>
                          <a:effectLst/>
                          <a:latin typeface="Calibri" panose="020F0502020204030204" pitchFamily="34" charset="0"/>
                        </a:rPr>
                        <a:t>R1: The formats will vary depending on receiver, display and connection. Mobile sets have different preferences than home 4k receivers.  Also content may have an effect</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3392328"/>
                  </a:ext>
                </a:extLst>
              </a:tr>
              <a:tr h="190500">
                <a:tc>
                  <a:txBody>
                    <a:bodyPr/>
                    <a:lstStyle/>
                    <a:p>
                      <a:pPr algn="l" fontAlgn="b"/>
                      <a:r>
                        <a:rPr lang="sv-SE" sz="1100" b="0" i="0" u="none" strike="noStrike">
                          <a:solidFill>
                            <a:srgbClr val="000000"/>
                          </a:solidFill>
                          <a:effectLst/>
                          <a:latin typeface="Calibri" panose="020F0502020204030204" pitchFamily="34" charset="0"/>
                        </a:rPr>
                        <a:t>Same.</a:t>
                      </a:r>
                    </a:p>
                  </a:txBody>
                  <a:tcPr marL="857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a:solidFill>
                            <a:srgbClr val="000000"/>
                          </a:solidFill>
                          <a:effectLst/>
                          <a:latin typeface="Calibri" panose="020F0502020204030204" pitchFamily="34" charset="0"/>
                        </a:rPr>
                        <a:t>R1: No.</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48459"/>
                  </a:ext>
                </a:extLst>
              </a:tr>
              <a:tr h="190500">
                <a:tc>
                  <a:txBody>
                    <a:bodyPr/>
                    <a:lstStyle/>
                    <a:p>
                      <a:pPr algn="l" fontAlgn="b"/>
                      <a:r>
                        <a:rPr lang="en-US" sz="1100" b="0" i="0" u="none" strike="noStrike">
                          <a:solidFill>
                            <a:srgbClr val="000000"/>
                          </a:solidFill>
                          <a:effectLst/>
                          <a:latin typeface="Calibri" panose="020F0502020204030204" pitchFamily="34" charset="0"/>
                        </a:rPr>
                        <a:t>Vary for different content and different services.</a:t>
                      </a:r>
                    </a:p>
                  </a:txBody>
                  <a:tcPr marL="857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err="1">
                          <a:solidFill>
                            <a:srgbClr val="000000"/>
                          </a:solidFill>
                          <a:effectLst/>
                          <a:latin typeface="Calibri" panose="020F0502020204030204" pitchFamily="34" charset="0"/>
                        </a:rPr>
                        <a:t>Yes</a:t>
                      </a:r>
                      <a:r>
                        <a:rPr lang="sv-SE" sz="1100" b="0" i="0" u="none" strike="noStrike" dirty="0">
                          <a:solidFill>
                            <a:srgbClr val="000000"/>
                          </a:solidFill>
                          <a:effectLst/>
                          <a:latin typeface="Calibri" panose="020F0502020204030204" pitchFamily="34" charset="0"/>
                        </a:rPr>
                        <a:t>.</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8075411"/>
                  </a:ext>
                </a:extLst>
              </a:tr>
              <a:tr h="381000">
                <a:tc>
                  <a:txBody>
                    <a:bodyPr/>
                    <a:lstStyle/>
                    <a:p>
                      <a:pPr algn="l" fontAlgn="t"/>
                      <a:r>
                        <a:rPr lang="en-US" sz="1100" b="1" i="0" u="none" strike="noStrike">
                          <a:solidFill>
                            <a:srgbClr val="000000"/>
                          </a:solidFill>
                          <a:effectLst/>
                          <a:latin typeface="Calibri" panose="020F0502020204030204" pitchFamily="34" charset="0"/>
                        </a:rPr>
                        <a:t>Q10. Video</a:t>
                      </a:r>
                      <a:r>
                        <a:rPr lang="en-US" sz="1100" b="0" i="0" u="none" strike="noStrike">
                          <a:solidFill>
                            <a:srgbClr val="000000"/>
                          </a:solidFill>
                          <a:effectLst/>
                          <a:latin typeface="Calibri" panose="020F0502020204030204" pitchFamily="34" charset="0"/>
                        </a:rPr>
                        <a:t>: Do you have plans (or already launched) for High Dynamic Range (accompanied by Wide Color Gamut) and when? (Select one of answers below).</a:t>
                      </a: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sv-SE" sz="1200" b="0" i="0" u="none" strike="noStrike" dirty="0">
                          <a:solidFill>
                            <a:srgbClr val="000000"/>
                          </a:solidFill>
                          <a:effectLst/>
                          <a:latin typeface="Calibri" panose="020F0502020204030204" pitchFamily="34" charset="0"/>
                        </a:rPr>
                        <a:t>R1</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R2</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R3</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R4</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en-US" sz="1100" b="0" i="0" u="none" strike="noStrike" dirty="0">
                          <a:solidFill>
                            <a:srgbClr val="000000"/>
                          </a:solidFill>
                          <a:effectLst/>
                          <a:latin typeface="Calibri" panose="020F0502020204030204" pitchFamily="34" charset="0"/>
                        </a:rPr>
                        <a:t>R1: On production already in use on some projects.</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7582480"/>
                  </a:ext>
                </a:extLst>
              </a:tr>
              <a:tr h="190500">
                <a:tc>
                  <a:txBody>
                    <a:bodyPr/>
                    <a:lstStyle/>
                    <a:p>
                      <a:pPr algn="l" fontAlgn="b"/>
                      <a:r>
                        <a:rPr lang="sv-SE" sz="1100" b="0" i="0" u="none" strike="noStrike">
                          <a:solidFill>
                            <a:srgbClr val="000000"/>
                          </a:solidFill>
                          <a:effectLst/>
                          <a:latin typeface="Calibri" panose="020F0502020204030204" pitchFamily="34" charset="0"/>
                        </a:rPr>
                        <a:t>Yes, broadcast + online.</a:t>
                      </a:r>
                    </a:p>
                  </a:txBody>
                  <a:tcPr marL="857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a:solidFill>
                            <a:srgbClr val="000000"/>
                          </a:solidFill>
                          <a:effectLst/>
                          <a:latin typeface="Calibri" panose="020F0502020204030204" pitchFamily="34" charset="0"/>
                        </a:rPr>
                        <a:t>R1: No.</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543570"/>
                  </a:ext>
                </a:extLst>
              </a:tr>
              <a:tr h="571500">
                <a:tc>
                  <a:txBody>
                    <a:bodyPr/>
                    <a:lstStyle/>
                    <a:p>
                      <a:pPr algn="l" fontAlgn="b"/>
                      <a:r>
                        <a:rPr lang="sv-SE" sz="1100" b="0" i="0" u="none" strike="noStrike">
                          <a:solidFill>
                            <a:srgbClr val="000000"/>
                          </a:solidFill>
                          <a:effectLst/>
                          <a:latin typeface="Calibri" panose="020F0502020204030204" pitchFamily="34" charset="0"/>
                        </a:rPr>
                        <a:t>Yes, only online.</a:t>
                      </a:r>
                    </a:p>
                  </a:txBody>
                  <a:tcPr marL="857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dirty="0">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100" b="0" i="0" u="none" strike="noStrike" dirty="0">
                          <a:solidFill>
                            <a:srgbClr val="000000"/>
                          </a:solidFill>
                          <a:effectLst/>
                          <a:latin typeface="Calibri" panose="020F0502020204030204" pitchFamily="34" charset="0"/>
                        </a:rPr>
                        <a:t>R1: Under study.</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R2: 2022-2023 is the planned target launch.</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505740"/>
                  </a:ext>
                </a:extLst>
              </a:tr>
              <a:tr h="190500">
                <a:tc>
                  <a:txBody>
                    <a:bodyPr/>
                    <a:lstStyle/>
                    <a:p>
                      <a:pPr algn="l" fontAlgn="b"/>
                      <a:r>
                        <a:rPr lang="sv-SE" sz="1100" b="0" i="0" u="none" strike="noStrike">
                          <a:solidFill>
                            <a:srgbClr val="000000"/>
                          </a:solidFill>
                          <a:effectLst/>
                          <a:latin typeface="Calibri" panose="020F0502020204030204" pitchFamily="34" charset="0"/>
                        </a:rPr>
                        <a:t>Yes, only broadcast.</a:t>
                      </a:r>
                    </a:p>
                  </a:txBody>
                  <a:tcPr marL="857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dirty="0">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a:solidFill>
                            <a:srgbClr val="000000"/>
                          </a:solidFill>
                          <a:effectLst/>
                          <a:latin typeface="Calibri" panose="020F0502020204030204" pitchFamily="34" charset="0"/>
                        </a:rPr>
                        <a:t>R1: No.</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7606524"/>
                  </a:ext>
                </a:extLst>
              </a:tr>
              <a:tr h="200025">
                <a:tc>
                  <a:txBody>
                    <a:bodyPr/>
                    <a:lstStyle/>
                    <a:p>
                      <a:pPr algn="l" fontAlgn="b"/>
                      <a:r>
                        <a:rPr lang="sv-SE" sz="1100" b="0" i="0" u="none" strike="noStrike" dirty="0">
                          <a:solidFill>
                            <a:srgbClr val="000000"/>
                          </a:solidFill>
                          <a:effectLst/>
                          <a:latin typeface="Calibri" panose="020F0502020204030204" pitchFamily="34" charset="0"/>
                        </a:rPr>
                        <a:t>No, SDR.</a:t>
                      </a:r>
                    </a:p>
                  </a:txBody>
                  <a:tcPr marL="857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dirty="0">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a:solidFill>
                            <a:srgbClr val="000000"/>
                          </a:solidFill>
                          <a:effectLst/>
                          <a:latin typeface="Calibri" panose="020F0502020204030204" pitchFamily="34" charset="0"/>
                        </a:rPr>
                        <a:t>R1: </a:t>
                      </a:r>
                      <a:r>
                        <a:rPr lang="sv-SE" sz="1100" b="0" i="0" u="none" strike="noStrike" dirty="0" err="1">
                          <a:solidFill>
                            <a:srgbClr val="000000"/>
                          </a:solidFill>
                          <a:effectLst/>
                          <a:latin typeface="Calibri" panose="020F0502020204030204" pitchFamily="34" charset="0"/>
                        </a:rPr>
                        <a:t>Yes</a:t>
                      </a:r>
                      <a:r>
                        <a:rPr lang="sv-SE" sz="1100" b="0" i="0" u="none" strike="noStrike" dirty="0">
                          <a:solidFill>
                            <a:srgbClr val="000000"/>
                          </a:solidFill>
                          <a:effectLst/>
                          <a:latin typeface="Calibri" panose="020F0502020204030204" pitchFamily="34" charset="0"/>
                        </a:rPr>
                        <a:t>.</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159089"/>
                  </a:ext>
                </a:extLst>
              </a:tr>
              <a:tr h="381000">
                <a:tc>
                  <a:txBody>
                    <a:bodyPr/>
                    <a:lstStyle/>
                    <a:p>
                      <a:pPr algn="l" fontAlgn="b"/>
                      <a:r>
                        <a:rPr lang="en-US" sz="1100" b="1" i="0" u="none" strike="noStrike" dirty="0">
                          <a:solidFill>
                            <a:srgbClr val="000000"/>
                          </a:solidFill>
                          <a:effectLst/>
                          <a:latin typeface="Calibri" panose="020F0502020204030204" pitchFamily="34" charset="0"/>
                        </a:rPr>
                        <a:t>Q11. Video</a:t>
                      </a:r>
                      <a:r>
                        <a:rPr lang="en-US" sz="1100" b="0" i="0" u="none" strike="noStrike" dirty="0">
                          <a:solidFill>
                            <a:srgbClr val="000000"/>
                          </a:solidFill>
                          <a:effectLst/>
                          <a:latin typeface="Calibri" panose="020F0502020204030204" pitchFamily="34" charset="0"/>
                        </a:rPr>
                        <a:t>: If plans for HDR, any plans dynamic metadata HR4 (</a:t>
                      </a:r>
                      <a:r>
                        <a:rPr lang="en-US" sz="1100" b="0" i="0" u="none" strike="noStrike" dirty="0" err="1">
                          <a:solidFill>
                            <a:srgbClr val="000000"/>
                          </a:solidFill>
                          <a:effectLst/>
                          <a:latin typeface="Calibri" panose="020F0502020204030204" pitchFamily="34" charset="0"/>
                        </a:rPr>
                        <a:t>dHDR</a:t>
                      </a:r>
                      <a:r>
                        <a:rPr lang="en-US" sz="1100" b="0" i="0" u="none" strike="noStrike" dirty="0">
                          <a:solidFill>
                            <a:srgbClr val="000000"/>
                          </a:solidFill>
                          <a:effectLst/>
                          <a:latin typeface="Calibri" panose="020F0502020204030204" pitchFamily="34" charset="0"/>
                        </a:rPr>
                        <a:t>)? (Select one of answers below).</a:t>
                      </a:r>
                      <a:endParaRPr lang="en-US" sz="11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sv-SE" sz="1200" b="0" i="0" u="none" strike="noStrike" dirty="0">
                          <a:solidFill>
                            <a:srgbClr val="000000"/>
                          </a:solidFill>
                          <a:effectLst/>
                          <a:latin typeface="Calibri" panose="020F0502020204030204" pitchFamily="34" charset="0"/>
                        </a:rPr>
                        <a:t>R1</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R2</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R3</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R4</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dirty="0">
                          <a:solidFill>
                            <a:srgbClr val="000000"/>
                          </a:solidFill>
                          <a:effectLst/>
                          <a:latin typeface="Calibri" panose="020F0502020204030204" pitchFamily="34" charset="0"/>
                        </a:rPr>
                        <a:t>R1: Under </a:t>
                      </a:r>
                      <a:r>
                        <a:rPr lang="sv-SE" sz="1100" b="0" i="0" u="none" strike="noStrike" dirty="0" err="1">
                          <a:solidFill>
                            <a:srgbClr val="000000"/>
                          </a:solidFill>
                          <a:effectLst/>
                          <a:latin typeface="Calibri" panose="020F0502020204030204" pitchFamily="34" charset="0"/>
                        </a:rPr>
                        <a:t>study</a:t>
                      </a:r>
                      <a:r>
                        <a:rPr lang="sv-SE" sz="1100" b="0" i="0" u="none" strike="noStrike" dirty="0">
                          <a:solidFill>
                            <a:srgbClr val="000000"/>
                          </a:solidFill>
                          <a:effectLst/>
                          <a:latin typeface="Calibri" panose="020F0502020204030204" pitchFamily="34" charset="0"/>
                        </a:rPr>
                        <a:t>.</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1547780"/>
                  </a:ext>
                </a:extLst>
              </a:tr>
              <a:tr h="190500">
                <a:tc>
                  <a:txBody>
                    <a:bodyPr/>
                    <a:lstStyle/>
                    <a:p>
                      <a:pPr algn="l" fontAlgn="t"/>
                      <a:r>
                        <a:rPr lang="sv-SE" sz="1100" b="0" i="0" u="none" strike="noStrike">
                          <a:solidFill>
                            <a:srgbClr val="000000"/>
                          </a:solidFill>
                          <a:effectLst/>
                          <a:latin typeface="Calibri" panose="020F0502020204030204" pitchFamily="34" charset="0"/>
                        </a:rPr>
                        <a:t>Yes, broadcast + online.</a:t>
                      </a:r>
                    </a:p>
                  </a:txBody>
                  <a:tcPr marL="857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dirty="0">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a:solidFill>
                            <a:srgbClr val="000000"/>
                          </a:solidFill>
                          <a:effectLst/>
                          <a:latin typeface="Calibri" panose="020F0502020204030204" pitchFamily="34" charset="0"/>
                        </a:rPr>
                        <a:t>R1: No.</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8271208"/>
                  </a:ext>
                </a:extLst>
              </a:tr>
              <a:tr h="190500">
                <a:tc>
                  <a:txBody>
                    <a:bodyPr/>
                    <a:lstStyle/>
                    <a:p>
                      <a:pPr algn="l" fontAlgn="b"/>
                      <a:r>
                        <a:rPr lang="sv-SE" sz="1100" b="0" i="0" u="none" strike="noStrike">
                          <a:solidFill>
                            <a:srgbClr val="000000"/>
                          </a:solidFill>
                          <a:effectLst/>
                          <a:latin typeface="Calibri" panose="020F0502020204030204" pitchFamily="34" charset="0"/>
                        </a:rPr>
                        <a:t>Yes, only online.</a:t>
                      </a:r>
                    </a:p>
                  </a:txBody>
                  <a:tcPr marL="857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a:solidFill>
                            <a:srgbClr val="000000"/>
                          </a:solidFill>
                          <a:effectLst/>
                          <a:latin typeface="Calibri" panose="020F0502020204030204" pitchFamily="34" charset="0"/>
                        </a:rPr>
                        <a:t>R1: Under </a:t>
                      </a:r>
                      <a:r>
                        <a:rPr lang="sv-SE" sz="1100" b="0" i="0" u="none" strike="noStrike" dirty="0" err="1">
                          <a:solidFill>
                            <a:srgbClr val="000000"/>
                          </a:solidFill>
                          <a:effectLst/>
                          <a:latin typeface="Calibri" panose="020F0502020204030204" pitchFamily="34" charset="0"/>
                        </a:rPr>
                        <a:t>study</a:t>
                      </a:r>
                      <a:r>
                        <a:rPr lang="sv-SE" sz="1100" b="0" i="0" u="none" strike="noStrike" dirty="0">
                          <a:solidFill>
                            <a:srgbClr val="000000"/>
                          </a:solidFill>
                          <a:effectLst/>
                          <a:latin typeface="Calibri" panose="020F0502020204030204" pitchFamily="34" charset="0"/>
                        </a:rPr>
                        <a:t>.</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1793023"/>
                  </a:ext>
                </a:extLst>
              </a:tr>
              <a:tr h="190500">
                <a:tc>
                  <a:txBody>
                    <a:bodyPr/>
                    <a:lstStyle/>
                    <a:p>
                      <a:pPr algn="l" fontAlgn="b"/>
                      <a:r>
                        <a:rPr lang="sv-SE" sz="1100" b="0" i="0" u="none" strike="noStrike">
                          <a:solidFill>
                            <a:srgbClr val="000000"/>
                          </a:solidFill>
                          <a:effectLst/>
                          <a:latin typeface="Calibri" panose="020F0502020204030204" pitchFamily="34" charset="0"/>
                        </a:rPr>
                        <a:t>Yes, only broadcast.</a:t>
                      </a:r>
                    </a:p>
                  </a:txBody>
                  <a:tcPr marL="857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a:solidFill>
                            <a:srgbClr val="000000"/>
                          </a:solidFill>
                          <a:effectLst/>
                          <a:latin typeface="Calibri" panose="020F0502020204030204" pitchFamily="34" charset="0"/>
                        </a:rPr>
                        <a:t>R1: No.</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63505552"/>
                  </a:ext>
                </a:extLst>
              </a:tr>
              <a:tr h="200025">
                <a:tc>
                  <a:txBody>
                    <a:bodyPr/>
                    <a:lstStyle/>
                    <a:p>
                      <a:pPr algn="l" fontAlgn="b"/>
                      <a:r>
                        <a:rPr lang="sv-SE" sz="1100" b="0" i="0" u="none" strike="noStrike">
                          <a:solidFill>
                            <a:srgbClr val="000000"/>
                          </a:solidFill>
                          <a:effectLst/>
                          <a:latin typeface="Calibri" panose="020F0502020204030204" pitchFamily="34" charset="0"/>
                        </a:rPr>
                        <a:t>No.</a:t>
                      </a:r>
                    </a:p>
                  </a:txBody>
                  <a:tcPr marL="857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a:solidFill>
                            <a:srgbClr val="000000"/>
                          </a:solidFill>
                          <a:effectLst/>
                          <a:latin typeface="Calibri" panose="020F0502020204030204" pitchFamily="34" charset="0"/>
                        </a:rPr>
                        <a:t>R1: </a:t>
                      </a:r>
                      <a:r>
                        <a:rPr lang="sv-SE" sz="1100" b="0" i="0" u="none" strike="noStrike" dirty="0" err="1">
                          <a:solidFill>
                            <a:srgbClr val="000000"/>
                          </a:solidFill>
                          <a:effectLst/>
                          <a:latin typeface="Calibri" panose="020F0502020204030204" pitchFamily="34" charset="0"/>
                        </a:rPr>
                        <a:t>Yes</a:t>
                      </a:r>
                      <a:r>
                        <a:rPr lang="sv-SE" sz="1100" b="0" i="0" u="none" strike="noStrike" dirty="0">
                          <a:solidFill>
                            <a:srgbClr val="000000"/>
                          </a:solidFill>
                          <a:effectLst/>
                          <a:latin typeface="Calibri" panose="020F0502020204030204" pitchFamily="34" charset="0"/>
                        </a:rPr>
                        <a:t>.</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128902"/>
                  </a:ext>
                </a:extLst>
              </a:tr>
            </a:tbl>
          </a:graphicData>
        </a:graphic>
      </p:graphicFrame>
    </p:spTree>
    <p:extLst>
      <p:ext uri="{BB962C8B-B14F-4D97-AF65-F5344CB8AC3E}">
        <p14:creationId xmlns:p14="http://schemas.microsoft.com/office/powerpoint/2010/main" val="33016631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a:t>
            </a:r>
            <a:r>
              <a:rPr lang="en-US" sz="1800" b="1" dirty="0">
                <a:latin typeface="Arial Narrow" panose="020B0606020202030204" pitchFamily="34" charset="0"/>
              </a:rPr>
              <a:t>- Survey NorDig Broadcasters formats and standards</a:t>
            </a:r>
            <a:br>
              <a:rPr lang="en-US" sz="2000" b="1" dirty="0"/>
            </a:br>
            <a:r>
              <a:rPr lang="en-GB" sz="1400" b="1" dirty="0"/>
              <a:t>    </a:t>
            </a:r>
            <a:r>
              <a:rPr lang="en-US" sz="1400" b="1" dirty="0"/>
              <a:t>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13</a:t>
            </a:fld>
            <a:endParaRPr lang="en-US" dirty="0"/>
          </a:p>
        </p:txBody>
      </p:sp>
      <p:graphicFrame>
        <p:nvGraphicFramePr>
          <p:cNvPr id="2" name="Table 1">
            <a:extLst>
              <a:ext uri="{FF2B5EF4-FFF2-40B4-BE49-F238E27FC236}">
                <a16:creationId xmlns:a16="http://schemas.microsoft.com/office/drawing/2014/main" id="{63DF0E82-8359-4802-804A-AA1D3687EDC2}"/>
              </a:ext>
            </a:extLst>
          </p:cNvPr>
          <p:cNvGraphicFramePr>
            <a:graphicFrameLocks noGrp="1"/>
          </p:cNvGraphicFramePr>
          <p:nvPr>
            <p:extLst>
              <p:ext uri="{D42A27DB-BD31-4B8C-83A1-F6EECF244321}">
                <p14:modId xmlns:p14="http://schemas.microsoft.com/office/powerpoint/2010/main" val="399192957"/>
              </p:ext>
            </p:extLst>
          </p:nvPr>
        </p:nvGraphicFramePr>
        <p:xfrm>
          <a:off x="323528" y="947846"/>
          <a:ext cx="8714663" cy="5489008"/>
        </p:xfrm>
        <a:graphic>
          <a:graphicData uri="http://schemas.openxmlformats.org/drawingml/2006/table">
            <a:tbl>
              <a:tblPr/>
              <a:tblGrid>
                <a:gridCol w="5616624">
                  <a:extLst>
                    <a:ext uri="{9D8B030D-6E8A-4147-A177-3AD203B41FA5}">
                      <a16:colId xmlns:a16="http://schemas.microsoft.com/office/drawing/2014/main" val="1972611452"/>
                    </a:ext>
                  </a:extLst>
                </a:gridCol>
                <a:gridCol w="198446">
                  <a:extLst>
                    <a:ext uri="{9D8B030D-6E8A-4147-A177-3AD203B41FA5}">
                      <a16:colId xmlns:a16="http://schemas.microsoft.com/office/drawing/2014/main" val="3816336943"/>
                    </a:ext>
                  </a:extLst>
                </a:gridCol>
                <a:gridCol w="198446">
                  <a:extLst>
                    <a:ext uri="{9D8B030D-6E8A-4147-A177-3AD203B41FA5}">
                      <a16:colId xmlns:a16="http://schemas.microsoft.com/office/drawing/2014/main" val="503339752"/>
                    </a:ext>
                  </a:extLst>
                </a:gridCol>
                <a:gridCol w="198446">
                  <a:extLst>
                    <a:ext uri="{9D8B030D-6E8A-4147-A177-3AD203B41FA5}">
                      <a16:colId xmlns:a16="http://schemas.microsoft.com/office/drawing/2014/main" val="1505182080"/>
                    </a:ext>
                  </a:extLst>
                </a:gridCol>
                <a:gridCol w="198446">
                  <a:extLst>
                    <a:ext uri="{9D8B030D-6E8A-4147-A177-3AD203B41FA5}">
                      <a16:colId xmlns:a16="http://schemas.microsoft.com/office/drawing/2014/main" val="1545013072"/>
                    </a:ext>
                  </a:extLst>
                </a:gridCol>
                <a:gridCol w="2304255">
                  <a:extLst>
                    <a:ext uri="{9D8B030D-6E8A-4147-A177-3AD203B41FA5}">
                      <a16:colId xmlns:a16="http://schemas.microsoft.com/office/drawing/2014/main" val="305907909"/>
                    </a:ext>
                  </a:extLst>
                </a:gridCol>
              </a:tblGrid>
              <a:tr h="155667">
                <a:tc>
                  <a:txBody>
                    <a:bodyPr/>
                    <a:lstStyle/>
                    <a:p>
                      <a:pPr algn="l" fontAlgn="t"/>
                      <a:r>
                        <a:rPr lang="en-US" sz="1100" b="1" i="0" u="none" strike="noStrike" dirty="0">
                          <a:solidFill>
                            <a:srgbClr val="000000"/>
                          </a:solidFill>
                          <a:effectLst/>
                          <a:latin typeface="Calibri" panose="020F0502020204030204" pitchFamily="34" charset="0"/>
                        </a:rPr>
                        <a:t>Q12. Video</a:t>
                      </a:r>
                      <a:r>
                        <a:rPr lang="en-US" sz="1100" b="0" i="0" u="none" strike="noStrike" dirty="0">
                          <a:solidFill>
                            <a:srgbClr val="000000"/>
                          </a:solidFill>
                          <a:effectLst/>
                          <a:latin typeface="Calibri" panose="020F0502020204030204" pitchFamily="34" charset="0"/>
                        </a:rPr>
                        <a:t>: Are you NOT planning to launch HR4 or </a:t>
                      </a:r>
                      <a:r>
                        <a:rPr lang="en-US" sz="1100" b="0" i="0" u="none" strike="noStrike" dirty="0" err="1">
                          <a:solidFill>
                            <a:srgbClr val="000000"/>
                          </a:solidFill>
                          <a:effectLst/>
                          <a:latin typeface="Calibri" panose="020F0502020204030204" pitchFamily="34" charset="0"/>
                        </a:rPr>
                        <a:t>dHDR</a:t>
                      </a:r>
                      <a:r>
                        <a:rPr lang="en-US" sz="1100" b="0" i="0" u="none" strike="noStrike" dirty="0">
                          <a:solidFill>
                            <a:srgbClr val="000000"/>
                          </a:solidFill>
                          <a:effectLst/>
                          <a:latin typeface="Calibri" panose="020F0502020204030204" pitchFamily="34" charset="0"/>
                        </a:rPr>
                        <a:t>, what are the key Blockers? Please describe.</a:t>
                      </a:r>
                      <a:endParaRPr lang="en-US" sz="1100" b="1" i="0" u="none" strike="noStrike" dirty="0">
                        <a:solidFill>
                          <a:srgbClr val="000000"/>
                        </a:solidFill>
                        <a:effectLst/>
                        <a:latin typeface="Calibri" panose="020F0502020204030204" pitchFamily="34" charset="0"/>
                      </a:endParaRP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t"/>
                      <a:r>
                        <a:rPr lang="sv-SE" sz="1100" b="1"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endParaRPr lang="sv-SE" sz="1100" b="0" i="0" u="none" strike="noStrike" dirty="0">
                        <a:solidFill>
                          <a:srgbClr val="000000"/>
                        </a:solidFill>
                        <a:effectLst/>
                        <a:highlight>
                          <a:srgbClr val="C0C0C0"/>
                        </a:highlight>
                        <a:latin typeface="Calibri" panose="020F0502020204030204" pitchFamily="34" charset="0"/>
                      </a:endParaRPr>
                    </a:p>
                  </a:txBody>
                  <a:tcPr marL="7783" marR="7783" marT="7783"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648627756"/>
                  </a:ext>
                </a:extLst>
              </a:tr>
              <a:tr h="311334">
                <a:tc>
                  <a:txBody>
                    <a:bodyPr/>
                    <a:lstStyle/>
                    <a:p>
                      <a:pPr algn="l" fontAlgn="t"/>
                      <a:r>
                        <a:rPr lang="en-US" sz="1100" b="0" i="0" u="none" strike="noStrike" dirty="0">
                          <a:solidFill>
                            <a:srgbClr val="000000"/>
                          </a:solidFill>
                          <a:effectLst/>
                          <a:latin typeface="Calibri" panose="020F0502020204030204" pitchFamily="34" charset="0"/>
                        </a:rPr>
                        <a:t>R1: No development for DVB. On </a:t>
                      </a:r>
                      <a:r>
                        <a:rPr lang="en-US" sz="1100" b="0" i="0" u="none" strike="noStrike" dirty="0" err="1">
                          <a:solidFill>
                            <a:srgbClr val="000000"/>
                          </a:solidFill>
                          <a:effectLst/>
                          <a:latin typeface="Calibri" panose="020F0502020204030204" pitchFamily="34" charset="0"/>
                        </a:rPr>
                        <a:t>Areena</a:t>
                      </a:r>
                      <a:r>
                        <a:rPr lang="en-US" sz="1100" b="0" i="0" u="none" strike="noStrike" dirty="0">
                          <a:solidFill>
                            <a:srgbClr val="000000"/>
                          </a:solidFill>
                          <a:effectLst/>
                          <a:latin typeface="Calibri" panose="020F0502020204030204" pitchFamily="34" charset="0"/>
                        </a:rPr>
                        <a:t> side player development takes time because there are so many improvements on backlog to do.</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dirty="0">
                          <a:solidFill>
                            <a:srgbClr val="000000"/>
                          </a:solidFill>
                          <a:effectLst/>
                          <a:highlight>
                            <a:srgbClr val="C0C0C0"/>
                          </a:highligh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433030000"/>
                  </a:ext>
                </a:extLst>
              </a:tr>
              <a:tr h="155667">
                <a:tc>
                  <a:txBody>
                    <a:bodyPr/>
                    <a:lstStyle/>
                    <a:p>
                      <a:pPr algn="l" fontAlgn="t"/>
                      <a:r>
                        <a:rPr lang="en-US" sz="1100" b="0" i="0" u="none" strike="noStrike" dirty="0">
                          <a:solidFill>
                            <a:srgbClr val="000000"/>
                          </a:solidFill>
                          <a:effectLst/>
                          <a:latin typeface="Calibri" panose="020F0502020204030204" pitchFamily="34" charset="0"/>
                        </a:rPr>
                        <a:t>R3: Looking to standardize on 1 format – HLG, for both live and OnDemand OTT.</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dirty="0">
                          <a:solidFill>
                            <a:srgbClr val="000000"/>
                          </a:solidFill>
                          <a:effectLst/>
                          <a:highlight>
                            <a:srgbClr val="C0C0C0"/>
                          </a:highligh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705032297"/>
                  </a:ext>
                </a:extLst>
              </a:tr>
              <a:tr h="155667">
                <a:tc>
                  <a:txBody>
                    <a:bodyPr/>
                    <a:lstStyle/>
                    <a:p>
                      <a:pPr algn="l" fontAlgn="b"/>
                      <a:endParaRPr lang="sv-SE" sz="1100" b="0" i="0" u="none" strike="noStrike" dirty="0">
                        <a:solidFill>
                          <a:srgbClr val="000000"/>
                        </a:solidFill>
                        <a:effectLst/>
                        <a:latin typeface="Calibri" panose="020F0502020204030204" pitchFamily="34" charset="0"/>
                      </a:endParaRPr>
                    </a:p>
                  </a:txBody>
                  <a:tcPr marL="7783" marR="7783" marT="77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dirty="0">
                          <a:solidFill>
                            <a:srgbClr val="000000"/>
                          </a:solidFill>
                          <a:effectLst/>
                          <a:highlight>
                            <a:srgbClr val="C0C0C0"/>
                          </a:highligh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17805136"/>
                  </a:ext>
                </a:extLst>
              </a:tr>
              <a:tr h="1245337">
                <a:tc>
                  <a:txBody>
                    <a:bodyPr/>
                    <a:lstStyle/>
                    <a:p>
                      <a:pPr algn="l" fontAlgn="t"/>
                      <a:r>
                        <a:rPr lang="en-US" sz="1100" b="0" i="0" u="none" strike="noStrike" dirty="0">
                          <a:solidFill>
                            <a:srgbClr val="000000"/>
                          </a:solidFill>
                          <a:effectLst/>
                          <a:latin typeface="Calibri" panose="020F0502020204030204" pitchFamily="34" charset="0"/>
                        </a:rPr>
                        <a:t>R4: We are investigating the opportunities for HR4 and dynamic HR4 at the moment. Indications are, that we will jump directly to dHR4 and skip regular HDR, however, it depends on the content we can buy.</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Main Key Blockers are: </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 An assessment of consumer value. </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 Production chain has to be updated for HR4 content. Probably only for big drama series and documentaries. </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 Sourcing material without supporting DRM(</a:t>
                      </a:r>
                      <a:r>
                        <a:rPr lang="en-US" sz="1100" b="0" i="0" u="none" strike="noStrike" dirty="0" err="1">
                          <a:solidFill>
                            <a:srgbClr val="000000"/>
                          </a:solidFill>
                          <a:effectLst/>
                          <a:latin typeface="Calibri" panose="020F0502020204030204" pitchFamily="34" charset="0"/>
                        </a:rPr>
                        <a:t>widevine</a:t>
                      </a:r>
                      <a:r>
                        <a:rPr lang="en-US" sz="1100" b="0" i="0" u="none" strike="noStrike" dirty="0">
                          <a:solidFill>
                            <a:srgbClr val="000000"/>
                          </a:solidFill>
                          <a:effectLst/>
                          <a:latin typeface="Calibri" panose="020F0502020204030204" pitchFamily="34" charset="0"/>
                        </a:rPr>
                        <a:t>, </a:t>
                      </a:r>
                      <a:r>
                        <a:rPr lang="en-US" sz="1100" b="0" i="0" u="none" strike="noStrike" dirty="0" err="1">
                          <a:solidFill>
                            <a:srgbClr val="000000"/>
                          </a:solidFill>
                          <a:effectLst/>
                          <a:latin typeface="Calibri" panose="020F0502020204030204" pitchFamily="34" charset="0"/>
                        </a:rPr>
                        <a:t>playready</a:t>
                      </a:r>
                      <a:r>
                        <a:rPr lang="en-US" sz="1100" b="0" i="0" u="none" strike="noStrike" dirty="0">
                          <a:solidFill>
                            <a:srgbClr val="000000"/>
                          </a:solidFill>
                          <a:effectLst/>
                          <a:latin typeface="Calibri" panose="020F0502020204030204" pitchFamily="34" charset="0"/>
                        </a:rPr>
                        <a:t> etc.).</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 Making DRTV players capable of handling HDR-content and not corrupting devices that doesn’t support HDR.</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dirty="0">
                          <a:solidFill>
                            <a:srgbClr val="000000"/>
                          </a:solidFill>
                          <a:effectLst/>
                          <a:highlight>
                            <a:srgbClr val="C0C0C0"/>
                          </a:highligh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741512408"/>
                  </a:ext>
                </a:extLst>
              </a:tr>
              <a:tr h="622668">
                <a:tc>
                  <a:txBody>
                    <a:bodyPr/>
                    <a:lstStyle/>
                    <a:p>
                      <a:pPr algn="l" fontAlgn="t"/>
                      <a:r>
                        <a:rPr lang="en-US" sz="1100" b="1" i="0" u="none" strike="noStrike" dirty="0">
                          <a:solidFill>
                            <a:srgbClr val="000000"/>
                          </a:solidFill>
                          <a:effectLst/>
                          <a:latin typeface="Times New Roman" panose="02020603050405020304" pitchFamily="18" charset="0"/>
                        </a:rPr>
                        <a:t>Q13. Video</a:t>
                      </a:r>
                      <a:r>
                        <a:rPr lang="en-US" sz="1100" b="0" i="0" u="none" strike="noStrike" dirty="0">
                          <a:solidFill>
                            <a:srgbClr val="000000"/>
                          </a:solidFill>
                          <a:effectLst/>
                          <a:latin typeface="Times New Roman" panose="02020603050405020304" pitchFamily="18" charset="0"/>
                        </a:rPr>
                        <a:t>: If plans/interest for </a:t>
                      </a:r>
                      <a:r>
                        <a:rPr lang="en-US" sz="1100" b="0" i="0" u="none" strike="noStrike" dirty="0" err="1">
                          <a:solidFill>
                            <a:srgbClr val="000000"/>
                          </a:solidFill>
                          <a:effectLst/>
                          <a:latin typeface="Times New Roman" panose="02020603050405020304" pitchFamily="18" charset="0"/>
                        </a:rPr>
                        <a:t>dHDR</a:t>
                      </a:r>
                      <a:r>
                        <a:rPr lang="en-US" sz="1100" b="0" i="0" u="none" strike="noStrike" dirty="0">
                          <a:solidFill>
                            <a:srgbClr val="000000"/>
                          </a:solidFill>
                          <a:effectLst/>
                          <a:latin typeface="Times New Roman" panose="02020603050405020304" pitchFamily="18" charset="0"/>
                        </a:rPr>
                        <a:t>, from which basic format will the video stream have that the dHR4 adds metadata to? (Select one of answers below).</a:t>
                      </a:r>
                      <a:endParaRPr lang="en-US" sz="1100" b="1" i="0" u="none" strike="noStrike" dirty="0">
                        <a:solidFill>
                          <a:srgbClr val="000000"/>
                        </a:solidFill>
                        <a:effectLst/>
                        <a:latin typeface="Times New Roman" panose="02020603050405020304" pitchFamily="18" charset="0"/>
                      </a:endParaRPr>
                    </a:p>
                  </a:txBody>
                  <a:tcPr marL="7783" marR="7783" marT="7783"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sv-SE" sz="1200" b="0" i="0" u="none" strike="noStrike" dirty="0">
                          <a:solidFill>
                            <a:srgbClr val="000000"/>
                          </a:solidFill>
                          <a:effectLst/>
                          <a:latin typeface="Calibri" panose="020F0502020204030204" pitchFamily="34" charset="0"/>
                        </a:rPr>
                        <a:t>R1</a:t>
                      </a:r>
                    </a:p>
                  </a:txBody>
                  <a:tcPr marL="7783" marR="7783" marT="7783"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R2</a:t>
                      </a:r>
                    </a:p>
                  </a:txBody>
                  <a:tcPr marL="7783" marR="7783" marT="7783"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R3</a:t>
                      </a:r>
                    </a:p>
                  </a:txBody>
                  <a:tcPr marL="7783" marR="7783" marT="7783"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R4</a:t>
                      </a:r>
                    </a:p>
                  </a:txBody>
                  <a:tcPr marL="7783" marR="7783" marT="7783"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en-US" sz="1100" b="0" i="0" u="none" strike="noStrike" dirty="0">
                          <a:solidFill>
                            <a:srgbClr val="000000"/>
                          </a:solidFill>
                          <a:effectLst/>
                          <a:latin typeface="Calibri" panose="020F0502020204030204" pitchFamily="34" charset="0"/>
                        </a:rPr>
                        <a:t>R1: No development for DVB. On </a:t>
                      </a:r>
                      <a:r>
                        <a:rPr lang="en-US" sz="1100" b="0" i="0" u="none" strike="noStrike" dirty="0" err="1">
                          <a:solidFill>
                            <a:srgbClr val="000000"/>
                          </a:solidFill>
                          <a:effectLst/>
                          <a:latin typeface="Calibri" panose="020F0502020204030204" pitchFamily="34" charset="0"/>
                        </a:rPr>
                        <a:t>Areena</a:t>
                      </a:r>
                      <a:r>
                        <a:rPr lang="en-US" sz="1100" b="0" i="0" u="none" strike="noStrike" dirty="0">
                          <a:solidFill>
                            <a:srgbClr val="000000"/>
                          </a:solidFill>
                          <a:effectLst/>
                          <a:latin typeface="Calibri" panose="020F0502020204030204" pitchFamily="34" charset="0"/>
                        </a:rPr>
                        <a:t> side player development takes time because there are so many improvements on backlog to do.</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1848846"/>
                  </a:ext>
                </a:extLst>
              </a:tr>
              <a:tr h="155667">
                <a:tc>
                  <a:txBody>
                    <a:bodyPr/>
                    <a:lstStyle/>
                    <a:p>
                      <a:pPr algn="l" fontAlgn="t"/>
                      <a:r>
                        <a:rPr lang="sv-SE" sz="1100" b="0" i="0" u="none" strike="noStrike" dirty="0">
                          <a:solidFill>
                            <a:srgbClr val="000000"/>
                          </a:solidFill>
                          <a:effectLst/>
                          <a:latin typeface="Calibri" panose="020F0502020204030204" pitchFamily="34" charset="0"/>
                        </a:rPr>
                        <a:t>dHR4 from AVC or HEVC SR4 video </a:t>
                      </a:r>
                      <a:r>
                        <a:rPr lang="sv-SE" sz="1100" b="0" i="0" u="none" strike="noStrike" dirty="0" err="1">
                          <a:solidFill>
                            <a:srgbClr val="000000"/>
                          </a:solidFill>
                          <a:effectLst/>
                          <a:latin typeface="Calibri" panose="020F0502020204030204" pitchFamily="34" charset="0"/>
                        </a:rPr>
                        <a:t>stream</a:t>
                      </a:r>
                      <a:r>
                        <a:rPr lang="sv-SE" sz="1100" b="0" i="0" u="none" strike="noStrike" dirty="0">
                          <a:solidFill>
                            <a:srgbClr val="000000"/>
                          </a:solidFill>
                          <a:effectLst/>
                          <a:latin typeface="Calibri" panose="020F0502020204030204" pitchFamily="34" charset="0"/>
                        </a:rPr>
                        <a:t> (non-DVB).</a:t>
                      </a:r>
                    </a:p>
                  </a:txBody>
                  <a:tcPr marL="70050"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a:solidFill>
                            <a:srgbClr val="000000"/>
                          </a:solidFill>
                          <a:effectLst/>
                          <a:latin typeface="Calibri" panose="020F0502020204030204" pitchFamily="34" charset="0"/>
                        </a:rPr>
                        <a:t>R1: Under </a:t>
                      </a:r>
                      <a:r>
                        <a:rPr lang="sv-SE" sz="1100" b="0" i="0" u="none" strike="noStrike" dirty="0" err="1">
                          <a:solidFill>
                            <a:srgbClr val="000000"/>
                          </a:solidFill>
                          <a:effectLst/>
                          <a:latin typeface="Calibri" panose="020F0502020204030204" pitchFamily="34" charset="0"/>
                        </a:rPr>
                        <a:t>study</a:t>
                      </a:r>
                      <a:r>
                        <a:rPr lang="sv-SE" sz="1100" b="0" i="0" u="none" strike="noStrike" dirty="0">
                          <a:solidFill>
                            <a:srgbClr val="000000"/>
                          </a:solidFill>
                          <a:effectLst/>
                          <a:latin typeface="Calibri" panose="020F0502020204030204" pitchFamily="34" charset="0"/>
                        </a:rPr>
                        <a:t>.</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8718759"/>
                  </a:ext>
                </a:extLst>
              </a:tr>
              <a:tr h="311334">
                <a:tc>
                  <a:txBody>
                    <a:bodyPr/>
                    <a:lstStyle/>
                    <a:p>
                      <a:pPr algn="l" fontAlgn="t"/>
                      <a:r>
                        <a:rPr lang="sv-SE" sz="1100" b="0" i="0" u="none" strike="noStrike" dirty="0">
                          <a:solidFill>
                            <a:srgbClr val="000000"/>
                          </a:solidFill>
                          <a:effectLst/>
                          <a:latin typeface="Calibri" panose="020F0502020204030204" pitchFamily="34" charset="0"/>
                        </a:rPr>
                        <a:t>dHR4 from HEVC HDR.</a:t>
                      </a:r>
                    </a:p>
                  </a:txBody>
                  <a:tcPr marL="70050"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100" b="0" i="0" u="none" strike="noStrike" dirty="0">
                          <a:solidFill>
                            <a:srgbClr val="000000"/>
                          </a:solidFill>
                          <a:effectLst/>
                          <a:latin typeface="Calibri" panose="020F0502020204030204" pitchFamily="34" charset="0"/>
                        </a:rPr>
                        <a:t>R1: Under study.</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R4: Most likely dHR4 from HEVC HDR.</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8904041"/>
                  </a:ext>
                </a:extLst>
              </a:tr>
              <a:tr h="155667">
                <a:tc>
                  <a:txBody>
                    <a:bodyPr/>
                    <a:lstStyle/>
                    <a:p>
                      <a:pPr algn="l" fontAlgn="t"/>
                      <a:r>
                        <a:rPr lang="en-US" sz="1100" b="0" i="0" u="none" strike="noStrike">
                          <a:solidFill>
                            <a:srgbClr val="000000"/>
                          </a:solidFill>
                          <a:effectLst/>
                          <a:latin typeface="Calibri" panose="020F0502020204030204" pitchFamily="34" charset="0"/>
                        </a:rPr>
                        <a:t>Other or comments (please describe).</a:t>
                      </a:r>
                    </a:p>
                  </a:txBody>
                  <a:tcPr marL="70050"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6979127"/>
                  </a:ext>
                </a:extLst>
              </a:tr>
              <a:tr h="155667">
                <a:tc>
                  <a:txBody>
                    <a:bodyPr/>
                    <a:lstStyle/>
                    <a:p>
                      <a:pPr algn="l" fontAlgn="b"/>
                      <a:r>
                        <a:rPr lang="sv-SE" sz="1100" b="0" i="0" u="none" strike="noStrike">
                          <a:solidFill>
                            <a:srgbClr val="000000"/>
                          </a:solidFill>
                          <a:effectLst/>
                          <a:latin typeface="Calibri" panose="020F0502020204030204" pitchFamily="34" charset="0"/>
                        </a:rPr>
                        <a:t>Don’t know.</a:t>
                      </a:r>
                    </a:p>
                  </a:txBody>
                  <a:tcPr marL="70050" marR="7783" marT="77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X</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7868683"/>
                  </a:ext>
                </a:extLst>
              </a:tr>
              <a:tr h="311334">
                <a:tc>
                  <a:txBody>
                    <a:bodyPr/>
                    <a:lstStyle/>
                    <a:p>
                      <a:pPr algn="l" fontAlgn="t"/>
                      <a:r>
                        <a:rPr lang="en-US" sz="1100" b="1" i="0" u="none" strike="noStrike" dirty="0">
                          <a:solidFill>
                            <a:srgbClr val="000000"/>
                          </a:solidFill>
                          <a:effectLst/>
                          <a:latin typeface="Calibri" panose="020F0502020204030204" pitchFamily="34" charset="0"/>
                        </a:rPr>
                        <a:t>Q14. Video</a:t>
                      </a:r>
                      <a:r>
                        <a:rPr lang="en-US" sz="1100" b="0" i="0" u="none" strike="noStrike" dirty="0">
                          <a:solidFill>
                            <a:srgbClr val="000000"/>
                          </a:solidFill>
                          <a:effectLst/>
                          <a:latin typeface="Calibri" panose="020F0502020204030204" pitchFamily="34" charset="0"/>
                        </a:rPr>
                        <a:t>: If plans/interest for </a:t>
                      </a:r>
                      <a:r>
                        <a:rPr lang="en-US" sz="1100" b="0" i="0" u="none" strike="noStrike" dirty="0" err="1">
                          <a:solidFill>
                            <a:srgbClr val="000000"/>
                          </a:solidFill>
                          <a:effectLst/>
                          <a:latin typeface="Calibri" panose="020F0502020204030204" pitchFamily="34" charset="0"/>
                        </a:rPr>
                        <a:t>dHDR</a:t>
                      </a:r>
                      <a:r>
                        <a:rPr lang="en-US" sz="1100" b="0" i="0" u="none" strike="noStrike" dirty="0">
                          <a:solidFill>
                            <a:srgbClr val="000000"/>
                          </a:solidFill>
                          <a:effectLst/>
                          <a:latin typeface="Calibri" panose="020F0502020204030204" pitchFamily="34" charset="0"/>
                        </a:rPr>
                        <a:t>, which dHR4  format(s) do you see will be used, Technicolor/Philips SL-HDR2, (Samsung) HDR10+ or Dolby Vision? (Select one of answers below).</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sv-SE" sz="1200" b="0" i="0" u="none" strike="noStrike" dirty="0">
                          <a:solidFill>
                            <a:srgbClr val="000000"/>
                          </a:solidFill>
                          <a:effectLst/>
                          <a:latin typeface="Calibri" panose="020F0502020204030204" pitchFamily="34" charset="0"/>
                        </a:rPr>
                        <a:t>R1</a:t>
                      </a:r>
                    </a:p>
                  </a:txBody>
                  <a:tcPr marL="7783" marR="7783" marT="7783"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R2</a:t>
                      </a:r>
                    </a:p>
                  </a:txBody>
                  <a:tcPr marL="7783" marR="7783" marT="7783"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R3</a:t>
                      </a:r>
                    </a:p>
                  </a:txBody>
                  <a:tcPr marL="7783" marR="7783" marT="7783"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R4</a:t>
                      </a:r>
                    </a:p>
                  </a:txBody>
                  <a:tcPr marL="7783" marR="7783" marT="7783"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en-US" sz="1100" b="0" i="0" u="none" strike="noStrike" dirty="0">
                          <a:solidFill>
                            <a:srgbClr val="000000"/>
                          </a:solidFill>
                          <a:effectLst/>
                          <a:latin typeface="Calibri" panose="020F0502020204030204" pitchFamily="34" charset="0"/>
                        </a:rPr>
                        <a:t>R1: Philips implementation looks artificial, Samsung under study, Dolby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5155294"/>
                  </a:ext>
                </a:extLst>
              </a:tr>
              <a:tr h="155667">
                <a:tc>
                  <a:txBody>
                    <a:bodyPr/>
                    <a:lstStyle/>
                    <a:p>
                      <a:pPr algn="l" fontAlgn="t"/>
                      <a:r>
                        <a:rPr lang="sv-SE" sz="1100" b="0" i="0" u="none" strike="noStrike" dirty="0" err="1">
                          <a:solidFill>
                            <a:srgbClr val="000000"/>
                          </a:solidFill>
                          <a:effectLst/>
                          <a:latin typeface="Calibri" panose="020F0502020204030204" pitchFamily="34" charset="0"/>
                        </a:rPr>
                        <a:t>One</a:t>
                      </a:r>
                      <a:r>
                        <a:rPr lang="sv-SE" sz="1100" b="0" i="0" u="none" strike="noStrike" dirty="0">
                          <a:solidFill>
                            <a:srgbClr val="000000"/>
                          </a:solidFill>
                          <a:effectLst/>
                          <a:latin typeface="Calibri" panose="020F0502020204030204" pitchFamily="34" charset="0"/>
                        </a:rPr>
                        <a:t> format for all dHR4 </a:t>
                      </a:r>
                      <a:r>
                        <a:rPr lang="sv-SE" sz="1100" b="0" i="0" u="none" strike="noStrike" dirty="0" err="1">
                          <a:solidFill>
                            <a:srgbClr val="000000"/>
                          </a:solidFill>
                          <a:effectLst/>
                          <a:latin typeface="Calibri" panose="020F0502020204030204" pitchFamily="34" charset="0"/>
                        </a:rPr>
                        <a:t>content</a:t>
                      </a:r>
                      <a:r>
                        <a:rPr lang="sv-SE" sz="1100" b="0" i="0" u="none" strike="noStrike" dirty="0">
                          <a:solidFill>
                            <a:srgbClr val="000000"/>
                          </a:solidFill>
                          <a:effectLst/>
                          <a:latin typeface="Calibri" panose="020F0502020204030204" pitchFamily="34" charset="0"/>
                        </a:rPr>
                        <a:t>.</a:t>
                      </a:r>
                    </a:p>
                  </a:txBody>
                  <a:tcPr marL="70050"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X</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a:solidFill>
                            <a:srgbClr val="000000"/>
                          </a:solidFill>
                          <a:effectLst/>
                          <a:latin typeface="Calibri" panose="020F0502020204030204" pitchFamily="34" charset="0"/>
                        </a:rPr>
                        <a:t>R1: Under </a:t>
                      </a:r>
                      <a:r>
                        <a:rPr lang="sv-SE" sz="1100" b="0" i="0" u="none" strike="noStrike" dirty="0" err="1">
                          <a:solidFill>
                            <a:srgbClr val="000000"/>
                          </a:solidFill>
                          <a:effectLst/>
                          <a:latin typeface="Calibri" panose="020F0502020204030204" pitchFamily="34" charset="0"/>
                        </a:rPr>
                        <a:t>study</a:t>
                      </a:r>
                      <a:r>
                        <a:rPr lang="sv-SE" sz="1100" b="0" i="0" u="none" strike="noStrike" dirty="0">
                          <a:solidFill>
                            <a:srgbClr val="000000"/>
                          </a:solidFill>
                          <a:effectLst/>
                          <a:latin typeface="Calibri" panose="020F0502020204030204" pitchFamily="34" charset="0"/>
                        </a:rPr>
                        <a:t>.</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7448764"/>
                  </a:ext>
                </a:extLst>
              </a:tr>
              <a:tr h="155667">
                <a:tc>
                  <a:txBody>
                    <a:bodyPr/>
                    <a:lstStyle/>
                    <a:p>
                      <a:pPr algn="l" fontAlgn="t"/>
                      <a:r>
                        <a:rPr lang="en-US" sz="1100" b="0" i="0" u="none" strike="noStrike">
                          <a:solidFill>
                            <a:srgbClr val="000000"/>
                          </a:solidFill>
                          <a:effectLst/>
                          <a:latin typeface="Calibri" panose="020F0502020204030204" pitchFamily="34" charset="0"/>
                        </a:rPr>
                        <a:t>One format, but format will/could vary from one program content to another.</a:t>
                      </a:r>
                    </a:p>
                  </a:txBody>
                  <a:tcPr marL="70050"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a:solidFill>
                            <a:srgbClr val="000000"/>
                          </a:solidFill>
                          <a:effectLst/>
                          <a:latin typeface="Calibri" panose="020F0502020204030204" pitchFamily="34" charset="0"/>
                        </a:rPr>
                        <a:t>R1: Under </a:t>
                      </a:r>
                      <a:r>
                        <a:rPr lang="sv-SE" sz="1100" b="0" i="0" u="none" strike="noStrike" dirty="0" err="1">
                          <a:solidFill>
                            <a:srgbClr val="000000"/>
                          </a:solidFill>
                          <a:effectLst/>
                          <a:latin typeface="Calibri" panose="020F0502020204030204" pitchFamily="34" charset="0"/>
                        </a:rPr>
                        <a:t>study</a:t>
                      </a:r>
                      <a:r>
                        <a:rPr lang="sv-SE" sz="1100" b="0" i="0" u="none" strike="noStrike" dirty="0">
                          <a:solidFill>
                            <a:srgbClr val="000000"/>
                          </a:solidFill>
                          <a:effectLst/>
                          <a:latin typeface="Calibri" panose="020F0502020204030204" pitchFamily="34" charset="0"/>
                        </a:rPr>
                        <a:t>.</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4112880"/>
                  </a:ext>
                </a:extLst>
              </a:tr>
              <a:tr h="155667">
                <a:tc>
                  <a:txBody>
                    <a:bodyPr/>
                    <a:lstStyle/>
                    <a:p>
                      <a:pPr algn="l" fontAlgn="b"/>
                      <a:r>
                        <a:rPr lang="sv-SE" sz="1100" b="0" i="0" u="none" strike="noStrike">
                          <a:solidFill>
                            <a:srgbClr val="000000"/>
                          </a:solidFill>
                          <a:effectLst/>
                          <a:latin typeface="Calibri" panose="020F0502020204030204" pitchFamily="34" charset="0"/>
                        </a:rPr>
                        <a:t>Two formats in parallel.</a:t>
                      </a:r>
                    </a:p>
                  </a:txBody>
                  <a:tcPr marL="140100" marR="7783" marT="77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a:solidFill>
                            <a:srgbClr val="000000"/>
                          </a:solidFill>
                          <a:effectLst/>
                          <a:latin typeface="Calibri" panose="020F0502020204030204" pitchFamily="34" charset="0"/>
                        </a:rPr>
                        <a:t>R1: Under </a:t>
                      </a:r>
                      <a:r>
                        <a:rPr lang="sv-SE" sz="1100" b="0" i="0" u="none" strike="noStrike" dirty="0" err="1">
                          <a:solidFill>
                            <a:srgbClr val="000000"/>
                          </a:solidFill>
                          <a:effectLst/>
                          <a:latin typeface="Calibri" panose="020F0502020204030204" pitchFamily="34" charset="0"/>
                        </a:rPr>
                        <a:t>study</a:t>
                      </a:r>
                      <a:r>
                        <a:rPr lang="sv-SE" sz="1100" b="0" i="0" u="none" strike="noStrike" dirty="0">
                          <a:solidFill>
                            <a:srgbClr val="000000"/>
                          </a:solidFill>
                          <a:effectLst/>
                          <a:latin typeface="Calibri" panose="020F0502020204030204" pitchFamily="34" charset="0"/>
                        </a:rPr>
                        <a:t>.</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8506027"/>
                  </a:ext>
                </a:extLst>
              </a:tr>
              <a:tr h="155667">
                <a:tc>
                  <a:txBody>
                    <a:bodyPr/>
                    <a:lstStyle/>
                    <a:p>
                      <a:pPr algn="l" fontAlgn="t"/>
                      <a:r>
                        <a:rPr lang="en-US" sz="1100" b="0" i="0" u="none" strike="noStrike">
                          <a:solidFill>
                            <a:srgbClr val="000000"/>
                          </a:solidFill>
                          <a:effectLst/>
                          <a:latin typeface="Calibri" panose="020F0502020204030204" pitchFamily="34" charset="0"/>
                        </a:rPr>
                        <a:t>All three formats in parallel (maximum reach, minimum discrimination).</a:t>
                      </a:r>
                    </a:p>
                  </a:txBody>
                  <a:tcPr marL="70050" marR="7783" marT="7783"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a:solidFill>
                            <a:srgbClr val="000000"/>
                          </a:solidFill>
                          <a:effectLst/>
                          <a:latin typeface="Calibri" panose="020F0502020204030204" pitchFamily="34" charset="0"/>
                        </a:rPr>
                        <a:t>R1: Under </a:t>
                      </a:r>
                      <a:r>
                        <a:rPr lang="sv-SE" sz="1100" b="0" i="0" u="none" strike="noStrike" dirty="0" err="1">
                          <a:solidFill>
                            <a:srgbClr val="000000"/>
                          </a:solidFill>
                          <a:effectLst/>
                          <a:latin typeface="Calibri" panose="020F0502020204030204" pitchFamily="34" charset="0"/>
                        </a:rPr>
                        <a:t>study</a:t>
                      </a:r>
                      <a:r>
                        <a:rPr lang="sv-SE" sz="1100" b="0" i="0" u="none" strike="noStrike" dirty="0">
                          <a:solidFill>
                            <a:srgbClr val="000000"/>
                          </a:solidFill>
                          <a:effectLst/>
                          <a:latin typeface="Calibri" panose="020F0502020204030204" pitchFamily="34" charset="0"/>
                        </a:rPr>
                        <a:t>.</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0229425"/>
                  </a:ext>
                </a:extLst>
              </a:tr>
              <a:tr h="155667">
                <a:tc>
                  <a:txBody>
                    <a:bodyPr/>
                    <a:lstStyle/>
                    <a:p>
                      <a:pPr algn="l" fontAlgn="t"/>
                      <a:r>
                        <a:rPr lang="sv-SE" sz="1100" b="0" i="0" u="none" strike="noStrike">
                          <a:solidFill>
                            <a:srgbClr val="000000"/>
                          </a:solidFill>
                          <a:effectLst/>
                          <a:latin typeface="Calibri" panose="020F0502020204030204" pitchFamily="34" charset="0"/>
                        </a:rPr>
                        <a:t>None of the listed.</a:t>
                      </a:r>
                    </a:p>
                  </a:txBody>
                  <a:tcPr marL="70050"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9968891"/>
                  </a:ext>
                </a:extLst>
              </a:tr>
            </a:tbl>
          </a:graphicData>
        </a:graphic>
      </p:graphicFrame>
      <p:sp>
        <p:nvSpPr>
          <p:cNvPr id="5" name="TextBox 4">
            <a:extLst>
              <a:ext uri="{FF2B5EF4-FFF2-40B4-BE49-F238E27FC236}">
                <a16:creationId xmlns:a16="http://schemas.microsoft.com/office/drawing/2014/main" id="{C1739828-8D1D-4EEB-963F-7157E2627E3F}"/>
              </a:ext>
            </a:extLst>
          </p:cNvPr>
          <p:cNvSpPr txBox="1"/>
          <p:nvPr/>
        </p:nvSpPr>
        <p:spPr>
          <a:xfrm>
            <a:off x="390699" y="6427113"/>
            <a:ext cx="8362601" cy="261610"/>
          </a:xfrm>
          <a:prstGeom prst="rect">
            <a:avLst/>
          </a:prstGeom>
          <a:noFill/>
        </p:spPr>
        <p:txBody>
          <a:bodyPr wrap="square" rtlCol="0">
            <a:spAutoFit/>
          </a:bodyPr>
          <a:lstStyle/>
          <a:p>
            <a:r>
              <a:rPr lang="sv-SE" sz="1100" dirty="0" err="1">
                <a:solidFill>
                  <a:srgbClr val="763B00"/>
                </a:solidFill>
              </a:rPr>
              <a:t>NorDigT</a:t>
            </a:r>
            <a:r>
              <a:rPr lang="sv-SE" sz="1100" dirty="0">
                <a:solidFill>
                  <a:srgbClr val="763B00"/>
                </a:solidFill>
              </a:rPr>
              <a:t>/</a:t>
            </a:r>
            <a:r>
              <a:rPr lang="sv-SE" sz="1100" dirty="0" err="1">
                <a:solidFill>
                  <a:srgbClr val="763B00"/>
                </a:solidFill>
              </a:rPr>
              <a:t>RoO</a:t>
            </a:r>
            <a:r>
              <a:rPr lang="sv-SE" sz="1100" dirty="0">
                <a:solidFill>
                  <a:srgbClr val="763B00"/>
                </a:solidFill>
              </a:rPr>
              <a:t> </a:t>
            </a:r>
            <a:r>
              <a:rPr lang="sv-SE" sz="1100" dirty="0" err="1">
                <a:solidFill>
                  <a:srgbClr val="763B00"/>
                </a:solidFill>
              </a:rPr>
              <a:t>comment</a:t>
            </a:r>
            <a:r>
              <a:rPr lang="sv-SE" sz="1100" dirty="0">
                <a:solidFill>
                  <a:srgbClr val="763B00"/>
                </a:solidFill>
              </a:rPr>
              <a:t>: R1 note </a:t>
            </a:r>
            <a:r>
              <a:rPr lang="sv-SE" sz="1100" dirty="0" err="1">
                <a:solidFill>
                  <a:srgbClr val="763B00"/>
                </a:solidFill>
              </a:rPr>
              <a:t>of</a:t>
            </a:r>
            <a:r>
              <a:rPr lang="sv-SE" sz="1100" dirty="0">
                <a:solidFill>
                  <a:srgbClr val="763B00"/>
                </a:solidFill>
              </a:rPr>
              <a:t> Philips </a:t>
            </a:r>
            <a:r>
              <a:rPr lang="sv-SE" sz="1100" dirty="0" err="1">
                <a:solidFill>
                  <a:srgbClr val="763B00"/>
                </a:solidFill>
              </a:rPr>
              <a:t>dHDR</a:t>
            </a:r>
            <a:r>
              <a:rPr lang="sv-SE" sz="1100" dirty="0">
                <a:solidFill>
                  <a:srgbClr val="763B00"/>
                </a:solidFill>
              </a:rPr>
              <a:t>, </a:t>
            </a:r>
            <a:r>
              <a:rPr lang="sv-SE" sz="1100" dirty="0" err="1">
                <a:solidFill>
                  <a:srgbClr val="763B00"/>
                </a:solidFill>
              </a:rPr>
              <a:t>could</a:t>
            </a:r>
            <a:r>
              <a:rPr lang="sv-SE" sz="1100" dirty="0">
                <a:solidFill>
                  <a:srgbClr val="763B00"/>
                </a:solidFill>
              </a:rPr>
              <a:t> it be </a:t>
            </a:r>
            <a:r>
              <a:rPr lang="sv-SE" sz="1100" dirty="0" err="1">
                <a:solidFill>
                  <a:srgbClr val="763B00"/>
                </a:solidFill>
              </a:rPr>
              <a:t>possible</a:t>
            </a:r>
            <a:r>
              <a:rPr lang="sv-SE" sz="1100" dirty="0">
                <a:solidFill>
                  <a:srgbClr val="763B00"/>
                </a:solidFill>
              </a:rPr>
              <a:t> to get </a:t>
            </a:r>
            <a:r>
              <a:rPr lang="sv-SE" sz="1100" dirty="0" err="1">
                <a:solidFill>
                  <a:srgbClr val="763B00"/>
                </a:solidFill>
              </a:rPr>
              <a:t>more</a:t>
            </a:r>
            <a:r>
              <a:rPr lang="sv-SE" sz="1100" dirty="0">
                <a:solidFill>
                  <a:srgbClr val="763B00"/>
                </a:solidFill>
              </a:rPr>
              <a:t> info?</a:t>
            </a:r>
          </a:p>
        </p:txBody>
      </p:sp>
    </p:spTree>
    <p:extLst>
      <p:ext uri="{BB962C8B-B14F-4D97-AF65-F5344CB8AC3E}">
        <p14:creationId xmlns:p14="http://schemas.microsoft.com/office/powerpoint/2010/main" val="41132745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a:t>
            </a:r>
            <a:r>
              <a:rPr lang="en-US" sz="1800" b="1" dirty="0">
                <a:latin typeface="Arial Narrow" panose="020B0606020202030204" pitchFamily="34" charset="0"/>
              </a:rPr>
              <a:t>- Survey NorDig Broadcasters formats and standards</a:t>
            </a:r>
            <a:br>
              <a:rPr lang="en-US" sz="2000" b="1" dirty="0"/>
            </a:br>
            <a:r>
              <a:rPr lang="en-GB" sz="1400" b="1" dirty="0"/>
              <a:t>    </a:t>
            </a:r>
            <a:r>
              <a:rPr lang="en-US" sz="1400" b="1" dirty="0"/>
              <a:t>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14</a:t>
            </a:fld>
            <a:endParaRPr lang="en-US" dirty="0"/>
          </a:p>
        </p:txBody>
      </p:sp>
      <p:graphicFrame>
        <p:nvGraphicFramePr>
          <p:cNvPr id="2" name="Table 1">
            <a:extLst>
              <a:ext uri="{FF2B5EF4-FFF2-40B4-BE49-F238E27FC236}">
                <a16:creationId xmlns:a16="http://schemas.microsoft.com/office/drawing/2014/main" id="{34D183E6-0532-409E-9A88-1FA0F43E315B}"/>
              </a:ext>
            </a:extLst>
          </p:cNvPr>
          <p:cNvGraphicFramePr>
            <a:graphicFrameLocks noGrp="1"/>
          </p:cNvGraphicFramePr>
          <p:nvPr>
            <p:extLst>
              <p:ext uri="{D42A27DB-BD31-4B8C-83A1-F6EECF244321}">
                <p14:modId xmlns:p14="http://schemas.microsoft.com/office/powerpoint/2010/main" val="2838542040"/>
              </p:ext>
            </p:extLst>
          </p:nvPr>
        </p:nvGraphicFramePr>
        <p:xfrm>
          <a:off x="293514" y="1196752"/>
          <a:ext cx="8556971" cy="3269849"/>
        </p:xfrm>
        <a:graphic>
          <a:graphicData uri="http://schemas.openxmlformats.org/drawingml/2006/table">
            <a:tbl>
              <a:tblPr/>
              <a:tblGrid>
                <a:gridCol w="5451851">
                  <a:extLst>
                    <a:ext uri="{9D8B030D-6E8A-4147-A177-3AD203B41FA5}">
                      <a16:colId xmlns:a16="http://schemas.microsoft.com/office/drawing/2014/main" val="1359600487"/>
                    </a:ext>
                  </a:extLst>
                </a:gridCol>
                <a:gridCol w="198446">
                  <a:extLst>
                    <a:ext uri="{9D8B030D-6E8A-4147-A177-3AD203B41FA5}">
                      <a16:colId xmlns:a16="http://schemas.microsoft.com/office/drawing/2014/main" val="2764347031"/>
                    </a:ext>
                  </a:extLst>
                </a:gridCol>
                <a:gridCol w="198446">
                  <a:extLst>
                    <a:ext uri="{9D8B030D-6E8A-4147-A177-3AD203B41FA5}">
                      <a16:colId xmlns:a16="http://schemas.microsoft.com/office/drawing/2014/main" val="2063525777"/>
                    </a:ext>
                  </a:extLst>
                </a:gridCol>
                <a:gridCol w="198446">
                  <a:extLst>
                    <a:ext uri="{9D8B030D-6E8A-4147-A177-3AD203B41FA5}">
                      <a16:colId xmlns:a16="http://schemas.microsoft.com/office/drawing/2014/main" val="3486238477"/>
                    </a:ext>
                  </a:extLst>
                </a:gridCol>
                <a:gridCol w="198446">
                  <a:extLst>
                    <a:ext uri="{9D8B030D-6E8A-4147-A177-3AD203B41FA5}">
                      <a16:colId xmlns:a16="http://schemas.microsoft.com/office/drawing/2014/main" val="908492298"/>
                    </a:ext>
                  </a:extLst>
                </a:gridCol>
                <a:gridCol w="2311336">
                  <a:extLst>
                    <a:ext uri="{9D8B030D-6E8A-4147-A177-3AD203B41FA5}">
                      <a16:colId xmlns:a16="http://schemas.microsoft.com/office/drawing/2014/main" val="3256854856"/>
                    </a:ext>
                  </a:extLst>
                </a:gridCol>
              </a:tblGrid>
              <a:tr h="467001">
                <a:tc>
                  <a:txBody>
                    <a:bodyPr/>
                    <a:lstStyle/>
                    <a:p>
                      <a:pPr algn="l" fontAlgn="t"/>
                      <a:r>
                        <a:rPr lang="en-US" sz="1100" b="1" i="0" u="none" strike="noStrike" dirty="0">
                          <a:solidFill>
                            <a:srgbClr val="000000"/>
                          </a:solidFill>
                          <a:effectLst/>
                          <a:latin typeface="Calibri" panose="020F0502020204030204" pitchFamily="34" charset="0"/>
                        </a:rPr>
                        <a:t>Q15. Video</a:t>
                      </a:r>
                      <a:r>
                        <a:rPr lang="en-US" sz="1100" b="0" i="0" u="none" strike="noStrike" dirty="0">
                          <a:solidFill>
                            <a:srgbClr val="000000"/>
                          </a:solidFill>
                          <a:effectLst/>
                          <a:latin typeface="Calibri" panose="020F0502020204030204" pitchFamily="34" charset="0"/>
                        </a:rPr>
                        <a:t>: If plans to launch and /or add new “higher” video formats for your TV services to consumers compared to current formats on broadcast and online, when do you plan to launch? (Select one of answers below).</a:t>
                      </a:r>
                    </a:p>
                  </a:txBody>
                  <a:tcPr marL="7783" marR="7783" marT="7783"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sv-SE" sz="1200" b="0" i="0" u="none" strike="noStrike" dirty="0">
                          <a:solidFill>
                            <a:srgbClr val="000000"/>
                          </a:solidFill>
                          <a:effectLst/>
                          <a:latin typeface="Calibri" panose="020F0502020204030204" pitchFamily="34" charset="0"/>
                        </a:rPr>
                        <a:t>R1</a:t>
                      </a:r>
                    </a:p>
                  </a:txBody>
                  <a:tcPr marL="7783" marR="7783" marT="7783"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R2</a:t>
                      </a:r>
                    </a:p>
                  </a:txBody>
                  <a:tcPr marL="7783" marR="7783" marT="7783"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R3</a:t>
                      </a:r>
                    </a:p>
                  </a:txBody>
                  <a:tcPr marL="7783" marR="7783" marT="7783"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R4</a:t>
                      </a:r>
                    </a:p>
                  </a:txBody>
                  <a:tcPr marL="7783" marR="7783" marT="7783"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120959021"/>
                  </a:ext>
                </a:extLst>
              </a:tr>
              <a:tr h="155667">
                <a:tc>
                  <a:txBody>
                    <a:bodyPr/>
                    <a:lstStyle/>
                    <a:p>
                      <a:pPr algn="l" fontAlgn="b"/>
                      <a:r>
                        <a:rPr lang="sv-SE" sz="1100" b="0" i="0" u="none" strike="noStrike">
                          <a:solidFill>
                            <a:srgbClr val="000000"/>
                          </a:solidFill>
                          <a:effectLst/>
                          <a:latin typeface="Calibri" panose="020F0502020204030204" pitchFamily="34" charset="0"/>
                        </a:rPr>
                        <a:t>0 - 12 Months.</a:t>
                      </a:r>
                    </a:p>
                  </a:txBody>
                  <a:tcPr marL="70050" marR="7783" marT="77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X</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X</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X</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X</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100" b="0" i="0" u="none" strike="noStrike" dirty="0">
                          <a:solidFill>
                            <a:srgbClr val="000000"/>
                          </a:solidFill>
                          <a:effectLst/>
                          <a:latin typeface="Calibri" panose="020F0502020204030204" pitchFamily="34" charset="0"/>
                        </a:rPr>
                        <a:t>R1: On Areena H2 2022</a:t>
                      </a:r>
                    </a:p>
                  </a:txBody>
                  <a:tcPr marL="7783" marR="7783" marT="77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7704347"/>
                  </a:ext>
                </a:extLst>
              </a:tr>
              <a:tr h="155667">
                <a:tc>
                  <a:txBody>
                    <a:bodyPr/>
                    <a:lstStyle/>
                    <a:p>
                      <a:pPr algn="l" fontAlgn="t"/>
                      <a:r>
                        <a:rPr lang="sv-SE" sz="1100" b="0" i="0" u="none" strike="noStrike">
                          <a:solidFill>
                            <a:srgbClr val="000000"/>
                          </a:solidFill>
                          <a:effectLst/>
                          <a:latin typeface="Calibri" panose="020F0502020204030204" pitchFamily="34" charset="0"/>
                        </a:rPr>
                        <a:t>12 - 36 Month.</a:t>
                      </a:r>
                    </a:p>
                  </a:txBody>
                  <a:tcPr marL="70050" marR="7783" marT="7783"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100" b="0" i="0" u="none" strike="noStrike" dirty="0">
                          <a:solidFill>
                            <a:srgbClr val="000000"/>
                          </a:solidFill>
                          <a:effectLst/>
                          <a:latin typeface="Calibri" panose="020F0502020204030204" pitchFamily="34" charset="0"/>
                        </a:rPr>
                        <a:t>R1: </a:t>
                      </a:r>
                      <a:r>
                        <a:rPr lang="sv-SE" sz="1100" b="0" i="0" u="none" strike="noStrike" dirty="0" err="1">
                          <a:solidFill>
                            <a:srgbClr val="000000"/>
                          </a:solidFill>
                          <a:effectLst/>
                          <a:latin typeface="Calibri" panose="020F0502020204030204" pitchFamily="34" charset="0"/>
                        </a:rPr>
                        <a:t>Continous</a:t>
                      </a:r>
                      <a:r>
                        <a:rPr lang="sv-SE" sz="1100" b="0" i="0" u="none" strike="noStrike" dirty="0">
                          <a:solidFill>
                            <a:srgbClr val="000000"/>
                          </a:solidFill>
                          <a:effectLst/>
                          <a:latin typeface="Calibri" panose="020F0502020204030204" pitchFamily="34" charset="0"/>
                        </a:rPr>
                        <a:t> </a:t>
                      </a:r>
                      <a:r>
                        <a:rPr lang="sv-SE" sz="1100" b="0" i="0" u="none" strike="noStrike" dirty="0" err="1">
                          <a:solidFill>
                            <a:srgbClr val="000000"/>
                          </a:solidFill>
                          <a:effectLst/>
                          <a:latin typeface="Calibri" panose="020F0502020204030204" pitchFamily="34" charset="0"/>
                        </a:rPr>
                        <a:t>development</a:t>
                      </a:r>
                      <a:endParaRPr lang="sv-SE" sz="1100" b="0" i="0" u="none" strike="noStrike" dirty="0">
                        <a:solidFill>
                          <a:srgbClr val="000000"/>
                        </a:solidFill>
                        <a:effectLst/>
                        <a:latin typeface="Calibri" panose="020F0502020204030204" pitchFamily="34" charset="0"/>
                      </a:endParaRPr>
                    </a:p>
                  </a:txBody>
                  <a:tcPr marL="7783" marR="7783" marT="77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9920808"/>
                  </a:ext>
                </a:extLst>
              </a:tr>
              <a:tr h="155667">
                <a:tc>
                  <a:txBody>
                    <a:bodyPr/>
                    <a:lstStyle/>
                    <a:p>
                      <a:pPr algn="l" fontAlgn="t"/>
                      <a:r>
                        <a:rPr lang="sv-SE" sz="1100" b="0" i="0" u="none" strike="noStrike">
                          <a:solidFill>
                            <a:srgbClr val="000000"/>
                          </a:solidFill>
                          <a:effectLst/>
                          <a:latin typeface="Calibri" panose="020F0502020204030204" pitchFamily="34" charset="0"/>
                        </a:rPr>
                        <a:t>Other or &gt;36 Month.</a:t>
                      </a:r>
                    </a:p>
                  </a:txBody>
                  <a:tcPr marL="70050" marR="7783" marT="7783"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a:solidFill>
                            <a:srgbClr val="000000"/>
                          </a:solidFill>
                          <a:effectLst/>
                          <a:latin typeface="Calibri" panose="020F0502020204030204" pitchFamily="34" charset="0"/>
                        </a:rPr>
                        <a:t>R1: </a:t>
                      </a:r>
                      <a:r>
                        <a:rPr lang="sv-SE" sz="1100" b="0" i="0" u="none" strike="noStrike" dirty="0" err="1">
                          <a:solidFill>
                            <a:srgbClr val="000000"/>
                          </a:solidFill>
                          <a:effectLst/>
                          <a:latin typeface="Calibri" panose="020F0502020204030204" pitchFamily="34" charset="0"/>
                        </a:rPr>
                        <a:t>Continous</a:t>
                      </a:r>
                      <a:r>
                        <a:rPr lang="sv-SE" sz="1100" b="0" i="0" u="none" strike="noStrike" dirty="0">
                          <a:solidFill>
                            <a:srgbClr val="000000"/>
                          </a:solidFill>
                          <a:effectLst/>
                          <a:latin typeface="Calibri" panose="020F0502020204030204" pitchFamily="34" charset="0"/>
                        </a:rPr>
                        <a:t> </a:t>
                      </a:r>
                      <a:r>
                        <a:rPr lang="sv-SE" sz="1100" b="0" i="0" u="none" strike="noStrike" dirty="0" err="1">
                          <a:solidFill>
                            <a:srgbClr val="000000"/>
                          </a:solidFill>
                          <a:effectLst/>
                          <a:latin typeface="Calibri" panose="020F0502020204030204" pitchFamily="34" charset="0"/>
                        </a:rPr>
                        <a:t>development</a:t>
                      </a:r>
                      <a:endParaRPr lang="sv-SE" sz="1100" b="0" i="0" u="none" strike="noStrike" dirty="0">
                        <a:solidFill>
                          <a:srgbClr val="000000"/>
                        </a:solidFill>
                        <a:effectLst/>
                        <a:latin typeface="Calibri" panose="020F0502020204030204" pitchFamily="34" charset="0"/>
                      </a:endParaRPr>
                    </a:p>
                  </a:txBody>
                  <a:tcPr marL="7783" marR="7783" marT="7783"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5228663"/>
                  </a:ext>
                </a:extLst>
              </a:tr>
              <a:tr h="155667">
                <a:tc>
                  <a:txBody>
                    <a:bodyPr/>
                    <a:lstStyle/>
                    <a:p>
                      <a:pPr algn="l" fontAlgn="t"/>
                      <a:r>
                        <a:rPr lang="en-US" sz="1100" b="1" i="0" u="none" strike="noStrike">
                          <a:solidFill>
                            <a:srgbClr val="000000"/>
                          </a:solidFill>
                          <a:effectLst/>
                          <a:latin typeface="Calibri" panose="020F0502020204030204" pitchFamily="34" charset="0"/>
                        </a:rPr>
                        <a:t>Q16. Video</a:t>
                      </a:r>
                      <a:r>
                        <a:rPr lang="en-US" sz="1100" b="0" i="0" u="none" strike="noStrike">
                          <a:solidFill>
                            <a:srgbClr val="000000"/>
                          </a:solidFill>
                          <a:effectLst/>
                          <a:latin typeface="Calibri" panose="020F0502020204030204" pitchFamily="34" charset="0"/>
                        </a:rPr>
                        <a:t>: Have you started to prepare for the new formats? Please elaborate.</a:t>
                      </a:r>
                    </a:p>
                  </a:txBody>
                  <a:tcPr marL="7783" marR="7783" marT="7783"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sv-SE" sz="1100" b="0" i="0" u="none" strike="noStrike">
                          <a:solidFill>
                            <a:srgbClr val="000000"/>
                          </a:solidFill>
                          <a:effectLst/>
                          <a:latin typeface="Calibri" panose="020F0502020204030204" pitchFamily="34" charset="0"/>
                        </a:rPr>
                        <a:t> </a:t>
                      </a:r>
                    </a:p>
                  </a:txBody>
                  <a:tcPr marL="7783" marR="7783" marT="77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extLst>
                  <a:ext uri="{0D108BD9-81ED-4DB2-BD59-A6C34878D82A}">
                    <a16:rowId xmlns:a16="http://schemas.microsoft.com/office/drawing/2014/main" val="4266751242"/>
                  </a:ext>
                </a:extLst>
              </a:tr>
              <a:tr h="155667">
                <a:tc>
                  <a:txBody>
                    <a:bodyPr/>
                    <a:lstStyle/>
                    <a:p>
                      <a:pPr algn="l" fontAlgn="t"/>
                      <a:r>
                        <a:rPr lang="en-US" sz="1100" b="0" i="0" u="none" strike="noStrike" dirty="0">
                          <a:solidFill>
                            <a:srgbClr val="000000"/>
                          </a:solidFill>
                          <a:effectLst/>
                          <a:latin typeface="Calibri" panose="020F0502020204030204" pitchFamily="34" charset="0"/>
                        </a:rPr>
                        <a:t>R1: 4k testing successfully during 2021 football championship.</a:t>
                      </a:r>
                    </a:p>
                  </a:txBody>
                  <a:tcPr marL="7783" marR="7783" marT="7783"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3141106715"/>
                  </a:ext>
                </a:extLst>
              </a:tr>
              <a:tr h="155667">
                <a:tc>
                  <a:txBody>
                    <a:bodyPr/>
                    <a:lstStyle/>
                    <a:p>
                      <a:pPr algn="l" fontAlgn="t"/>
                      <a:r>
                        <a:rPr lang="sv-SE" sz="1100" b="0" i="0" u="none" strike="noStrike">
                          <a:solidFill>
                            <a:srgbClr val="000000"/>
                          </a:solidFill>
                          <a:effectLst/>
                          <a:latin typeface="Calibri" panose="020F0502020204030204" pitchFamily="34" charset="0"/>
                        </a:rPr>
                        <a:t> </a:t>
                      </a:r>
                    </a:p>
                  </a:txBody>
                  <a:tcPr marL="7783" marR="7783" marT="7783"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697622932"/>
                  </a:ext>
                </a:extLst>
              </a:tr>
              <a:tr h="155667">
                <a:tc>
                  <a:txBody>
                    <a:bodyPr/>
                    <a:lstStyle/>
                    <a:p>
                      <a:pPr algn="l" fontAlgn="t"/>
                      <a:r>
                        <a:rPr lang="en-US" sz="1100" b="0" i="0" u="none" strike="noStrike" dirty="0">
                          <a:solidFill>
                            <a:srgbClr val="000000"/>
                          </a:solidFill>
                          <a:effectLst/>
                          <a:latin typeface="Calibri" panose="020F0502020204030204" pitchFamily="34" charset="0"/>
                        </a:rPr>
                        <a:t>R3: Testing device compatibility for HLG with HEVC.</a:t>
                      </a:r>
                    </a:p>
                  </a:txBody>
                  <a:tcPr marL="7783" marR="7783" marT="7783"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809332818"/>
                  </a:ext>
                </a:extLst>
              </a:tr>
              <a:tr h="311334">
                <a:tc>
                  <a:txBody>
                    <a:bodyPr/>
                    <a:lstStyle/>
                    <a:p>
                      <a:pPr algn="l" fontAlgn="t"/>
                      <a:r>
                        <a:rPr lang="en-US" sz="1100" b="0" i="0" u="none" strike="noStrike" dirty="0">
                          <a:solidFill>
                            <a:srgbClr val="000000"/>
                          </a:solidFill>
                          <a:effectLst/>
                          <a:latin typeface="Calibri" panose="020F0502020204030204" pitchFamily="34" charset="0"/>
                        </a:rPr>
                        <a:t>R4: We have 4K SR4 content available, we’ve tested players on selected devices (primarily </a:t>
                      </a:r>
                      <a:r>
                        <a:rPr lang="en-US" sz="1100" b="0" i="0" u="none" strike="noStrike" dirty="0" err="1">
                          <a:solidFill>
                            <a:srgbClr val="000000"/>
                          </a:solidFill>
                          <a:effectLst/>
                          <a:latin typeface="Calibri" panose="020F0502020204030204" pitchFamily="34" charset="0"/>
                        </a:rPr>
                        <a:t>AndroidTV</a:t>
                      </a:r>
                      <a:r>
                        <a:rPr lang="en-US" sz="1100" b="0" i="0" u="none" strike="noStrike" dirty="0">
                          <a:solidFill>
                            <a:srgbClr val="000000"/>
                          </a:solidFill>
                          <a:effectLst/>
                          <a:latin typeface="Calibri" panose="020F0502020204030204" pitchFamily="34" charset="0"/>
                        </a:rPr>
                        <a:t>) and we are getting ready for public release.</a:t>
                      </a:r>
                    </a:p>
                  </a:txBody>
                  <a:tcPr marL="7783" marR="7783" marT="7783"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2071561572"/>
                  </a:ext>
                </a:extLst>
              </a:tr>
              <a:tr h="163450">
                <a:tc>
                  <a:txBody>
                    <a:bodyPr/>
                    <a:lstStyle/>
                    <a:p>
                      <a:pPr algn="l" fontAlgn="t"/>
                      <a:r>
                        <a:rPr lang="en-US" sz="1200" b="1" i="0" u="none" strike="noStrike">
                          <a:solidFill>
                            <a:srgbClr val="000000"/>
                          </a:solidFill>
                          <a:effectLst/>
                          <a:latin typeface="Calibri" panose="020F0502020204030204" pitchFamily="34" charset="0"/>
                        </a:rPr>
                        <a:t>Questions concerning NGA / Next Generation Audio.</a:t>
                      </a:r>
                    </a:p>
                  </a:txBody>
                  <a:tcPr marL="7783" marR="7783" marT="7783"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t"/>
                      <a:r>
                        <a:rPr lang="sv-SE" sz="1100" b="1"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t"/>
                      <a:r>
                        <a:rPr lang="sv-SE" sz="1100" b="1" i="0" u="none" strike="noStrike">
                          <a:solidFill>
                            <a:srgbClr val="000000"/>
                          </a:solidFill>
                          <a:effectLst/>
                          <a:latin typeface="Calibri" panose="020F0502020204030204" pitchFamily="34" charset="0"/>
                        </a:rPr>
                        <a:t>Comments</a:t>
                      </a:r>
                    </a:p>
                  </a:txBody>
                  <a:tcPr marL="7783" marR="7783" marT="7783"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CE4D6"/>
                    </a:solidFill>
                  </a:tcPr>
                </a:tc>
                <a:extLst>
                  <a:ext uri="{0D108BD9-81ED-4DB2-BD59-A6C34878D82A}">
                    <a16:rowId xmlns:a16="http://schemas.microsoft.com/office/drawing/2014/main" val="266086837"/>
                  </a:ext>
                </a:extLst>
              </a:tr>
              <a:tr h="295767">
                <a:tc>
                  <a:txBody>
                    <a:bodyPr/>
                    <a:lstStyle/>
                    <a:p>
                      <a:pPr algn="l" fontAlgn="t"/>
                      <a:r>
                        <a:rPr lang="en-US" sz="1100" b="1" i="0" u="none" strike="noStrike">
                          <a:solidFill>
                            <a:srgbClr val="000000"/>
                          </a:solidFill>
                          <a:effectLst/>
                          <a:latin typeface="Calibri" panose="020F0502020204030204" pitchFamily="34" charset="0"/>
                        </a:rPr>
                        <a:t>Q17. Audio</a:t>
                      </a:r>
                      <a:r>
                        <a:rPr lang="en-US" sz="1100" b="0" i="0" u="none" strike="noStrike">
                          <a:solidFill>
                            <a:srgbClr val="000000"/>
                          </a:solidFill>
                          <a:effectLst/>
                          <a:latin typeface="Calibri" panose="020F0502020204030204" pitchFamily="34" charset="0"/>
                        </a:rPr>
                        <a:t>: Interest for NGA / Next Generation Audio? (Select one of answers below).</a:t>
                      </a:r>
                    </a:p>
                  </a:txBody>
                  <a:tcPr marL="7783" marR="7783" marT="7783"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sv-SE" sz="1200" b="0" i="0" u="none" strike="noStrike" dirty="0">
                          <a:solidFill>
                            <a:srgbClr val="000000"/>
                          </a:solidFill>
                          <a:effectLst/>
                          <a:latin typeface="Calibri" panose="020F0502020204030204" pitchFamily="34" charset="0"/>
                        </a:rPr>
                        <a:t>R1</a:t>
                      </a:r>
                    </a:p>
                  </a:txBody>
                  <a:tcPr marL="7783" marR="7783" marT="7783"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R2</a:t>
                      </a:r>
                    </a:p>
                  </a:txBody>
                  <a:tcPr marL="7783" marR="7783" marT="7783"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R3</a:t>
                      </a:r>
                    </a:p>
                  </a:txBody>
                  <a:tcPr marL="7783" marR="7783" marT="7783"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R4</a:t>
                      </a:r>
                    </a:p>
                  </a:txBody>
                  <a:tcPr marL="7783" marR="7783" marT="7783"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9473388"/>
                  </a:ext>
                </a:extLst>
              </a:tr>
              <a:tr h="155667">
                <a:tc>
                  <a:txBody>
                    <a:bodyPr/>
                    <a:lstStyle/>
                    <a:p>
                      <a:pPr algn="l" fontAlgn="b"/>
                      <a:r>
                        <a:rPr lang="sv-SE" sz="1100" b="0" i="0" u="none" strike="noStrike">
                          <a:solidFill>
                            <a:srgbClr val="000000"/>
                          </a:solidFill>
                          <a:effectLst/>
                          <a:latin typeface="Calibri" panose="020F0502020204030204" pitchFamily="34" charset="0"/>
                        </a:rPr>
                        <a:t>Yes, broadcast + online.</a:t>
                      </a:r>
                    </a:p>
                  </a:txBody>
                  <a:tcPr marL="70050" marR="7783" marT="77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a:solidFill>
                            <a:srgbClr val="000000"/>
                          </a:solidFill>
                          <a:effectLst/>
                          <a:latin typeface="Calibri" panose="020F0502020204030204" pitchFamily="34" charset="0"/>
                        </a:rPr>
                        <a:t>R1: No.</a:t>
                      </a:r>
                    </a:p>
                  </a:txBody>
                  <a:tcPr marL="7783" marR="7783" marT="7783"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3132335"/>
                  </a:ext>
                </a:extLst>
              </a:tr>
              <a:tr h="155667">
                <a:tc>
                  <a:txBody>
                    <a:bodyPr/>
                    <a:lstStyle/>
                    <a:p>
                      <a:pPr algn="l" fontAlgn="t"/>
                      <a:r>
                        <a:rPr lang="sv-SE" sz="1100" b="0" i="0" u="none" strike="noStrike">
                          <a:solidFill>
                            <a:srgbClr val="000000"/>
                          </a:solidFill>
                          <a:effectLst/>
                          <a:latin typeface="Calibri" panose="020F0502020204030204" pitchFamily="34" charset="0"/>
                        </a:rPr>
                        <a:t>Yes, only online.</a:t>
                      </a:r>
                    </a:p>
                  </a:txBody>
                  <a:tcPr marL="70050" marR="7783" marT="7783"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X</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X</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a:solidFill>
                            <a:srgbClr val="000000"/>
                          </a:solidFill>
                          <a:effectLst/>
                          <a:latin typeface="Calibri" panose="020F0502020204030204" pitchFamily="34" charset="0"/>
                        </a:rPr>
                        <a:t>R1: </a:t>
                      </a:r>
                      <a:r>
                        <a:rPr lang="sv-SE" sz="1100" b="0" i="0" u="none" strike="noStrike" dirty="0" err="1">
                          <a:solidFill>
                            <a:srgbClr val="000000"/>
                          </a:solidFill>
                          <a:effectLst/>
                          <a:latin typeface="Calibri" panose="020F0502020204030204" pitchFamily="34" charset="0"/>
                        </a:rPr>
                        <a:t>Yes</a:t>
                      </a:r>
                      <a:r>
                        <a:rPr lang="sv-SE" sz="1100" b="0" i="0" u="none" strike="noStrike" dirty="0">
                          <a:solidFill>
                            <a:srgbClr val="000000"/>
                          </a:solidFill>
                          <a:effectLst/>
                          <a:latin typeface="Calibri" panose="020F0502020204030204" pitchFamily="34" charset="0"/>
                        </a:rPr>
                        <a:t>.</a:t>
                      </a:r>
                    </a:p>
                  </a:txBody>
                  <a:tcPr marL="7783" marR="7783" marT="7783"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6472360"/>
                  </a:ext>
                </a:extLst>
              </a:tr>
              <a:tr h="155667">
                <a:tc>
                  <a:txBody>
                    <a:bodyPr/>
                    <a:lstStyle/>
                    <a:p>
                      <a:pPr algn="l" fontAlgn="t"/>
                      <a:r>
                        <a:rPr lang="sv-SE" sz="1100" b="0" i="0" u="none" strike="noStrike">
                          <a:solidFill>
                            <a:srgbClr val="000000"/>
                          </a:solidFill>
                          <a:effectLst/>
                          <a:latin typeface="Calibri" panose="020F0502020204030204" pitchFamily="34" charset="0"/>
                        </a:rPr>
                        <a:t>Yes, only broadcast.</a:t>
                      </a:r>
                    </a:p>
                  </a:txBody>
                  <a:tcPr marL="70050" marR="7783" marT="7783"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a:solidFill>
                            <a:srgbClr val="000000"/>
                          </a:solidFill>
                          <a:effectLst/>
                          <a:latin typeface="Calibri" panose="020F0502020204030204" pitchFamily="34" charset="0"/>
                        </a:rPr>
                        <a:t>R1: No.</a:t>
                      </a:r>
                    </a:p>
                  </a:txBody>
                  <a:tcPr marL="7783" marR="7783" marT="7783"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43919019"/>
                  </a:ext>
                </a:extLst>
              </a:tr>
              <a:tr h="163450">
                <a:tc>
                  <a:txBody>
                    <a:bodyPr/>
                    <a:lstStyle/>
                    <a:p>
                      <a:pPr algn="l" fontAlgn="t"/>
                      <a:r>
                        <a:rPr lang="sv-SE" sz="1100" b="0" i="0" u="none" strike="noStrike">
                          <a:solidFill>
                            <a:srgbClr val="000000"/>
                          </a:solidFill>
                          <a:effectLst/>
                          <a:latin typeface="Calibri" panose="020F0502020204030204" pitchFamily="34" charset="0"/>
                        </a:rPr>
                        <a:t>No.</a:t>
                      </a:r>
                    </a:p>
                  </a:txBody>
                  <a:tcPr marL="70050" marR="7783" marT="7783"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X</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sv-SE" sz="1100" b="0" i="0" u="none" strike="noStrike" dirty="0">
                          <a:solidFill>
                            <a:srgbClr val="000000"/>
                          </a:solidFill>
                          <a:effectLst/>
                          <a:latin typeface="Calibri" panose="020F0502020204030204" pitchFamily="34" charset="0"/>
                        </a:rPr>
                        <a:t> </a:t>
                      </a:r>
                    </a:p>
                  </a:txBody>
                  <a:tcPr marL="7783" marR="7783" marT="7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sv-SE" sz="1100" b="0" i="0" u="none" strike="noStrike" dirty="0">
                          <a:solidFill>
                            <a:srgbClr val="000000"/>
                          </a:solidFill>
                          <a:effectLst/>
                          <a:latin typeface="Calibri" panose="020F0502020204030204" pitchFamily="34" charset="0"/>
                        </a:rPr>
                        <a:t>R1: No.</a:t>
                      </a:r>
                    </a:p>
                  </a:txBody>
                  <a:tcPr marL="7783" marR="7783" marT="7783"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7238581"/>
                  </a:ext>
                </a:extLst>
              </a:tr>
            </a:tbl>
          </a:graphicData>
        </a:graphic>
      </p:graphicFrame>
    </p:spTree>
    <p:extLst>
      <p:ext uri="{BB962C8B-B14F-4D97-AF65-F5344CB8AC3E}">
        <p14:creationId xmlns:p14="http://schemas.microsoft.com/office/powerpoint/2010/main" val="8442750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a:t>
            </a:r>
            <a:r>
              <a:rPr lang="en-US" sz="1800" b="1" dirty="0">
                <a:latin typeface="Arial Narrow" panose="020B0606020202030204" pitchFamily="34" charset="0"/>
              </a:rPr>
              <a:t>- Survey NorDig Broadcasters formats and standards</a:t>
            </a:r>
            <a:br>
              <a:rPr lang="en-US" sz="2000" b="1" dirty="0"/>
            </a:br>
            <a:r>
              <a:rPr lang="en-GB" sz="1400" b="1" dirty="0"/>
              <a:t>    </a:t>
            </a:r>
            <a:r>
              <a:rPr lang="en-US" sz="1400" b="1" dirty="0"/>
              <a:t>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15</a:t>
            </a:fld>
            <a:endParaRPr lang="en-US" dirty="0"/>
          </a:p>
        </p:txBody>
      </p:sp>
      <p:graphicFrame>
        <p:nvGraphicFramePr>
          <p:cNvPr id="2" name="Table 1">
            <a:extLst>
              <a:ext uri="{FF2B5EF4-FFF2-40B4-BE49-F238E27FC236}">
                <a16:creationId xmlns:a16="http://schemas.microsoft.com/office/drawing/2014/main" id="{C5D40F96-633B-402F-A25B-B6FD522967AE}"/>
              </a:ext>
            </a:extLst>
          </p:cNvPr>
          <p:cNvGraphicFramePr>
            <a:graphicFrameLocks noGrp="1"/>
          </p:cNvGraphicFramePr>
          <p:nvPr>
            <p:extLst>
              <p:ext uri="{D42A27DB-BD31-4B8C-83A1-F6EECF244321}">
                <p14:modId xmlns:p14="http://schemas.microsoft.com/office/powerpoint/2010/main" val="1642791674"/>
              </p:ext>
            </p:extLst>
          </p:nvPr>
        </p:nvGraphicFramePr>
        <p:xfrm>
          <a:off x="467544" y="1124744"/>
          <a:ext cx="8136904" cy="4373880"/>
        </p:xfrm>
        <a:graphic>
          <a:graphicData uri="http://schemas.openxmlformats.org/drawingml/2006/table">
            <a:tbl>
              <a:tblPr/>
              <a:tblGrid>
                <a:gridCol w="8136904">
                  <a:extLst>
                    <a:ext uri="{9D8B030D-6E8A-4147-A177-3AD203B41FA5}">
                      <a16:colId xmlns:a16="http://schemas.microsoft.com/office/drawing/2014/main" val="2541208267"/>
                    </a:ext>
                  </a:extLst>
                </a:gridCol>
              </a:tblGrid>
              <a:tr h="1495425">
                <a:tc>
                  <a:txBody>
                    <a:bodyPr/>
                    <a:lstStyle/>
                    <a:p>
                      <a:pPr algn="l" fontAlgn="b"/>
                      <a:r>
                        <a:rPr lang="en-US" sz="1200" b="1" i="0" u="none" strike="noStrike" dirty="0">
                          <a:solidFill>
                            <a:srgbClr val="000000"/>
                          </a:solidFill>
                          <a:effectLst/>
                          <a:latin typeface="Calibri" panose="020F0502020204030204" pitchFamily="34" charset="0"/>
                        </a:rPr>
                        <a:t>Q18. Audio: </a:t>
                      </a:r>
                      <a:r>
                        <a:rPr lang="en-US" sz="1200" b="0" i="0" u="none" strike="noStrike" dirty="0">
                          <a:solidFill>
                            <a:srgbClr val="000000"/>
                          </a:solidFill>
                          <a:effectLst/>
                          <a:latin typeface="Calibri" panose="020F0502020204030204" pitchFamily="34" charset="0"/>
                        </a:rPr>
                        <a:t>What are Your main reasons for NGA?</a:t>
                      </a:r>
                      <a:r>
                        <a:rPr lang="en-US" sz="1200" b="1" i="0" u="none" strike="noStrike" dirty="0">
                          <a:solidFill>
                            <a:srgbClr val="000000"/>
                          </a:solidFill>
                          <a:effectLst/>
                          <a:latin typeface="Calibri" panose="020F0502020204030204" pitchFamily="34" charset="0"/>
                        </a:rPr>
                        <a:t> </a:t>
                      </a:r>
                      <a:br>
                        <a:rPr lang="en-US" sz="1200" b="1" i="0" u="none" strike="noStrike" dirty="0">
                          <a:solidFill>
                            <a:srgbClr val="000000"/>
                          </a:solidFill>
                          <a:effectLst/>
                          <a:latin typeface="Calibri" panose="020F0502020204030204" pitchFamily="34" charset="0"/>
                        </a:rPr>
                      </a:br>
                      <a:r>
                        <a:rPr lang="en-US" sz="1050" b="0" i="0" u="none" strike="noStrike" dirty="0">
                          <a:solidFill>
                            <a:srgbClr val="000000"/>
                          </a:solidFill>
                          <a:effectLst/>
                          <a:latin typeface="Calibri" panose="020F0502020204030204" pitchFamily="34" charset="0"/>
                        </a:rPr>
                        <a:t>Immersive audio </a:t>
                      </a:r>
                      <a:br>
                        <a:rPr lang="en-US" sz="1050" b="0" i="0" u="none" strike="noStrike" dirty="0">
                          <a:solidFill>
                            <a:srgbClr val="000000"/>
                          </a:solidFill>
                          <a:effectLst/>
                          <a:latin typeface="Calibri" panose="020F0502020204030204" pitchFamily="34" charset="0"/>
                        </a:rPr>
                      </a:br>
                      <a:r>
                        <a:rPr lang="en-US" sz="1050" b="0" i="0" u="none" strike="noStrike" dirty="0" err="1">
                          <a:solidFill>
                            <a:srgbClr val="000000"/>
                          </a:solidFill>
                          <a:effectLst/>
                          <a:latin typeface="Calibri" panose="020F0502020204030204" pitchFamily="34" charset="0"/>
                        </a:rPr>
                        <a:t>Audio</a:t>
                      </a:r>
                      <a:r>
                        <a:rPr lang="en-US" sz="1050" b="0" i="0" u="none" strike="noStrike" dirty="0">
                          <a:solidFill>
                            <a:srgbClr val="000000"/>
                          </a:solidFill>
                          <a:effectLst/>
                          <a:latin typeface="Calibri" panose="020F0502020204030204" pitchFamily="34" charset="0"/>
                        </a:rPr>
                        <a:t> description</a:t>
                      </a:r>
                      <a:br>
                        <a:rPr lang="en-US" sz="1050" b="0" i="0" u="none" strike="noStrike" dirty="0">
                          <a:solidFill>
                            <a:srgbClr val="000000"/>
                          </a:solidFill>
                          <a:effectLst/>
                          <a:latin typeface="Calibri" panose="020F0502020204030204" pitchFamily="34" charset="0"/>
                        </a:rPr>
                      </a:br>
                      <a:r>
                        <a:rPr lang="en-US" sz="1050" b="0" i="0" u="none" strike="noStrike" dirty="0">
                          <a:solidFill>
                            <a:srgbClr val="000000"/>
                          </a:solidFill>
                          <a:effectLst/>
                          <a:latin typeface="Calibri" panose="020F0502020204030204" pitchFamily="34" charset="0"/>
                        </a:rPr>
                        <a:t>Dialogue enhancement for increased intelligibility</a:t>
                      </a:r>
                      <a:br>
                        <a:rPr lang="en-US" sz="1050" b="0" i="0" u="none" strike="noStrike" dirty="0">
                          <a:solidFill>
                            <a:srgbClr val="000000"/>
                          </a:solidFill>
                          <a:effectLst/>
                          <a:latin typeface="Calibri" panose="020F0502020204030204" pitchFamily="34" charset="0"/>
                        </a:rPr>
                      </a:br>
                      <a:r>
                        <a:rPr lang="en-US" sz="1050" b="0" i="0" u="none" strike="noStrike" dirty="0">
                          <a:solidFill>
                            <a:srgbClr val="000000"/>
                          </a:solidFill>
                          <a:effectLst/>
                          <a:latin typeface="Calibri" panose="020F0502020204030204" pitchFamily="34" charset="0"/>
                        </a:rPr>
                        <a:t>Choice of multiple languages</a:t>
                      </a:r>
                      <a:br>
                        <a:rPr lang="en-US" sz="1050" b="0" i="0" u="none" strike="noStrike" dirty="0">
                          <a:solidFill>
                            <a:srgbClr val="000000"/>
                          </a:solidFill>
                          <a:effectLst/>
                          <a:latin typeface="Calibri" panose="020F0502020204030204" pitchFamily="34" charset="0"/>
                        </a:rPr>
                      </a:br>
                      <a:r>
                        <a:rPr lang="en-US" sz="1050" b="0" i="0" u="none" strike="noStrike" dirty="0">
                          <a:solidFill>
                            <a:srgbClr val="000000"/>
                          </a:solidFill>
                          <a:effectLst/>
                          <a:latin typeface="Calibri" panose="020F0502020204030204" pitchFamily="34" charset="0"/>
                        </a:rPr>
                        <a:t>Choice of different audio versions (e.g., “home” or “away” commentary)</a:t>
                      </a:r>
                      <a:br>
                        <a:rPr lang="en-US" sz="1050" b="0" i="0" u="none" strike="noStrike" dirty="0">
                          <a:solidFill>
                            <a:srgbClr val="000000"/>
                          </a:solidFill>
                          <a:effectLst/>
                          <a:latin typeface="Calibri" panose="020F0502020204030204" pitchFamily="34" charset="0"/>
                        </a:rPr>
                      </a:br>
                      <a:r>
                        <a:rPr lang="en-US" sz="1050" b="0" i="0" u="none" strike="noStrike" dirty="0">
                          <a:solidFill>
                            <a:srgbClr val="000000"/>
                          </a:solidFill>
                          <a:effectLst/>
                          <a:latin typeface="Calibri" panose="020F0502020204030204" pitchFamily="34" charset="0"/>
                        </a:rPr>
                        <a:t>Ability to adjust individual or remix Individual audio elements</a:t>
                      </a:r>
                      <a:br>
                        <a:rPr lang="en-US" sz="1050" b="0" i="0" u="none" strike="noStrike" dirty="0">
                          <a:solidFill>
                            <a:srgbClr val="000000"/>
                          </a:solidFill>
                          <a:effectLst/>
                          <a:latin typeface="Calibri" panose="020F0502020204030204" pitchFamily="34" charset="0"/>
                        </a:rPr>
                      </a:br>
                      <a:r>
                        <a:rPr lang="en-US" sz="1050" b="0" i="0" u="none" strike="noStrike" dirty="0">
                          <a:solidFill>
                            <a:srgbClr val="000000"/>
                          </a:solidFill>
                          <a:effectLst/>
                          <a:latin typeface="Calibri" panose="020F0502020204030204" pitchFamily="34" charset="0"/>
                        </a:rPr>
                        <a:t>Ability to interact with the sound by Changing the position of individual Objects</a:t>
                      </a:r>
                      <a:br>
                        <a:rPr lang="en-US" sz="1050" b="0" i="0" u="none" strike="noStrike" dirty="0">
                          <a:solidFill>
                            <a:srgbClr val="000000"/>
                          </a:solidFill>
                          <a:effectLst/>
                          <a:latin typeface="Calibri" panose="020F0502020204030204" pitchFamily="34" charset="0"/>
                        </a:rPr>
                      </a:br>
                      <a:r>
                        <a:rPr lang="en-US" sz="1050" b="0" i="0" u="none" strike="noStrike" dirty="0">
                          <a:solidFill>
                            <a:srgbClr val="000000"/>
                          </a:solidFill>
                          <a:effectLst/>
                          <a:latin typeface="Calibri" panose="020F0502020204030204" pitchFamily="34" charset="0"/>
                        </a:rPr>
                        <a:t>Others</a:t>
                      </a:r>
                      <a:endParaRPr lang="en-US" sz="12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4246864782"/>
                  </a:ext>
                </a:extLst>
              </a:tr>
              <a:tr h="190500">
                <a:tc>
                  <a:txBody>
                    <a:bodyPr/>
                    <a:lstStyle/>
                    <a:p>
                      <a:pPr algn="l" fontAlgn="t"/>
                      <a:r>
                        <a:rPr lang="sv-SE" sz="1200" b="0" i="0" u="none" strike="noStrike" dirty="0">
                          <a:solidFill>
                            <a:srgbClr val="000000"/>
                          </a:solidFill>
                          <a:effectLst/>
                          <a:latin typeface="Calibri" panose="020F0502020204030204" pitchFamily="34" charset="0"/>
                        </a:rPr>
                        <a:t>R1: Under </a:t>
                      </a:r>
                      <a:r>
                        <a:rPr lang="sv-SE" sz="1200" b="0" i="0" u="none" strike="noStrike" dirty="0" err="1">
                          <a:solidFill>
                            <a:srgbClr val="000000"/>
                          </a:solidFill>
                          <a:effectLst/>
                          <a:latin typeface="Calibri" panose="020F0502020204030204" pitchFamily="34" charset="0"/>
                        </a:rPr>
                        <a:t>study</a:t>
                      </a:r>
                      <a:r>
                        <a:rPr lang="sv-SE" sz="1200" b="0" i="0" u="none" strike="noStrike" dirty="0">
                          <a:solidFill>
                            <a:srgbClr val="000000"/>
                          </a:solidFill>
                          <a:effectLst/>
                          <a:latin typeface="Calibri" panose="020F0502020204030204" pitchFamily="34" charset="0"/>
                        </a:rPr>
                        <a:t>.</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8827692"/>
                  </a:ext>
                </a:extLst>
              </a:tr>
              <a:tr h="571500">
                <a:tc>
                  <a:txBody>
                    <a:bodyPr/>
                    <a:lstStyle/>
                    <a:p>
                      <a:pPr algn="l" fontAlgn="t"/>
                      <a:r>
                        <a:rPr lang="en-US" sz="1200" b="0" i="0" u="none" strike="noStrike" dirty="0">
                          <a:solidFill>
                            <a:srgbClr val="000000"/>
                          </a:solidFill>
                          <a:effectLst/>
                          <a:latin typeface="Calibri" panose="020F0502020204030204" pitchFamily="34" charset="0"/>
                        </a:rPr>
                        <a:t>R2: Although immersive audio is becoming increasingly important, NGA will also help us in an increasingly complex playback environment for our users. Audibility is an important part of our offer to the audience.</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2720904"/>
                  </a:ext>
                </a:extLst>
              </a:tr>
              <a:tr h="952500">
                <a:tc>
                  <a:txBody>
                    <a:bodyPr/>
                    <a:lstStyle/>
                    <a:p>
                      <a:pPr algn="l" fontAlgn="t"/>
                      <a:r>
                        <a:rPr lang="en-US" sz="1200" b="0" i="0" u="none" strike="noStrike" dirty="0">
                          <a:solidFill>
                            <a:srgbClr val="000000"/>
                          </a:solidFill>
                          <a:effectLst/>
                          <a:latin typeface="Calibri" panose="020F0502020204030204" pitchFamily="34" charset="0"/>
                        </a:rPr>
                        <a:t>R3: If NGA should be of interest, the reason would be:</a:t>
                      </a:r>
                      <a:br>
                        <a:rPr lang="en-US" sz="1200" b="0" i="0" u="none" strike="noStrike" dirty="0">
                          <a:solidFill>
                            <a:srgbClr val="000000"/>
                          </a:solidFill>
                          <a:effectLst/>
                          <a:latin typeface="Calibri" panose="020F0502020204030204" pitchFamily="34" charset="0"/>
                        </a:rPr>
                      </a:br>
                      <a:r>
                        <a:rPr lang="en-US" sz="1200" b="0" i="0" u="none" strike="noStrike" dirty="0">
                          <a:solidFill>
                            <a:srgbClr val="000000"/>
                          </a:solidFill>
                          <a:effectLst/>
                          <a:latin typeface="Calibri" panose="020F0502020204030204" pitchFamily="34" charset="0"/>
                        </a:rPr>
                        <a:t>- Audio description.</a:t>
                      </a:r>
                      <a:br>
                        <a:rPr lang="en-US" sz="1200" b="0" i="0" u="none" strike="noStrike" dirty="0">
                          <a:solidFill>
                            <a:srgbClr val="000000"/>
                          </a:solidFill>
                          <a:effectLst/>
                          <a:latin typeface="Calibri" panose="020F0502020204030204" pitchFamily="34" charset="0"/>
                        </a:rPr>
                      </a:br>
                      <a:r>
                        <a:rPr lang="en-US" sz="1200" b="0" i="0" u="none" strike="noStrike" dirty="0">
                          <a:solidFill>
                            <a:srgbClr val="000000"/>
                          </a:solidFill>
                          <a:effectLst/>
                          <a:latin typeface="Calibri" panose="020F0502020204030204" pitchFamily="34" charset="0"/>
                        </a:rPr>
                        <a:t>- Dialogue enhancement for  increased intelligibility.</a:t>
                      </a:r>
                      <a:br>
                        <a:rPr lang="en-US" sz="1200" b="0" i="0" u="none" strike="noStrike" dirty="0">
                          <a:solidFill>
                            <a:srgbClr val="000000"/>
                          </a:solidFill>
                          <a:effectLst/>
                          <a:latin typeface="Calibri" panose="020F0502020204030204" pitchFamily="34" charset="0"/>
                        </a:rPr>
                      </a:br>
                      <a:r>
                        <a:rPr lang="en-US" sz="1200" b="0" i="0" u="none" strike="noStrike" dirty="0">
                          <a:solidFill>
                            <a:srgbClr val="000000"/>
                          </a:solidFill>
                          <a:effectLst/>
                          <a:latin typeface="Calibri" panose="020F0502020204030204" pitchFamily="34" charset="0"/>
                        </a:rPr>
                        <a:t>- Choice of multiple languages.</a:t>
                      </a:r>
                      <a:br>
                        <a:rPr lang="en-US" sz="1200" b="0" i="0" u="none" strike="noStrike" dirty="0">
                          <a:solidFill>
                            <a:srgbClr val="000000"/>
                          </a:solidFill>
                          <a:effectLst/>
                          <a:latin typeface="Calibri" panose="020F0502020204030204" pitchFamily="34" charset="0"/>
                        </a:rPr>
                      </a:br>
                      <a:r>
                        <a:rPr lang="en-US" sz="1200" b="0" i="0" u="none" strike="noStrike" dirty="0">
                          <a:solidFill>
                            <a:srgbClr val="000000"/>
                          </a:solidFill>
                          <a:effectLst/>
                          <a:latin typeface="Calibri" panose="020F0502020204030204" pitchFamily="34" charset="0"/>
                        </a:rPr>
                        <a:t>- Ability to adjust individual or remix individual audio elements.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6591543"/>
                  </a:ext>
                </a:extLst>
              </a:tr>
              <a:tr h="190500">
                <a:tc>
                  <a:txBody>
                    <a:bodyPr/>
                    <a:lstStyle/>
                    <a:p>
                      <a:pPr algn="l" fontAlgn="t"/>
                      <a:r>
                        <a:rPr lang="en-US" sz="1200" b="0" i="0" u="none" strike="noStrike" dirty="0">
                          <a:solidFill>
                            <a:srgbClr val="000000"/>
                          </a:solidFill>
                          <a:effectLst/>
                          <a:latin typeface="Calibri" panose="020F0502020204030204" pitchFamily="34" charset="0"/>
                        </a:rPr>
                        <a:t>R4: Audio description and other accessibility services. These are support by multiple video streams today.</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5097480"/>
                  </a:ext>
                </a:extLst>
              </a:tr>
              <a:tr h="190500">
                <a:tc>
                  <a:txBody>
                    <a:bodyPr/>
                    <a:lstStyle/>
                    <a:p>
                      <a:pPr algn="l" fontAlgn="t"/>
                      <a:r>
                        <a:rPr lang="en-US" sz="1200" b="1" i="0" u="none" strike="noStrike">
                          <a:solidFill>
                            <a:srgbClr val="000000"/>
                          </a:solidFill>
                          <a:effectLst/>
                          <a:latin typeface="Calibri" panose="020F0502020204030204" pitchFamily="34" charset="0"/>
                        </a:rPr>
                        <a:t>Q19. Audio</a:t>
                      </a:r>
                      <a:r>
                        <a:rPr lang="en-US" sz="1200" b="0" i="0" u="none" strike="noStrike">
                          <a:solidFill>
                            <a:srgbClr val="000000"/>
                          </a:solidFill>
                          <a:effectLst/>
                          <a:latin typeface="Calibri" panose="020F0502020204030204" pitchFamily="34" charset="0"/>
                        </a:rPr>
                        <a:t>: Which codec do You plan to use for NGA (AC-4, MPEG-H Audio, DTS-UHD, other)?</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854978484"/>
                  </a:ext>
                </a:extLst>
              </a:tr>
              <a:tr h="190500">
                <a:tc>
                  <a:txBody>
                    <a:bodyPr/>
                    <a:lstStyle/>
                    <a:p>
                      <a:pPr algn="l" fontAlgn="t"/>
                      <a:r>
                        <a:rPr lang="en-US" sz="1200" b="0" i="0" u="none" strike="noStrike" dirty="0">
                          <a:solidFill>
                            <a:srgbClr val="000000"/>
                          </a:solidFill>
                          <a:effectLst/>
                          <a:latin typeface="Calibri" panose="020F0502020204030204" pitchFamily="34" charset="0"/>
                        </a:rPr>
                        <a:t>R1: Under study, EAAC-3 first step AC-4 maybe next.</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5057414"/>
                  </a:ext>
                </a:extLst>
              </a:tr>
              <a:tr h="190500">
                <a:tc>
                  <a:txBody>
                    <a:bodyPr/>
                    <a:lstStyle/>
                    <a:p>
                      <a:pPr algn="l" fontAlgn="t"/>
                      <a:r>
                        <a:rPr lang="sv-SE" sz="1200" b="0" i="0" u="none" strike="noStrike" dirty="0">
                          <a:solidFill>
                            <a:srgbClr val="000000"/>
                          </a:solidFill>
                          <a:effectLst/>
                          <a:latin typeface="Calibri" panose="020F0502020204030204" pitchFamily="34" charset="0"/>
                        </a:rPr>
                        <a:t>R2: AC-4</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89465281"/>
                  </a:ext>
                </a:extLst>
              </a:tr>
              <a:tr h="190500">
                <a:tc>
                  <a:txBody>
                    <a:bodyPr/>
                    <a:lstStyle/>
                    <a:p>
                      <a:pPr algn="l" fontAlgn="t"/>
                      <a:r>
                        <a:rPr lang="sv-SE" sz="1200" b="0" i="0" u="none" strike="noStrike">
                          <a:solidFill>
                            <a:srgbClr val="000000"/>
                          </a:solidFill>
                          <a:effectLst/>
                          <a:latin typeface="Calibri" panose="020F0502020204030204" pitchFamily="34" charset="0"/>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4395729"/>
                  </a:ext>
                </a:extLst>
              </a:tr>
              <a:tr h="200025">
                <a:tc>
                  <a:txBody>
                    <a:bodyPr/>
                    <a:lstStyle/>
                    <a:p>
                      <a:pPr algn="l" fontAlgn="t"/>
                      <a:r>
                        <a:rPr lang="sv-SE" sz="1200" b="0" i="0" u="none" strike="noStrike" dirty="0">
                          <a:solidFill>
                            <a:srgbClr val="000000"/>
                          </a:solidFill>
                          <a:effectLst/>
                          <a:latin typeface="Calibri" panose="020F0502020204030204" pitchFamily="34" charset="0"/>
                        </a:rPr>
                        <a:t>R4: </a:t>
                      </a:r>
                      <a:r>
                        <a:rPr lang="sv-SE" sz="1200" b="0" i="0" u="none" strike="noStrike" dirty="0" err="1">
                          <a:solidFill>
                            <a:srgbClr val="000000"/>
                          </a:solidFill>
                          <a:effectLst/>
                          <a:latin typeface="Calibri" panose="020F0502020204030204" pitchFamily="34" charset="0"/>
                        </a:rPr>
                        <a:t>Don’t</a:t>
                      </a:r>
                      <a:r>
                        <a:rPr lang="sv-SE" sz="1200" b="0" i="0" u="none" strike="noStrike" dirty="0">
                          <a:solidFill>
                            <a:srgbClr val="000000"/>
                          </a:solidFill>
                          <a:effectLst/>
                          <a:latin typeface="Calibri" panose="020F0502020204030204" pitchFamily="34" charset="0"/>
                        </a:rPr>
                        <a:t> </a:t>
                      </a:r>
                      <a:r>
                        <a:rPr lang="sv-SE" sz="1200" b="0" i="0" u="none" strike="noStrike" dirty="0" err="1">
                          <a:solidFill>
                            <a:srgbClr val="000000"/>
                          </a:solidFill>
                          <a:effectLst/>
                          <a:latin typeface="Calibri" panose="020F0502020204030204" pitchFamily="34" charset="0"/>
                        </a:rPr>
                        <a:t>know</a:t>
                      </a:r>
                      <a:r>
                        <a:rPr lang="sv-SE" sz="1200" b="0" i="0" u="none" strike="noStrike" dirty="0">
                          <a:solidFill>
                            <a:srgbClr val="000000"/>
                          </a:solidFill>
                          <a:effectLst/>
                          <a:latin typeface="Calibri" panose="020F0502020204030204" pitchFamily="34" charset="0"/>
                        </a:rPr>
                        <a:t> </a:t>
                      </a:r>
                      <a:r>
                        <a:rPr lang="sv-SE" sz="1200" b="0" i="0" u="none" strike="noStrike" dirty="0" err="1">
                          <a:solidFill>
                            <a:srgbClr val="000000"/>
                          </a:solidFill>
                          <a:effectLst/>
                          <a:latin typeface="Calibri" panose="020F0502020204030204" pitchFamily="34" charset="0"/>
                        </a:rPr>
                        <a:t>yet</a:t>
                      </a:r>
                      <a:r>
                        <a:rPr lang="sv-SE" sz="1200" b="0" i="0" u="none" strike="noStrike" dirty="0">
                          <a:solidFill>
                            <a:srgbClr val="000000"/>
                          </a:solidFill>
                          <a:effectLst/>
                          <a:latin typeface="Calibri" panose="020F0502020204030204" pitchFamily="34" charset="0"/>
                        </a:rPr>
                        <a:t>.</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0853618"/>
                  </a:ext>
                </a:extLst>
              </a:tr>
            </a:tbl>
          </a:graphicData>
        </a:graphic>
      </p:graphicFrame>
    </p:spTree>
    <p:extLst>
      <p:ext uri="{BB962C8B-B14F-4D97-AF65-F5344CB8AC3E}">
        <p14:creationId xmlns:p14="http://schemas.microsoft.com/office/powerpoint/2010/main" val="32164036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a:t>
            </a:r>
            <a:r>
              <a:rPr lang="en-US" sz="1800" b="1" dirty="0">
                <a:latin typeface="Arial Narrow" panose="020B0606020202030204" pitchFamily="34" charset="0"/>
              </a:rPr>
              <a:t>- Survey NorDig Broadcasters formats and standards</a:t>
            </a:r>
            <a:br>
              <a:rPr lang="en-US" sz="2000" b="1" dirty="0"/>
            </a:br>
            <a:r>
              <a:rPr lang="en-GB" sz="1400" b="1" dirty="0"/>
              <a:t>    </a:t>
            </a:r>
            <a:r>
              <a:rPr lang="en-US" sz="1400" b="1" dirty="0"/>
              <a:t>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16</a:t>
            </a:fld>
            <a:endParaRPr lang="en-US" dirty="0"/>
          </a:p>
        </p:txBody>
      </p:sp>
      <p:graphicFrame>
        <p:nvGraphicFramePr>
          <p:cNvPr id="2" name="Table 1">
            <a:extLst>
              <a:ext uri="{FF2B5EF4-FFF2-40B4-BE49-F238E27FC236}">
                <a16:creationId xmlns:a16="http://schemas.microsoft.com/office/drawing/2014/main" id="{91642161-AD89-48AD-BDC9-000A765E8F75}"/>
              </a:ext>
            </a:extLst>
          </p:cNvPr>
          <p:cNvGraphicFramePr>
            <a:graphicFrameLocks noGrp="1"/>
          </p:cNvGraphicFramePr>
          <p:nvPr>
            <p:extLst>
              <p:ext uri="{D42A27DB-BD31-4B8C-83A1-F6EECF244321}">
                <p14:modId xmlns:p14="http://schemas.microsoft.com/office/powerpoint/2010/main" val="372083974"/>
              </p:ext>
            </p:extLst>
          </p:nvPr>
        </p:nvGraphicFramePr>
        <p:xfrm>
          <a:off x="395536" y="1196752"/>
          <a:ext cx="8290593" cy="3762375"/>
        </p:xfrm>
        <a:graphic>
          <a:graphicData uri="http://schemas.openxmlformats.org/drawingml/2006/table">
            <a:tbl>
              <a:tblPr/>
              <a:tblGrid>
                <a:gridCol w="7237152">
                  <a:extLst>
                    <a:ext uri="{9D8B030D-6E8A-4147-A177-3AD203B41FA5}">
                      <a16:colId xmlns:a16="http://schemas.microsoft.com/office/drawing/2014/main" val="994972923"/>
                    </a:ext>
                  </a:extLst>
                </a:gridCol>
                <a:gridCol w="158016">
                  <a:extLst>
                    <a:ext uri="{9D8B030D-6E8A-4147-A177-3AD203B41FA5}">
                      <a16:colId xmlns:a16="http://schemas.microsoft.com/office/drawing/2014/main" val="1980272625"/>
                    </a:ext>
                  </a:extLst>
                </a:gridCol>
                <a:gridCol w="158016">
                  <a:extLst>
                    <a:ext uri="{9D8B030D-6E8A-4147-A177-3AD203B41FA5}">
                      <a16:colId xmlns:a16="http://schemas.microsoft.com/office/drawing/2014/main" val="1768226811"/>
                    </a:ext>
                  </a:extLst>
                </a:gridCol>
                <a:gridCol w="158016">
                  <a:extLst>
                    <a:ext uri="{9D8B030D-6E8A-4147-A177-3AD203B41FA5}">
                      <a16:colId xmlns:a16="http://schemas.microsoft.com/office/drawing/2014/main" val="3488512694"/>
                    </a:ext>
                  </a:extLst>
                </a:gridCol>
                <a:gridCol w="158016">
                  <a:extLst>
                    <a:ext uri="{9D8B030D-6E8A-4147-A177-3AD203B41FA5}">
                      <a16:colId xmlns:a16="http://schemas.microsoft.com/office/drawing/2014/main" val="3425345287"/>
                    </a:ext>
                  </a:extLst>
                </a:gridCol>
                <a:gridCol w="421377">
                  <a:extLst>
                    <a:ext uri="{9D8B030D-6E8A-4147-A177-3AD203B41FA5}">
                      <a16:colId xmlns:a16="http://schemas.microsoft.com/office/drawing/2014/main" val="3344459742"/>
                    </a:ext>
                  </a:extLst>
                </a:gridCol>
              </a:tblGrid>
              <a:tr h="361950">
                <a:tc>
                  <a:txBody>
                    <a:bodyPr/>
                    <a:lstStyle/>
                    <a:p>
                      <a:pPr algn="l" fontAlgn="t"/>
                      <a:r>
                        <a:rPr lang="en-US" sz="1100" b="1" i="0" u="none" strike="noStrike" dirty="0">
                          <a:solidFill>
                            <a:srgbClr val="000000"/>
                          </a:solidFill>
                          <a:effectLst/>
                          <a:latin typeface="Calibri" panose="020F0502020204030204" pitchFamily="34" charset="0"/>
                        </a:rPr>
                        <a:t>Q20. Audio</a:t>
                      </a:r>
                      <a:r>
                        <a:rPr lang="en-US" sz="1100" b="0" i="0" u="none" strike="noStrike" dirty="0">
                          <a:solidFill>
                            <a:srgbClr val="000000"/>
                          </a:solidFill>
                          <a:effectLst/>
                          <a:latin typeface="Calibri" panose="020F0502020204030204" pitchFamily="34" charset="0"/>
                        </a:rPr>
                        <a:t>: Are You Planning to launch new audio services with NGA? (Select one of answers below).</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sv-SE" sz="1200" b="0" i="0" u="none" strike="noStrike" dirty="0">
                          <a:solidFill>
                            <a:srgbClr val="000000"/>
                          </a:solidFill>
                          <a:effectLst/>
                          <a:latin typeface="Calibri" panose="020F0502020204030204" pitchFamily="34" charset="0"/>
                        </a:rPr>
                        <a:t>R1</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R2</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R3</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R4</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4110671086"/>
                  </a:ext>
                </a:extLst>
              </a:tr>
              <a:tr h="190500">
                <a:tc>
                  <a:txBody>
                    <a:bodyPr/>
                    <a:lstStyle/>
                    <a:p>
                      <a:pPr algn="l" fontAlgn="t"/>
                      <a:r>
                        <a:rPr lang="sv-SE" sz="1100" b="0" i="0" u="none" strike="noStrike">
                          <a:solidFill>
                            <a:srgbClr val="000000"/>
                          </a:solidFill>
                          <a:effectLst/>
                          <a:latin typeface="Calibri" panose="020F0502020204030204" pitchFamily="34" charset="0"/>
                        </a:rPr>
                        <a:t>Yes.</a:t>
                      </a:r>
                    </a:p>
                  </a:txBody>
                  <a:tcPr marL="857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489897770"/>
                  </a:ext>
                </a:extLst>
              </a:tr>
              <a:tr h="200025">
                <a:tc>
                  <a:txBody>
                    <a:bodyPr/>
                    <a:lstStyle/>
                    <a:p>
                      <a:pPr algn="l" fontAlgn="t"/>
                      <a:r>
                        <a:rPr lang="sv-SE" sz="1100" b="0" i="0" u="none" strike="noStrike">
                          <a:solidFill>
                            <a:srgbClr val="000000"/>
                          </a:solidFill>
                          <a:effectLst/>
                          <a:latin typeface="Calibri" panose="020F0502020204030204" pitchFamily="34" charset="0"/>
                        </a:rPr>
                        <a:t>No.</a:t>
                      </a:r>
                    </a:p>
                  </a:txBody>
                  <a:tcPr marL="857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064116590"/>
                  </a:ext>
                </a:extLst>
              </a:tr>
              <a:tr h="342900">
                <a:tc>
                  <a:txBody>
                    <a:bodyPr/>
                    <a:lstStyle/>
                    <a:p>
                      <a:pPr algn="l" fontAlgn="b"/>
                      <a:r>
                        <a:rPr lang="en-US" sz="1100" b="1" i="0" u="none" strike="noStrike">
                          <a:solidFill>
                            <a:srgbClr val="000000"/>
                          </a:solidFill>
                          <a:effectLst/>
                          <a:latin typeface="Calibri" panose="020F0502020204030204" pitchFamily="34" charset="0"/>
                        </a:rPr>
                        <a:t>Q21. Audio: </a:t>
                      </a:r>
                      <a:r>
                        <a:rPr lang="en-US" sz="1100" b="0" i="0" u="none" strike="noStrike">
                          <a:solidFill>
                            <a:srgbClr val="000000"/>
                          </a:solidFill>
                          <a:effectLst/>
                          <a:latin typeface="Calibri" panose="020F0502020204030204" pitchFamily="34" charset="0"/>
                        </a:rPr>
                        <a:t>If NGA, when do You plan to launch a service with NGA? (Select one of answers below).</a:t>
                      </a:r>
                      <a:endParaRPr lang="en-US" sz="1100" b="1"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sv-SE" sz="1200" b="0" i="0" u="none" strike="noStrike" dirty="0">
                          <a:solidFill>
                            <a:srgbClr val="000000"/>
                          </a:solidFill>
                          <a:effectLst/>
                          <a:latin typeface="Calibri" panose="020F0502020204030204" pitchFamily="34" charset="0"/>
                        </a:rPr>
                        <a:t>R1</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R2</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R3</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200" b="0" i="0" u="none" strike="noStrike" dirty="0">
                          <a:solidFill>
                            <a:srgbClr val="000000"/>
                          </a:solidFill>
                          <a:effectLst/>
                          <a:latin typeface="Calibri" panose="020F0502020204030204" pitchFamily="34" charset="0"/>
                        </a:rPr>
                        <a:t>R4</a:t>
                      </a:r>
                    </a:p>
                  </a:txBody>
                  <a:tcPr marL="9525" marR="9525" marT="952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828310382"/>
                  </a:ext>
                </a:extLst>
              </a:tr>
              <a:tr h="190500">
                <a:tc>
                  <a:txBody>
                    <a:bodyPr/>
                    <a:lstStyle/>
                    <a:p>
                      <a:pPr algn="l" fontAlgn="b"/>
                      <a:r>
                        <a:rPr lang="sv-SE" sz="1100" b="0" i="0" u="none" strike="noStrike">
                          <a:solidFill>
                            <a:srgbClr val="000000"/>
                          </a:solidFill>
                          <a:effectLst/>
                          <a:latin typeface="Calibri" panose="020F0502020204030204" pitchFamily="34" charset="0"/>
                        </a:rPr>
                        <a:t>0 - 12 Months.</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791754308"/>
                  </a:ext>
                </a:extLst>
              </a:tr>
              <a:tr h="190500">
                <a:tc>
                  <a:txBody>
                    <a:bodyPr/>
                    <a:lstStyle/>
                    <a:p>
                      <a:pPr algn="l" fontAlgn="b"/>
                      <a:r>
                        <a:rPr lang="sv-SE" sz="1100" b="0" i="0" u="none" strike="noStrike">
                          <a:solidFill>
                            <a:srgbClr val="000000"/>
                          </a:solidFill>
                          <a:effectLst/>
                          <a:latin typeface="Calibri" panose="020F0502020204030204" pitchFamily="34" charset="0"/>
                        </a:rPr>
                        <a:t>12 - 36 Months.</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849934844"/>
                  </a:ext>
                </a:extLst>
              </a:tr>
              <a:tr h="190500">
                <a:tc>
                  <a:txBody>
                    <a:bodyPr/>
                    <a:lstStyle/>
                    <a:p>
                      <a:pPr algn="l" fontAlgn="t"/>
                      <a:r>
                        <a:rPr lang="sv-SE" sz="1100" b="0" i="0" u="none" strike="noStrike">
                          <a:solidFill>
                            <a:srgbClr val="000000"/>
                          </a:solidFill>
                          <a:effectLst/>
                          <a:latin typeface="Calibri" panose="020F0502020204030204" pitchFamily="34" charset="0"/>
                        </a:rPr>
                        <a:t>Other or &gt;36 Months.</a:t>
                      </a:r>
                    </a:p>
                  </a:txBody>
                  <a:tcPr marL="857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X</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902619870"/>
                  </a:ext>
                </a:extLst>
              </a:tr>
              <a:tr h="190500">
                <a:tc>
                  <a:txBody>
                    <a:bodyPr/>
                    <a:lstStyle/>
                    <a:p>
                      <a:pPr algn="l" fontAlgn="b"/>
                      <a:r>
                        <a:rPr lang="en-US" sz="1100" b="1" i="0" u="none" strike="noStrike">
                          <a:solidFill>
                            <a:srgbClr val="000000"/>
                          </a:solidFill>
                          <a:effectLst/>
                          <a:latin typeface="Calibri" panose="020F0502020204030204" pitchFamily="34" charset="0"/>
                        </a:rPr>
                        <a:t>Q22. Audio</a:t>
                      </a:r>
                      <a:r>
                        <a:rPr lang="en-US" sz="1100" b="0" i="0" u="none" strike="noStrike">
                          <a:solidFill>
                            <a:srgbClr val="000000"/>
                          </a:solidFill>
                          <a:effectLst/>
                          <a:latin typeface="Calibri" panose="020F0502020204030204" pitchFamily="34" charset="0"/>
                        </a:rPr>
                        <a:t>: Have You started to prepare for the new formats? Please elaborate.</a:t>
                      </a:r>
                      <a:endParaRPr lang="en-US" sz="1100" b="1"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sv-SE"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865590791"/>
                  </a:ext>
                </a:extLst>
              </a:tr>
              <a:tr h="190500">
                <a:tc>
                  <a:txBody>
                    <a:bodyPr/>
                    <a:lstStyle/>
                    <a:p>
                      <a:pPr algn="l" fontAlgn="t"/>
                      <a:r>
                        <a:rPr lang="sv-SE" sz="1100" b="0" i="0" u="none" strike="noStrike" dirty="0">
                          <a:solidFill>
                            <a:srgbClr val="000000"/>
                          </a:solidFill>
                          <a:effectLst/>
                          <a:latin typeface="Calibri" panose="020F0502020204030204" pitchFamily="34" charset="0"/>
                        </a:rPr>
                        <a:t>R1: No.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4243540788"/>
                  </a:ext>
                </a:extLst>
              </a:tr>
              <a:tr h="190500">
                <a:tc>
                  <a:txBody>
                    <a:bodyPr/>
                    <a:lstStyle/>
                    <a:p>
                      <a:pPr algn="l" fontAlgn="t"/>
                      <a:r>
                        <a:rPr lang="en-US" sz="1100" b="0" i="0" u="none" strike="noStrike" dirty="0">
                          <a:solidFill>
                            <a:srgbClr val="000000"/>
                          </a:solidFill>
                          <a:effectLst/>
                          <a:latin typeface="Calibri" panose="020F0502020204030204" pitchFamily="34" charset="0"/>
                        </a:rPr>
                        <a:t>R2: Yes, but no public tests yet.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673952323"/>
                  </a:ext>
                </a:extLst>
              </a:tr>
              <a:tr h="190500">
                <a:tc>
                  <a:txBody>
                    <a:bodyPr/>
                    <a:lstStyle/>
                    <a:p>
                      <a:pPr algn="l"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942673470"/>
                  </a:ext>
                </a:extLst>
              </a:tr>
              <a:tr h="190500">
                <a:tc>
                  <a:txBody>
                    <a:bodyPr/>
                    <a:lstStyle/>
                    <a:p>
                      <a:pPr algn="l" fontAlgn="t"/>
                      <a:r>
                        <a:rPr lang="en-US" sz="1100" b="0" i="0" u="none" strike="noStrike" dirty="0">
                          <a:solidFill>
                            <a:srgbClr val="000000"/>
                          </a:solidFill>
                          <a:effectLst/>
                          <a:latin typeface="Calibri" panose="020F0502020204030204" pitchFamily="34" charset="0"/>
                        </a:rPr>
                        <a:t>R4: We are rolling out AC3 start soon. Looking at 5.1 for online.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900351660"/>
                  </a:ext>
                </a:extLst>
              </a:tr>
              <a:tr h="190500">
                <a:tc>
                  <a:txBody>
                    <a:bodyPr/>
                    <a:lstStyle/>
                    <a:p>
                      <a:pPr algn="l" fontAlgn="t"/>
                      <a:r>
                        <a:rPr lang="en-US" sz="1100" b="1" i="0" u="none" strike="noStrike">
                          <a:solidFill>
                            <a:srgbClr val="000000"/>
                          </a:solidFill>
                          <a:effectLst/>
                          <a:latin typeface="Calibri" panose="020F0502020204030204" pitchFamily="34" charset="0"/>
                        </a:rPr>
                        <a:t>Q23. Audio</a:t>
                      </a:r>
                      <a:r>
                        <a:rPr lang="en-US" sz="1100" b="0" i="0" u="none" strike="noStrike">
                          <a:solidFill>
                            <a:srgbClr val="000000"/>
                          </a:solidFill>
                          <a:effectLst/>
                          <a:latin typeface="Calibri" panose="020F0502020204030204" pitchFamily="34" charset="0"/>
                        </a:rPr>
                        <a:t>: Are you NOT planning to launch NGA, what are the key Blockers? Please describe.</a:t>
                      </a:r>
                      <a:endParaRPr lang="en-US" sz="1100" b="1" i="0" u="none" strike="noStrike">
                        <a:solidFill>
                          <a:srgbClr val="000000"/>
                        </a:solidFill>
                        <a:effectLst/>
                        <a:latin typeface="Calibri" panose="020F050202020403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977954859"/>
                  </a:ext>
                </a:extLst>
              </a:tr>
              <a:tr h="381000">
                <a:tc>
                  <a:txBody>
                    <a:bodyPr/>
                    <a:lstStyle/>
                    <a:p>
                      <a:pPr algn="l" fontAlgn="t"/>
                      <a:r>
                        <a:rPr lang="en-US" sz="1100" b="0" i="0" u="none" strike="noStrike" dirty="0">
                          <a:solidFill>
                            <a:srgbClr val="000000"/>
                          </a:solidFill>
                          <a:effectLst/>
                          <a:latin typeface="Calibri" panose="020F0502020204030204" pitchFamily="34" charset="0"/>
                        </a:rPr>
                        <a:t>R1: No development for DVB. On </a:t>
                      </a:r>
                      <a:r>
                        <a:rPr lang="en-US" sz="1100" b="0" i="0" u="none" strike="noStrike" dirty="0" err="1">
                          <a:solidFill>
                            <a:srgbClr val="000000"/>
                          </a:solidFill>
                          <a:effectLst/>
                          <a:latin typeface="Calibri" panose="020F0502020204030204" pitchFamily="34" charset="0"/>
                        </a:rPr>
                        <a:t>Areena</a:t>
                      </a:r>
                      <a:r>
                        <a:rPr lang="en-US" sz="1100" b="0" i="0" u="none" strike="noStrike" dirty="0">
                          <a:solidFill>
                            <a:srgbClr val="000000"/>
                          </a:solidFill>
                          <a:effectLst/>
                          <a:latin typeface="Calibri" panose="020F0502020204030204" pitchFamily="34" charset="0"/>
                        </a:rPr>
                        <a:t> side player development takes time because there are so many improvements on backlog to do.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sv-SE"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042082001"/>
                  </a:ext>
                </a:extLst>
              </a:tr>
              <a:tr h="190500">
                <a:tc>
                  <a:txBody>
                    <a:bodyPr/>
                    <a:lstStyle/>
                    <a:p>
                      <a:pPr algn="l"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446324196"/>
                  </a:ext>
                </a:extLst>
              </a:tr>
              <a:tr h="190500">
                <a:tc>
                  <a:txBody>
                    <a:bodyPr/>
                    <a:lstStyle/>
                    <a:p>
                      <a:pPr algn="l" fontAlgn="t"/>
                      <a:r>
                        <a:rPr lang="en-US" sz="1100" b="0" i="0" u="none" strike="noStrike" dirty="0">
                          <a:solidFill>
                            <a:srgbClr val="000000"/>
                          </a:solidFill>
                          <a:effectLst/>
                          <a:latin typeface="Calibri" panose="020F0502020204030204" pitchFamily="34" charset="0"/>
                        </a:rPr>
                        <a:t>R3: It would only be relevant for online services. The main blocker is lack of support in user terminals.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217926456"/>
                  </a:ext>
                </a:extLst>
              </a:tr>
              <a:tr h="190500">
                <a:tc>
                  <a:txBody>
                    <a:bodyPr/>
                    <a:lstStyle/>
                    <a:p>
                      <a:pPr algn="l" fontAlgn="t"/>
                      <a:r>
                        <a:rPr lang="sv-SE" sz="1100" b="0"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t"/>
                      <a:r>
                        <a:rPr lang="sv-SE" sz="1100" b="1" i="0" u="none" strike="noStrike">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t"/>
                      <a:r>
                        <a:rPr lang="sv-SE" sz="1100" b="0" i="0" u="none" strike="noStrike" dirty="0">
                          <a:solidFill>
                            <a:srgbClr val="000000"/>
                          </a:solidFill>
                          <a:effectLst/>
                          <a:latin typeface="Calibri" panose="020F050202020403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891596013"/>
                  </a:ext>
                </a:extLst>
              </a:tr>
            </a:tbl>
          </a:graphicData>
        </a:graphic>
      </p:graphicFrame>
      <p:sp>
        <p:nvSpPr>
          <p:cNvPr id="5" name="TextBox 4">
            <a:extLst>
              <a:ext uri="{FF2B5EF4-FFF2-40B4-BE49-F238E27FC236}">
                <a16:creationId xmlns:a16="http://schemas.microsoft.com/office/drawing/2014/main" id="{4AD9B95C-AFC8-4AFD-9E19-854623602BB3}"/>
              </a:ext>
            </a:extLst>
          </p:cNvPr>
          <p:cNvSpPr txBox="1"/>
          <p:nvPr/>
        </p:nvSpPr>
        <p:spPr>
          <a:xfrm>
            <a:off x="539552" y="5373216"/>
            <a:ext cx="7668853" cy="600164"/>
          </a:xfrm>
          <a:prstGeom prst="rect">
            <a:avLst/>
          </a:prstGeom>
          <a:noFill/>
        </p:spPr>
        <p:txBody>
          <a:bodyPr wrap="square" rtlCol="0">
            <a:spAutoFit/>
          </a:bodyPr>
          <a:lstStyle/>
          <a:p>
            <a:r>
              <a:rPr lang="en-GB" sz="1100" dirty="0" err="1">
                <a:solidFill>
                  <a:srgbClr val="763B00"/>
                </a:solidFill>
              </a:rPr>
              <a:t>NorDigT</a:t>
            </a:r>
            <a:r>
              <a:rPr lang="en-GB" sz="1100" dirty="0">
                <a:solidFill>
                  <a:srgbClr val="763B00"/>
                </a:solidFill>
              </a:rPr>
              <a:t>/</a:t>
            </a:r>
            <a:r>
              <a:rPr lang="en-GB" sz="1100" dirty="0" err="1">
                <a:solidFill>
                  <a:srgbClr val="763B00"/>
                </a:solidFill>
              </a:rPr>
              <a:t>RoO</a:t>
            </a:r>
            <a:r>
              <a:rPr lang="en-GB" sz="1100" dirty="0">
                <a:solidFill>
                  <a:srgbClr val="763B00"/>
                </a:solidFill>
              </a:rPr>
              <a:t> general comment survey: </a:t>
            </a:r>
          </a:p>
          <a:p>
            <a:pPr marL="171450" indent="-171450">
              <a:buFontTx/>
              <a:buChar char="-"/>
            </a:pPr>
            <a:r>
              <a:rPr lang="en-GB" sz="1100" dirty="0">
                <a:solidFill>
                  <a:srgbClr val="763B00"/>
                </a:solidFill>
              </a:rPr>
              <a:t>Interoperability seems to be an issue for the Broadcasters, could that be something to dig deeper into inside NorDig?</a:t>
            </a:r>
          </a:p>
          <a:p>
            <a:pPr marL="171450" indent="-171450">
              <a:buFontTx/>
              <a:buChar char="-"/>
            </a:pPr>
            <a:r>
              <a:rPr lang="en-GB" sz="1100" dirty="0">
                <a:solidFill>
                  <a:srgbClr val="763B00"/>
                </a:solidFill>
              </a:rPr>
              <a:t>Survey sent to a number of commercial Broadcasters but none wanted to reply, afraid giving info to competitors.</a:t>
            </a:r>
          </a:p>
        </p:txBody>
      </p:sp>
    </p:spTree>
    <p:extLst>
      <p:ext uri="{BB962C8B-B14F-4D97-AF65-F5344CB8AC3E}">
        <p14:creationId xmlns:p14="http://schemas.microsoft.com/office/powerpoint/2010/main" val="41183256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17</a:t>
            </a:fld>
            <a:endParaRPr lang="nb-NO" dirty="0"/>
          </a:p>
        </p:txBody>
      </p:sp>
      <p:sp>
        <p:nvSpPr>
          <p:cNvPr id="10" name="Rubrik 2"/>
          <p:cNvSpPr>
            <a:spLocks noGrp="1"/>
          </p:cNvSpPr>
          <p:nvPr>
            <p:ph type="title"/>
          </p:nvPr>
        </p:nvSpPr>
        <p:spPr/>
        <p:txBody>
          <a:bodyPr/>
          <a:lstStyle/>
          <a:p>
            <a:pPr>
              <a:defRPr/>
            </a:pPr>
            <a:r>
              <a:rPr lang="en-GB" b="1" dirty="0"/>
              <a:t>NorDig T report – report DVB status</a:t>
            </a:r>
            <a:br>
              <a:rPr lang="en-GB" b="1" dirty="0"/>
            </a:br>
            <a:r>
              <a:rPr lang="en-GB" sz="1400" b="1" dirty="0"/>
              <a:t>     </a:t>
            </a:r>
            <a:r>
              <a:rPr lang="en-US" sz="1400" b="1" dirty="0"/>
              <a:t>   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a:t>
            </a:r>
            <a:endParaRPr lang="en-US" sz="1200" b="1" dirty="0"/>
          </a:p>
        </p:txBody>
      </p:sp>
      <p:sp>
        <p:nvSpPr>
          <p:cNvPr id="3" name="Content Placeholder 2"/>
          <p:cNvSpPr>
            <a:spLocks noGrp="1"/>
          </p:cNvSpPr>
          <p:nvPr>
            <p:ph idx="1"/>
          </p:nvPr>
        </p:nvSpPr>
        <p:spPr>
          <a:xfrm>
            <a:off x="457200" y="872229"/>
            <a:ext cx="8229600" cy="5419933"/>
          </a:xfrm>
        </p:spPr>
        <p:txBody>
          <a:bodyPr/>
          <a:lstStyle/>
          <a:p>
            <a:r>
              <a:rPr lang="en-GB" dirty="0"/>
              <a:t>DVB </a:t>
            </a:r>
            <a:r>
              <a:rPr lang="en-GB" dirty="0" err="1"/>
              <a:t>video&amp;audio</a:t>
            </a:r>
            <a:r>
              <a:rPr lang="en-GB" dirty="0"/>
              <a:t> codec</a:t>
            </a:r>
          </a:p>
          <a:p>
            <a:endParaRPr lang="en-GB" dirty="0"/>
          </a:p>
          <a:p>
            <a:r>
              <a:rPr lang="en-GB" dirty="0"/>
              <a:t>DVB-I </a:t>
            </a:r>
          </a:p>
          <a:p>
            <a:endParaRPr lang="en-GB" dirty="0"/>
          </a:p>
          <a:p>
            <a:r>
              <a:rPr lang="en-GB" dirty="0"/>
              <a:t>DVB TA (Target Advertising)</a:t>
            </a:r>
          </a:p>
          <a:p>
            <a:endParaRPr lang="en-GB" dirty="0"/>
          </a:p>
          <a:p>
            <a:endParaRPr lang="en-GB" dirty="0"/>
          </a:p>
          <a:p>
            <a:pPr marL="0" indent="0">
              <a:buNone/>
            </a:pPr>
            <a:endParaRPr lang="en-GB" dirty="0">
              <a:solidFill>
                <a:srgbClr val="00B050"/>
              </a:solidFill>
            </a:endParaRPr>
          </a:p>
          <a:p>
            <a:pPr marL="0" indent="0">
              <a:buNone/>
            </a:pPr>
            <a:r>
              <a:rPr lang="en-GB" dirty="0">
                <a:solidFill>
                  <a:srgbClr val="00B050"/>
                </a:solidFill>
              </a:rPr>
              <a:t>Excom view?</a:t>
            </a:r>
          </a:p>
        </p:txBody>
      </p:sp>
    </p:spTree>
    <p:extLst>
      <p:ext uri="{BB962C8B-B14F-4D97-AF65-F5344CB8AC3E}">
        <p14:creationId xmlns:p14="http://schemas.microsoft.com/office/powerpoint/2010/main" val="33938492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539552" y="1484784"/>
            <a:ext cx="8280920" cy="4825521"/>
          </a:xfrm>
        </p:spPr>
        <p:txBody>
          <a:bodyPr/>
          <a:lstStyle/>
          <a:p>
            <a:pPr algn="ctr">
              <a:buNone/>
            </a:pPr>
            <a:r>
              <a:rPr lang="en-US" sz="3600" dirty="0"/>
              <a:t>END presentation </a:t>
            </a:r>
          </a:p>
          <a:p>
            <a:pPr algn="ctr">
              <a:buNone/>
            </a:pPr>
            <a:r>
              <a:rPr lang="en-US" sz="3600" dirty="0"/>
              <a:t>NorDig-T report</a:t>
            </a:r>
          </a:p>
          <a:p>
            <a:pPr algn="ctr">
              <a:buNone/>
            </a:pPr>
            <a:endParaRPr lang="en-US" sz="3600" dirty="0"/>
          </a:p>
          <a:p>
            <a:pPr algn="ctr">
              <a:buNone/>
            </a:pPr>
            <a:r>
              <a:rPr lang="en-US" dirty="0"/>
              <a:t>After here some detailed informative slides</a:t>
            </a:r>
          </a:p>
          <a:p>
            <a:pPr algn="ctr">
              <a:buNone/>
            </a:pPr>
            <a:r>
              <a:rPr lang="en-US" sz="2400" b="1" dirty="0"/>
              <a:t>ANNEX</a:t>
            </a:r>
          </a:p>
          <a:p>
            <a:pPr lvl="1"/>
            <a:r>
              <a:rPr lang="en-US" sz="1600" dirty="0"/>
              <a:t>Annex A: NorDig T mandates 2021-2022 - informative</a:t>
            </a:r>
            <a:endParaRPr lang="en-US" sz="1600" dirty="0">
              <a:solidFill>
                <a:srgbClr val="0070C0"/>
              </a:solidFill>
            </a:endParaRPr>
          </a:p>
          <a:p>
            <a:pPr lvl="1"/>
            <a:r>
              <a:rPr lang="en-US" sz="1600" dirty="0"/>
              <a:t>Annex B: NorDig T meeting calendar 2022 - informative</a:t>
            </a:r>
          </a:p>
          <a:p>
            <a:pPr lvl="1"/>
            <a:r>
              <a:rPr lang="en-US" sz="1600" dirty="0"/>
              <a:t>Annex C: NorDig T subgroups – informative</a:t>
            </a:r>
          </a:p>
          <a:p>
            <a:pPr lvl="1"/>
            <a:endParaRPr lang="en-US" sz="1600" dirty="0"/>
          </a:p>
        </p:txBody>
      </p:sp>
      <p:sp>
        <p:nvSpPr>
          <p:cNvPr id="3" name="Rubrik 2"/>
          <p:cNvSpPr>
            <a:spLocks noGrp="1"/>
          </p:cNvSpPr>
          <p:nvPr>
            <p:ph type="title"/>
          </p:nvPr>
        </p:nvSpPr>
        <p:spPr>
          <a:xfrm>
            <a:off x="971600" y="26016"/>
            <a:ext cx="7715200" cy="648072"/>
          </a:xfrm>
        </p:spPr>
        <p:txBody>
          <a:bodyPr/>
          <a:lstStyle/>
          <a:p>
            <a:pPr>
              <a:defRPr/>
            </a:pPr>
            <a:r>
              <a:rPr lang="en-GB" b="1" dirty="0"/>
              <a:t>NorDig T report –</a:t>
            </a:r>
            <a:br>
              <a:rPr lang="en-GB" b="1" dirty="0"/>
            </a:br>
            <a:r>
              <a:rPr lang="en-GB" sz="1400" b="1" dirty="0"/>
              <a:t>     </a:t>
            </a:r>
            <a:r>
              <a:rPr lang="en-US" sz="1400" b="1" dirty="0"/>
              <a:t>   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nb-NO" smtClean="0"/>
              <a:pPr>
                <a:defRPr/>
              </a:pPr>
              <a:t>18</a:t>
            </a:fld>
            <a:endParaRPr lang="nb-NO" dirty="0"/>
          </a:p>
        </p:txBody>
      </p:sp>
    </p:spTree>
    <p:extLst>
      <p:ext uri="{BB962C8B-B14F-4D97-AF65-F5344CB8AC3E}">
        <p14:creationId xmlns:p14="http://schemas.microsoft.com/office/powerpoint/2010/main" val="11267432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611560" y="852121"/>
            <a:ext cx="8219256" cy="5472608"/>
          </a:xfrm>
        </p:spPr>
        <p:txBody>
          <a:bodyPr/>
          <a:lstStyle/>
          <a:p>
            <a:pPr>
              <a:buNone/>
            </a:pPr>
            <a:r>
              <a:rPr lang="en-US" sz="1600" dirty="0"/>
              <a:t>NorDig T – mandates &amp; items for period 2021-2022</a:t>
            </a:r>
            <a:r>
              <a:rPr lang="en-US" sz="1400" dirty="0"/>
              <a:t>  (from March 2021)</a:t>
            </a:r>
            <a:endParaRPr lang="en-US" sz="800" i="1" dirty="0">
              <a:solidFill>
                <a:srgbClr val="00B050"/>
              </a:solidFill>
            </a:endParaRPr>
          </a:p>
          <a:p>
            <a:pPr marL="0" indent="0">
              <a:buNone/>
            </a:pPr>
            <a:r>
              <a:rPr lang="en-US" sz="800" i="1" dirty="0">
                <a:solidFill>
                  <a:schemeClr val="tx1">
                    <a:lumMod val="50000"/>
                    <a:lumOff val="50000"/>
                  </a:schemeClr>
                </a:solidFill>
              </a:rPr>
              <a:t>  </a:t>
            </a:r>
          </a:p>
          <a:p>
            <a:pPr>
              <a:spcBef>
                <a:spcPts val="0"/>
              </a:spcBef>
            </a:pPr>
            <a:r>
              <a:rPr lang="en-US" sz="1600" dirty="0"/>
              <a:t>General: </a:t>
            </a:r>
          </a:p>
          <a:p>
            <a:pPr lvl="1">
              <a:spcBef>
                <a:spcPts val="0"/>
              </a:spcBef>
            </a:pPr>
            <a:r>
              <a:rPr lang="en-US" sz="1400" dirty="0"/>
              <a:t>Keep IRD, RoO and Test Plan in line with each other</a:t>
            </a:r>
          </a:p>
          <a:p>
            <a:pPr lvl="1">
              <a:spcBef>
                <a:spcPts val="0"/>
              </a:spcBef>
            </a:pPr>
            <a:r>
              <a:rPr lang="en-US" sz="1400" dirty="0"/>
              <a:t>Maintain and keep NorDig spec up to date </a:t>
            </a:r>
            <a:r>
              <a:rPr lang="en-US" sz="1200" dirty="0"/>
              <a:t>(debug, reference list to international spec is up to date </a:t>
            </a:r>
            <a:r>
              <a:rPr lang="en-US" sz="1200" dirty="0" err="1"/>
              <a:t>etc</a:t>
            </a:r>
            <a:r>
              <a:rPr lang="en-US" sz="1200" dirty="0"/>
              <a:t>)</a:t>
            </a:r>
            <a:endParaRPr lang="en-US" sz="1400" dirty="0"/>
          </a:p>
          <a:p>
            <a:pPr lvl="1">
              <a:spcBef>
                <a:spcPts val="0"/>
              </a:spcBef>
            </a:pPr>
            <a:r>
              <a:rPr lang="en-US" sz="1400" dirty="0"/>
              <a:t>Monitor DVB, HbbTV and other relevant IRD specs changes and new technologies (e.g. DVB-I) </a:t>
            </a:r>
          </a:p>
          <a:p>
            <a:pPr>
              <a:spcBef>
                <a:spcPts val="0"/>
              </a:spcBef>
            </a:pPr>
            <a:r>
              <a:rPr lang="en-US" sz="1600" dirty="0"/>
              <a:t>NorDig Unified IRD spec</a:t>
            </a:r>
            <a:endParaRPr lang="en-GB" sz="1600" dirty="0"/>
          </a:p>
          <a:p>
            <a:pPr>
              <a:spcBef>
                <a:spcPts val="0"/>
              </a:spcBef>
            </a:pPr>
            <a:r>
              <a:rPr lang="en-US" sz="1600" dirty="0"/>
              <a:t>NorDig </a:t>
            </a:r>
            <a:r>
              <a:rPr lang="en-US" sz="1600" dirty="0" err="1"/>
              <a:t>RoO</a:t>
            </a:r>
            <a:r>
              <a:rPr lang="en-US" sz="1600" dirty="0"/>
              <a:t> specification</a:t>
            </a:r>
          </a:p>
          <a:p>
            <a:pPr lvl="1">
              <a:spcBef>
                <a:spcPts val="0"/>
              </a:spcBef>
            </a:pPr>
            <a:r>
              <a:rPr lang="en-US" sz="1400" dirty="0"/>
              <a:t>Review sections that are not fully updated, </a:t>
            </a:r>
          </a:p>
          <a:p>
            <a:pPr lvl="2">
              <a:spcBef>
                <a:spcPts val="0"/>
              </a:spcBef>
            </a:pPr>
            <a:r>
              <a:rPr lang="en-US" sz="1200" dirty="0"/>
              <a:t>focus on helping broadcasting avoid issues for IRD/viewers (“tips and tricks”)</a:t>
            </a:r>
          </a:p>
          <a:p>
            <a:pPr lvl="2">
              <a:spcBef>
                <a:spcPts val="0"/>
              </a:spcBef>
            </a:pPr>
            <a:r>
              <a:rPr lang="en-US" sz="1200" dirty="0"/>
              <a:t>Additions to DVB</a:t>
            </a:r>
          </a:p>
          <a:p>
            <a:pPr lvl="2">
              <a:spcBef>
                <a:spcPts val="0"/>
              </a:spcBef>
            </a:pPr>
            <a:r>
              <a:rPr lang="en-US" sz="1200" dirty="0"/>
              <a:t>minimize and shorten text that are mainly relevant for the IRD </a:t>
            </a:r>
          </a:p>
          <a:p>
            <a:pPr lvl="2">
              <a:spcBef>
                <a:spcPts val="0"/>
              </a:spcBef>
            </a:pPr>
            <a:r>
              <a:rPr lang="en-US" sz="1200" dirty="0"/>
              <a:t>Investigate possibility to reference/link to NorDig members’ national/operator additional </a:t>
            </a:r>
            <a:r>
              <a:rPr lang="en-US" sz="1200" dirty="0" err="1"/>
              <a:t>RoO</a:t>
            </a:r>
            <a:endParaRPr lang="en-US" sz="1200" dirty="0"/>
          </a:p>
          <a:p>
            <a:pPr>
              <a:spcBef>
                <a:spcPts val="0"/>
              </a:spcBef>
            </a:pPr>
            <a:r>
              <a:rPr lang="en-US" sz="1600" dirty="0"/>
              <a:t>NorDig Test and Test plan</a:t>
            </a:r>
            <a:endParaRPr lang="en-GB" sz="1600" dirty="0"/>
          </a:p>
          <a:p>
            <a:pPr lvl="1">
              <a:spcBef>
                <a:spcPts val="0"/>
              </a:spcBef>
            </a:pPr>
            <a:r>
              <a:rPr lang="en-US" sz="1400" dirty="0"/>
              <a:t>Maintain and update NorDig Test plan to match IRD spec</a:t>
            </a:r>
            <a:endParaRPr lang="en-GB" sz="2000" dirty="0"/>
          </a:p>
          <a:p>
            <a:pPr lvl="2">
              <a:spcBef>
                <a:spcPts val="0"/>
              </a:spcBef>
            </a:pPr>
            <a:r>
              <a:rPr lang="en-US" sz="1200" dirty="0"/>
              <a:t>Review and where possible combine similar test cases  to make it easier and faster to test</a:t>
            </a:r>
            <a:endParaRPr lang="en-GB" sz="1200" dirty="0"/>
          </a:p>
          <a:p>
            <a:pPr lvl="2">
              <a:spcBef>
                <a:spcPts val="0"/>
              </a:spcBef>
            </a:pPr>
            <a:r>
              <a:rPr lang="en-US" sz="1200" dirty="0"/>
              <a:t>“minimize” redundant test cases if possible without compromising with test quality, to speed up time for verification testing.</a:t>
            </a:r>
            <a:endParaRPr lang="en-GB" sz="1200" dirty="0"/>
          </a:p>
          <a:p>
            <a:pPr lvl="2">
              <a:spcBef>
                <a:spcPts val="0"/>
              </a:spcBef>
            </a:pPr>
            <a:r>
              <a:rPr lang="en-US" sz="1200" dirty="0"/>
              <a:t>Update and improve test cases</a:t>
            </a:r>
          </a:p>
          <a:p>
            <a:pPr>
              <a:spcBef>
                <a:spcPts val="0"/>
              </a:spcBef>
            </a:pPr>
            <a:r>
              <a:rPr lang="en-US" sz="1600" dirty="0"/>
              <a:t>NorDig </a:t>
            </a:r>
            <a:r>
              <a:rPr lang="sv-SE" sz="1600" dirty="0"/>
              <a:t>EPG </a:t>
            </a:r>
            <a:r>
              <a:rPr lang="sv-SE" sz="1600" dirty="0" err="1"/>
              <a:t>exchange</a:t>
            </a:r>
            <a:r>
              <a:rPr lang="sv-SE" sz="1600" dirty="0"/>
              <a:t> </a:t>
            </a:r>
            <a:r>
              <a:rPr lang="sv-SE" sz="1600" dirty="0" err="1"/>
              <a:t>file</a:t>
            </a:r>
            <a:r>
              <a:rPr lang="sv-SE" sz="1600" dirty="0"/>
              <a:t> format</a:t>
            </a:r>
          </a:p>
          <a:p>
            <a:pPr lvl="1">
              <a:spcBef>
                <a:spcPts val="0"/>
              </a:spcBef>
              <a:buFont typeface="Arial" panose="020B0604020202020204" pitchFamily="34" charset="0"/>
              <a:buChar char="–"/>
            </a:pPr>
            <a:r>
              <a:rPr lang="en-US" sz="1400" dirty="0"/>
              <a:t>Maintain NorDig spec. of common EPG/Event exchange file format and </a:t>
            </a:r>
            <a:r>
              <a:rPr lang="en-US" sz="1400" dirty="0" err="1"/>
              <a:t>impl</a:t>
            </a:r>
            <a:r>
              <a:rPr lang="en-US" sz="1400" dirty="0"/>
              <a:t>. Guidelines</a:t>
            </a:r>
          </a:p>
          <a:p>
            <a:pPr lvl="1">
              <a:spcBef>
                <a:spcPts val="0"/>
              </a:spcBef>
              <a:buFont typeface="Arial" panose="020B0604020202020204" pitchFamily="34" charset="0"/>
              <a:buChar char="–"/>
            </a:pPr>
            <a:r>
              <a:rPr lang="en-US" sz="1400" dirty="0"/>
              <a:t>Keep TV Anytime spec. up to date</a:t>
            </a:r>
          </a:p>
          <a:p>
            <a:pPr lvl="1">
              <a:spcBef>
                <a:spcPts val="0"/>
              </a:spcBef>
              <a:buFont typeface="Arial" panose="020B0604020202020204" pitchFamily="34" charset="0"/>
              <a:buChar char="–"/>
            </a:pPr>
            <a:r>
              <a:rPr lang="en-US" sz="1400" dirty="0"/>
              <a:t>Work to promote NorDig TVA </a:t>
            </a:r>
            <a:r>
              <a:rPr lang="en-US" sz="1400" dirty="0" err="1"/>
              <a:t>eg.</a:t>
            </a:r>
            <a:r>
              <a:rPr lang="en-US" sz="1400" dirty="0"/>
              <a:t> via open Workshops and help </a:t>
            </a:r>
            <a:r>
              <a:rPr lang="en-US" sz="1400" dirty="0" err="1"/>
              <a:t>impl</a:t>
            </a:r>
            <a:r>
              <a:rPr lang="en-US" sz="1400" dirty="0"/>
              <a:t>. and use of NorDig EPG/event file format</a:t>
            </a:r>
            <a:endParaRPr lang="sv-SE" sz="1400" dirty="0"/>
          </a:p>
        </p:txBody>
      </p:sp>
      <p:sp>
        <p:nvSpPr>
          <p:cNvPr id="3"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for NorDig T (1/2)</a:t>
            </a:r>
            <a:r>
              <a:rPr lang="en-GB" sz="1600" b="1" dirty="0">
                <a:solidFill>
                  <a:schemeClr val="tx1"/>
                </a:solidFill>
              </a:rPr>
              <a:t> </a:t>
            </a:r>
            <a:br>
              <a:rPr lang="en-GB" sz="1600" b="1" dirty="0"/>
            </a:br>
            <a:r>
              <a:rPr lang="en-GB" sz="1400" b="1" dirty="0"/>
              <a:t>      </a:t>
            </a:r>
            <a:r>
              <a:rPr lang="en-US" sz="1400" b="1" dirty="0"/>
              <a:t>   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19</a:t>
            </a:fld>
            <a:endParaRPr lang="en-US" dirty="0"/>
          </a:p>
        </p:txBody>
      </p:sp>
    </p:spTree>
    <p:extLst>
      <p:ext uri="{BB962C8B-B14F-4D97-AF65-F5344CB8AC3E}">
        <p14:creationId xmlns:p14="http://schemas.microsoft.com/office/powerpoint/2010/main" val="34851376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Latest</a:t>
            </a:r>
            <a:r>
              <a:rPr lang="sv-SE" sz="1800" b="1" dirty="0">
                <a:solidFill>
                  <a:schemeClr val="tx1"/>
                </a:solidFill>
              </a:rPr>
              <a:t> </a:t>
            </a:r>
            <a:r>
              <a:rPr lang="sv-SE" sz="1800" b="1" dirty="0" err="1">
                <a:solidFill>
                  <a:schemeClr val="tx1"/>
                </a:solidFill>
              </a:rPr>
              <a:t>published</a:t>
            </a:r>
            <a:r>
              <a:rPr lang="sv-SE" sz="1800" b="1" dirty="0">
                <a:solidFill>
                  <a:schemeClr val="tx1"/>
                </a:solidFill>
              </a:rPr>
              <a:t> </a:t>
            </a:r>
            <a:r>
              <a:rPr lang="sv-SE" sz="1800" b="1" dirty="0" err="1">
                <a:solidFill>
                  <a:schemeClr val="tx1"/>
                </a:solidFill>
              </a:rPr>
              <a:t>specifications</a:t>
            </a:r>
            <a:br>
              <a:rPr lang="en-GB" sz="1800" b="1" dirty="0">
                <a:solidFill>
                  <a:schemeClr val="tx1"/>
                </a:solidFill>
              </a:rPr>
            </a:br>
            <a:r>
              <a:rPr lang="en-GB" sz="1400" b="1" dirty="0">
                <a:solidFill>
                  <a:schemeClr val="tx1"/>
                </a:solidFill>
              </a:rPr>
              <a:t>  </a:t>
            </a:r>
            <a:r>
              <a:rPr lang="en-US" sz="1400" b="1" dirty="0"/>
              <a:t>  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a:t>
            </a:fld>
            <a:endParaRPr lang="en-US"/>
          </a:p>
        </p:txBody>
      </p:sp>
      <p:sp>
        <p:nvSpPr>
          <p:cNvPr id="6" name="Platshållare för innehåll 1"/>
          <p:cNvSpPr txBox="1">
            <a:spLocks/>
          </p:cNvSpPr>
          <p:nvPr/>
        </p:nvSpPr>
        <p:spPr bwMode="auto">
          <a:xfrm>
            <a:off x="446233" y="866974"/>
            <a:ext cx="8712968" cy="52983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b="1" kern="0" dirty="0">
                <a:latin typeface="Calibri" pitchFamily="34" charset="0"/>
              </a:rPr>
              <a:t>Status lasted published specifications</a:t>
            </a:r>
          </a:p>
          <a:p>
            <a:pPr marL="342900" indent="-342900" eaLnBrk="0" hangingPunct="0">
              <a:spcBef>
                <a:spcPct val="20000"/>
              </a:spcBef>
              <a:buFont typeface="Arial" pitchFamily="34" charset="0"/>
              <a:buChar char="•"/>
              <a:defRPr/>
            </a:pPr>
            <a:r>
              <a:rPr lang="en-US" sz="1600" kern="0" dirty="0">
                <a:latin typeface="Calibri" pitchFamily="34" charset="0"/>
              </a:rPr>
              <a:t>NorDig Unified IRD specification</a:t>
            </a:r>
            <a:endParaRPr lang="en-US" sz="1600" i="1" kern="0" dirty="0">
              <a:latin typeface="Calibri" pitchFamily="34" charset="0"/>
            </a:endParaRPr>
          </a:p>
          <a:p>
            <a:pPr marL="800100" lvl="1" indent="-342900" eaLnBrk="0" hangingPunct="0">
              <a:spcBef>
                <a:spcPct val="20000"/>
              </a:spcBef>
              <a:buFont typeface="Arial" pitchFamily="34" charset="0"/>
              <a:buChar char="•"/>
              <a:defRPr/>
            </a:pPr>
            <a:r>
              <a:rPr lang="en-US" sz="1400" kern="0" dirty="0">
                <a:latin typeface="Calibri" pitchFamily="34" charset="0"/>
              </a:rPr>
              <a:t>Latest published: NorDig IRD spec v3.1.2 </a:t>
            </a:r>
            <a:r>
              <a:rPr lang="en-US" sz="1050" kern="0" dirty="0">
                <a:latin typeface="Calibri" pitchFamily="34" charset="0"/>
              </a:rPr>
              <a:t>(published April 2021)</a:t>
            </a:r>
          </a:p>
          <a:p>
            <a:pPr marL="800100" lvl="1" indent="-342900" eaLnBrk="0" hangingPunct="0">
              <a:spcBef>
                <a:spcPct val="20000"/>
              </a:spcBef>
              <a:buFont typeface="Arial" pitchFamily="34" charset="0"/>
              <a:buChar char="•"/>
              <a:defRPr/>
            </a:pPr>
            <a:endParaRPr lang="en-US" sz="1000" kern="0" dirty="0">
              <a:latin typeface="Calibri" pitchFamily="34" charset="0"/>
            </a:endParaRPr>
          </a:p>
          <a:p>
            <a:pPr lvl="1" eaLnBrk="0" hangingPunct="0">
              <a:spcBef>
                <a:spcPct val="20000"/>
              </a:spcBef>
              <a:defRPr/>
            </a:pPr>
            <a:endParaRPr lang="en-US" sz="1000" kern="0" dirty="0">
              <a:latin typeface="Calibri" pitchFamily="34" charset="0"/>
            </a:endParaRPr>
          </a:p>
          <a:p>
            <a:pPr marL="800100" lvl="1" indent="-342900" eaLnBrk="0" hangingPunct="0">
              <a:spcBef>
                <a:spcPct val="20000"/>
              </a:spcBef>
              <a:buFont typeface="Arial" pitchFamily="34" charset="0"/>
              <a:buChar char="•"/>
              <a:defRPr/>
            </a:pPr>
            <a:endParaRPr lang="en-US" sz="1000" kern="0" dirty="0">
              <a:latin typeface="Calibri" pitchFamily="34" charset="0"/>
            </a:endParaRPr>
          </a:p>
          <a:p>
            <a:pPr marL="342900" indent="-342900" eaLnBrk="0" hangingPunct="0">
              <a:spcBef>
                <a:spcPct val="20000"/>
              </a:spcBef>
              <a:buFont typeface="Arial" pitchFamily="34" charset="0"/>
              <a:buChar char="•"/>
              <a:defRPr/>
            </a:pPr>
            <a:r>
              <a:rPr lang="en-US" sz="1600" kern="0" noProof="0" dirty="0">
                <a:latin typeface="Calibri" pitchFamily="34" charset="0"/>
              </a:rPr>
              <a:t>NorDig Test </a:t>
            </a:r>
            <a:r>
              <a:rPr lang="en-US" sz="1600" kern="0" dirty="0">
                <a:latin typeface="Calibri" pitchFamily="34" charset="0"/>
              </a:rPr>
              <a:t>Plan</a:t>
            </a:r>
            <a:endParaRPr lang="en-US" sz="1400" kern="0" dirty="0">
              <a:latin typeface="Calibri" pitchFamily="34" charset="0"/>
            </a:endParaRPr>
          </a:p>
          <a:p>
            <a:pPr marL="800100" lvl="1" indent="-342900" eaLnBrk="0" hangingPunct="0">
              <a:spcBef>
                <a:spcPts val="0"/>
              </a:spcBef>
              <a:buFont typeface="Arial" pitchFamily="34" charset="0"/>
              <a:buChar char="•"/>
              <a:defRPr/>
            </a:pPr>
            <a:r>
              <a:rPr lang="en-US" sz="1400" kern="0" dirty="0">
                <a:latin typeface="Calibri" pitchFamily="34" charset="0"/>
              </a:rPr>
              <a:t>Latest published: NorDig Test Plan v3.1.2 </a:t>
            </a:r>
            <a:r>
              <a:rPr lang="en-US" sz="1050" kern="0" dirty="0">
                <a:latin typeface="Calibri" pitchFamily="34" charset="0"/>
              </a:rPr>
              <a:t>(published April 2021) +</a:t>
            </a:r>
            <a:r>
              <a:rPr lang="en-US" sz="1400" kern="0" dirty="0">
                <a:latin typeface="Calibri" pitchFamily="34" charset="0"/>
              </a:rPr>
              <a:t> Test streams </a:t>
            </a:r>
            <a:r>
              <a:rPr lang="en-US" sz="1200" kern="0" dirty="0">
                <a:latin typeface="Arial Narrow" panose="020B0606020202030204" pitchFamily="34" charset="0"/>
              </a:rPr>
              <a:t>[NGA/AC-4 + old LTE interference stream]</a:t>
            </a:r>
            <a:endParaRPr lang="en-US" sz="1400" kern="0" dirty="0">
              <a:latin typeface="Arial Narrow" panose="020B0606020202030204" pitchFamily="34" charset="0"/>
            </a:endParaRPr>
          </a:p>
          <a:p>
            <a:pPr marL="800100" lvl="1" indent="-342900" eaLnBrk="0" hangingPunct="0">
              <a:spcBef>
                <a:spcPct val="20000"/>
              </a:spcBef>
              <a:buFont typeface="Arial" pitchFamily="34" charset="0"/>
              <a:buChar char="•"/>
              <a:defRPr/>
            </a:pPr>
            <a:endParaRPr lang="en-US" sz="1400" kern="0" dirty="0">
              <a:latin typeface="Calibri" pitchFamily="34" charset="0"/>
            </a:endParaRPr>
          </a:p>
          <a:p>
            <a:pPr marL="800100" lvl="1" indent="-342900" eaLnBrk="0" hangingPunct="0">
              <a:spcBef>
                <a:spcPct val="20000"/>
              </a:spcBef>
              <a:buFont typeface="Arial" pitchFamily="34" charset="0"/>
              <a:buChar char="•"/>
              <a:defRPr/>
            </a:pPr>
            <a:endParaRPr lang="en-US" sz="1200" kern="0" dirty="0">
              <a:latin typeface="Calibri" pitchFamily="34" charset="0"/>
            </a:endParaRPr>
          </a:p>
          <a:p>
            <a:pPr marL="342900" indent="-342900" eaLnBrk="0" hangingPunct="0">
              <a:spcBef>
                <a:spcPct val="20000"/>
              </a:spcBef>
              <a:buFont typeface="Arial" pitchFamily="34" charset="0"/>
              <a:buChar char="•"/>
              <a:defRPr/>
            </a:pPr>
            <a:r>
              <a:rPr lang="en-US" sz="1600" kern="0" dirty="0">
                <a:latin typeface="Calibri" pitchFamily="34" charset="0"/>
              </a:rPr>
              <a:t>NorDig Rules of Operation </a:t>
            </a:r>
          </a:p>
          <a:p>
            <a:pPr marL="800100" lvl="1" indent="-342900" eaLnBrk="0" hangingPunct="0">
              <a:spcBef>
                <a:spcPts val="0"/>
              </a:spcBef>
              <a:buFont typeface="Arial" pitchFamily="34" charset="0"/>
              <a:buChar char="•"/>
              <a:defRPr/>
            </a:pPr>
            <a:r>
              <a:rPr lang="en-US" sz="1400" kern="0" dirty="0">
                <a:latin typeface="Calibri" pitchFamily="34" charset="0"/>
              </a:rPr>
              <a:t>Latest published: NorDig </a:t>
            </a:r>
            <a:r>
              <a:rPr lang="en-US" sz="1400" kern="0" dirty="0" err="1">
                <a:latin typeface="Calibri" pitchFamily="34" charset="0"/>
              </a:rPr>
              <a:t>RoO</a:t>
            </a:r>
            <a:r>
              <a:rPr lang="en-US" sz="1400" kern="0" dirty="0">
                <a:latin typeface="Calibri" pitchFamily="34" charset="0"/>
              </a:rPr>
              <a:t> v3.1.2 </a:t>
            </a:r>
            <a:r>
              <a:rPr lang="en-US" sz="1050" kern="0" dirty="0">
                <a:latin typeface="Calibri" pitchFamily="34" charset="0"/>
              </a:rPr>
              <a:t>(published April 2021)</a:t>
            </a:r>
          </a:p>
          <a:p>
            <a:pPr marL="342900" indent="-342900" eaLnBrk="0" hangingPunct="0">
              <a:spcBef>
                <a:spcPct val="20000"/>
              </a:spcBef>
              <a:buFont typeface="Arial" pitchFamily="34" charset="0"/>
              <a:buChar char="•"/>
              <a:defRPr/>
            </a:pPr>
            <a:endParaRPr lang="en-US" sz="1600" kern="0" dirty="0">
              <a:latin typeface="Calibri" pitchFamily="34" charset="0"/>
            </a:endParaRPr>
          </a:p>
          <a:p>
            <a:pPr marL="342900" indent="-342900" eaLnBrk="0" hangingPunct="0">
              <a:spcBef>
                <a:spcPct val="20000"/>
              </a:spcBef>
              <a:buFont typeface="Arial" pitchFamily="34" charset="0"/>
              <a:buChar char="•"/>
              <a:defRPr/>
            </a:pPr>
            <a:endParaRPr lang="en-US" sz="1600" kern="0" dirty="0">
              <a:latin typeface="Calibri" pitchFamily="34" charset="0"/>
            </a:endParaRPr>
          </a:p>
          <a:p>
            <a:pPr marL="285750" indent="-285750" eaLnBrk="0" hangingPunct="0">
              <a:spcBef>
                <a:spcPct val="20000"/>
              </a:spcBef>
              <a:buFont typeface="Arial" panose="020B0604020202020204" pitchFamily="34" charset="0"/>
              <a:buChar char="•"/>
              <a:defRPr/>
            </a:pPr>
            <a:r>
              <a:rPr lang="en-US" sz="1600" kern="0" dirty="0">
                <a:latin typeface="Calibri" pitchFamily="34" charset="0"/>
              </a:rPr>
              <a:t>NorDig EPG/EIT metadata exchange format  </a:t>
            </a:r>
          </a:p>
          <a:p>
            <a:pPr marL="800100" lvl="1" indent="-342900" eaLnBrk="0" hangingPunct="0">
              <a:spcBef>
                <a:spcPct val="20000"/>
              </a:spcBef>
              <a:buFont typeface="Arial" pitchFamily="34" charset="0"/>
              <a:buChar char="•"/>
              <a:defRPr/>
            </a:pPr>
            <a:r>
              <a:rPr lang="en-US" sz="1400" kern="0" dirty="0">
                <a:latin typeface="Calibri" pitchFamily="34" charset="0"/>
              </a:rPr>
              <a:t>Latest published:</a:t>
            </a:r>
            <a:r>
              <a:rPr lang="sv-SE" sz="1400" kern="0" dirty="0">
                <a:latin typeface="Calibri" pitchFamily="34" charset="0"/>
              </a:rPr>
              <a:t> </a:t>
            </a:r>
          </a:p>
          <a:p>
            <a:pPr marL="1257300" lvl="2" indent="-342900" eaLnBrk="0" hangingPunct="0">
              <a:spcBef>
                <a:spcPct val="20000"/>
              </a:spcBef>
              <a:buFont typeface="Arial" pitchFamily="34" charset="0"/>
              <a:buChar char="•"/>
              <a:defRPr/>
            </a:pPr>
            <a:r>
              <a:rPr lang="sv-SE" sz="1200" kern="0" dirty="0">
                <a:latin typeface="Calibri" pitchFamily="34" charset="0"/>
              </a:rPr>
              <a:t>NorDig Metadata Exchange format </a:t>
            </a:r>
            <a:r>
              <a:rPr lang="sv-SE" sz="1200" kern="0" dirty="0" err="1">
                <a:latin typeface="Calibri" pitchFamily="34" charset="0"/>
              </a:rPr>
              <a:t>specification</a:t>
            </a:r>
            <a:r>
              <a:rPr lang="sv-SE" sz="1200" kern="0" dirty="0">
                <a:latin typeface="Calibri" pitchFamily="34" charset="0"/>
              </a:rPr>
              <a:t> v1.3, </a:t>
            </a:r>
          </a:p>
          <a:p>
            <a:pPr marL="1257300" lvl="2" indent="-342900" eaLnBrk="0" hangingPunct="0">
              <a:spcBef>
                <a:spcPct val="20000"/>
              </a:spcBef>
              <a:buFont typeface="Arial" pitchFamily="34" charset="0"/>
              <a:buChar char="•"/>
              <a:defRPr/>
            </a:pPr>
            <a:r>
              <a:rPr lang="sv-SE" sz="1200" kern="0" dirty="0" err="1">
                <a:latin typeface="Calibri" pitchFamily="34" charset="0"/>
              </a:rPr>
              <a:t>Guidelines</a:t>
            </a:r>
            <a:r>
              <a:rPr lang="sv-SE" sz="1200" kern="0" dirty="0">
                <a:latin typeface="Calibri" pitchFamily="34" charset="0"/>
              </a:rPr>
              <a:t> v1.3.2, </a:t>
            </a:r>
          </a:p>
          <a:p>
            <a:pPr marL="1257300" lvl="2" indent="-342900" eaLnBrk="0" hangingPunct="0">
              <a:spcBef>
                <a:spcPct val="20000"/>
              </a:spcBef>
              <a:buFont typeface="Arial" pitchFamily="34" charset="0"/>
              <a:buChar char="•"/>
              <a:defRPr/>
            </a:pPr>
            <a:r>
              <a:rPr lang="sv-SE" sz="1200" kern="0" dirty="0">
                <a:latin typeface="Calibri" pitchFamily="34" charset="0"/>
              </a:rPr>
              <a:t>Genre list v1.1, List </a:t>
            </a:r>
            <a:r>
              <a:rPr lang="sv-SE" sz="1200" kern="0" dirty="0" err="1">
                <a:latin typeface="Calibri" pitchFamily="34" charset="0"/>
              </a:rPr>
              <a:t>of</a:t>
            </a:r>
            <a:r>
              <a:rPr lang="sv-SE" sz="1200" kern="0" dirty="0">
                <a:latin typeface="Calibri" pitchFamily="34" charset="0"/>
              </a:rPr>
              <a:t> EPG/Event metadata in NorDig TVA format v.1.1 and</a:t>
            </a:r>
          </a:p>
          <a:p>
            <a:pPr marL="1257300" lvl="2" indent="-342900" eaLnBrk="0" hangingPunct="0">
              <a:spcBef>
                <a:spcPct val="20000"/>
              </a:spcBef>
              <a:buFont typeface="Arial" pitchFamily="34" charset="0"/>
              <a:buChar char="•"/>
              <a:defRPr/>
            </a:pPr>
            <a:r>
              <a:rPr lang="sv-SE" sz="1200" kern="0" dirty="0">
                <a:latin typeface="Calibri" pitchFamily="34" charset="0"/>
              </a:rPr>
              <a:t>List </a:t>
            </a:r>
            <a:r>
              <a:rPr lang="sv-SE" sz="1200" kern="0" dirty="0" err="1">
                <a:latin typeface="Calibri" pitchFamily="34" charset="0"/>
              </a:rPr>
              <a:t>of</a:t>
            </a:r>
            <a:r>
              <a:rPr lang="sv-SE" sz="1200" kern="0" dirty="0">
                <a:latin typeface="Calibri" pitchFamily="34" charset="0"/>
              </a:rPr>
              <a:t> EPG/Event metadata in NorDig TVA format </a:t>
            </a:r>
            <a:r>
              <a:rPr lang="sv-SE" sz="1200" kern="0" dirty="0" err="1">
                <a:latin typeface="Calibri" pitchFamily="34" charset="0"/>
              </a:rPr>
              <a:t>ver</a:t>
            </a:r>
            <a:r>
              <a:rPr lang="sv-SE" sz="1200" kern="0" dirty="0">
                <a:latin typeface="Calibri" pitchFamily="34" charset="0"/>
              </a:rPr>
              <a:t>. 1.1</a:t>
            </a:r>
            <a:endParaRPr lang="en-US" sz="1200" kern="0" dirty="0">
              <a:latin typeface="Calibri" pitchFamily="34" charset="0"/>
            </a:endParaRPr>
          </a:p>
          <a:p>
            <a:pPr marL="342900" indent="-342900" eaLnBrk="0" hangingPunct="0">
              <a:spcBef>
                <a:spcPct val="20000"/>
              </a:spcBef>
              <a:buFont typeface="Arial" pitchFamily="34" charset="0"/>
              <a:buChar char="•"/>
              <a:defRPr/>
            </a:pPr>
            <a:endParaRPr lang="en-US" sz="1600" kern="0" dirty="0">
              <a:latin typeface="Calibri" pitchFamily="34" charset="0"/>
            </a:endParaRPr>
          </a:p>
        </p:txBody>
      </p:sp>
    </p:spTree>
    <p:extLst>
      <p:ext uri="{BB962C8B-B14F-4D97-AF65-F5344CB8AC3E}">
        <p14:creationId xmlns:p14="http://schemas.microsoft.com/office/powerpoint/2010/main" val="980546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390364" y="979079"/>
            <a:ext cx="8363272" cy="5472608"/>
          </a:xfrm>
        </p:spPr>
        <p:txBody>
          <a:bodyPr/>
          <a:lstStyle/>
          <a:p>
            <a:pPr>
              <a:buNone/>
            </a:pPr>
            <a:r>
              <a:rPr lang="en-US" sz="1600" dirty="0"/>
              <a:t>continue NorDig T mandates &amp; items for period 2021-2022</a:t>
            </a:r>
            <a:endParaRPr lang="en-US" sz="1600" dirty="0">
              <a:solidFill>
                <a:srgbClr val="00B050"/>
              </a:solidFill>
            </a:endParaRPr>
          </a:p>
          <a:p>
            <a:r>
              <a:rPr lang="en-US" sz="1400" dirty="0"/>
              <a:t>Video, audio, subtitling</a:t>
            </a:r>
            <a:endParaRPr lang="en-GB" sz="1400" dirty="0"/>
          </a:p>
          <a:p>
            <a:pPr lvl="1"/>
            <a:r>
              <a:rPr lang="en-US" sz="1200" dirty="0"/>
              <a:t>monitor DVB specifications and recommendations and I/O (HDMI).   </a:t>
            </a:r>
            <a:endParaRPr lang="en-GB" sz="2000" dirty="0"/>
          </a:p>
          <a:p>
            <a:pPr lvl="1"/>
            <a:r>
              <a:rPr lang="en-US" sz="1200" b="1" dirty="0"/>
              <a:t>NGA&amp;TTML:</a:t>
            </a:r>
            <a:r>
              <a:rPr lang="en-US" sz="1200" dirty="0"/>
              <a:t> monitor NGA&amp;TTML audio usage and experience (in order to help NorDig member using/launching NGA &amp;/or TTML).</a:t>
            </a:r>
          </a:p>
          <a:p>
            <a:r>
              <a:rPr lang="en-US" sz="1400" dirty="0"/>
              <a:t>HbbTV</a:t>
            </a:r>
            <a:endParaRPr lang="en-GB" sz="1400" dirty="0"/>
          </a:p>
          <a:p>
            <a:pPr lvl="1"/>
            <a:r>
              <a:rPr lang="en-US" sz="1200" dirty="0"/>
              <a:t>NorDig HbbTV test and test cases; m</a:t>
            </a:r>
            <a:r>
              <a:rPr lang="en-GB" sz="1200" dirty="0" err="1"/>
              <a:t>aintain</a:t>
            </a:r>
            <a:r>
              <a:rPr lang="en-GB" sz="1200" dirty="0"/>
              <a:t> NorDig developed test cases. Propose new test cases if needed.  </a:t>
            </a:r>
            <a:endParaRPr lang="en-GB" sz="1200" strike="sngStrike" dirty="0"/>
          </a:p>
          <a:p>
            <a:pPr lvl="1"/>
            <a:r>
              <a:rPr lang="en-US" sz="1200" dirty="0"/>
              <a:t>NorDig HbbTV IRD requirements; maintain and update HbbTV requirements. Investigate, present and when confirmed by Excom draft proposal for new HbbTV requirement that are of interest for NorDig members</a:t>
            </a:r>
          </a:p>
          <a:p>
            <a:pPr lvl="1"/>
            <a:r>
              <a:rPr lang="en-GB" sz="1200" dirty="0"/>
              <a:t>HbbTV implementation: Monitor and report HbbTV implementation in NorDig networks &amp; IRD side, exchange experience    </a:t>
            </a:r>
          </a:p>
          <a:p>
            <a:r>
              <a:rPr lang="en-US" sz="1400" dirty="0"/>
              <a:t>Accessibility</a:t>
            </a:r>
            <a:endParaRPr lang="en-GB" sz="1400" dirty="0"/>
          </a:p>
          <a:p>
            <a:pPr lvl="1"/>
            <a:r>
              <a:rPr lang="en-US" sz="1100" dirty="0"/>
              <a:t>Work with harmonization of broadcast and better describe current broadcast for IRD manufactures</a:t>
            </a:r>
            <a:endParaRPr lang="en-GB" sz="1100" dirty="0"/>
          </a:p>
          <a:p>
            <a:pPr lvl="1"/>
            <a:r>
              <a:rPr lang="en-US" sz="1100" dirty="0"/>
              <a:t>HbbTV for Accessibility services – investigate how HbbTV can be used for Accessibility and if needed propose changes to IRD and </a:t>
            </a:r>
            <a:r>
              <a:rPr lang="en-US" sz="1100" dirty="0" err="1"/>
              <a:t>RoO</a:t>
            </a:r>
            <a:r>
              <a:rPr lang="en-US" sz="1100" dirty="0"/>
              <a:t> requirements  </a:t>
            </a:r>
            <a:endParaRPr lang="en-GB" sz="1100" dirty="0"/>
          </a:p>
          <a:p>
            <a:pPr lvl="1"/>
            <a:r>
              <a:rPr lang="en-GB" sz="1100" dirty="0"/>
              <a:t>Investigate benefits with NGA for accessibility</a:t>
            </a:r>
          </a:p>
          <a:p>
            <a:r>
              <a:rPr lang="en-US" sz="1400" dirty="0"/>
              <a:t>CA and CI</a:t>
            </a:r>
          </a:p>
          <a:p>
            <a:r>
              <a:rPr lang="en-US" sz="1400" dirty="0"/>
              <a:t>DVB-I </a:t>
            </a:r>
            <a:r>
              <a:rPr lang="en-US" sz="1200" dirty="0"/>
              <a:t>– wait for Excom (note: Excom plan for next Excom meeting to have a presentation of DVB-I hopefully from DVB or some other external expert of DVB-I)  </a:t>
            </a:r>
            <a:endParaRPr lang="en-US" sz="1400" dirty="0"/>
          </a:p>
          <a:p>
            <a:r>
              <a:rPr lang="en-GB" sz="1300" dirty="0"/>
              <a:t>EPG/Event exchange file format: </a:t>
            </a:r>
            <a:endParaRPr lang="en-GB" dirty="0"/>
          </a:p>
          <a:p>
            <a:pPr lvl="1"/>
            <a:r>
              <a:rPr lang="en-US" sz="1100" dirty="0"/>
              <a:t>Promote use for NorDig members for example via open </a:t>
            </a:r>
            <a:r>
              <a:rPr lang="en-GB" sz="1100" dirty="0"/>
              <a:t>workshops to support promoting and implementation of NorDig TVA format</a:t>
            </a:r>
            <a:r>
              <a:rPr lang="en-US" sz="1100" dirty="0"/>
              <a:t>. </a:t>
            </a:r>
            <a:endParaRPr lang="en-GB" sz="1600" dirty="0"/>
          </a:p>
          <a:p>
            <a:pPr lvl="1"/>
            <a:r>
              <a:rPr lang="en-US" sz="1100" dirty="0"/>
              <a:t>Maintain NorDig specification of common EPG/Event exchange file format and Guidelines, to be in line with TA Anytime specs </a:t>
            </a:r>
          </a:p>
          <a:p>
            <a:pPr marL="0" indent="0">
              <a:buNone/>
            </a:pPr>
            <a:endParaRPr lang="en-US" sz="1400" dirty="0">
              <a:solidFill>
                <a:srgbClr val="0070C0"/>
              </a:solidFill>
            </a:endParaRPr>
          </a:p>
          <a:p>
            <a:pPr lvl="1"/>
            <a:endParaRPr lang="en-US" sz="11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20</a:t>
            </a:fld>
            <a:endParaRPr lang="en-US" dirty="0"/>
          </a:p>
        </p:txBody>
      </p:sp>
      <p:sp>
        <p:nvSpPr>
          <p:cNvPr id="6" name="Rubrik 2"/>
          <p:cNvSpPr>
            <a:spLocks noGrp="1"/>
          </p:cNvSpPr>
          <p:nvPr>
            <p:ph type="title"/>
          </p:nvPr>
        </p:nvSpPr>
        <p:spPr>
          <a:xfrm>
            <a:off x="899592" y="17424"/>
            <a:ext cx="7776864" cy="706090"/>
          </a:xfrm>
        </p:spPr>
        <p:txBody>
          <a:bodyPr/>
          <a:lstStyle/>
          <a:p>
            <a:pPr>
              <a:defRPr/>
            </a:pPr>
            <a:r>
              <a:rPr lang="en-GB" b="1" dirty="0"/>
              <a:t>NorDig T report – </a:t>
            </a:r>
            <a:r>
              <a:rPr lang="en-US" sz="1600" b="1" dirty="0">
                <a:solidFill>
                  <a:schemeClr val="tx1"/>
                </a:solidFill>
              </a:rPr>
              <a:t>mandates and activities for NorDig T (2/2)</a:t>
            </a:r>
            <a:r>
              <a:rPr lang="en-GB" sz="1600" b="1" dirty="0">
                <a:solidFill>
                  <a:schemeClr val="tx1"/>
                </a:solidFill>
              </a:rPr>
              <a:t> </a:t>
            </a:r>
            <a:br>
              <a:rPr lang="en-GB" sz="1600" b="1" dirty="0"/>
            </a:br>
            <a:r>
              <a:rPr lang="en-GB" sz="1400" b="1" dirty="0"/>
              <a:t>      </a:t>
            </a:r>
            <a:r>
              <a:rPr lang="en-US" sz="1400" b="1" dirty="0"/>
              <a:t>   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a:t>
            </a:r>
            <a:endParaRPr lang="en-US" sz="1200" b="1" dirty="0"/>
          </a:p>
        </p:txBody>
      </p:sp>
    </p:spTree>
    <p:extLst>
      <p:ext uri="{BB962C8B-B14F-4D97-AF65-F5344CB8AC3E}">
        <p14:creationId xmlns:p14="http://schemas.microsoft.com/office/powerpoint/2010/main" val="20304413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827584" y="1128184"/>
            <a:ext cx="7715201" cy="5341629"/>
          </a:xfrm>
        </p:spPr>
        <p:txBody>
          <a:bodyPr/>
          <a:lstStyle/>
          <a:p>
            <a:pPr lvl="0">
              <a:buNone/>
            </a:pPr>
            <a:r>
              <a:rPr lang="en-US" sz="700" dirty="0">
                <a:latin typeface="+mn-lt"/>
              </a:rPr>
              <a:t> </a:t>
            </a:r>
          </a:p>
          <a:p>
            <a:pPr>
              <a:buNone/>
            </a:pPr>
            <a:r>
              <a:rPr lang="en-US" sz="1600" dirty="0">
                <a:latin typeface="+mn-lt"/>
              </a:rPr>
              <a:t>NorDig T (main group) meeting calendar 2022:</a:t>
            </a:r>
            <a:endParaRPr lang="en-US" sz="900" i="1" dirty="0">
              <a:solidFill>
                <a:schemeClr val="tx1">
                  <a:lumMod val="50000"/>
                  <a:lumOff val="50000"/>
                </a:schemeClr>
              </a:solidFill>
            </a:endParaRPr>
          </a:p>
          <a:p>
            <a:pPr>
              <a:buNone/>
            </a:pPr>
            <a:endParaRPr lang="en-US" sz="1200" dirty="0"/>
          </a:p>
          <a:p>
            <a:r>
              <a:rPr lang="sv-SE" sz="1600" dirty="0"/>
              <a:t>NorDig T, #1, 19th </a:t>
            </a:r>
            <a:r>
              <a:rPr lang="sv-SE" sz="1600" dirty="0" err="1"/>
              <a:t>January</a:t>
            </a:r>
            <a:r>
              <a:rPr lang="sv-SE" sz="1600" dirty="0"/>
              <a:t> 2022, </a:t>
            </a:r>
            <a:r>
              <a:rPr lang="sv-SE" sz="1600" dirty="0" err="1"/>
              <a:t>webinar</a:t>
            </a:r>
            <a:r>
              <a:rPr lang="sv-SE" sz="1600" dirty="0"/>
              <a:t>, 10:00-12:00 CET </a:t>
            </a:r>
          </a:p>
          <a:p>
            <a:r>
              <a:rPr lang="en-GB" sz="1600" dirty="0"/>
              <a:t>NorDig T, #2, 9th February 2022, webinar, 10:00-12:00 CET</a:t>
            </a:r>
            <a:endParaRPr lang="sv-SE" sz="1600" dirty="0"/>
          </a:p>
          <a:p>
            <a:r>
              <a:rPr lang="sv-SE" sz="1600" dirty="0"/>
              <a:t>NorDig T, #3, 2nd </a:t>
            </a:r>
            <a:r>
              <a:rPr lang="sv-SE" sz="1600" dirty="0" err="1"/>
              <a:t>March</a:t>
            </a:r>
            <a:r>
              <a:rPr lang="sv-SE" sz="1600" dirty="0"/>
              <a:t> 2022, </a:t>
            </a:r>
            <a:r>
              <a:rPr lang="sv-SE" sz="1600" dirty="0" err="1"/>
              <a:t>webinar</a:t>
            </a:r>
            <a:r>
              <a:rPr lang="sv-SE" sz="1600" dirty="0"/>
              <a:t>, 10:00-13:00 CET</a:t>
            </a:r>
          </a:p>
          <a:p>
            <a:pPr marL="0" indent="0">
              <a:buNone/>
            </a:pPr>
            <a:r>
              <a:rPr lang="en-GB" sz="1200" i="1" dirty="0">
                <a:solidFill>
                  <a:schemeClr val="bg1">
                    <a:lumMod val="65000"/>
                  </a:schemeClr>
                </a:solidFill>
              </a:rPr>
              <a:t>	Informative Excom 17th March 2022 </a:t>
            </a:r>
            <a:endParaRPr lang="sv-SE" sz="1200" i="1" dirty="0">
              <a:solidFill>
                <a:schemeClr val="bg1">
                  <a:lumMod val="65000"/>
                </a:schemeClr>
              </a:solidFill>
            </a:endParaRPr>
          </a:p>
          <a:p>
            <a:r>
              <a:rPr lang="en-GB" sz="1600" dirty="0"/>
              <a:t>NorDig T, #4, 30th March 2022, webinar, 10:00-12:00 CET</a:t>
            </a:r>
            <a:endParaRPr lang="sv-SE" sz="1600" dirty="0"/>
          </a:p>
          <a:p>
            <a:r>
              <a:rPr lang="en-GB" sz="1600" dirty="0"/>
              <a:t>NorDig T, #5, 25th May 2022, webinar, 10:00-12:00 CET, </a:t>
            </a:r>
            <a:endParaRPr lang="sv-SE" sz="1600" dirty="0"/>
          </a:p>
          <a:p>
            <a:r>
              <a:rPr lang="en-GB" sz="1600" dirty="0"/>
              <a:t>NorDig T, #6, 7th September 2022, webinar, 10:00-12:00 CET</a:t>
            </a:r>
            <a:endParaRPr lang="sv-SE" sz="1600" dirty="0"/>
          </a:p>
          <a:p>
            <a:r>
              <a:rPr lang="en-GB" sz="1600" dirty="0"/>
              <a:t>NorDig T, #7, 5th October 2022, webinar, 10:00-12:00 CET  </a:t>
            </a:r>
            <a:endParaRPr lang="sv-SE" sz="1600" dirty="0"/>
          </a:p>
          <a:p>
            <a:pPr marL="0" indent="0">
              <a:buNone/>
            </a:pPr>
            <a:r>
              <a:rPr lang="en-GB" sz="1200" i="1" dirty="0">
                <a:solidFill>
                  <a:schemeClr val="bg1">
                    <a:lumMod val="65000"/>
                  </a:schemeClr>
                </a:solidFill>
              </a:rPr>
              <a:t>	Informative Excom 20th October 2022 </a:t>
            </a:r>
            <a:endParaRPr lang="sv-SE" sz="1200" i="1" dirty="0">
              <a:solidFill>
                <a:schemeClr val="bg1">
                  <a:lumMod val="65000"/>
                </a:schemeClr>
              </a:solidFill>
            </a:endParaRPr>
          </a:p>
          <a:p>
            <a:r>
              <a:rPr lang="sv-SE" sz="1600" dirty="0"/>
              <a:t>NorDig T, #8, 2nd November 2022, </a:t>
            </a:r>
            <a:r>
              <a:rPr lang="sv-SE" sz="1600" dirty="0" err="1"/>
              <a:t>webinar</a:t>
            </a:r>
            <a:r>
              <a:rPr lang="sv-SE" sz="1600" dirty="0"/>
              <a:t>, 10:00-12:00 CET</a:t>
            </a:r>
          </a:p>
          <a:p>
            <a:r>
              <a:rPr lang="sv-SE" sz="1600" dirty="0"/>
              <a:t>NorDig T, #9, 7th December 2022, </a:t>
            </a:r>
            <a:r>
              <a:rPr lang="sv-SE" sz="1600" dirty="0" err="1"/>
              <a:t>webinar</a:t>
            </a:r>
            <a:r>
              <a:rPr lang="sv-SE" sz="1600" dirty="0"/>
              <a:t>, 10:00-12:00 CET.</a:t>
            </a:r>
          </a:p>
          <a:p>
            <a:pPr lvl="0"/>
            <a:endParaRPr lang="en-US" sz="1200" dirty="0"/>
          </a:p>
        </p:txBody>
      </p:sp>
      <p:sp>
        <p:nvSpPr>
          <p:cNvPr id="3" name="Rubrik 2"/>
          <p:cNvSpPr>
            <a:spLocks noGrp="1"/>
          </p:cNvSpPr>
          <p:nvPr>
            <p:ph type="title"/>
          </p:nvPr>
        </p:nvSpPr>
        <p:spPr>
          <a:xfrm>
            <a:off x="970344" y="44624"/>
            <a:ext cx="7715200" cy="648072"/>
          </a:xfrm>
        </p:spPr>
        <p:txBody>
          <a:bodyPr/>
          <a:lstStyle/>
          <a:p>
            <a:pPr>
              <a:defRPr/>
            </a:pPr>
            <a:r>
              <a:rPr lang="en-US" b="1" dirty="0"/>
              <a:t>NorDig T report -  Annex B - </a:t>
            </a:r>
            <a:r>
              <a:rPr lang="en-US" sz="1800" b="1" dirty="0">
                <a:solidFill>
                  <a:schemeClr val="tx1"/>
                </a:solidFill>
              </a:rPr>
              <a:t>Meeting calendar 2022</a:t>
            </a:r>
            <a:br>
              <a:rPr lang="en-US" sz="1800" b="1" dirty="0">
                <a:solidFill>
                  <a:schemeClr val="tx1"/>
                </a:solidFill>
              </a:rPr>
            </a:br>
            <a:r>
              <a:rPr lang="en-GB" sz="1400" b="1" dirty="0"/>
              <a:t>     </a:t>
            </a:r>
            <a:r>
              <a:rPr lang="en-US" sz="1400" b="1" dirty="0"/>
              <a:t>   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a:t>
            </a:r>
            <a:endParaRPr lang="en-US" sz="1200" b="1" dirty="0"/>
          </a:p>
        </p:txBody>
      </p:sp>
      <p:sp>
        <p:nvSpPr>
          <p:cNvPr id="4" name="Platshållare för bildnummer 3"/>
          <p:cNvSpPr>
            <a:spLocks noGrp="1"/>
          </p:cNvSpPr>
          <p:nvPr>
            <p:ph type="sldNum" sz="quarter" idx="11"/>
          </p:nvPr>
        </p:nvSpPr>
        <p:spPr>
          <a:xfrm>
            <a:off x="6553200" y="6469813"/>
            <a:ext cx="2133600" cy="268139"/>
          </a:xfrm>
        </p:spPr>
        <p:txBody>
          <a:bodyPr/>
          <a:lstStyle/>
          <a:p>
            <a:pPr>
              <a:defRPr/>
            </a:pPr>
            <a:fld id="{CD43E73F-939E-41C0-A51D-E14F15C47D94}" type="slidenum">
              <a:rPr lang="en-US" smtClean="0"/>
              <a:pPr>
                <a:defRPr/>
              </a:pPr>
              <a:t>21</a:t>
            </a:fld>
            <a:endParaRPr lang="en-US" dirty="0"/>
          </a:p>
        </p:txBody>
      </p:sp>
      <p:pic>
        <p:nvPicPr>
          <p:cNvPr id="9" name="Picture 8"/>
          <p:cNvPicPr>
            <a:picLocks noChangeAspect="1"/>
          </p:cNvPicPr>
          <p:nvPr/>
        </p:nvPicPr>
        <p:blipFill>
          <a:blip r:embed="rId2"/>
          <a:stretch>
            <a:fillRect/>
          </a:stretch>
        </p:blipFill>
        <p:spPr>
          <a:xfrm>
            <a:off x="6687831" y="908915"/>
            <a:ext cx="2442101" cy="1831576"/>
          </a:xfrm>
          <a:prstGeom prst="rect">
            <a:avLst/>
          </a:prstGeom>
        </p:spPr>
      </p:pic>
    </p:spTree>
    <p:extLst>
      <p:ext uri="{BB962C8B-B14F-4D97-AF65-F5344CB8AC3E}">
        <p14:creationId xmlns:p14="http://schemas.microsoft.com/office/powerpoint/2010/main" val="7772683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1166936" y="836712"/>
            <a:ext cx="5842992" cy="936104"/>
          </a:xfrm>
        </p:spPr>
        <p:txBody>
          <a:bodyPr/>
          <a:lstStyle/>
          <a:p>
            <a:pPr lvl="0">
              <a:buNone/>
            </a:pPr>
            <a:r>
              <a:rPr lang="en-US" sz="1400" b="1" dirty="0">
                <a:latin typeface="+mn-lt"/>
              </a:rPr>
              <a:t>Overview - informative</a:t>
            </a:r>
          </a:p>
          <a:p>
            <a:pPr lvl="0">
              <a:buNone/>
            </a:pPr>
            <a:r>
              <a:rPr lang="en-US" sz="800" dirty="0">
                <a:latin typeface="+mn-lt"/>
              </a:rPr>
              <a:t> </a:t>
            </a:r>
          </a:p>
          <a:p>
            <a:pPr lvl="0">
              <a:buNone/>
            </a:pPr>
            <a:endParaRPr lang="en-US" sz="800" dirty="0">
              <a:latin typeface="+mn-lt"/>
            </a:endParaRPr>
          </a:p>
          <a:p>
            <a:pPr lvl="0">
              <a:buNone/>
            </a:pPr>
            <a:r>
              <a:rPr lang="en-US" sz="1800" dirty="0">
                <a:latin typeface="+mn-lt"/>
              </a:rPr>
              <a:t>NorDig T – </a:t>
            </a:r>
            <a:r>
              <a:rPr lang="en-US" sz="1800" i="1" dirty="0">
                <a:latin typeface="+mn-lt"/>
              </a:rPr>
              <a:t>active </a:t>
            </a:r>
            <a:r>
              <a:rPr lang="en-US" sz="1400" i="1" dirty="0">
                <a:latin typeface="+mn-lt"/>
              </a:rPr>
              <a:t>– Per Tullstedt, Teracom</a:t>
            </a:r>
            <a:endParaRPr lang="en-US" sz="1400" dirty="0">
              <a:latin typeface="+mn-lt"/>
            </a:endParaRPr>
          </a:p>
        </p:txBody>
      </p:sp>
      <p:sp>
        <p:nvSpPr>
          <p:cNvPr id="3" name="Rubrik 2"/>
          <p:cNvSpPr>
            <a:spLocks noGrp="1"/>
          </p:cNvSpPr>
          <p:nvPr>
            <p:ph type="title"/>
          </p:nvPr>
        </p:nvSpPr>
        <p:spPr>
          <a:xfrm>
            <a:off x="899592" y="44624"/>
            <a:ext cx="7715200" cy="648072"/>
          </a:xfrm>
        </p:spPr>
        <p:txBody>
          <a:bodyPr/>
          <a:lstStyle/>
          <a:p>
            <a:pPr>
              <a:defRPr/>
            </a:pPr>
            <a:r>
              <a:rPr lang="en-US" b="1" dirty="0"/>
              <a:t>NorDig T report -  Annex C - </a:t>
            </a:r>
            <a:r>
              <a:rPr lang="en-US" sz="1800" b="1" dirty="0">
                <a:solidFill>
                  <a:schemeClr val="tx1"/>
                </a:solidFill>
              </a:rPr>
              <a:t>Work and subgroups</a:t>
            </a:r>
            <a:br>
              <a:rPr lang="en-US" sz="1800" b="1" dirty="0">
                <a:solidFill>
                  <a:schemeClr val="tx1"/>
                </a:solidFill>
              </a:rPr>
            </a:br>
            <a:r>
              <a:rPr lang="en-GB" sz="1400" b="1" dirty="0"/>
              <a:t>     </a:t>
            </a:r>
            <a:r>
              <a:rPr lang="en-US" sz="1400" b="1" dirty="0"/>
              <a:t>   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22</a:t>
            </a:fld>
            <a:endParaRPr lang="en-US"/>
          </a:p>
        </p:txBody>
      </p:sp>
      <p:sp>
        <p:nvSpPr>
          <p:cNvPr id="6" name="Platshållare för innehåll 1"/>
          <p:cNvSpPr txBox="1">
            <a:spLocks/>
          </p:cNvSpPr>
          <p:nvPr/>
        </p:nvSpPr>
        <p:spPr bwMode="auto">
          <a:xfrm>
            <a:off x="1033264" y="1916832"/>
            <a:ext cx="7931224" cy="4032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kern="0" dirty="0">
                <a:latin typeface="Calibri" pitchFamily="34" charset="0"/>
              </a:rPr>
              <a:t>NorDig T subgroups – status</a:t>
            </a:r>
            <a:endParaRPr lang="en-US" sz="2800"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Audio – </a:t>
            </a:r>
            <a:r>
              <a:rPr lang="en-US" i="1" kern="0" dirty="0">
                <a:latin typeface="Calibri" pitchFamily="34" charset="0"/>
              </a:rPr>
              <a:t>active </a:t>
            </a:r>
            <a:r>
              <a:rPr lang="en-US" sz="1400" kern="0" dirty="0">
                <a:latin typeface="Calibri" pitchFamily="34" charset="0"/>
              </a:rPr>
              <a:t>– </a:t>
            </a:r>
            <a:r>
              <a:rPr lang="en-US" sz="1400" i="1" kern="0" dirty="0">
                <a:latin typeface="Calibri" pitchFamily="34" charset="0"/>
              </a:rPr>
              <a:t>Johan Lindroos, R2</a:t>
            </a:r>
          </a:p>
          <a:p>
            <a:pPr marL="342900" indent="-342900" eaLnBrk="0" hangingPunct="0">
              <a:spcBef>
                <a:spcPct val="20000"/>
              </a:spcBef>
              <a:buFontTx/>
              <a:buChar char="•"/>
              <a:defRPr/>
            </a:pPr>
            <a:r>
              <a:rPr lang="en-US" kern="0" dirty="0">
                <a:latin typeface="Calibri" pitchFamily="34" charset="0"/>
              </a:rPr>
              <a:t>Test – </a:t>
            </a:r>
            <a:r>
              <a:rPr lang="en-US" i="1" kern="0" dirty="0">
                <a:latin typeface="Calibri" pitchFamily="34" charset="0"/>
              </a:rPr>
              <a:t>active </a:t>
            </a:r>
            <a:r>
              <a:rPr lang="en-US" sz="1400" kern="0" dirty="0">
                <a:latin typeface="Calibri" pitchFamily="34" charset="0"/>
              </a:rPr>
              <a:t>– </a:t>
            </a:r>
            <a:r>
              <a:rPr lang="en-US" sz="1400" i="1" kern="0" dirty="0">
                <a:latin typeface="Calibri" pitchFamily="34" charset="0"/>
              </a:rPr>
              <a:t>Pasi Toiva, </a:t>
            </a:r>
            <a:r>
              <a:rPr lang="en-US" sz="1400" i="1" kern="0" dirty="0" err="1">
                <a:latin typeface="Calibri" pitchFamily="34" charset="0"/>
              </a:rPr>
              <a:t>Labwise</a:t>
            </a:r>
            <a:endParaRPr lang="en-US" sz="1000" i="1"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RoO – </a:t>
            </a:r>
            <a:r>
              <a:rPr lang="en-US" sz="1400" i="1" kern="0" dirty="0">
                <a:latin typeface="Calibri" pitchFamily="34" charset="0"/>
              </a:rPr>
              <a:t>Des </a:t>
            </a:r>
            <a:r>
              <a:rPr lang="de-DE" sz="1400" i="1" kern="0" dirty="0">
                <a:latin typeface="Calibri" pitchFamily="34" charset="0"/>
              </a:rPr>
              <a:t>Mac Giolla an Chloig</a:t>
            </a:r>
            <a:r>
              <a:rPr lang="en-US" sz="1400" i="1" kern="0" dirty="0">
                <a:latin typeface="Calibri" pitchFamily="34" charset="0"/>
              </a:rPr>
              <a:t>, RTÉNL and Peter M</a:t>
            </a:r>
            <a:r>
              <a:rPr lang="en-US" sz="1400" i="1" kern="0" dirty="0">
                <a:latin typeface="Calibri" panose="020F0502020204030204" pitchFamily="34" charset="0"/>
                <a:ea typeface="Cambria Math" panose="02040503050406030204" pitchFamily="18" charset="0"/>
              </a:rPr>
              <a:t>ølsted </a:t>
            </a:r>
            <a:r>
              <a:rPr lang="en-US" sz="1400" i="1" kern="0" dirty="0">
                <a:latin typeface="Calibri" pitchFamily="34" charset="0"/>
              </a:rPr>
              <a:t>consultant (NorDig tech secretary)</a:t>
            </a:r>
          </a:p>
          <a:p>
            <a:pPr marL="342900" indent="-342900" eaLnBrk="0" hangingPunct="0">
              <a:spcBef>
                <a:spcPct val="20000"/>
              </a:spcBef>
              <a:buFontTx/>
              <a:buChar char="•"/>
              <a:defRPr/>
            </a:pPr>
            <a:r>
              <a:rPr lang="en-US" kern="0" dirty="0">
                <a:latin typeface="Calibri" pitchFamily="34" charset="0"/>
              </a:rPr>
              <a:t>HbbTV/API/PVR – </a:t>
            </a:r>
            <a:r>
              <a:rPr lang="en-US" i="1" kern="0" dirty="0">
                <a:latin typeface="Calibri" pitchFamily="34" charset="0"/>
              </a:rPr>
              <a:t>active </a:t>
            </a:r>
            <a:r>
              <a:rPr lang="en-US" kern="0" dirty="0">
                <a:latin typeface="Calibri" pitchFamily="34" charset="0"/>
              </a:rPr>
              <a:t>– </a:t>
            </a:r>
            <a:r>
              <a:rPr lang="en-US" sz="1400" i="1" kern="0" dirty="0">
                <a:latin typeface="Calibri" pitchFamily="34" charset="0"/>
              </a:rPr>
              <a:t>Erik Vold, R3</a:t>
            </a:r>
          </a:p>
          <a:p>
            <a:pPr marL="342900" indent="-342900" eaLnBrk="0" hangingPunct="0">
              <a:spcBef>
                <a:spcPct val="20000"/>
              </a:spcBef>
              <a:buFontTx/>
              <a:buChar char="•"/>
              <a:defRPr/>
            </a:pPr>
            <a:r>
              <a:rPr lang="en-US" kern="0" noProof="0" dirty="0">
                <a:latin typeface="Calibri" pitchFamily="34" charset="0"/>
              </a:rPr>
              <a:t>EPG/Event exchange metadata – </a:t>
            </a:r>
            <a:r>
              <a:rPr lang="en-US" i="1" kern="0" noProof="0" dirty="0">
                <a:latin typeface="Calibri" pitchFamily="34" charset="0"/>
              </a:rPr>
              <a:t>active - </a:t>
            </a:r>
            <a:r>
              <a:rPr lang="en-US" sz="1400" i="1" kern="0" dirty="0">
                <a:latin typeface="Calibri" pitchFamily="34" charset="0"/>
              </a:rPr>
              <a:t>Peter M</a:t>
            </a:r>
            <a:r>
              <a:rPr lang="en-US" sz="1400" i="1" kern="0" dirty="0">
                <a:latin typeface="Calibri" panose="020F0502020204030204" pitchFamily="34" charset="0"/>
                <a:ea typeface="Cambria Math" panose="02040503050406030204" pitchFamily="18" charset="0"/>
              </a:rPr>
              <a:t>ølsted,</a:t>
            </a:r>
            <a:r>
              <a:rPr lang="en-US" sz="1400" i="1" kern="0" dirty="0">
                <a:latin typeface="Calibri" pitchFamily="34" charset="0"/>
              </a:rPr>
              <a:t> consultant (NorDig tech secretary)</a:t>
            </a:r>
          </a:p>
          <a:p>
            <a:pPr marL="342900" indent="-342900" eaLnBrk="0" hangingPunct="0">
              <a:spcBef>
                <a:spcPct val="20000"/>
              </a:spcBef>
              <a:buFontTx/>
              <a:buChar char="•"/>
              <a:defRPr/>
            </a:pPr>
            <a:r>
              <a:rPr lang="en-US" i="1" kern="0" dirty="0">
                <a:solidFill>
                  <a:schemeClr val="bg1">
                    <a:lumMod val="65000"/>
                  </a:schemeClr>
                </a:solidFill>
                <a:latin typeface="Calibri" pitchFamily="34" charset="0"/>
              </a:rPr>
              <a:t>Accessibility – dormant </a:t>
            </a:r>
            <a:r>
              <a:rPr lang="en-US" sz="1400" i="1" kern="0" dirty="0">
                <a:solidFill>
                  <a:schemeClr val="bg1">
                    <a:lumMod val="65000"/>
                  </a:schemeClr>
                </a:solidFill>
                <a:latin typeface="Calibri" pitchFamily="34" charset="0"/>
              </a:rPr>
              <a:t>– </a:t>
            </a:r>
            <a:r>
              <a:rPr lang="en-US" sz="1400" i="1" kern="0" dirty="0" err="1">
                <a:solidFill>
                  <a:schemeClr val="bg1">
                    <a:lumMod val="65000"/>
                  </a:schemeClr>
                </a:solidFill>
                <a:latin typeface="Calibri" pitchFamily="34" charset="0"/>
              </a:rPr>
              <a:t>Kjell</a:t>
            </a:r>
            <a:r>
              <a:rPr lang="en-US" sz="1400" i="1" kern="0" dirty="0">
                <a:solidFill>
                  <a:schemeClr val="bg1">
                    <a:lumMod val="65000"/>
                  </a:schemeClr>
                </a:solidFill>
                <a:latin typeface="Calibri" pitchFamily="34" charset="0"/>
              </a:rPr>
              <a:t> Norberg, R3</a:t>
            </a:r>
          </a:p>
          <a:p>
            <a:pPr marL="342900" indent="-342900" eaLnBrk="0" hangingPunct="0">
              <a:spcBef>
                <a:spcPct val="20000"/>
              </a:spcBef>
              <a:buFontTx/>
              <a:buChar char="•"/>
              <a:defRPr/>
            </a:pPr>
            <a:r>
              <a:rPr lang="en-US" i="1" kern="0" dirty="0">
                <a:solidFill>
                  <a:schemeClr val="bg1">
                    <a:lumMod val="65000"/>
                  </a:schemeClr>
                </a:solidFill>
                <a:latin typeface="Calibri" pitchFamily="34" charset="0"/>
              </a:rPr>
              <a:t>SSU –  within NorDig T</a:t>
            </a:r>
            <a:endParaRPr lang="en-US" sz="1400" i="1" kern="0" dirty="0">
              <a:solidFill>
                <a:schemeClr val="bg1">
                  <a:lumMod val="65000"/>
                </a:schemeClr>
              </a:solidFill>
              <a:latin typeface="Calibri" pitchFamily="34" charset="0"/>
            </a:endParaRPr>
          </a:p>
          <a:p>
            <a:pPr marL="342900" indent="-342900" eaLnBrk="0" hangingPunct="0">
              <a:spcBef>
                <a:spcPct val="20000"/>
              </a:spcBef>
              <a:buFontTx/>
              <a:buChar char="•"/>
              <a:defRPr/>
            </a:pPr>
            <a:r>
              <a:rPr lang="en-US" i="1" kern="0" dirty="0">
                <a:solidFill>
                  <a:schemeClr val="bg1">
                    <a:lumMod val="65000"/>
                  </a:schemeClr>
                </a:solidFill>
                <a:latin typeface="Calibri" pitchFamily="34" charset="0"/>
              </a:rPr>
              <a:t>CA/CI+/Sec  –  within NorDig T</a:t>
            </a:r>
            <a:endParaRPr lang="en-US" sz="1400" i="1" kern="0" dirty="0">
              <a:solidFill>
                <a:schemeClr val="bg1">
                  <a:lumMod val="65000"/>
                </a:schemeClr>
              </a:solidFill>
              <a:latin typeface="Calibri" pitchFamily="34" charset="0"/>
            </a:endParaRPr>
          </a:p>
          <a:p>
            <a:pPr marL="342900" indent="-342900" eaLnBrk="0" hangingPunct="0">
              <a:spcBef>
                <a:spcPct val="20000"/>
              </a:spcBef>
              <a:buFontTx/>
              <a:buChar char="•"/>
              <a:defRPr/>
            </a:pPr>
            <a:r>
              <a:rPr lang="en-US" i="1" kern="0" dirty="0">
                <a:solidFill>
                  <a:schemeClr val="bg1">
                    <a:lumMod val="65000"/>
                  </a:schemeClr>
                </a:solidFill>
                <a:latin typeface="Calibri" pitchFamily="34" charset="0"/>
              </a:rPr>
              <a:t>Video – within NorDig T </a:t>
            </a:r>
            <a:r>
              <a:rPr lang="en-US" sz="1400" i="1" kern="0" dirty="0">
                <a:solidFill>
                  <a:schemeClr val="bg1">
                    <a:lumMod val="65000"/>
                  </a:schemeClr>
                </a:solidFill>
                <a:latin typeface="Calibri" pitchFamily="34" charset="0"/>
              </a:rPr>
              <a:t>(been active for v3.1.1 now dormant)</a:t>
            </a:r>
            <a:endParaRPr lang="en-US" sz="1100" i="1" kern="0" dirty="0">
              <a:solidFill>
                <a:schemeClr val="bg1">
                  <a:lumMod val="65000"/>
                </a:schemeClr>
              </a:solidFill>
              <a:latin typeface="Calibri" pitchFamily="34" charset="0"/>
            </a:endParaRPr>
          </a:p>
          <a:p>
            <a:pPr marL="342900" indent="-342900" eaLnBrk="0" hangingPunct="0">
              <a:spcBef>
                <a:spcPct val="20000"/>
              </a:spcBef>
              <a:buFontTx/>
              <a:buChar char="•"/>
              <a:defRPr/>
            </a:pPr>
            <a:endParaRPr lang="en-US" sz="1400" i="1" kern="0" dirty="0">
              <a:solidFill>
                <a:schemeClr val="bg1">
                  <a:lumMod val="65000"/>
                </a:schemeClr>
              </a:solidFill>
              <a:latin typeface="Calibri" pitchFamily="34" charset="0"/>
            </a:endParaRPr>
          </a:p>
        </p:txBody>
      </p:sp>
      <p:sp>
        <p:nvSpPr>
          <p:cNvPr id="5" name="TextBox 4"/>
          <p:cNvSpPr txBox="1"/>
          <p:nvPr/>
        </p:nvSpPr>
        <p:spPr>
          <a:xfrm>
            <a:off x="1187624" y="1130724"/>
            <a:ext cx="1925527" cy="276999"/>
          </a:xfrm>
          <a:prstGeom prst="rect">
            <a:avLst/>
          </a:prstGeom>
          <a:noFill/>
        </p:spPr>
        <p:txBody>
          <a:bodyPr wrap="none" rtlCol="0">
            <a:spAutoFit/>
          </a:bodyPr>
          <a:lstStyle/>
          <a:p>
            <a:r>
              <a:rPr lang="en-GB" sz="1200" i="1" dirty="0">
                <a:solidFill>
                  <a:schemeClr val="bg1">
                    <a:lumMod val="50000"/>
                  </a:schemeClr>
                </a:solidFill>
              </a:rPr>
              <a:t>group – status - chairman</a:t>
            </a:r>
          </a:p>
        </p:txBody>
      </p:sp>
    </p:spTree>
    <p:extLst>
      <p:ext uri="{BB962C8B-B14F-4D97-AF65-F5344CB8AC3E}">
        <p14:creationId xmlns:p14="http://schemas.microsoft.com/office/powerpoint/2010/main" val="28248896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57576" y="17778"/>
            <a:ext cx="7715200" cy="648072"/>
          </a:xfrm>
        </p:spPr>
        <p:txBody>
          <a:bodyPr/>
          <a:lstStyle/>
          <a:p>
            <a:pPr>
              <a:defRPr/>
            </a:pPr>
            <a:r>
              <a:rPr lang="en-GB" b="1" dirty="0"/>
              <a:t>NorDig T report </a:t>
            </a:r>
            <a:r>
              <a:rPr lang="en-GB" sz="2000" b="1" dirty="0"/>
              <a:t>– </a:t>
            </a:r>
            <a:r>
              <a:rPr lang="en-GB" sz="2000" b="1" dirty="0">
                <a:solidFill>
                  <a:schemeClr val="tx1"/>
                </a:solidFill>
              </a:rPr>
              <a:t>NorDig countries/networks </a:t>
            </a:r>
            <a:br>
              <a:rPr lang="en-GB" b="1" dirty="0">
                <a:solidFill>
                  <a:schemeClr val="tx1"/>
                </a:solidFill>
              </a:rPr>
            </a:br>
            <a:r>
              <a:rPr lang="en-GB" sz="1400" b="1" dirty="0"/>
              <a:t>     </a:t>
            </a:r>
            <a:r>
              <a:rPr lang="en-US" sz="1400" b="1" dirty="0"/>
              <a:t>   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23</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73705977"/>
              </p:ext>
            </p:extLst>
          </p:nvPr>
        </p:nvGraphicFramePr>
        <p:xfrm>
          <a:off x="481039" y="2766536"/>
          <a:ext cx="8229600" cy="348488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370840">
                <a:tc>
                  <a:txBody>
                    <a:bodyPr/>
                    <a:lstStyle/>
                    <a:p>
                      <a:r>
                        <a:rPr lang="sv-SE" sz="1600" dirty="0">
                          <a:solidFill>
                            <a:schemeClr val="bg1">
                              <a:lumMod val="50000"/>
                            </a:schemeClr>
                          </a:solidFill>
                        </a:rPr>
                        <a:t>Country / Network</a:t>
                      </a:r>
                    </a:p>
                  </a:txBody>
                  <a:tcPr/>
                </a:tc>
                <a:tc>
                  <a:txBody>
                    <a:bodyPr/>
                    <a:lstStyle/>
                    <a:p>
                      <a:r>
                        <a:rPr lang="sv-SE" sz="1600" dirty="0">
                          <a:solidFill>
                            <a:schemeClr val="bg1">
                              <a:lumMod val="50000"/>
                            </a:schemeClr>
                          </a:solidFill>
                        </a:rPr>
                        <a:t>Status </a:t>
                      </a:r>
                    </a:p>
                  </a:txBody>
                  <a:tcPr/>
                </a:tc>
                <a:extLst>
                  <a:ext uri="{0D108BD9-81ED-4DB2-BD59-A6C34878D82A}">
                    <a16:rowId xmlns:a16="http://schemas.microsoft.com/office/drawing/2014/main" val="10000"/>
                  </a:ext>
                </a:extLst>
              </a:tr>
              <a:tr h="370840">
                <a:tc>
                  <a:txBody>
                    <a:bodyPr/>
                    <a:lstStyle/>
                    <a:p>
                      <a:r>
                        <a:rPr lang="sv-SE" sz="1600" dirty="0" err="1">
                          <a:solidFill>
                            <a:schemeClr val="bg1">
                              <a:lumMod val="50000"/>
                            </a:schemeClr>
                          </a:solidFill>
                        </a:rPr>
                        <a:t>Turkey</a:t>
                      </a:r>
                      <a:r>
                        <a:rPr lang="sv-SE" sz="1600" dirty="0">
                          <a:solidFill>
                            <a:schemeClr val="bg1">
                              <a:lumMod val="50000"/>
                            </a:schemeClr>
                          </a:solidFill>
                        </a:rPr>
                        <a:t> DTT </a:t>
                      </a:r>
                    </a:p>
                  </a:txBody>
                  <a:tcPr/>
                </a:tc>
                <a:tc>
                  <a:txBody>
                    <a:bodyPr/>
                    <a:lstStyle/>
                    <a:p>
                      <a:r>
                        <a:rPr lang="sv-SE" sz="1600" dirty="0" err="1">
                          <a:solidFill>
                            <a:schemeClr val="bg1">
                              <a:lumMod val="50000"/>
                            </a:schemeClr>
                          </a:solidFill>
                        </a:rPr>
                        <a:t>Confirmed</a:t>
                      </a:r>
                      <a:r>
                        <a:rPr lang="sv-SE" sz="1600" dirty="0">
                          <a:solidFill>
                            <a:schemeClr val="bg1">
                              <a:lumMod val="50000"/>
                            </a:schemeClr>
                          </a:solidFill>
                        </a:rPr>
                        <a:t> via </a:t>
                      </a:r>
                      <a:r>
                        <a:rPr lang="sv-SE" sz="1600" dirty="0" err="1">
                          <a:solidFill>
                            <a:schemeClr val="bg1">
                              <a:lumMod val="50000"/>
                            </a:schemeClr>
                          </a:solidFill>
                        </a:rPr>
                        <a:t>Vestel</a:t>
                      </a:r>
                      <a:endParaRPr lang="sv-SE" sz="1600" dirty="0">
                        <a:solidFill>
                          <a:schemeClr val="bg1">
                            <a:lumMod val="50000"/>
                          </a:schemeClr>
                        </a:solidFill>
                      </a:endParaRPr>
                    </a:p>
                  </a:txBody>
                  <a:tcPr/>
                </a:tc>
                <a:extLst>
                  <a:ext uri="{0D108BD9-81ED-4DB2-BD59-A6C34878D82A}">
                    <a16:rowId xmlns:a16="http://schemas.microsoft.com/office/drawing/2014/main" val="10001"/>
                  </a:ext>
                </a:extLst>
              </a:tr>
              <a:tr h="370840">
                <a:tc>
                  <a:txBody>
                    <a:bodyPr/>
                    <a:lstStyle/>
                    <a:p>
                      <a:r>
                        <a:rPr lang="sv-SE" sz="1600" dirty="0" err="1">
                          <a:solidFill>
                            <a:schemeClr val="bg1">
                              <a:lumMod val="50000"/>
                            </a:schemeClr>
                          </a:solidFill>
                        </a:rPr>
                        <a:t>Several</a:t>
                      </a:r>
                      <a:r>
                        <a:rPr lang="sv-SE" sz="1600" dirty="0">
                          <a:solidFill>
                            <a:schemeClr val="bg1">
                              <a:lumMod val="50000"/>
                            </a:schemeClr>
                          </a:solidFill>
                        </a:rPr>
                        <a:t> </a:t>
                      </a:r>
                      <a:r>
                        <a:rPr lang="sv-SE" sz="1600" dirty="0" err="1">
                          <a:solidFill>
                            <a:schemeClr val="bg1">
                              <a:lumMod val="50000"/>
                            </a:schemeClr>
                          </a:solidFill>
                        </a:rPr>
                        <a:t>eastern</a:t>
                      </a:r>
                      <a:r>
                        <a:rPr lang="sv-SE" sz="1600" dirty="0">
                          <a:solidFill>
                            <a:schemeClr val="bg1">
                              <a:lumMod val="50000"/>
                            </a:schemeClr>
                          </a:solidFill>
                        </a:rPr>
                        <a:t> </a:t>
                      </a:r>
                      <a:r>
                        <a:rPr lang="sv-SE" sz="1600" dirty="0" err="1">
                          <a:solidFill>
                            <a:schemeClr val="bg1">
                              <a:lumMod val="50000"/>
                            </a:schemeClr>
                          </a:solidFill>
                        </a:rPr>
                        <a:t>Europe</a:t>
                      </a:r>
                      <a:r>
                        <a:rPr lang="sv-SE" sz="1600" dirty="0">
                          <a:solidFill>
                            <a:schemeClr val="bg1">
                              <a:lumMod val="50000"/>
                            </a:schemeClr>
                          </a:solidFill>
                        </a:rPr>
                        <a:t> </a:t>
                      </a:r>
                      <a:r>
                        <a:rPr lang="sv-SE" sz="1600" dirty="0" err="1">
                          <a:solidFill>
                            <a:schemeClr val="bg1">
                              <a:lumMod val="50000"/>
                            </a:schemeClr>
                          </a:solidFill>
                        </a:rPr>
                        <a:t>countries</a:t>
                      </a:r>
                      <a:endParaRPr lang="sv-SE" sz="1600" dirty="0">
                        <a:solidFill>
                          <a:schemeClr val="bg1">
                            <a:lumMod val="50000"/>
                          </a:schemeClr>
                        </a:solidFill>
                      </a:endParaRPr>
                    </a:p>
                  </a:txBody>
                  <a:tcPr/>
                </a:tc>
                <a:tc>
                  <a:txBody>
                    <a:bodyPr/>
                    <a:lstStyle/>
                    <a:p>
                      <a:r>
                        <a:rPr lang="sv-SE" sz="1600" dirty="0" err="1">
                          <a:solidFill>
                            <a:schemeClr val="bg1">
                              <a:lumMod val="50000"/>
                            </a:schemeClr>
                          </a:solidFill>
                        </a:rPr>
                        <a:t>Indications</a:t>
                      </a:r>
                      <a:r>
                        <a:rPr lang="sv-SE" sz="1600" dirty="0">
                          <a:solidFill>
                            <a:schemeClr val="bg1">
                              <a:lumMod val="50000"/>
                            </a:schemeClr>
                          </a:solidFill>
                        </a:rPr>
                        <a:t>,</a:t>
                      </a:r>
                      <a:r>
                        <a:rPr lang="sv-SE" sz="1600" baseline="0" dirty="0">
                          <a:solidFill>
                            <a:schemeClr val="bg1">
                              <a:lumMod val="50000"/>
                            </a:schemeClr>
                          </a:solidFill>
                        </a:rPr>
                        <a:t> n</a:t>
                      </a:r>
                      <a:r>
                        <a:rPr lang="sv-SE" sz="1600" dirty="0">
                          <a:solidFill>
                            <a:schemeClr val="bg1">
                              <a:lumMod val="50000"/>
                            </a:schemeClr>
                          </a:solidFill>
                        </a:rPr>
                        <a:t>ot </a:t>
                      </a:r>
                      <a:r>
                        <a:rPr lang="sv-SE" sz="1600" dirty="0" err="1">
                          <a:solidFill>
                            <a:schemeClr val="bg1">
                              <a:lumMod val="50000"/>
                            </a:schemeClr>
                          </a:solidFill>
                        </a:rPr>
                        <a:t>confirmed</a:t>
                      </a:r>
                      <a:endParaRPr lang="sv-SE" sz="1600" dirty="0">
                        <a:solidFill>
                          <a:schemeClr val="bg1">
                            <a:lumMod val="50000"/>
                          </a:schemeClr>
                        </a:solidFill>
                      </a:endParaRPr>
                    </a:p>
                  </a:txBody>
                  <a:tcPr/>
                </a:tc>
                <a:extLst>
                  <a:ext uri="{0D108BD9-81ED-4DB2-BD59-A6C34878D82A}">
                    <a16:rowId xmlns:a16="http://schemas.microsoft.com/office/drawing/2014/main" val="10002"/>
                  </a:ext>
                </a:extLst>
              </a:tr>
              <a:tr h="370840">
                <a:tc>
                  <a:txBody>
                    <a:bodyPr/>
                    <a:lstStyle/>
                    <a:p>
                      <a:r>
                        <a:rPr lang="sv-SE" sz="1600" dirty="0">
                          <a:solidFill>
                            <a:schemeClr val="bg1">
                              <a:lumMod val="50000"/>
                            </a:schemeClr>
                          </a:solidFill>
                        </a:rPr>
                        <a:t>Malaysia </a:t>
                      </a:r>
                      <a:r>
                        <a:rPr lang="sv-SE" sz="1600" i="1" dirty="0">
                          <a:solidFill>
                            <a:schemeClr val="bg1">
                              <a:lumMod val="50000"/>
                            </a:schemeClr>
                          </a:solidFill>
                        </a:rPr>
                        <a:t>(</a:t>
                      </a:r>
                      <a:r>
                        <a:rPr lang="sv-SE" sz="1600" i="1" dirty="0" err="1">
                          <a:solidFill>
                            <a:schemeClr val="bg1">
                              <a:lumMod val="50000"/>
                            </a:schemeClr>
                          </a:solidFill>
                        </a:rPr>
                        <a:t>blue</a:t>
                      </a:r>
                      <a:r>
                        <a:rPr lang="sv-SE" sz="1600" i="1" baseline="0" dirty="0">
                          <a:solidFill>
                            <a:schemeClr val="bg1">
                              <a:lumMod val="50000"/>
                            </a:schemeClr>
                          </a:solidFill>
                        </a:rPr>
                        <a:t> copy</a:t>
                      </a:r>
                      <a:r>
                        <a:rPr lang="sv-SE" sz="1600" i="1" dirty="0">
                          <a:solidFill>
                            <a:schemeClr val="bg1">
                              <a:lumMod val="50000"/>
                            </a:schemeClr>
                          </a:solidFill>
                        </a:rPr>
                        <a:t>)</a:t>
                      </a:r>
                      <a:r>
                        <a:rPr lang="sv-SE" sz="1600" i="1" baseline="0" dirty="0">
                          <a:solidFill>
                            <a:schemeClr val="bg1">
                              <a:lumMod val="50000"/>
                            </a:schemeClr>
                          </a:solidFill>
                        </a:rPr>
                        <a:t> </a:t>
                      </a:r>
                      <a:endParaRPr lang="sv-SE" sz="1600" i="1" dirty="0">
                        <a:solidFill>
                          <a:schemeClr val="bg1">
                            <a:lumMod val="50000"/>
                          </a:schemeClr>
                        </a:solidFill>
                      </a:endParaRPr>
                    </a:p>
                  </a:txBody>
                  <a:tcPr/>
                </a:tc>
                <a:tc>
                  <a:txBody>
                    <a:bodyPr/>
                    <a:lstStyle/>
                    <a:p>
                      <a:r>
                        <a:rPr lang="sv-SE" sz="1600" dirty="0">
                          <a:solidFill>
                            <a:schemeClr val="bg1">
                              <a:lumMod val="50000"/>
                            </a:schemeClr>
                          </a:solidFill>
                        </a:rPr>
                        <a:t>Digita</a:t>
                      </a:r>
                    </a:p>
                  </a:txBody>
                  <a:tcPr/>
                </a:tc>
                <a:extLst>
                  <a:ext uri="{0D108BD9-81ED-4DB2-BD59-A6C34878D82A}">
                    <a16:rowId xmlns:a16="http://schemas.microsoft.com/office/drawing/2014/main" val="10003"/>
                  </a:ext>
                </a:extLst>
              </a:tr>
              <a:tr h="370840">
                <a:tc>
                  <a:txBody>
                    <a:bodyPr/>
                    <a:lstStyle/>
                    <a:p>
                      <a:r>
                        <a:rPr lang="sv-SE" sz="1600" i="0" dirty="0">
                          <a:solidFill>
                            <a:schemeClr val="bg1">
                              <a:lumMod val="50000"/>
                            </a:schemeClr>
                          </a:solidFill>
                        </a:rPr>
                        <a:t>German DTT (Media broadcast/TDF)</a:t>
                      </a:r>
                    </a:p>
                  </a:txBody>
                  <a:tcPr/>
                </a:tc>
                <a:tc>
                  <a:txBody>
                    <a:bodyPr/>
                    <a:lstStyle/>
                    <a:p>
                      <a:r>
                        <a:rPr lang="sv-SE" sz="1600" i="0" dirty="0" err="1">
                          <a:solidFill>
                            <a:schemeClr val="bg1">
                              <a:lumMod val="50000"/>
                            </a:schemeClr>
                          </a:solidFill>
                        </a:rPr>
                        <a:t>Based</a:t>
                      </a:r>
                      <a:r>
                        <a:rPr lang="sv-SE" sz="1600" i="0" dirty="0">
                          <a:solidFill>
                            <a:schemeClr val="bg1">
                              <a:lumMod val="50000"/>
                            </a:schemeClr>
                          </a:solidFill>
                        </a:rPr>
                        <a:t> on/</a:t>
                      </a:r>
                      <a:r>
                        <a:rPr lang="sv-SE" sz="1600" i="0" dirty="0" err="1">
                          <a:solidFill>
                            <a:schemeClr val="bg1">
                              <a:lumMod val="50000"/>
                            </a:schemeClr>
                          </a:solidFill>
                        </a:rPr>
                        <a:t>reference</a:t>
                      </a:r>
                      <a:r>
                        <a:rPr lang="sv-SE" sz="1600" i="0" dirty="0">
                          <a:solidFill>
                            <a:schemeClr val="bg1">
                              <a:lumMod val="50000"/>
                            </a:schemeClr>
                          </a:solidFill>
                        </a:rPr>
                        <a:t> to NorDig IRD</a:t>
                      </a:r>
                    </a:p>
                  </a:txBody>
                  <a:tcPr/>
                </a:tc>
                <a:extLst>
                  <a:ext uri="{0D108BD9-81ED-4DB2-BD59-A6C34878D82A}">
                    <a16:rowId xmlns:a16="http://schemas.microsoft.com/office/drawing/2014/main" val="10004"/>
                  </a:ext>
                </a:extLst>
              </a:tr>
              <a:tr h="370840">
                <a:tc>
                  <a:txBody>
                    <a:bodyPr/>
                    <a:lstStyle/>
                    <a:p>
                      <a:r>
                        <a:rPr lang="sv-SE" sz="1600" i="0" dirty="0">
                          <a:solidFill>
                            <a:schemeClr val="bg1">
                              <a:lumMod val="50000"/>
                            </a:schemeClr>
                          </a:solidFill>
                        </a:rPr>
                        <a:t>Georgia DTT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600" i="0" dirty="0" err="1">
                          <a:solidFill>
                            <a:schemeClr val="bg1">
                              <a:lumMod val="50000"/>
                            </a:schemeClr>
                          </a:solidFill>
                        </a:rPr>
                        <a:t>Based</a:t>
                      </a:r>
                      <a:r>
                        <a:rPr lang="sv-SE" sz="1600" i="0" dirty="0">
                          <a:solidFill>
                            <a:schemeClr val="bg1">
                              <a:lumMod val="50000"/>
                            </a:schemeClr>
                          </a:solidFill>
                        </a:rPr>
                        <a:t> on/</a:t>
                      </a:r>
                      <a:r>
                        <a:rPr lang="sv-SE" sz="1600" i="0" dirty="0" err="1">
                          <a:solidFill>
                            <a:schemeClr val="bg1">
                              <a:lumMod val="50000"/>
                            </a:schemeClr>
                          </a:solidFill>
                        </a:rPr>
                        <a:t>reference</a:t>
                      </a:r>
                      <a:r>
                        <a:rPr lang="sv-SE" sz="1600" i="0" dirty="0">
                          <a:solidFill>
                            <a:schemeClr val="bg1">
                              <a:lumMod val="50000"/>
                            </a:schemeClr>
                          </a:solidFill>
                        </a:rPr>
                        <a:t> to NorDig IRD (v2.2)</a:t>
                      </a:r>
                    </a:p>
                  </a:txBody>
                  <a:tcPr/>
                </a:tc>
                <a:extLst>
                  <a:ext uri="{0D108BD9-81ED-4DB2-BD59-A6C34878D82A}">
                    <a16:rowId xmlns:a16="http://schemas.microsoft.com/office/drawing/2014/main" val="10005"/>
                  </a:ext>
                </a:extLst>
              </a:tr>
              <a:tr h="370840">
                <a:tc>
                  <a:txBody>
                    <a:bodyPr/>
                    <a:lstStyle/>
                    <a:p>
                      <a:pPr marL="0" algn="l" defTabSz="914400" rtl="0" eaLnBrk="1" latinLnBrk="0" hangingPunct="1"/>
                      <a:r>
                        <a:rPr lang="sv-SE" sz="1600" i="0" kern="1200" dirty="0" err="1">
                          <a:solidFill>
                            <a:schemeClr val="bg1">
                              <a:lumMod val="50000"/>
                            </a:schemeClr>
                          </a:solidFill>
                          <a:latin typeface="+mn-lt"/>
                          <a:ea typeface="+mn-ea"/>
                          <a:cs typeface="+mn-cs"/>
                        </a:rPr>
                        <a:t>French</a:t>
                      </a:r>
                      <a:r>
                        <a:rPr lang="sv-SE" sz="1600" i="0" kern="1200" dirty="0">
                          <a:solidFill>
                            <a:schemeClr val="bg1">
                              <a:lumMod val="50000"/>
                            </a:schemeClr>
                          </a:solidFill>
                          <a:latin typeface="+mn-lt"/>
                          <a:ea typeface="+mn-ea"/>
                          <a:cs typeface="+mn-cs"/>
                        </a:rPr>
                        <a:t> DTT/FAVN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600" i="0" kern="1200" dirty="0" err="1">
                          <a:solidFill>
                            <a:schemeClr val="bg1">
                              <a:lumMod val="50000"/>
                            </a:schemeClr>
                          </a:solidFill>
                          <a:latin typeface="+mn-lt"/>
                          <a:ea typeface="+mn-ea"/>
                          <a:cs typeface="+mn-cs"/>
                        </a:rPr>
                        <a:t>Based</a:t>
                      </a:r>
                      <a:r>
                        <a:rPr lang="sv-SE" sz="1600" i="0" kern="1200" dirty="0">
                          <a:solidFill>
                            <a:schemeClr val="bg1">
                              <a:lumMod val="50000"/>
                            </a:schemeClr>
                          </a:solidFill>
                          <a:latin typeface="+mn-lt"/>
                          <a:ea typeface="+mn-ea"/>
                          <a:cs typeface="+mn-cs"/>
                        </a:rPr>
                        <a:t> on/</a:t>
                      </a:r>
                      <a:r>
                        <a:rPr lang="sv-SE" sz="1600" i="0" kern="1200" dirty="0" err="1">
                          <a:solidFill>
                            <a:schemeClr val="bg1">
                              <a:lumMod val="50000"/>
                            </a:schemeClr>
                          </a:solidFill>
                          <a:latin typeface="+mn-lt"/>
                          <a:ea typeface="+mn-ea"/>
                          <a:cs typeface="+mn-cs"/>
                        </a:rPr>
                        <a:t>reference</a:t>
                      </a:r>
                      <a:r>
                        <a:rPr lang="sv-SE" sz="1600" i="0" kern="1200" dirty="0">
                          <a:solidFill>
                            <a:schemeClr val="bg1">
                              <a:lumMod val="50000"/>
                            </a:schemeClr>
                          </a:solidFill>
                          <a:latin typeface="+mn-lt"/>
                          <a:ea typeface="+mn-ea"/>
                          <a:cs typeface="+mn-cs"/>
                        </a:rPr>
                        <a:t> to NorDig IRD v??</a:t>
                      </a:r>
                    </a:p>
                  </a:txBody>
                  <a:tcPr/>
                </a:tc>
                <a:extLst>
                  <a:ext uri="{0D108BD9-81ED-4DB2-BD59-A6C34878D82A}">
                    <a16:rowId xmlns:a16="http://schemas.microsoft.com/office/drawing/2014/main" val="10006"/>
                  </a:ext>
                </a:extLst>
              </a:tr>
              <a:tr h="370840">
                <a:tc>
                  <a:txBody>
                    <a:bodyPr/>
                    <a:lstStyle/>
                    <a:p>
                      <a:pPr marL="0" algn="l" defTabSz="914400" rtl="0" eaLnBrk="1" latinLnBrk="0" hangingPunct="1"/>
                      <a:r>
                        <a:rPr lang="sv-SE" sz="1600" i="0" kern="1200" dirty="0">
                          <a:solidFill>
                            <a:schemeClr val="bg1">
                              <a:lumMod val="50000"/>
                            </a:schemeClr>
                          </a:solidFill>
                          <a:latin typeface="+mn-lt"/>
                          <a:ea typeface="+mn-ea"/>
                          <a:cs typeface="+mn-cs"/>
                        </a:rPr>
                        <a:t>Italien DTT + </a:t>
                      </a:r>
                      <a:r>
                        <a:rPr lang="sv-SE" sz="1600" i="0" kern="1200" dirty="0" err="1">
                          <a:solidFill>
                            <a:schemeClr val="bg1">
                              <a:lumMod val="50000"/>
                            </a:schemeClr>
                          </a:solidFill>
                          <a:latin typeface="+mn-lt"/>
                          <a:ea typeface="+mn-ea"/>
                          <a:cs typeface="+mn-cs"/>
                        </a:rPr>
                        <a:t>Satellite</a:t>
                      </a:r>
                      <a:endParaRPr lang="sv-SE" sz="1600" i="0" kern="1200" dirty="0">
                        <a:solidFill>
                          <a:schemeClr val="bg1">
                            <a:lumMod val="50000"/>
                          </a:schemeClr>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kern="1200" dirty="0" err="1">
                          <a:solidFill>
                            <a:schemeClr val="bg1">
                              <a:lumMod val="50000"/>
                            </a:schemeClr>
                          </a:solidFill>
                          <a:latin typeface="+mn-lt"/>
                          <a:ea typeface="+mn-ea"/>
                          <a:cs typeface="+mn-cs"/>
                        </a:rPr>
                        <a:t>Partly</a:t>
                      </a:r>
                      <a:r>
                        <a:rPr lang="sv-SE" sz="1400" i="0" kern="1200" dirty="0">
                          <a:solidFill>
                            <a:schemeClr val="bg1">
                              <a:lumMod val="50000"/>
                            </a:schemeClr>
                          </a:solidFill>
                          <a:latin typeface="+mn-lt"/>
                          <a:ea typeface="+mn-ea"/>
                          <a:cs typeface="+mn-cs"/>
                        </a:rPr>
                        <a:t> </a:t>
                      </a:r>
                      <a:r>
                        <a:rPr lang="sv-SE" sz="1400" i="0" kern="1200" dirty="0" err="1">
                          <a:solidFill>
                            <a:schemeClr val="bg1">
                              <a:lumMod val="50000"/>
                            </a:schemeClr>
                          </a:solidFill>
                          <a:latin typeface="+mn-lt"/>
                          <a:ea typeface="+mn-ea"/>
                          <a:cs typeface="+mn-cs"/>
                        </a:rPr>
                        <a:t>based</a:t>
                      </a:r>
                      <a:r>
                        <a:rPr lang="sv-SE" sz="1400" i="0" kern="1200" dirty="0">
                          <a:solidFill>
                            <a:schemeClr val="bg1">
                              <a:lumMod val="50000"/>
                            </a:schemeClr>
                          </a:solidFill>
                          <a:latin typeface="+mn-lt"/>
                          <a:ea typeface="+mn-ea"/>
                          <a:cs typeface="+mn-cs"/>
                        </a:rPr>
                        <a:t> on/</a:t>
                      </a:r>
                      <a:r>
                        <a:rPr lang="sv-SE" sz="1400" i="0" kern="1200" dirty="0" err="1">
                          <a:solidFill>
                            <a:schemeClr val="bg1">
                              <a:lumMod val="50000"/>
                            </a:schemeClr>
                          </a:solidFill>
                          <a:latin typeface="+mn-lt"/>
                          <a:ea typeface="+mn-ea"/>
                          <a:cs typeface="+mn-cs"/>
                        </a:rPr>
                        <a:t>reference</a:t>
                      </a:r>
                      <a:r>
                        <a:rPr lang="sv-SE" sz="1400" i="0" kern="1200" dirty="0">
                          <a:solidFill>
                            <a:schemeClr val="bg1">
                              <a:lumMod val="50000"/>
                            </a:schemeClr>
                          </a:solidFill>
                          <a:latin typeface="+mn-lt"/>
                          <a:ea typeface="+mn-ea"/>
                          <a:cs typeface="+mn-cs"/>
                        </a:rPr>
                        <a:t> to NorDig IRD (v2.5, RF), </a:t>
                      </a:r>
                      <a:r>
                        <a:rPr lang="sv-SE" sz="1400" i="0" kern="1200" dirty="0" err="1">
                          <a:solidFill>
                            <a:schemeClr val="bg1">
                              <a:lumMod val="50000"/>
                            </a:schemeClr>
                          </a:solidFill>
                          <a:latin typeface="+mn-lt"/>
                          <a:ea typeface="+mn-ea"/>
                          <a:cs typeface="+mn-cs"/>
                        </a:rPr>
                        <a:t>partly</a:t>
                      </a:r>
                      <a:r>
                        <a:rPr lang="sv-SE" sz="1400" i="0" kern="1200" dirty="0">
                          <a:solidFill>
                            <a:schemeClr val="bg1">
                              <a:lumMod val="50000"/>
                            </a:schemeClr>
                          </a:solidFill>
                          <a:latin typeface="+mn-lt"/>
                          <a:ea typeface="+mn-ea"/>
                          <a:cs typeface="+mn-cs"/>
                        </a:rPr>
                        <a:t> </a:t>
                      </a:r>
                      <a:r>
                        <a:rPr lang="sv-SE" sz="1400" i="0" kern="1200" dirty="0" err="1">
                          <a:solidFill>
                            <a:schemeClr val="bg1">
                              <a:lumMod val="50000"/>
                            </a:schemeClr>
                          </a:solidFill>
                          <a:latin typeface="+mn-lt"/>
                          <a:ea typeface="+mn-ea"/>
                          <a:cs typeface="+mn-cs"/>
                        </a:rPr>
                        <a:t>own</a:t>
                      </a:r>
                      <a:r>
                        <a:rPr lang="sv-SE" sz="1400" i="0" kern="1200" dirty="0">
                          <a:solidFill>
                            <a:schemeClr val="bg1">
                              <a:lumMod val="50000"/>
                            </a:schemeClr>
                          </a:solidFill>
                          <a:latin typeface="+mn-lt"/>
                          <a:ea typeface="+mn-ea"/>
                          <a:cs typeface="+mn-cs"/>
                        </a:rPr>
                        <a:t> </a:t>
                      </a:r>
                      <a:r>
                        <a:rPr lang="sv-SE" sz="1400" i="0" kern="1200" dirty="0" err="1">
                          <a:solidFill>
                            <a:schemeClr val="bg1">
                              <a:lumMod val="50000"/>
                            </a:schemeClr>
                          </a:solidFill>
                          <a:latin typeface="+mn-lt"/>
                          <a:ea typeface="+mn-ea"/>
                          <a:cs typeface="+mn-cs"/>
                        </a:rPr>
                        <a:t>requirements</a:t>
                      </a:r>
                      <a:r>
                        <a:rPr lang="sv-SE" sz="1400" i="0" kern="1200" dirty="0">
                          <a:solidFill>
                            <a:schemeClr val="bg1">
                              <a:lumMod val="50000"/>
                            </a:schemeClr>
                          </a:solidFill>
                          <a:latin typeface="+mn-lt"/>
                          <a:ea typeface="+mn-ea"/>
                          <a:cs typeface="+mn-cs"/>
                        </a:rPr>
                        <a:t> (</a:t>
                      </a:r>
                      <a:r>
                        <a:rPr lang="sv-SE" sz="1400" i="0" kern="1200" dirty="0" err="1">
                          <a:solidFill>
                            <a:schemeClr val="bg1">
                              <a:lumMod val="50000"/>
                            </a:schemeClr>
                          </a:solidFill>
                          <a:latin typeface="+mn-lt"/>
                          <a:ea typeface="+mn-ea"/>
                          <a:cs typeface="+mn-cs"/>
                        </a:rPr>
                        <a:t>e.g</a:t>
                      </a:r>
                      <a:r>
                        <a:rPr lang="sv-SE" sz="1400" i="0" kern="1200" dirty="0">
                          <a:solidFill>
                            <a:schemeClr val="bg1">
                              <a:lumMod val="50000"/>
                            </a:schemeClr>
                          </a:solidFill>
                          <a:latin typeface="+mn-lt"/>
                          <a:ea typeface="+mn-ea"/>
                          <a:cs typeface="+mn-cs"/>
                        </a:rPr>
                        <a:t>. SI)</a:t>
                      </a:r>
                    </a:p>
                  </a:txBody>
                  <a:tcPr/>
                </a:tc>
                <a:extLst>
                  <a:ext uri="{0D108BD9-81ED-4DB2-BD59-A6C34878D82A}">
                    <a16:rowId xmlns:a16="http://schemas.microsoft.com/office/drawing/2014/main" val="10007"/>
                  </a:ext>
                </a:extLst>
              </a:tr>
              <a:tr h="370840">
                <a:tc>
                  <a:txBody>
                    <a:bodyPr/>
                    <a:lstStyle/>
                    <a:p>
                      <a:r>
                        <a:rPr lang="sv-SE" sz="1600" i="0" dirty="0" err="1">
                          <a:solidFill>
                            <a:srgbClr val="0070C0"/>
                          </a:solidFill>
                        </a:rPr>
                        <a:t>Poland</a:t>
                      </a:r>
                      <a:r>
                        <a:rPr lang="sv-SE" sz="1600" i="0" dirty="0">
                          <a:solidFill>
                            <a:srgbClr val="0070C0"/>
                          </a:solidFill>
                        </a:rPr>
                        <a:t> DTT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dirty="0" err="1">
                          <a:solidFill>
                            <a:srgbClr val="0070C0"/>
                          </a:solidFill>
                        </a:rPr>
                        <a:t>Might</a:t>
                      </a:r>
                      <a:r>
                        <a:rPr lang="sv-SE" sz="1400" i="0" dirty="0">
                          <a:solidFill>
                            <a:srgbClr val="0070C0"/>
                          </a:solidFill>
                        </a:rPr>
                        <a:t> be</a:t>
                      </a:r>
                      <a:r>
                        <a:rPr lang="sv-SE" sz="1400" i="0" baseline="0" dirty="0">
                          <a:solidFill>
                            <a:srgbClr val="0070C0"/>
                          </a:solidFill>
                        </a:rPr>
                        <a:t> </a:t>
                      </a:r>
                      <a:r>
                        <a:rPr lang="sv-SE" sz="1400" i="0" baseline="0" dirty="0" err="1">
                          <a:solidFill>
                            <a:srgbClr val="0070C0"/>
                          </a:solidFill>
                        </a:rPr>
                        <a:t>b</a:t>
                      </a:r>
                      <a:r>
                        <a:rPr lang="sv-SE" sz="1400" i="0" dirty="0" err="1">
                          <a:solidFill>
                            <a:srgbClr val="0070C0"/>
                          </a:solidFill>
                        </a:rPr>
                        <a:t>ased</a:t>
                      </a:r>
                      <a:r>
                        <a:rPr lang="sv-SE" sz="1400" i="0" dirty="0">
                          <a:solidFill>
                            <a:srgbClr val="0070C0"/>
                          </a:solidFill>
                        </a:rPr>
                        <a:t> on/</a:t>
                      </a:r>
                      <a:r>
                        <a:rPr lang="sv-SE" sz="1400" i="0" dirty="0" err="1">
                          <a:solidFill>
                            <a:srgbClr val="0070C0"/>
                          </a:solidFill>
                        </a:rPr>
                        <a:t>reference</a:t>
                      </a:r>
                      <a:r>
                        <a:rPr lang="sv-SE" sz="1400" i="0" dirty="0">
                          <a:solidFill>
                            <a:srgbClr val="0070C0"/>
                          </a:solidFill>
                        </a:rPr>
                        <a:t> to NorDig IRD</a:t>
                      </a:r>
                    </a:p>
                  </a:txBody>
                  <a:tcPr/>
                </a:tc>
                <a:extLst>
                  <a:ext uri="{0D108BD9-81ED-4DB2-BD59-A6C34878D82A}">
                    <a16:rowId xmlns:a16="http://schemas.microsoft.com/office/drawing/2014/main" val="10008"/>
                  </a:ext>
                </a:extLst>
              </a:tr>
            </a:tbl>
          </a:graphicData>
        </a:graphic>
      </p:graphicFrame>
      <p:sp>
        <p:nvSpPr>
          <p:cNvPr id="8" name="Rectangle 7"/>
          <p:cNvSpPr/>
          <p:nvPr/>
        </p:nvSpPr>
        <p:spPr>
          <a:xfrm>
            <a:off x="683568" y="1012668"/>
            <a:ext cx="7992888" cy="1631216"/>
          </a:xfrm>
          <a:prstGeom prst="rect">
            <a:avLst/>
          </a:prstGeom>
        </p:spPr>
        <p:txBody>
          <a:bodyPr wrap="square">
            <a:spAutoFit/>
          </a:bodyPr>
          <a:lstStyle/>
          <a:p>
            <a:r>
              <a:rPr lang="en-GB" sz="2000" dirty="0">
                <a:cs typeface="Tahoma" pitchFamily="34" charset="0"/>
              </a:rPr>
              <a:t>List of Countries using NorDig specifications </a:t>
            </a:r>
            <a:r>
              <a:rPr lang="en-GB" sz="1600" dirty="0">
                <a:cs typeface="Tahoma" pitchFamily="34" charset="0"/>
              </a:rPr>
              <a:t>(outside NorDig members),</a:t>
            </a:r>
            <a:endParaRPr lang="en-GB" dirty="0">
              <a:cs typeface="Tahoma" pitchFamily="34" charset="0"/>
            </a:endParaRPr>
          </a:p>
          <a:p>
            <a:r>
              <a:rPr lang="en-GB" sz="1600" dirty="0">
                <a:cs typeface="Tahoma" pitchFamily="34" charset="0"/>
              </a:rPr>
              <a:t>Nothing new to report, same as last meeting (same as previous report).</a:t>
            </a:r>
          </a:p>
          <a:p>
            <a:endParaRPr lang="en-GB" sz="1600" dirty="0">
              <a:cs typeface="Tahoma" pitchFamily="34" charset="0"/>
            </a:endParaRPr>
          </a:p>
          <a:p>
            <a:r>
              <a:rPr lang="en-GB" sz="1600" i="1" dirty="0">
                <a:solidFill>
                  <a:schemeClr val="bg1">
                    <a:lumMod val="50000"/>
                  </a:schemeClr>
                </a:solidFill>
                <a:cs typeface="Tahoma" pitchFamily="34" charset="0"/>
              </a:rPr>
              <a:t>Several IRD manufactures and other mentions that several other territories and DVB networks refers or uses NorDig as basis for their IRD specs (especially “newer” networks). Among reasons seems open spec and content </a:t>
            </a:r>
            <a:r>
              <a:rPr lang="en-GB" sz="1400" i="1" dirty="0">
                <a:solidFill>
                  <a:schemeClr val="bg1">
                    <a:lumMod val="50000"/>
                  </a:schemeClr>
                </a:solidFill>
                <a:cs typeface="Tahoma" pitchFamily="34" charset="0"/>
              </a:rPr>
              <a:t>(T2, HbbTV, subtitling etc). </a:t>
            </a:r>
            <a:endParaRPr lang="en-GB" sz="1600" i="1" dirty="0">
              <a:solidFill>
                <a:schemeClr val="bg1">
                  <a:lumMod val="50000"/>
                </a:schemeClr>
              </a:solidFill>
              <a:cs typeface="Tahoma" pitchFamily="34" charset="0"/>
            </a:endParaRPr>
          </a:p>
        </p:txBody>
      </p:sp>
    </p:spTree>
    <p:extLst>
      <p:ext uri="{BB962C8B-B14F-4D97-AF65-F5344CB8AC3E}">
        <p14:creationId xmlns:p14="http://schemas.microsoft.com/office/powerpoint/2010/main" val="93113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Overview</a:t>
            </a:r>
            <a:r>
              <a:rPr lang="sv-SE" sz="1800" b="1" dirty="0">
                <a:solidFill>
                  <a:schemeClr val="tx1"/>
                </a:solidFill>
              </a:rPr>
              <a:t> </a:t>
            </a:r>
            <a:r>
              <a:rPr lang="sv-SE" sz="1800" b="1" dirty="0" err="1">
                <a:solidFill>
                  <a:schemeClr val="tx1"/>
                </a:solidFill>
              </a:rPr>
              <a:t>specification</a:t>
            </a:r>
            <a:r>
              <a:rPr lang="sv-SE" sz="1800" b="1" dirty="0">
                <a:solidFill>
                  <a:schemeClr val="tx1"/>
                </a:solidFill>
              </a:rPr>
              <a:t> </a:t>
            </a:r>
            <a:r>
              <a:rPr lang="sv-SE" sz="1800" b="1" dirty="0" err="1">
                <a:solidFill>
                  <a:schemeClr val="tx1"/>
                </a:solidFill>
              </a:rPr>
              <a:t>work</a:t>
            </a:r>
            <a:br>
              <a:rPr lang="en-GB" sz="1800" b="1" dirty="0">
                <a:solidFill>
                  <a:schemeClr val="tx1"/>
                </a:solidFill>
              </a:rPr>
            </a:br>
            <a:r>
              <a:rPr lang="en-GB" sz="1400" b="1" dirty="0">
                <a:solidFill>
                  <a:schemeClr val="tx1"/>
                </a:solidFill>
              </a:rPr>
              <a:t>  </a:t>
            </a:r>
            <a:r>
              <a:rPr lang="en-US" sz="1400" b="1" dirty="0"/>
              <a:t>  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a:t>
            </a:fld>
            <a:endParaRPr lang="en-US"/>
          </a:p>
        </p:txBody>
      </p:sp>
      <p:sp>
        <p:nvSpPr>
          <p:cNvPr id="6" name="Platshållare för innehåll 1"/>
          <p:cNvSpPr txBox="1">
            <a:spLocks/>
          </p:cNvSpPr>
          <p:nvPr/>
        </p:nvSpPr>
        <p:spPr bwMode="auto">
          <a:xfrm>
            <a:off x="251520" y="784596"/>
            <a:ext cx="8712968" cy="59567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endParaRPr lang="en-US" sz="1600" kern="0" dirty="0">
              <a:latin typeface="Calibri" pitchFamily="34" charset="0"/>
            </a:endParaRPr>
          </a:p>
          <a:p>
            <a:pPr marL="342900" indent="-342900" eaLnBrk="0" hangingPunct="0">
              <a:spcBef>
                <a:spcPct val="20000"/>
              </a:spcBef>
              <a:buFont typeface="Arial" pitchFamily="34" charset="0"/>
              <a:buChar char="•"/>
              <a:defRPr/>
            </a:pPr>
            <a:r>
              <a:rPr lang="en-US" sz="1600" kern="0" dirty="0">
                <a:latin typeface="Calibri" pitchFamily="34" charset="0"/>
              </a:rPr>
              <a:t>NorDig Unified IRD specification</a:t>
            </a:r>
            <a:endParaRPr lang="en-US" sz="1600" i="1" kern="0" dirty="0">
              <a:latin typeface="Calibri" pitchFamily="34" charset="0"/>
            </a:endParaRPr>
          </a:p>
          <a:p>
            <a:pPr marL="800100" lvl="1" indent="-342900" eaLnBrk="0" hangingPunct="0">
              <a:spcBef>
                <a:spcPct val="20000"/>
              </a:spcBef>
              <a:buFont typeface="Arial" pitchFamily="34" charset="0"/>
              <a:buChar char="•"/>
              <a:defRPr/>
            </a:pPr>
            <a:r>
              <a:rPr lang="en-US" sz="1200" kern="0" dirty="0">
                <a:solidFill>
                  <a:schemeClr val="bg1">
                    <a:lumMod val="65000"/>
                  </a:schemeClr>
                </a:solidFill>
                <a:latin typeface="Calibri" pitchFamily="34" charset="0"/>
              </a:rPr>
              <a:t>Latest published: NorDig IRD spec v3.1.2 </a:t>
            </a:r>
            <a:r>
              <a:rPr lang="en-US" sz="1000" kern="0" dirty="0">
                <a:solidFill>
                  <a:schemeClr val="bg1">
                    <a:lumMod val="65000"/>
                  </a:schemeClr>
                </a:solidFill>
                <a:latin typeface="Calibri" pitchFamily="34" charset="0"/>
              </a:rPr>
              <a:t>(published April 2021)</a:t>
            </a:r>
          </a:p>
          <a:p>
            <a:pPr marL="800100" lvl="1" indent="-342900" eaLnBrk="0" hangingPunct="0">
              <a:spcBef>
                <a:spcPct val="20000"/>
              </a:spcBef>
              <a:buFont typeface="Arial" pitchFamily="34" charset="0"/>
              <a:buChar char="•"/>
              <a:defRPr/>
            </a:pPr>
            <a:r>
              <a:rPr lang="en-US" sz="1200" kern="0" dirty="0">
                <a:latin typeface="Calibri" pitchFamily="34" charset="0"/>
              </a:rPr>
              <a:t>Draft proposal for NorDig IRD spec v3.1.3 – stable draft004 - </a:t>
            </a:r>
            <a:r>
              <a:rPr lang="en-US" sz="1200" kern="0" dirty="0">
                <a:solidFill>
                  <a:srgbClr val="00B050"/>
                </a:solidFill>
                <a:latin typeface="Calibri" pitchFamily="34" charset="0"/>
              </a:rPr>
              <a:t>waiting Excom approval</a:t>
            </a:r>
            <a:r>
              <a:rPr lang="en-US" sz="1200" kern="0" dirty="0">
                <a:latin typeface="Calibri" pitchFamily="34" charset="0"/>
              </a:rPr>
              <a:t>:  </a:t>
            </a:r>
            <a:r>
              <a:rPr lang="en-US" sz="1400" kern="0" dirty="0">
                <a:solidFill>
                  <a:srgbClr val="00B050"/>
                </a:solidFill>
                <a:latin typeface="Calibri" pitchFamily="34" charset="0"/>
              </a:rPr>
              <a:t> </a:t>
            </a:r>
            <a:endParaRPr lang="en-US" sz="1200" kern="0" dirty="0">
              <a:solidFill>
                <a:srgbClr val="00B050"/>
              </a:solidFill>
              <a:latin typeface="Calibri" pitchFamily="34" charset="0"/>
            </a:endParaRPr>
          </a:p>
          <a:p>
            <a:pPr marL="1257300" lvl="2" indent="-342900" eaLnBrk="0" hangingPunct="0">
              <a:spcBef>
                <a:spcPct val="20000"/>
              </a:spcBef>
              <a:buFont typeface="Arial" pitchFamily="34" charset="0"/>
              <a:buChar char="•"/>
              <a:defRPr/>
            </a:pPr>
            <a:r>
              <a:rPr lang="en-US" sz="1200" kern="0" dirty="0">
                <a:latin typeface="Calibri" pitchFamily="34" charset="0"/>
              </a:rPr>
              <a:t>Update of reference list (some references was very old versions of DVB spec)  </a:t>
            </a:r>
          </a:p>
          <a:p>
            <a:pPr marL="1257300" lvl="2" indent="-342900" eaLnBrk="0" hangingPunct="0">
              <a:spcBef>
                <a:spcPts val="0"/>
              </a:spcBef>
              <a:buFont typeface="Arial" pitchFamily="34" charset="0"/>
              <a:buChar char="•"/>
              <a:defRPr/>
            </a:pPr>
            <a:r>
              <a:rPr lang="en-US" sz="1200" kern="0" dirty="0">
                <a:latin typeface="Calibri" pitchFamily="34" charset="0"/>
              </a:rPr>
              <a:t>Audio AC4 - some clarification around SI </a:t>
            </a:r>
            <a:r>
              <a:rPr lang="en-US" sz="1200" kern="0" dirty="0" err="1">
                <a:latin typeface="Calibri" pitchFamily="34" charset="0"/>
              </a:rPr>
              <a:t>signalling</a:t>
            </a:r>
            <a:r>
              <a:rPr lang="en-US" sz="1200" kern="0" dirty="0">
                <a:latin typeface="Calibri" pitchFamily="34" charset="0"/>
              </a:rPr>
              <a:t> (12.3.7, 12.6.11, 13.5.1, after questions from Industry)</a:t>
            </a:r>
          </a:p>
          <a:p>
            <a:pPr marL="1257300" lvl="2" indent="-342900" eaLnBrk="0" hangingPunct="0">
              <a:spcBef>
                <a:spcPts val="0"/>
              </a:spcBef>
              <a:buFont typeface="Arial" pitchFamily="34" charset="0"/>
              <a:buChar char="•"/>
              <a:defRPr/>
            </a:pPr>
            <a:r>
              <a:rPr lang="en-US" sz="1200" kern="0" dirty="0">
                <a:latin typeface="Calibri" pitchFamily="34" charset="0"/>
              </a:rPr>
              <a:t>EIT and Sami: no changes to minimum character tables (still not UTF-8, but a note around Sami) and 13.3.2.2 multi language EIT. </a:t>
            </a:r>
          </a:p>
          <a:p>
            <a:pPr marL="342900" indent="-342900" eaLnBrk="0" hangingPunct="0">
              <a:spcBef>
                <a:spcPct val="20000"/>
              </a:spcBef>
              <a:buFont typeface="Arial" pitchFamily="34" charset="0"/>
              <a:buChar char="•"/>
              <a:defRPr/>
            </a:pPr>
            <a:r>
              <a:rPr lang="en-US" sz="1600" kern="0" dirty="0">
                <a:latin typeface="Calibri" pitchFamily="34" charset="0"/>
              </a:rPr>
              <a:t>NorDig </a:t>
            </a:r>
            <a:r>
              <a:rPr lang="en-US" sz="1600" kern="0" noProof="0" dirty="0">
                <a:latin typeface="Calibri" pitchFamily="34" charset="0"/>
              </a:rPr>
              <a:t>Test </a:t>
            </a:r>
            <a:r>
              <a:rPr lang="en-US" sz="1600" kern="0" dirty="0">
                <a:latin typeface="Calibri" pitchFamily="34" charset="0"/>
              </a:rPr>
              <a:t>Plan</a:t>
            </a:r>
            <a:endParaRPr lang="en-US" sz="1400" kern="0" dirty="0">
              <a:latin typeface="Calibri" pitchFamily="34" charset="0"/>
            </a:endParaRPr>
          </a:p>
          <a:p>
            <a:pPr marL="800100" lvl="1" indent="-342900" eaLnBrk="0" hangingPunct="0">
              <a:spcBef>
                <a:spcPts val="0"/>
              </a:spcBef>
              <a:buFont typeface="Arial" pitchFamily="34" charset="0"/>
              <a:buChar char="•"/>
              <a:defRPr/>
            </a:pPr>
            <a:r>
              <a:rPr lang="en-US" sz="1200" kern="0" dirty="0">
                <a:solidFill>
                  <a:schemeClr val="bg1">
                    <a:lumMod val="65000"/>
                  </a:schemeClr>
                </a:solidFill>
                <a:latin typeface="Calibri" pitchFamily="34" charset="0"/>
              </a:rPr>
              <a:t>Latest published: NorDig Test Plan v3.1.2 </a:t>
            </a:r>
            <a:r>
              <a:rPr lang="en-US" sz="1000" kern="0" dirty="0">
                <a:solidFill>
                  <a:schemeClr val="bg1">
                    <a:lumMod val="65000"/>
                  </a:schemeClr>
                </a:solidFill>
                <a:latin typeface="Calibri" pitchFamily="34" charset="0"/>
              </a:rPr>
              <a:t>(published April 2021) +</a:t>
            </a:r>
            <a:r>
              <a:rPr lang="en-US" sz="1200" kern="0" dirty="0">
                <a:solidFill>
                  <a:schemeClr val="bg1">
                    <a:lumMod val="65000"/>
                  </a:schemeClr>
                </a:solidFill>
                <a:latin typeface="Calibri" pitchFamily="34" charset="0"/>
              </a:rPr>
              <a:t> Test streams </a:t>
            </a:r>
            <a:r>
              <a:rPr lang="en-US" sz="1100" kern="0" dirty="0">
                <a:solidFill>
                  <a:schemeClr val="bg1">
                    <a:lumMod val="65000"/>
                  </a:schemeClr>
                </a:solidFill>
                <a:latin typeface="Arial Narrow" panose="020B0606020202030204" pitchFamily="34" charset="0"/>
              </a:rPr>
              <a:t>[NGA/AC-4 + old LTE interference stream]</a:t>
            </a:r>
            <a:endParaRPr lang="en-US" sz="1200" kern="0" dirty="0">
              <a:solidFill>
                <a:schemeClr val="bg1">
                  <a:lumMod val="65000"/>
                </a:schemeClr>
              </a:solidFill>
              <a:latin typeface="Arial Narrow" panose="020B0606020202030204" pitchFamily="34" charset="0"/>
            </a:endParaRPr>
          </a:p>
          <a:p>
            <a:pPr marL="800100" lvl="1" indent="-342900" eaLnBrk="0" hangingPunct="0">
              <a:spcBef>
                <a:spcPct val="20000"/>
              </a:spcBef>
              <a:buFont typeface="Arial" pitchFamily="34" charset="0"/>
              <a:buChar char="•"/>
              <a:defRPr/>
            </a:pPr>
            <a:r>
              <a:rPr lang="en-US" sz="1200" kern="0" dirty="0">
                <a:latin typeface="Calibri" pitchFamily="34" charset="0"/>
              </a:rPr>
              <a:t>Draft proposal for NorDig Test Plan spec v3.1.3 – stable draft006 - </a:t>
            </a:r>
            <a:r>
              <a:rPr lang="en-US" sz="1200" kern="0" dirty="0">
                <a:solidFill>
                  <a:srgbClr val="00B050"/>
                </a:solidFill>
                <a:latin typeface="Calibri" pitchFamily="34" charset="0"/>
              </a:rPr>
              <a:t>waiting Excom approval</a:t>
            </a:r>
            <a:r>
              <a:rPr lang="en-US" sz="1200" kern="0" dirty="0">
                <a:latin typeface="Calibri" pitchFamily="34" charset="0"/>
              </a:rPr>
              <a:t>:  </a:t>
            </a:r>
            <a:r>
              <a:rPr lang="en-US" sz="1400" kern="0" dirty="0">
                <a:solidFill>
                  <a:srgbClr val="00B050"/>
                </a:solidFill>
                <a:latin typeface="Calibri" pitchFamily="34" charset="0"/>
              </a:rPr>
              <a:t> </a:t>
            </a:r>
            <a:endParaRPr lang="en-US" sz="1200" kern="0" dirty="0">
              <a:latin typeface="Calibri" pitchFamily="34" charset="0"/>
            </a:endParaRPr>
          </a:p>
          <a:p>
            <a:pPr marL="1257300" lvl="2" indent="-342900" eaLnBrk="0" hangingPunct="0">
              <a:spcBef>
                <a:spcPct val="20000"/>
              </a:spcBef>
              <a:buFont typeface="Arial" pitchFamily="34" charset="0"/>
              <a:buChar char="•"/>
              <a:defRPr/>
            </a:pPr>
            <a:r>
              <a:rPr lang="en-US" sz="1200" kern="0" dirty="0">
                <a:latin typeface="Calibri" pitchFamily="34" charset="0"/>
              </a:rPr>
              <a:t>Only minor changes (update reference list and typo corrections) </a:t>
            </a:r>
          </a:p>
          <a:p>
            <a:pPr marL="342900" indent="-342900" eaLnBrk="0" hangingPunct="0">
              <a:spcBef>
                <a:spcPct val="20000"/>
              </a:spcBef>
              <a:buFont typeface="Arial" pitchFamily="34" charset="0"/>
              <a:buChar char="•"/>
              <a:defRPr/>
            </a:pPr>
            <a:r>
              <a:rPr lang="en-US" sz="1600" kern="0" dirty="0">
                <a:latin typeface="Calibri" pitchFamily="34" charset="0"/>
              </a:rPr>
              <a:t>NorDig Rules of Operation </a:t>
            </a:r>
          </a:p>
          <a:p>
            <a:pPr marL="800100" lvl="1" indent="-342900" eaLnBrk="0" hangingPunct="0">
              <a:spcBef>
                <a:spcPts val="0"/>
              </a:spcBef>
              <a:buFont typeface="Arial" pitchFamily="34" charset="0"/>
              <a:buChar char="•"/>
              <a:defRPr/>
            </a:pPr>
            <a:r>
              <a:rPr lang="en-US" sz="1200" kern="0" dirty="0">
                <a:solidFill>
                  <a:schemeClr val="bg1">
                    <a:lumMod val="65000"/>
                  </a:schemeClr>
                </a:solidFill>
                <a:latin typeface="Calibri" pitchFamily="34" charset="0"/>
              </a:rPr>
              <a:t>Latest published: NorDig </a:t>
            </a:r>
            <a:r>
              <a:rPr lang="en-US" sz="1200" kern="0" dirty="0" err="1">
                <a:solidFill>
                  <a:schemeClr val="bg1">
                    <a:lumMod val="65000"/>
                  </a:schemeClr>
                </a:solidFill>
                <a:latin typeface="Calibri" pitchFamily="34" charset="0"/>
              </a:rPr>
              <a:t>RoO</a:t>
            </a:r>
            <a:r>
              <a:rPr lang="en-US" sz="1200" kern="0" dirty="0">
                <a:solidFill>
                  <a:schemeClr val="bg1">
                    <a:lumMod val="65000"/>
                  </a:schemeClr>
                </a:solidFill>
                <a:latin typeface="Calibri" pitchFamily="34" charset="0"/>
              </a:rPr>
              <a:t> v3.1.2 </a:t>
            </a:r>
            <a:r>
              <a:rPr lang="en-US" sz="1000" kern="0" dirty="0">
                <a:solidFill>
                  <a:schemeClr val="bg1">
                    <a:lumMod val="65000"/>
                  </a:schemeClr>
                </a:solidFill>
                <a:latin typeface="Calibri" pitchFamily="34" charset="0"/>
              </a:rPr>
              <a:t>(published April 2021)</a:t>
            </a:r>
          </a:p>
          <a:p>
            <a:pPr marL="800100" lvl="1" indent="-342900" eaLnBrk="0" hangingPunct="0">
              <a:spcBef>
                <a:spcPts val="0"/>
              </a:spcBef>
              <a:buFont typeface="Arial" pitchFamily="34" charset="0"/>
              <a:buChar char="•"/>
              <a:defRPr/>
            </a:pPr>
            <a:r>
              <a:rPr lang="en-US" sz="1200" kern="0" dirty="0">
                <a:latin typeface="Calibri" pitchFamily="34" charset="0"/>
              </a:rPr>
              <a:t>Draft proposal for NorDig </a:t>
            </a:r>
            <a:r>
              <a:rPr lang="en-US" sz="1200" kern="0" dirty="0" err="1">
                <a:latin typeface="Calibri" pitchFamily="34" charset="0"/>
              </a:rPr>
              <a:t>RoO</a:t>
            </a:r>
            <a:r>
              <a:rPr lang="en-US" sz="1200" kern="0" dirty="0">
                <a:latin typeface="Calibri" pitchFamily="34" charset="0"/>
              </a:rPr>
              <a:t> spec v3.1.3 – stable draft001 - </a:t>
            </a:r>
            <a:r>
              <a:rPr lang="en-US" sz="1200" kern="0" dirty="0">
                <a:solidFill>
                  <a:srgbClr val="00B050"/>
                </a:solidFill>
                <a:latin typeface="Calibri" pitchFamily="34" charset="0"/>
              </a:rPr>
              <a:t>waiting Excom approval</a:t>
            </a:r>
            <a:r>
              <a:rPr lang="en-US" sz="1200" kern="0" dirty="0">
                <a:latin typeface="Calibri" pitchFamily="34" charset="0"/>
              </a:rPr>
              <a:t>:</a:t>
            </a:r>
            <a:endParaRPr lang="en-US" sz="1200" kern="0" dirty="0">
              <a:highlight>
                <a:srgbClr val="FFFF00"/>
              </a:highlight>
              <a:latin typeface="Calibri" pitchFamily="34" charset="0"/>
            </a:endParaRPr>
          </a:p>
          <a:p>
            <a:pPr marL="1257300" lvl="2" indent="-342900" eaLnBrk="0" hangingPunct="0">
              <a:spcBef>
                <a:spcPts val="0"/>
              </a:spcBef>
              <a:buFont typeface="Arial" pitchFamily="34" charset="0"/>
              <a:buChar char="•"/>
              <a:defRPr/>
            </a:pPr>
            <a:r>
              <a:rPr lang="en-US" sz="1200" kern="0" dirty="0">
                <a:latin typeface="Calibri" pitchFamily="34" charset="0"/>
              </a:rPr>
              <a:t>(Oct2021 </a:t>
            </a:r>
            <a:r>
              <a:rPr lang="en-US" sz="1200" kern="0" dirty="0" err="1">
                <a:latin typeface="Calibri" pitchFamily="34" charset="0"/>
              </a:rPr>
              <a:t>RoO</a:t>
            </a:r>
            <a:r>
              <a:rPr lang="en-US" sz="1200" kern="0" dirty="0">
                <a:latin typeface="Calibri" pitchFamily="34" charset="0"/>
              </a:rPr>
              <a:t> v3.1.3 draft001 part of SI, General/intro and old Annex D: some moved into SI &amp; remaining Annex D) </a:t>
            </a:r>
          </a:p>
          <a:p>
            <a:pPr marL="1257300" lvl="2" indent="-342900" eaLnBrk="0" hangingPunct="0">
              <a:spcBef>
                <a:spcPts val="0"/>
              </a:spcBef>
              <a:buFont typeface="Arial" pitchFamily="34" charset="0"/>
              <a:buChar char="•"/>
              <a:defRPr/>
            </a:pPr>
            <a:r>
              <a:rPr lang="en-US" sz="1200" kern="0" dirty="0">
                <a:latin typeface="Calibri" pitchFamily="34" charset="0"/>
              </a:rPr>
              <a:t>ch1.4 Update of reference list (copied from IRD spec, some references was very old versions of DVB spec)  </a:t>
            </a:r>
          </a:p>
          <a:p>
            <a:pPr marL="1257300" lvl="2" indent="-342900" eaLnBrk="0" hangingPunct="0">
              <a:spcBef>
                <a:spcPts val="0"/>
              </a:spcBef>
              <a:buFont typeface="Arial" pitchFamily="34" charset="0"/>
              <a:buChar char="•"/>
              <a:defRPr/>
            </a:pPr>
            <a:r>
              <a:rPr lang="en-US" sz="1200" kern="0" dirty="0">
                <a:latin typeface="Calibri" pitchFamily="34" charset="0"/>
              </a:rPr>
              <a:t>ch3 Modulation – text changed to reflect transmission side instead of IRD side, much IRD specific removed</a:t>
            </a:r>
          </a:p>
          <a:p>
            <a:pPr marL="1257300" lvl="2" indent="-342900" eaLnBrk="0" hangingPunct="0">
              <a:spcBef>
                <a:spcPts val="0"/>
              </a:spcBef>
              <a:buFont typeface="Arial" pitchFamily="34" charset="0"/>
              <a:buChar char="•"/>
              <a:defRPr/>
            </a:pPr>
            <a:r>
              <a:rPr lang="en-US" sz="1200" kern="0" dirty="0">
                <a:latin typeface="Calibri" pitchFamily="34" charset="0"/>
              </a:rPr>
              <a:t>ch12.1.7 character tables, text “copied” from IRD but adjusted to </a:t>
            </a:r>
            <a:r>
              <a:rPr lang="en-US" sz="1200" kern="0" dirty="0" err="1">
                <a:latin typeface="Calibri" pitchFamily="34" charset="0"/>
              </a:rPr>
              <a:t>RoO</a:t>
            </a:r>
            <a:r>
              <a:rPr lang="en-US" sz="1200" kern="0" dirty="0">
                <a:latin typeface="Calibri" pitchFamily="34" charset="0"/>
              </a:rPr>
              <a:t> and added some informative of additional character tables and Sami  (same as IRD spec still not UTF-8) and 12.4.1 multiple language EIT and minority language</a:t>
            </a:r>
            <a:r>
              <a:rPr lang="en-US" sz="1000" kern="0" dirty="0">
                <a:latin typeface="Arial Narrow" panose="020B0606020202030204" pitchFamily="34" charset="0"/>
              </a:rPr>
              <a:t>.</a:t>
            </a:r>
            <a:r>
              <a:rPr lang="en-US" sz="1200" kern="0" dirty="0">
                <a:latin typeface="Calibri" pitchFamily="34" charset="0"/>
              </a:rPr>
              <a:t>  </a:t>
            </a:r>
            <a:endParaRPr lang="en-US" sz="1600" kern="0" dirty="0">
              <a:latin typeface="Calibri" pitchFamily="34" charset="0"/>
            </a:endParaRPr>
          </a:p>
          <a:p>
            <a:pPr marL="342900" indent="-342900" eaLnBrk="0" hangingPunct="0">
              <a:spcBef>
                <a:spcPct val="20000"/>
              </a:spcBef>
              <a:buFont typeface="Arial" pitchFamily="34" charset="0"/>
              <a:buChar char="•"/>
              <a:defRPr/>
            </a:pPr>
            <a:r>
              <a:rPr lang="en-US" sz="1600" kern="0" dirty="0">
                <a:latin typeface="Calibri" pitchFamily="34" charset="0"/>
              </a:rPr>
              <a:t>Remaining questions and parts</a:t>
            </a:r>
          </a:p>
          <a:p>
            <a:pPr marL="800100" lvl="1" indent="-342900" eaLnBrk="0" hangingPunct="0">
              <a:spcBef>
                <a:spcPct val="20000"/>
              </a:spcBef>
              <a:buFont typeface="Arial" pitchFamily="34" charset="0"/>
              <a:buChar char="•"/>
              <a:defRPr/>
            </a:pPr>
            <a:r>
              <a:rPr lang="en-US" sz="1200" kern="0" dirty="0">
                <a:latin typeface="Calibri" pitchFamily="34" charset="0"/>
              </a:rPr>
              <a:t>Summary: all specs (</a:t>
            </a:r>
            <a:r>
              <a:rPr lang="en-US" sz="1200" kern="0" dirty="0" err="1">
                <a:latin typeface="Calibri" pitchFamily="34" charset="0"/>
              </a:rPr>
              <a:t>IRD+Test+RoO</a:t>
            </a:r>
            <a:r>
              <a:rPr lang="en-US" sz="1200" kern="0" dirty="0">
                <a:latin typeface="Calibri" pitchFamily="34" charset="0"/>
              </a:rPr>
              <a:t>) v3.1.4 now stable final draft from </a:t>
            </a:r>
            <a:r>
              <a:rPr lang="en-US" sz="1200" kern="0" dirty="0" err="1">
                <a:latin typeface="Calibri" pitchFamily="34" charset="0"/>
              </a:rPr>
              <a:t>NorDigT</a:t>
            </a:r>
            <a:r>
              <a:rPr lang="en-US" sz="1200" kern="0" dirty="0">
                <a:latin typeface="Calibri" pitchFamily="34" charset="0"/>
              </a:rPr>
              <a:t>, ready for Excom decision/approval.</a:t>
            </a:r>
          </a:p>
          <a:p>
            <a:pPr marL="800100" lvl="1" indent="-342900" eaLnBrk="0" hangingPunct="0">
              <a:spcBef>
                <a:spcPct val="20000"/>
              </a:spcBef>
              <a:buFont typeface="Arial" pitchFamily="34" charset="0"/>
              <a:buChar char="•"/>
              <a:defRPr/>
            </a:pPr>
            <a:r>
              <a:rPr lang="en-US" sz="1200" kern="0" dirty="0">
                <a:latin typeface="Calibri" pitchFamily="34" charset="0"/>
              </a:rPr>
              <a:t>Document internal cross references, typo &amp; spelling – asking mandate to update </a:t>
            </a:r>
            <a:r>
              <a:rPr lang="en-US" sz="1200" kern="0" dirty="0">
                <a:solidFill>
                  <a:srgbClr val="00B050"/>
                </a:solidFill>
                <a:latin typeface="Calibri" pitchFamily="34" charset="0"/>
              </a:rPr>
              <a:t>– Excom view?</a:t>
            </a:r>
          </a:p>
          <a:p>
            <a:pPr marL="800100" lvl="1" indent="-342900" eaLnBrk="0" hangingPunct="0">
              <a:spcBef>
                <a:spcPct val="20000"/>
              </a:spcBef>
              <a:buFont typeface="Arial" pitchFamily="34" charset="0"/>
              <a:buChar char="•"/>
              <a:defRPr/>
            </a:pPr>
            <a:r>
              <a:rPr lang="en-US" sz="1200" kern="0" dirty="0">
                <a:latin typeface="Calibri" pitchFamily="34" charset="0"/>
              </a:rPr>
              <a:t>Proposal to remove old requirements: SCART? Analogue PAL for cable IRDs? RCA connector? </a:t>
            </a:r>
            <a:r>
              <a:rPr lang="en-US" sz="1200" kern="0" dirty="0">
                <a:solidFill>
                  <a:srgbClr val="00B050"/>
                </a:solidFill>
                <a:latin typeface="Calibri" pitchFamily="34" charset="0"/>
              </a:rPr>
              <a:t>Excom view?</a:t>
            </a:r>
            <a:endParaRPr lang="en-US" sz="1200" kern="0" dirty="0">
              <a:latin typeface="Calibri" pitchFamily="34" charset="0"/>
            </a:endParaRPr>
          </a:p>
          <a:p>
            <a:pPr marL="800100" lvl="1" indent="-342900" eaLnBrk="0" hangingPunct="0">
              <a:spcBef>
                <a:spcPct val="20000"/>
              </a:spcBef>
              <a:buFont typeface="Arial" pitchFamily="34" charset="0"/>
              <a:buChar char="•"/>
              <a:defRPr/>
            </a:pPr>
            <a:r>
              <a:rPr lang="en-US" sz="1200" kern="0" dirty="0" err="1">
                <a:latin typeface="Calibri" pitchFamily="34" charset="0"/>
              </a:rPr>
              <a:t>Finalise</a:t>
            </a:r>
            <a:r>
              <a:rPr lang="en-US" sz="1200" kern="0" dirty="0">
                <a:latin typeface="Calibri" pitchFamily="34" charset="0"/>
              </a:rPr>
              <a:t> update of specifications (within 2-3w, depends removal old requirements), e-mail to Excom, 2w silent approval, if no major disagreement, then approved by Excom and publish </a:t>
            </a:r>
            <a:r>
              <a:rPr lang="en-US" sz="1200" kern="0" dirty="0">
                <a:solidFill>
                  <a:srgbClr val="00B050"/>
                </a:solidFill>
                <a:latin typeface="Calibri" pitchFamily="34" charset="0"/>
              </a:rPr>
              <a:t>– Excom view?</a:t>
            </a:r>
            <a:r>
              <a:rPr lang="en-US" sz="1200" kern="0" dirty="0">
                <a:latin typeface="Calibri" pitchFamily="34" charset="0"/>
              </a:rPr>
              <a:t> </a:t>
            </a:r>
          </a:p>
        </p:txBody>
      </p:sp>
    </p:spTree>
    <p:extLst>
      <p:ext uri="{BB962C8B-B14F-4D97-AF65-F5344CB8AC3E}">
        <p14:creationId xmlns:p14="http://schemas.microsoft.com/office/powerpoint/2010/main" val="1330800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10" end="1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14" end="1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15" end="1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16" end="1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17" end="1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18" end="1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19" end="1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20" end="2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xEl>
                                              <p:pRg st="21" end="2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
                                            <p:txEl>
                                              <p:pRg st="22" end="2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Overview</a:t>
            </a:r>
            <a:r>
              <a:rPr lang="sv-SE" sz="1800" b="1" dirty="0">
                <a:solidFill>
                  <a:schemeClr val="tx1"/>
                </a:solidFill>
              </a:rPr>
              <a:t> </a:t>
            </a:r>
            <a:r>
              <a:rPr lang="sv-SE" sz="1800" b="1" dirty="0" err="1">
                <a:solidFill>
                  <a:schemeClr val="tx1"/>
                </a:solidFill>
              </a:rPr>
              <a:t>specification</a:t>
            </a:r>
            <a:r>
              <a:rPr lang="sv-SE" sz="1800" b="1" dirty="0">
                <a:solidFill>
                  <a:schemeClr val="tx1"/>
                </a:solidFill>
              </a:rPr>
              <a:t> </a:t>
            </a:r>
            <a:r>
              <a:rPr lang="sv-SE" sz="1800" b="1" dirty="0" err="1">
                <a:solidFill>
                  <a:schemeClr val="tx1"/>
                </a:solidFill>
              </a:rPr>
              <a:t>work</a:t>
            </a:r>
            <a:br>
              <a:rPr lang="en-GB" sz="1800" b="1" dirty="0">
                <a:solidFill>
                  <a:schemeClr val="tx1"/>
                </a:solidFill>
              </a:rPr>
            </a:br>
            <a:r>
              <a:rPr lang="en-GB" sz="1400" b="1" dirty="0">
                <a:solidFill>
                  <a:schemeClr val="tx1"/>
                </a:solidFill>
              </a:rPr>
              <a:t>  </a:t>
            </a:r>
            <a:r>
              <a:rPr lang="en-US" sz="1400" b="1" dirty="0"/>
              <a:t>  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4</a:t>
            </a:fld>
            <a:endParaRPr lang="en-US"/>
          </a:p>
        </p:txBody>
      </p:sp>
      <p:sp>
        <p:nvSpPr>
          <p:cNvPr id="6" name="Platshållare för innehåll 1"/>
          <p:cNvSpPr txBox="1">
            <a:spLocks/>
          </p:cNvSpPr>
          <p:nvPr/>
        </p:nvSpPr>
        <p:spPr bwMode="auto">
          <a:xfrm>
            <a:off x="251520" y="836712"/>
            <a:ext cx="8712968" cy="59046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1600" kern="0" dirty="0">
                <a:latin typeface="Calibri" pitchFamily="34" charset="0"/>
              </a:rPr>
              <a:t>Sami language</a:t>
            </a:r>
          </a:p>
          <a:p>
            <a:pPr marL="800100" lvl="1" indent="-342900" eaLnBrk="0" hangingPunct="0">
              <a:spcBef>
                <a:spcPct val="20000"/>
              </a:spcBef>
              <a:buFont typeface="Arial" pitchFamily="34" charset="0"/>
              <a:buChar char="•"/>
              <a:defRPr/>
            </a:pPr>
            <a:r>
              <a:rPr lang="en-US" sz="1200" kern="0" dirty="0">
                <a:latin typeface="Calibri" pitchFamily="34" charset="0"/>
              </a:rPr>
              <a:t>Last NorDig Excom meeting R1 (and </a:t>
            </a:r>
            <a:r>
              <a:rPr lang="en-US" sz="1200" kern="0" dirty="0" err="1">
                <a:latin typeface="Calibri" pitchFamily="34" charset="0"/>
              </a:rPr>
              <a:t>Digita</a:t>
            </a:r>
            <a:r>
              <a:rPr lang="en-US" sz="1200" kern="0" dirty="0">
                <a:latin typeface="Calibri" pitchFamily="34" charset="0"/>
              </a:rPr>
              <a:t>) came with question around Sami language in EPG/EIT.</a:t>
            </a:r>
          </a:p>
          <a:p>
            <a:pPr marL="800100" lvl="1" indent="-342900" eaLnBrk="0" hangingPunct="0">
              <a:spcBef>
                <a:spcPct val="20000"/>
              </a:spcBef>
              <a:buFont typeface="Arial" pitchFamily="34" charset="0"/>
              <a:buChar char="•"/>
              <a:defRPr/>
            </a:pPr>
            <a:r>
              <a:rPr lang="en-US" sz="1200" kern="0" dirty="0" err="1">
                <a:latin typeface="Calibri" pitchFamily="34" charset="0"/>
              </a:rPr>
              <a:t>NorDigT</a:t>
            </a:r>
            <a:r>
              <a:rPr lang="en-US" sz="1200" kern="0" dirty="0">
                <a:latin typeface="Calibri" pitchFamily="34" charset="0"/>
              </a:rPr>
              <a:t> and </a:t>
            </a:r>
            <a:r>
              <a:rPr lang="en-US" sz="1200" kern="0" dirty="0" err="1">
                <a:latin typeface="Calibri" pitchFamily="34" charset="0"/>
              </a:rPr>
              <a:t>RoO</a:t>
            </a:r>
            <a:r>
              <a:rPr lang="en-US" sz="1200" kern="0" dirty="0">
                <a:latin typeface="Calibri" pitchFamily="34" charset="0"/>
              </a:rPr>
              <a:t> groups has been investigating this and prepared some input included into draft proposals for v3.1.3.</a:t>
            </a:r>
          </a:p>
          <a:p>
            <a:pPr marL="1257300" lvl="2" indent="-342900" eaLnBrk="0" hangingPunct="0">
              <a:spcBef>
                <a:spcPct val="20000"/>
              </a:spcBef>
              <a:buFont typeface="Arial" pitchFamily="34" charset="0"/>
              <a:buChar char="•"/>
              <a:defRPr/>
            </a:pPr>
            <a:r>
              <a:rPr lang="en-US" sz="1200" kern="0" dirty="0">
                <a:latin typeface="Calibri" pitchFamily="34" charset="0"/>
              </a:rPr>
              <a:t>Current NorDig spec incl five character tables, but not yet UTF-8 (ISO/IEC10646 Basic Multilingual Plane, BMP).</a:t>
            </a:r>
          </a:p>
          <a:p>
            <a:pPr marL="1257300" lvl="2" indent="-342900" eaLnBrk="0" hangingPunct="0">
              <a:spcBef>
                <a:spcPct val="20000"/>
              </a:spcBef>
              <a:buFont typeface="Arial" pitchFamily="34" charset="0"/>
              <a:buChar char="•"/>
              <a:defRPr/>
            </a:pPr>
            <a:r>
              <a:rPr lang="en-US" sz="1200" kern="0" dirty="0">
                <a:latin typeface="Calibri" pitchFamily="34" charset="0"/>
              </a:rPr>
              <a:t>Current NorDig spec incl one character table (ISO/IEC8859-4), that support “all” Sami languages except Skolt Sami.</a:t>
            </a:r>
          </a:p>
          <a:p>
            <a:pPr marL="1257300" lvl="2" indent="-342900" eaLnBrk="0" hangingPunct="0">
              <a:spcBef>
                <a:spcPct val="20000"/>
              </a:spcBef>
              <a:buFont typeface="Arial" pitchFamily="34" charset="0"/>
              <a:buChar char="•"/>
              <a:defRPr/>
            </a:pPr>
            <a:r>
              <a:rPr lang="en-US" sz="1200" kern="0" dirty="0">
                <a:latin typeface="Calibri" pitchFamily="34" charset="0"/>
              </a:rPr>
              <a:t>For Skolt Sami (used in Finland) table ISO/IEC8859-4, need to use UTF-8 BMP to cover all letters in Skolt.</a:t>
            </a:r>
          </a:p>
          <a:p>
            <a:pPr marL="1257300" lvl="2" indent="-342900" eaLnBrk="0" hangingPunct="0">
              <a:spcBef>
                <a:spcPct val="20000"/>
              </a:spcBef>
              <a:buFont typeface="Arial" pitchFamily="34" charset="0"/>
              <a:buChar char="•"/>
              <a:defRPr/>
            </a:pPr>
            <a:r>
              <a:rPr lang="en-US" sz="1200" kern="0" dirty="0">
                <a:latin typeface="Calibri" pitchFamily="34" charset="0"/>
              </a:rPr>
              <a:t>If adding UTF-8 in NorDig, it would only be for new coming IRDs and could be UI issues for legacy IRDs (note some TV sets already support UTF-8).  </a:t>
            </a:r>
            <a:r>
              <a:rPr lang="en-US" sz="1200" kern="0" dirty="0" err="1">
                <a:latin typeface="Calibri" pitchFamily="34" charset="0"/>
              </a:rPr>
              <a:t>Questionmark</a:t>
            </a:r>
            <a:r>
              <a:rPr lang="en-US" sz="1200" kern="0" dirty="0">
                <a:latin typeface="Calibri" pitchFamily="34" charset="0"/>
              </a:rPr>
              <a:t> of efficiency for UTF-8 in transmission compared to other 8-bit tables.</a:t>
            </a:r>
          </a:p>
          <a:p>
            <a:pPr marL="1257300" lvl="2" indent="-342900" eaLnBrk="0" hangingPunct="0">
              <a:spcBef>
                <a:spcPct val="20000"/>
              </a:spcBef>
              <a:buFont typeface="Arial" pitchFamily="34" charset="0"/>
              <a:buChar char="•"/>
              <a:defRPr/>
            </a:pPr>
            <a:r>
              <a:rPr lang="en-US" sz="1200" kern="0" dirty="0">
                <a:latin typeface="Calibri" pitchFamily="34" charset="0"/>
              </a:rPr>
              <a:t>No proposals yet from members to add UTF-8 in NorDig as mandatory (among things due to legacy IRDs)</a:t>
            </a:r>
          </a:p>
          <a:p>
            <a:pPr marL="1257300" lvl="2" indent="-342900" eaLnBrk="0" hangingPunct="0">
              <a:spcBef>
                <a:spcPct val="20000"/>
              </a:spcBef>
              <a:buFont typeface="Arial" pitchFamily="34" charset="0"/>
              <a:buChar char="•"/>
              <a:defRPr/>
            </a:pPr>
            <a:r>
              <a:rPr lang="en-US" sz="1200" kern="0" dirty="0">
                <a:latin typeface="Calibri" pitchFamily="34" charset="0"/>
              </a:rPr>
              <a:t>Added in draft IRD v3.1.3 mainly as note for Sami (non-Skolt) and handling of multi-language EIT</a:t>
            </a:r>
          </a:p>
          <a:p>
            <a:pPr marL="1257300" lvl="2" indent="-342900" eaLnBrk="0" hangingPunct="0">
              <a:spcBef>
                <a:spcPct val="20000"/>
              </a:spcBef>
              <a:buFont typeface="Arial" pitchFamily="34" charset="0"/>
              <a:buChar char="•"/>
              <a:defRPr/>
            </a:pPr>
            <a:r>
              <a:rPr lang="en-US" sz="1200" kern="0" dirty="0">
                <a:latin typeface="Calibri" pitchFamily="34" charset="0"/>
              </a:rPr>
              <a:t>Added in draft </a:t>
            </a:r>
            <a:r>
              <a:rPr lang="en-US" sz="1200" kern="0" dirty="0" err="1">
                <a:latin typeface="Calibri" pitchFamily="34" charset="0"/>
              </a:rPr>
              <a:t>RoO</a:t>
            </a:r>
            <a:r>
              <a:rPr lang="en-US" sz="1200" kern="0" dirty="0">
                <a:latin typeface="Calibri" pitchFamily="34" charset="0"/>
              </a:rPr>
              <a:t> v.3.1.3 guide that UTF-8 could be added in national IRD specs and guide for adding EPG/EIT text in minority languages.  </a:t>
            </a:r>
          </a:p>
          <a:p>
            <a:pPr marL="1257300" lvl="2" indent="-342900" eaLnBrk="0" hangingPunct="0">
              <a:spcBef>
                <a:spcPct val="20000"/>
              </a:spcBef>
              <a:buFont typeface="Arial" pitchFamily="34" charset="0"/>
              <a:buChar char="•"/>
              <a:defRPr/>
            </a:pPr>
            <a:r>
              <a:rPr lang="en-US" sz="1200" kern="0" dirty="0" err="1">
                <a:latin typeface="Calibri" pitchFamily="34" charset="0"/>
              </a:rPr>
              <a:t>Digita</a:t>
            </a:r>
            <a:r>
              <a:rPr lang="en-US" sz="1200" kern="0" dirty="0">
                <a:latin typeface="Calibri" pitchFamily="34" charset="0"/>
              </a:rPr>
              <a:t> making tests for Sami language various alternatives</a:t>
            </a:r>
          </a:p>
          <a:p>
            <a:pPr marL="342900" indent="-342900" eaLnBrk="0" hangingPunct="0">
              <a:spcBef>
                <a:spcPct val="20000"/>
              </a:spcBef>
              <a:buFont typeface="Arial" pitchFamily="34" charset="0"/>
              <a:buChar char="•"/>
              <a:defRPr/>
            </a:pPr>
            <a:endParaRPr lang="en-US" sz="1600" kern="0" dirty="0">
              <a:latin typeface="Calibri" pitchFamily="34" charset="0"/>
            </a:endParaRPr>
          </a:p>
          <a:p>
            <a:pPr marL="342900" indent="-342900" eaLnBrk="0" hangingPunct="0">
              <a:spcBef>
                <a:spcPct val="20000"/>
              </a:spcBef>
              <a:buFont typeface="Arial" pitchFamily="34" charset="0"/>
              <a:buChar char="•"/>
              <a:defRPr/>
            </a:pPr>
            <a:r>
              <a:rPr lang="en-US" sz="1600" kern="0" dirty="0">
                <a:latin typeface="Calibri" pitchFamily="34" charset="0"/>
              </a:rPr>
              <a:t>NorDig EPG/EIT metadata exchange format  </a:t>
            </a:r>
          </a:p>
          <a:p>
            <a:pPr marL="800100" lvl="1" indent="-342900" eaLnBrk="0" hangingPunct="0">
              <a:spcBef>
                <a:spcPct val="20000"/>
              </a:spcBef>
              <a:buFont typeface="Arial" pitchFamily="34" charset="0"/>
              <a:buChar char="•"/>
              <a:defRPr/>
            </a:pPr>
            <a:r>
              <a:rPr lang="en-US" sz="1200" kern="0" dirty="0">
                <a:latin typeface="Calibri" pitchFamily="34" charset="0"/>
              </a:rPr>
              <a:t>Latest published:</a:t>
            </a:r>
            <a:r>
              <a:rPr lang="sv-SE" sz="1200" kern="0" dirty="0">
                <a:latin typeface="Calibri" pitchFamily="34" charset="0"/>
              </a:rPr>
              <a:t> </a:t>
            </a:r>
          </a:p>
          <a:p>
            <a:pPr marL="1257300" lvl="2" indent="-342900" eaLnBrk="0" hangingPunct="0">
              <a:spcBef>
                <a:spcPct val="20000"/>
              </a:spcBef>
              <a:buFont typeface="Arial" pitchFamily="34" charset="0"/>
              <a:buChar char="•"/>
              <a:defRPr/>
            </a:pPr>
            <a:r>
              <a:rPr lang="sv-SE" sz="1200" kern="0" dirty="0">
                <a:latin typeface="Calibri" pitchFamily="34" charset="0"/>
              </a:rPr>
              <a:t>NorDig Metadata Exchange format </a:t>
            </a:r>
            <a:r>
              <a:rPr lang="sv-SE" sz="1200" kern="0" dirty="0" err="1">
                <a:latin typeface="Calibri" pitchFamily="34" charset="0"/>
              </a:rPr>
              <a:t>specification</a:t>
            </a:r>
            <a:r>
              <a:rPr lang="sv-SE" sz="1200" kern="0" dirty="0">
                <a:latin typeface="Calibri" pitchFamily="34" charset="0"/>
              </a:rPr>
              <a:t> v1.3, </a:t>
            </a:r>
          </a:p>
          <a:p>
            <a:pPr marL="1257300" lvl="2" indent="-342900" eaLnBrk="0" hangingPunct="0">
              <a:spcBef>
                <a:spcPct val="20000"/>
              </a:spcBef>
              <a:buFont typeface="Arial" pitchFamily="34" charset="0"/>
              <a:buChar char="•"/>
              <a:defRPr/>
            </a:pPr>
            <a:r>
              <a:rPr lang="sv-SE" sz="1200" kern="0" dirty="0" err="1">
                <a:latin typeface="Calibri" pitchFamily="34" charset="0"/>
              </a:rPr>
              <a:t>Guidelines</a:t>
            </a:r>
            <a:r>
              <a:rPr lang="sv-SE" sz="1200" kern="0" dirty="0">
                <a:latin typeface="Calibri" pitchFamily="34" charset="0"/>
              </a:rPr>
              <a:t> v1.3.2 and Genre list v1.1 and </a:t>
            </a:r>
          </a:p>
          <a:p>
            <a:pPr marL="1257300" lvl="2" indent="-342900" eaLnBrk="0" hangingPunct="0">
              <a:spcBef>
                <a:spcPct val="20000"/>
              </a:spcBef>
              <a:buFont typeface="Arial" pitchFamily="34" charset="0"/>
              <a:buChar char="•"/>
              <a:defRPr/>
            </a:pPr>
            <a:r>
              <a:rPr lang="sv-SE" sz="1200" kern="0" dirty="0">
                <a:latin typeface="Calibri" pitchFamily="34" charset="0"/>
              </a:rPr>
              <a:t>List </a:t>
            </a:r>
            <a:r>
              <a:rPr lang="sv-SE" sz="1200" kern="0" dirty="0" err="1">
                <a:latin typeface="Calibri" pitchFamily="34" charset="0"/>
              </a:rPr>
              <a:t>of</a:t>
            </a:r>
            <a:r>
              <a:rPr lang="sv-SE" sz="1200" kern="0" dirty="0">
                <a:latin typeface="Calibri" pitchFamily="34" charset="0"/>
              </a:rPr>
              <a:t> EPG/Event metadata in NorDig TVA format </a:t>
            </a:r>
            <a:r>
              <a:rPr lang="sv-SE" sz="1200" kern="0" dirty="0" err="1">
                <a:latin typeface="Calibri" pitchFamily="34" charset="0"/>
              </a:rPr>
              <a:t>ver</a:t>
            </a:r>
            <a:r>
              <a:rPr lang="sv-SE" sz="1200" kern="0" dirty="0">
                <a:latin typeface="Calibri" pitchFamily="34" charset="0"/>
              </a:rPr>
              <a:t>. 1.1 </a:t>
            </a:r>
          </a:p>
          <a:p>
            <a:pPr marL="800100" lvl="1" indent="-342900" eaLnBrk="0" hangingPunct="0">
              <a:spcBef>
                <a:spcPct val="20000"/>
              </a:spcBef>
              <a:buFont typeface="Arial" pitchFamily="34" charset="0"/>
              <a:buChar char="•"/>
              <a:defRPr/>
            </a:pPr>
            <a:r>
              <a:rPr lang="sv-SE" sz="1200" kern="0" dirty="0">
                <a:latin typeface="Calibri" pitchFamily="34" charset="0"/>
              </a:rPr>
              <a:t>no </a:t>
            </a:r>
            <a:r>
              <a:rPr lang="sv-SE" sz="1200" kern="0" dirty="0" err="1">
                <a:latin typeface="Calibri" pitchFamily="34" charset="0"/>
              </a:rPr>
              <a:t>changes</a:t>
            </a:r>
            <a:r>
              <a:rPr lang="sv-SE" sz="1200" kern="0" dirty="0">
                <a:latin typeface="Calibri" pitchFamily="34" charset="0"/>
              </a:rPr>
              <a:t> last period.</a:t>
            </a:r>
            <a:endParaRPr lang="en-US" sz="1200" kern="0" dirty="0">
              <a:latin typeface="Calibri" pitchFamily="34" charset="0"/>
            </a:endParaRPr>
          </a:p>
          <a:p>
            <a:pPr marL="342900" indent="-342900" eaLnBrk="0" hangingPunct="0">
              <a:spcBef>
                <a:spcPct val="20000"/>
              </a:spcBef>
              <a:buFont typeface="Arial" pitchFamily="34" charset="0"/>
              <a:buChar char="•"/>
              <a:defRPr/>
            </a:pPr>
            <a:endParaRPr lang="en-US" sz="1600" kern="0" dirty="0">
              <a:latin typeface="Calibri" pitchFamily="34" charset="0"/>
            </a:endParaRPr>
          </a:p>
        </p:txBody>
      </p:sp>
    </p:spTree>
    <p:extLst>
      <p:ext uri="{BB962C8B-B14F-4D97-AF65-F5344CB8AC3E}">
        <p14:creationId xmlns:p14="http://schemas.microsoft.com/office/powerpoint/2010/main" val="38652093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Website</a:t>
            </a:r>
            <a:r>
              <a:rPr lang="sv-SE" sz="1800" b="1" dirty="0">
                <a:solidFill>
                  <a:schemeClr val="tx1"/>
                </a:solidFill>
              </a:rPr>
              <a:t> &amp; </a:t>
            </a:r>
            <a:r>
              <a:rPr lang="sv-SE" sz="1800" b="1" dirty="0" err="1">
                <a:solidFill>
                  <a:schemeClr val="tx1"/>
                </a:solidFill>
              </a:rPr>
              <a:t>admin</a:t>
            </a:r>
            <a:br>
              <a:rPr lang="en-GB" sz="1800" b="1" dirty="0">
                <a:solidFill>
                  <a:schemeClr val="tx1"/>
                </a:solidFill>
              </a:rPr>
            </a:br>
            <a:r>
              <a:rPr lang="en-GB" sz="1400" b="1" dirty="0">
                <a:solidFill>
                  <a:schemeClr val="tx1"/>
                </a:solidFill>
              </a:rPr>
              <a:t>    </a:t>
            </a:r>
            <a:r>
              <a:rPr lang="en-US" sz="1400" b="1" dirty="0"/>
              <a:t>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5</a:t>
            </a:fld>
            <a:endParaRPr lang="en-US"/>
          </a:p>
        </p:txBody>
      </p:sp>
      <p:sp>
        <p:nvSpPr>
          <p:cNvPr id="6" name="Platshållare för innehåll 1"/>
          <p:cNvSpPr txBox="1">
            <a:spLocks/>
          </p:cNvSpPr>
          <p:nvPr/>
        </p:nvSpPr>
        <p:spPr bwMode="auto">
          <a:xfrm>
            <a:off x="400708" y="911940"/>
            <a:ext cx="8712968" cy="55446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1600" kern="0" dirty="0">
                <a:latin typeface="Calibri" pitchFamily="34" charset="0"/>
              </a:rPr>
              <a:t>NorDig Website and admin</a:t>
            </a:r>
          </a:p>
          <a:p>
            <a:pPr marL="800100" lvl="1" indent="-342900" eaLnBrk="0" hangingPunct="0">
              <a:spcBef>
                <a:spcPct val="20000"/>
              </a:spcBef>
              <a:buFont typeface="Arial" pitchFamily="34" charset="0"/>
              <a:buChar char="•"/>
              <a:defRPr/>
            </a:pPr>
            <a:r>
              <a:rPr lang="en-US" sz="1200" b="1" kern="0" dirty="0">
                <a:latin typeface="Calibri" pitchFamily="34" charset="0"/>
              </a:rPr>
              <a:t>E-mail reflector</a:t>
            </a:r>
            <a:r>
              <a:rPr lang="en-US" sz="1200" kern="0" dirty="0">
                <a:latin typeface="Calibri" pitchFamily="34" charset="0"/>
              </a:rPr>
              <a:t>: Implemented for NorDig Excom, </a:t>
            </a:r>
            <a:r>
              <a:rPr lang="en-US" sz="1200" kern="0" dirty="0" err="1">
                <a:latin typeface="Calibri" pitchFamily="34" charset="0"/>
              </a:rPr>
              <a:t>NorDigT</a:t>
            </a:r>
            <a:r>
              <a:rPr lang="en-US" sz="1200" kern="0" dirty="0">
                <a:latin typeface="Calibri" pitchFamily="34" charset="0"/>
              </a:rPr>
              <a:t> and all </a:t>
            </a:r>
            <a:r>
              <a:rPr lang="en-US" sz="1100" kern="0" dirty="0" err="1">
                <a:latin typeface="Calibri" pitchFamily="34" charset="0"/>
              </a:rPr>
              <a:t>NorDigT</a:t>
            </a:r>
            <a:r>
              <a:rPr lang="en-US" sz="1100" kern="0" dirty="0">
                <a:latin typeface="Calibri" pitchFamily="34" charset="0"/>
              </a:rPr>
              <a:t> subgroups and it works fine.</a:t>
            </a:r>
          </a:p>
          <a:p>
            <a:pPr marL="1257300" lvl="2" indent="-342900" eaLnBrk="0" hangingPunct="0">
              <a:spcBef>
                <a:spcPct val="20000"/>
              </a:spcBef>
              <a:buFont typeface="Arial" pitchFamily="34" charset="0"/>
              <a:buChar char="•"/>
              <a:defRPr/>
            </a:pPr>
            <a:r>
              <a:rPr lang="sv-SE" sz="1100" kern="0" dirty="0">
                <a:latin typeface="Calibri" pitchFamily="34" charset="0"/>
              </a:rPr>
              <a:t>NorDig via NorDig Excom </a:t>
            </a:r>
            <a:r>
              <a:rPr lang="sv-SE" sz="1100" kern="0" dirty="0" err="1">
                <a:latin typeface="Calibri" pitchFamily="34" charset="0"/>
              </a:rPr>
              <a:t>group</a:t>
            </a:r>
            <a:r>
              <a:rPr lang="sv-SE" sz="1100" kern="0" dirty="0">
                <a:latin typeface="Calibri" pitchFamily="34" charset="0"/>
              </a:rPr>
              <a:t> &lt;</a:t>
            </a:r>
            <a:r>
              <a:rPr lang="sv-SE" sz="1100" kern="0" dirty="0" err="1">
                <a:latin typeface="Calibri" pitchFamily="34" charset="0"/>
              </a:rPr>
              <a:t>excom_group@nordig.email</a:t>
            </a:r>
            <a:r>
              <a:rPr lang="sv-SE" sz="1100" kern="0" dirty="0">
                <a:latin typeface="Calibri" pitchFamily="34" charset="0"/>
              </a:rPr>
              <a:t>&gt;</a:t>
            </a:r>
          </a:p>
          <a:p>
            <a:pPr marL="1257300" lvl="2" indent="-342900" eaLnBrk="0" hangingPunct="0">
              <a:spcBef>
                <a:spcPct val="20000"/>
              </a:spcBef>
              <a:buFont typeface="Arial" pitchFamily="34" charset="0"/>
              <a:buChar char="•"/>
              <a:defRPr/>
            </a:pPr>
            <a:r>
              <a:rPr lang="da-DK" sz="1100" kern="0" dirty="0">
                <a:latin typeface="Calibri" pitchFamily="34" charset="0"/>
              </a:rPr>
              <a:t>NorDigT group &lt;nordigt_group@nordig.email&gt;</a:t>
            </a:r>
          </a:p>
          <a:p>
            <a:pPr marL="1257300" lvl="2" indent="-342900" eaLnBrk="0" hangingPunct="0">
              <a:spcBef>
                <a:spcPct val="20000"/>
              </a:spcBef>
              <a:buFont typeface="Arial" pitchFamily="34" charset="0"/>
              <a:buChar char="•"/>
              <a:defRPr/>
            </a:pPr>
            <a:r>
              <a:rPr lang="en-US" sz="1100" kern="0" dirty="0">
                <a:latin typeface="Calibri" pitchFamily="34" charset="0"/>
              </a:rPr>
              <a:t>NorDig </a:t>
            </a:r>
            <a:r>
              <a:rPr lang="en-US" sz="1100" kern="0" dirty="0" err="1">
                <a:latin typeface="Calibri" pitchFamily="34" charset="0"/>
              </a:rPr>
              <a:t>RoO</a:t>
            </a:r>
            <a:r>
              <a:rPr lang="en-US" sz="1100" kern="0" dirty="0">
                <a:latin typeface="Calibri" pitchFamily="34" charset="0"/>
              </a:rPr>
              <a:t> group &lt;</a:t>
            </a:r>
            <a:r>
              <a:rPr lang="en-US" sz="1100" kern="0" dirty="0" err="1">
                <a:latin typeface="Calibri" pitchFamily="34" charset="0"/>
              </a:rPr>
              <a:t>roo_group@nordig.email</a:t>
            </a:r>
            <a:r>
              <a:rPr lang="en-US" sz="1100" kern="0" dirty="0">
                <a:latin typeface="Calibri" pitchFamily="34" charset="0"/>
              </a:rPr>
              <a:t>&gt; </a:t>
            </a:r>
          </a:p>
          <a:p>
            <a:pPr marL="1257300" lvl="2" indent="-342900" eaLnBrk="0" hangingPunct="0">
              <a:spcBef>
                <a:spcPct val="20000"/>
              </a:spcBef>
              <a:buFont typeface="Arial" pitchFamily="34" charset="0"/>
              <a:buChar char="•"/>
              <a:defRPr/>
            </a:pPr>
            <a:r>
              <a:rPr lang="en-US" sz="1100" kern="0" dirty="0">
                <a:latin typeface="Calibri" pitchFamily="34" charset="0"/>
              </a:rPr>
              <a:t>NorDig Test group &lt;</a:t>
            </a:r>
            <a:r>
              <a:rPr lang="en-US" sz="1100" kern="0" dirty="0" err="1">
                <a:latin typeface="Calibri" pitchFamily="34" charset="0"/>
              </a:rPr>
              <a:t>test_group@nordig.email</a:t>
            </a:r>
            <a:r>
              <a:rPr lang="en-US" sz="1100" kern="0" dirty="0">
                <a:latin typeface="Calibri" pitchFamily="34" charset="0"/>
              </a:rPr>
              <a:t>&gt; </a:t>
            </a:r>
          </a:p>
          <a:p>
            <a:pPr marL="1257300" lvl="2" indent="-342900" eaLnBrk="0" hangingPunct="0">
              <a:spcBef>
                <a:spcPct val="20000"/>
              </a:spcBef>
              <a:buFont typeface="Arial" pitchFamily="34" charset="0"/>
              <a:buChar char="•"/>
              <a:defRPr/>
            </a:pPr>
            <a:r>
              <a:rPr lang="en-US" sz="1100" kern="0" dirty="0">
                <a:latin typeface="Calibri" pitchFamily="34" charset="0"/>
              </a:rPr>
              <a:t>NorDig API group &lt;</a:t>
            </a:r>
            <a:r>
              <a:rPr lang="en-US" sz="1100" kern="0" dirty="0" err="1">
                <a:latin typeface="Calibri" pitchFamily="34" charset="0"/>
              </a:rPr>
              <a:t>api_group@nordig.email</a:t>
            </a:r>
            <a:r>
              <a:rPr lang="en-US" sz="1100" kern="0" dirty="0">
                <a:latin typeface="Calibri" pitchFamily="34" charset="0"/>
              </a:rPr>
              <a:t>&gt; </a:t>
            </a:r>
            <a:endParaRPr lang="en-GB" sz="1100" kern="0" dirty="0">
              <a:latin typeface="Calibri" pitchFamily="34" charset="0"/>
            </a:endParaRPr>
          </a:p>
          <a:p>
            <a:pPr marL="1257300" lvl="2" indent="-342900" eaLnBrk="0" hangingPunct="0">
              <a:spcBef>
                <a:spcPct val="20000"/>
              </a:spcBef>
              <a:buFont typeface="Arial" pitchFamily="34" charset="0"/>
              <a:buChar char="•"/>
              <a:defRPr/>
            </a:pPr>
            <a:r>
              <a:rPr lang="en-US" sz="1100" kern="0" dirty="0">
                <a:latin typeface="Calibri" pitchFamily="34" charset="0"/>
              </a:rPr>
              <a:t>NorDig Audio group &lt;</a:t>
            </a:r>
            <a:r>
              <a:rPr lang="en-US" sz="1100" kern="0" dirty="0" err="1">
                <a:latin typeface="Calibri" pitchFamily="34" charset="0"/>
                <a:hlinkClick r:id="rId2">
                  <a:extLst>
                    <a:ext uri="{A12FA001-AC4F-418D-AE19-62706E023703}">
                      <ahyp:hlinkClr xmlns:ahyp="http://schemas.microsoft.com/office/drawing/2018/hyperlinkcolor" val="tx"/>
                    </a:ext>
                  </a:extLst>
                </a:hlinkClick>
              </a:rPr>
              <a:t>audio_group@nordig.email</a:t>
            </a:r>
            <a:r>
              <a:rPr lang="en-US" sz="1100" kern="0" dirty="0">
                <a:latin typeface="Calibri" pitchFamily="34" charset="0"/>
              </a:rPr>
              <a:t>&gt;</a:t>
            </a:r>
          </a:p>
          <a:p>
            <a:pPr marL="1257300" lvl="2" indent="-342900" eaLnBrk="0" hangingPunct="0">
              <a:spcBef>
                <a:spcPct val="20000"/>
              </a:spcBef>
              <a:buFont typeface="Arial" pitchFamily="34" charset="0"/>
              <a:buChar char="•"/>
              <a:defRPr/>
            </a:pPr>
            <a:r>
              <a:rPr lang="en-US" sz="1100" kern="0" dirty="0">
                <a:latin typeface="Calibri" pitchFamily="34" charset="0"/>
              </a:rPr>
              <a:t>NorDig EPG group &lt;</a:t>
            </a:r>
            <a:r>
              <a:rPr lang="en-US" sz="1100" kern="0" dirty="0" err="1">
                <a:latin typeface="Calibri" pitchFamily="34" charset="0"/>
              </a:rPr>
              <a:t>epg_group@nordig.email</a:t>
            </a:r>
            <a:r>
              <a:rPr lang="en-US" sz="1100" kern="0" dirty="0">
                <a:latin typeface="Calibri" pitchFamily="34" charset="0"/>
              </a:rPr>
              <a:t>&gt; </a:t>
            </a:r>
            <a:endParaRPr lang="en-GB" sz="1100" kern="0" dirty="0">
              <a:latin typeface="Calibri" pitchFamily="34" charset="0"/>
            </a:endParaRPr>
          </a:p>
          <a:p>
            <a:pPr marL="1257300" lvl="2" indent="-342900" eaLnBrk="0" hangingPunct="0">
              <a:spcBef>
                <a:spcPct val="20000"/>
              </a:spcBef>
              <a:buFont typeface="Arial" pitchFamily="34" charset="0"/>
              <a:buChar char="•"/>
              <a:defRPr/>
            </a:pPr>
            <a:r>
              <a:rPr lang="en-US" sz="1100" kern="0" dirty="0">
                <a:solidFill>
                  <a:schemeClr val="bg1">
                    <a:lumMod val="65000"/>
                  </a:schemeClr>
                </a:solidFill>
                <a:latin typeface="Calibri" pitchFamily="34" charset="0"/>
              </a:rPr>
              <a:t> (NorDig Video group &lt;</a:t>
            </a:r>
            <a:r>
              <a:rPr lang="en-US" sz="1100" kern="0" dirty="0" err="1">
                <a:solidFill>
                  <a:schemeClr val="bg1">
                    <a:lumMod val="65000"/>
                  </a:schemeClr>
                </a:solidFill>
                <a:latin typeface="Calibri" pitchFamily="34" charset="0"/>
              </a:rPr>
              <a:t>video_group@nordig.email</a:t>
            </a:r>
            <a:r>
              <a:rPr lang="en-US" sz="1100" kern="0" dirty="0">
                <a:solidFill>
                  <a:schemeClr val="bg1">
                    <a:lumMod val="65000"/>
                  </a:schemeClr>
                </a:solidFill>
                <a:latin typeface="Calibri" pitchFamily="34" charset="0"/>
              </a:rPr>
              <a:t>&gt; inactive group)</a:t>
            </a:r>
            <a:endParaRPr lang="en-GB" sz="1100" kern="0" dirty="0">
              <a:solidFill>
                <a:schemeClr val="bg1">
                  <a:lumMod val="65000"/>
                </a:schemeClr>
              </a:solidFill>
              <a:latin typeface="Calibri" pitchFamily="34" charset="0"/>
            </a:endParaRPr>
          </a:p>
          <a:p>
            <a:pPr marL="1257300" lvl="2" indent="-342900" eaLnBrk="0" hangingPunct="0">
              <a:spcBef>
                <a:spcPct val="20000"/>
              </a:spcBef>
              <a:buFont typeface="Arial" pitchFamily="34" charset="0"/>
              <a:buChar char="•"/>
              <a:defRPr/>
            </a:pPr>
            <a:r>
              <a:rPr lang="en-US" sz="1100" kern="0" dirty="0">
                <a:solidFill>
                  <a:schemeClr val="bg1">
                    <a:lumMod val="65000"/>
                  </a:schemeClr>
                </a:solidFill>
                <a:latin typeface="Calibri" pitchFamily="34" charset="0"/>
              </a:rPr>
              <a:t> (NorDig Accessibility group &lt;</a:t>
            </a:r>
            <a:r>
              <a:rPr lang="en-US" sz="1100" kern="0" dirty="0" err="1">
                <a:solidFill>
                  <a:schemeClr val="bg1">
                    <a:lumMod val="65000"/>
                  </a:schemeClr>
                </a:solidFill>
                <a:latin typeface="Calibri" pitchFamily="34" charset="0"/>
                <a:hlinkClick r:id="rId3">
                  <a:extLst>
                    <a:ext uri="{A12FA001-AC4F-418D-AE19-62706E023703}">
                      <ahyp:hlinkClr xmlns:ahyp="http://schemas.microsoft.com/office/drawing/2018/hyperlinkcolor" val="tx"/>
                    </a:ext>
                  </a:extLst>
                </a:hlinkClick>
              </a:rPr>
              <a:t>accessibility_group@nordig.email</a:t>
            </a:r>
            <a:r>
              <a:rPr lang="en-US" sz="1100" kern="0" dirty="0">
                <a:solidFill>
                  <a:schemeClr val="bg1">
                    <a:lumMod val="65000"/>
                  </a:schemeClr>
                </a:solidFill>
                <a:latin typeface="Calibri" pitchFamily="34" charset="0"/>
              </a:rPr>
              <a:t>&gt; inactive group) </a:t>
            </a:r>
            <a:endParaRPr lang="en-GB" sz="1100" kern="0" dirty="0">
              <a:solidFill>
                <a:schemeClr val="bg1">
                  <a:lumMod val="65000"/>
                </a:schemeClr>
              </a:solidFill>
              <a:latin typeface="Calibri" pitchFamily="34" charset="0"/>
            </a:endParaRPr>
          </a:p>
          <a:p>
            <a:pPr marL="1257300" lvl="2" indent="-342900" eaLnBrk="0" hangingPunct="0">
              <a:spcBef>
                <a:spcPct val="20000"/>
              </a:spcBef>
              <a:buFont typeface="Arial" pitchFamily="34" charset="0"/>
              <a:buChar char="•"/>
              <a:defRPr/>
            </a:pPr>
            <a:r>
              <a:rPr lang="en-GB" sz="1200" kern="0" dirty="0" err="1">
                <a:latin typeface="Calibri" pitchFamily="34" charset="0"/>
              </a:rPr>
              <a:t>HowTo</a:t>
            </a:r>
            <a:r>
              <a:rPr lang="en-GB" sz="1200" kern="0" dirty="0">
                <a:latin typeface="Calibri" pitchFamily="34" charset="0"/>
              </a:rPr>
              <a:t>: </a:t>
            </a:r>
            <a:r>
              <a:rPr lang="en-US" sz="1200" kern="0" dirty="0">
                <a:latin typeface="Calibri" pitchFamily="34" charset="0"/>
              </a:rPr>
              <a:t> </a:t>
            </a:r>
            <a:r>
              <a:rPr lang="en-US" sz="900" kern="0" dirty="0">
                <a:latin typeface="Calibri" pitchFamily="34" charset="0"/>
              </a:rPr>
              <a:t>When you send an email to your group mail ex.  </a:t>
            </a:r>
            <a:r>
              <a:rPr lang="en-US" sz="900" kern="0" dirty="0" err="1">
                <a:latin typeface="Calibri" pitchFamily="34" charset="0"/>
              </a:rPr>
              <a:t>epg_group@nordig.email</a:t>
            </a:r>
            <a:r>
              <a:rPr lang="en-US" sz="900" kern="0" dirty="0">
                <a:latin typeface="Calibri" pitchFamily="34" charset="0"/>
              </a:rPr>
              <a:t> , every member of the list will get the email. Reply only to the sender: in the bottom of the mail you find a link “reply to sender”. Changes your settings: You can change the email address where you receive the group mail by using the “My settings” link in the bottom of all mails send using the group mail address.  The is a quick start guide for more information at this link: </a:t>
            </a:r>
            <a:r>
              <a:rPr lang="en-US" sz="900" kern="0" dirty="0">
                <a:latin typeface="Calibri" pitchFamily="34" charset="0"/>
                <a:hlinkClick r:id="rId4">
                  <a:extLst>
                    <a:ext uri="{A12FA001-AC4F-418D-AE19-62706E023703}">
                      <ahyp:hlinkClr xmlns:ahyp="http://schemas.microsoft.com/office/drawing/2018/hyperlinkcolor" val="tx"/>
                    </a:ext>
                  </a:extLst>
                </a:hlinkClick>
              </a:rPr>
              <a:t>https://gaggle.email/quick-start-for-members</a:t>
            </a:r>
            <a:r>
              <a:rPr lang="en-US" sz="900" kern="0" dirty="0">
                <a:latin typeface="Calibri" pitchFamily="34" charset="0"/>
              </a:rPr>
              <a:t>. If need to get a overview over which groups you member of you can see it here: </a:t>
            </a:r>
            <a:r>
              <a:rPr lang="en-US" sz="900" kern="0" dirty="0">
                <a:latin typeface="Calibri" pitchFamily="34" charset="0"/>
                <a:hlinkClick r:id="rId5">
                  <a:extLst>
                    <a:ext uri="{A12FA001-AC4F-418D-AE19-62706E023703}">
                      <ahyp:hlinkClr xmlns:ahyp="http://schemas.microsoft.com/office/drawing/2018/hyperlinkcolor" val="tx"/>
                    </a:ext>
                  </a:extLst>
                </a:hlinkClick>
              </a:rPr>
              <a:t>https://gaggle.email/find</a:t>
            </a:r>
            <a:r>
              <a:rPr lang="en-US" sz="900" kern="0" dirty="0">
                <a:latin typeface="Calibri" pitchFamily="34" charset="0"/>
              </a:rPr>
              <a:t>. NorDig admin contact Peter </a:t>
            </a:r>
            <a:r>
              <a:rPr lang="en-US" sz="900" kern="0" dirty="0" err="1">
                <a:latin typeface="Calibri" pitchFamily="34" charset="0"/>
              </a:rPr>
              <a:t>Molsted</a:t>
            </a:r>
            <a:r>
              <a:rPr lang="en-US" sz="900" kern="0" dirty="0">
                <a:latin typeface="Calibri" pitchFamily="34" charset="0"/>
              </a:rPr>
              <a:t> (peter@ moelstedconsulting.dk)</a:t>
            </a:r>
          </a:p>
          <a:p>
            <a:pPr marL="800100" lvl="1" indent="-342900" eaLnBrk="0" hangingPunct="0">
              <a:spcBef>
                <a:spcPct val="20000"/>
              </a:spcBef>
              <a:buFont typeface="Arial" pitchFamily="34" charset="0"/>
              <a:buChar char="•"/>
              <a:defRPr/>
            </a:pPr>
            <a:r>
              <a:rPr lang="en-GB" sz="1200" b="1" kern="0" dirty="0">
                <a:latin typeface="Calibri" pitchFamily="34" charset="0"/>
              </a:rPr>
              <a:t>History page </a:t>
            </a:r>
            <a:r>
              <a:rPr lang="en-GB" sz="1200" kern="0" dirty="0">
                <a:latin typeface="Calibri" pitchFamily="34" charset="0"/>
              </a:rPr>
              <a:t>with old versions of our specifications implemented</a:t>
            </a:r>
          </a:p>
          <a:p>
            <a:pPr marL="800100" lvl="1" indent="-342900" eaLnBrk="0" hangingPunct="0">
              <a:spcBef>
                <a:spcPct val="20000"/>
              </a:spcBef>
              <a:buFont typeface="Arial" pitchFamily="34" charset="0"/>
              <a:buChar char="•"/>
              <a:defRPr/>
            </a:pPr>
            <a:r>
              <a:rPr lang="en-GB" sz="1200" kern="0" dirty="0">
                <a:latin typeface="Calibri" pitchFamily="34" charset="0"/>
              </a:rPr>
              <a:t>Website, e-mail </a:t>
            </a:r>
            <a:r>
              <a:rPr lang="en-GB" sz="1200" b="1" kern="0" dirty="0">
                <a:latin typeface="Calibri" pitchFamily="34" charset="0"/>
              </a:rPr>
              <a:t>notifications</a:t>
            </a:r>
            <a:r>
              <a:rPr lang="en-GB" sz="1200" kern="0" dirty="0">
                <a:latin typeface="Calibri" pitchFamily="34" charset="0"/>
              </a:rPr>
              <a:t> for changes and new uploaded documents on NorDig website, </a:t>
            </a:r>
            <a:r>
              <a:rPr lang="en-GB" sz="1100" kern="0" dirty="0">
                <a:latin typeface="Calibri" pitchFamily="34" charset="0"/>
              </a:rPr>
              <a:t>see </a:t>
            </a:r>
            <a:r>
              <a:rPr lang="en-GB" sz="1100" kern="0" dirty="0">
                <a:latin typeface="Calibri" pitchFamily="34" charset="0"/>
                <a:hlinkClick r:id="rId6">
                  <a:extLst>
                    <a:ext uri="{A12FA001-AC4F-418D-AE19-62706E023703}">
                      <ahyp:hlinkClr xmlns:ahyp="http://schemas.microsoft.com/office/drawing/2018/hyperlinkcolor" val="tx"/>
                    </a:ext>
                  </a:extLst>
                </a:hlinkClick>
              </a:rPr>
              <a:t>https://nordig.org/wp-content/uploads/2016/11/Change-your-mail-notification-.pdf</a:t>
            </a:r>
            <a:r>
              <a:rPr lang="en-GB" sz="1100" kern="0" dirty="0">
                <a:latin typeface="Calibri" pitchFamily="34" charset="0"/>
              </a:rPr>
              <a:t> </a:t>
            </a:r>
            <a:r>
              <a:rPr lang="en-GB" sz="1200" kern="0" dirty="0">
                <a:latin typeface="Calibri" pitchFamily="34" charset="0"/>
              </a:rPr>
              <a:t>(same as before)</a:t>
            </a:r>
          </a:p>
          <a:p>
            <a:pPr marL="342900" indent="-342900" eaLnBrk="0" hangingPunct="0">
              <a:spcBef>
                <a:spcPct val="20000"/>
              </a:spcBef>
              <a:buFont typeface="Arial" pitchFamily="34" charset="0"/>
              <a:buChar char="•"/>
              <a:defRPr/>
            </a:pPr>
            <a:endParaRPr lang="en-US" sz="1600" kern="0" dirty="0">
              <a:highlight>
                <a:srgbClr val="FFFF00"/>
              </a:highlight>
              <a:latin typeface="Calibri" pitchFamily="34" charset="0"/>
            </a:endParaRPr>
          </a:p>
          <a:p>
            <a:pPr marL="342900" indent="-342900" eaLnBrk="0" hangingPunct="0">
              <a:spcBef>
                <a:spcPct val="20000"/>
              </a:spcBef>
              <a:buFont typeface="Arial" pitchFamily="34" charset="0"/>
              <a:buChar char="•"/>
              <a:defRPr/>
            </a:pPr>
            <a:r>
              <a:rPr lang="en-US" sz="1600" kern="0" dirty="0">
                <a:latin typeface="Calibri" pitchFamily="34" charset="0"/>
              </a:rPr>
              <a:t>NorDig Test files</a:t>
            </a:r>
          </a:p>
          <a:p>
            <a:pPr marL="800100" lvl="1" indent="-342900" eaLnBrk="0" hangingPunct="0">
              <a:spcBef>
                <a:spcPct val="20000"/>
              </a:spcBef>
              <a:buFont typeface="Arial" pitchFamily="34" charset="0"/>
              <a:buChar char="•"/>
              <a:defRPr/>
            </a:pPr>
            <a:r>
              <a:rPr lang="en-US" sz="1200" kern="0" dirty="0" err="1">
                <a:latin typeface="Calibri" pitchFamily="34" charset="0"/>
              </a:rPr>
              <a:t>Labwise</a:t>
            </a:r>
            <a:r>
              <a:rPr lang="en-US" sz="1200" kern="0" dirty="0">
                <a:latin typeface="Calibri" pitchFamily="34" charset="0"/>
              </a:rPr>
              <a:t> is making a NorDig adjusted version of the DVB TTML test streams, that they plans to share inside NorDig</a:t>
            </a:r>
          </a:p>
          <a:p>
            <a:pPr marL="800100" lvl="1" indent="-342900" eaLnBrk="0" hangingPunct="0">
              <a:spcBef>
                <a:spcPct val="20000"/>
              </a:spcBef>
              <a:buFont typeface="Arial" pitchFamily="34" charset="0"/>
              <a:buChar char="•"/>
              <a:defRPr/>
            </a:pPr>
            <a:r>
              <a:rPr lang="en-US" sz="1200" kern="0" dirty="0">
                <a:latin typeface="Calibri" pitchFamily="34" charset="0"/>
              </a:rPr>
              <a:t>TV2 Norway has added TTML out of their playout and made a MPEG recording for NorDig, that will be shared inside NorDig </a:t>
            </a:r>
          </a:p>
          <a:p>
            <a:pPr marL="342900" indent="-342900" eaLnBrk="0" hangingPunct="0">
              <a:spcBef>
                <a:spcPct val="20000"/>
              </a:spcBef>
              <a:buFont typeface="Arial" pitchFamily="34" charset="0"/>
              <a:buChar char="•"/>
              <a:defRPr/>
            </a:pPr>
            <a:endParaRPr lang="en-US" sz="1600" kern="0" dirty="0">
              <a:latin typeface="Calibri" pitchFamily="34" charset="0"/>
            </a:endParaRPr>
          </a:p>
        </p:txBody>
      </p:sp>
    </p:spTree>
    <p:extLst>
      <p:ext uri="{BB962C8B-B14F-4D97-AF65-F5344CB8AC3E}">
        <p14:creationId xmlns:p14="http://schemas.microsoft.com/office/powerpoint/2010/main" val="1326713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a:t>
            </a:r>
            <a:r>
              <a:rPr lang="en-US" sz="2000" b="1" dirty="0"/>
              <a:t>NorDig EPG/Event info</a:t>
            </a:r>
            <a:br>
              <a:rPr lang="en-US" b="1" dirty="0"/>
            </a:br>
            <a:r>
              <a:rPr lang="en-GB" sz="1400" b="1" dirty="0"/>
              <a:t>    </a:t>
            </a:r>
            <a:r>
              <a:rPr lang="en-US" sz="1400" b="1" dirty="0"/>
              <a:t>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6</a:t>
            </a:fld>
            <a:endParaRPr lang="en-US" dirty="0"/>
          </a:p>
        </p:txBody>
      </p:sp>
      <p:sp>
        <p:nvSpPr>
          <p:cNvPr id="5" name="Content Placeholder 4"/>
          <p:cNvSpPr>
            <a:spLocks noGrp="1"/>
          </p:cNvSpPr>
          <p:nvPr>
            <p:ph idx="1"/>
          </p:nvPr>
        </p:nvSpPr>
        <p:spPr>
          <a:xfrm>
            <a:off x="395535" y="980728"/>
            <a:ext cx="8562613" cy="5112568"/>
          </a:xfrm>
        </p:spPr>
        <p:txBody>
          <a:bodyPr/>
          <a:lstStyle/>
          <a:p>
            <a:pPr marL="0" indent="0">
              <a:buNone/>
            </a:pPr>
            <a:r>
              <a:rPr lang="en-US" sz="1800" dirty="0"/>
              <a:t>NorDig EPG group and Event exchange file format:</a:t>
            </a:r>
          </a:p>
          <a:p>
            <a:r>
              <a:rPr lang="en-US" sz="1600" i="1" dirty="0">
                <a:solidFill>
                  <a:schemeClr val="tx1">
                    <a:lumMod val="50000"/>
                    <a:lumOff val="50000"/>
                  </a:schemeClr>
                </a:solidFill>
              </a:rPr>
              <a:t>Keep TV Anytime spec up to date  </a:t>
            </a:r>
          </a:p>
          <a:p>
            <a:r>
              <a:rPr lang="en-US" sz="1600" i="1" dirty="0">
                <a:solidFill>
                  <a:schemeClr val="tx1">
                    <a:lumMod val="50000"/>
                    <a:lumOff val="50000"/>
                  </a:schemeClr>
                </a:solidFill>
              </a:rPr>
              <a:t>Updated of guidelines</a:t>
            </a:r>
          </a:p>
          <a:p>
            <a:r>
              <a:rPr lang="en-US" sz="1600" i="1" dirty="0">
                <a:solidFill>
                  <a:schemeClr val="tx1">
                    <a:lumMod val="50000"/>
                    <a:lumOff val="50000"/>
                  </a:schemeClr>
                </a:solidFill>
              </a:rPr>
              <a:t>Work to promote / help </a:t>
            </a:r>
            <a:r>
              <a:rPr lang="en-US" sz="1600" i="1" dirty="0" err="1">
                <a:solidFill>
                  <a:schemeClr val="tx1">
                    <a:lumMod val="50000"/>
                    <a:lumOff val="50000"/>
                  </a:schemeClr>
                </a:solidFill>
              </a:rPr>
              <a:t>impl</a:t>
            </a:r>
            <a:r>
              <a:rPr lang="en-US" sz="1600" i="1" dirty="0">
                <a:solidFill>
                  <a:schemeClr val="tx1">
                    <a:lumMod val="50000"/>
                    <a:lumOff val="50000"/>
                  </a:schemeClr>
                </a:solidFill>
              </a:rPr>
              <a:t>. and use of NorDig EPG/event file format</a:t>
            </a:r>
          </a:p>
          <a:p>
            <a:r>
              <a:rPr lang="en-US" sz="1600" dirty="0"/>
              <a:t>Open workshop 25 May 2022</a:t>
            </a:r>
          </a:p>
          <a:p>
            <a:pPr lvl="1"/>
            <a:r>
              <a:rPr lang="en-US" sz="1200" dirty="0"/>
              <a:t>On demand and TVA – how optimize promotion of OnDemand content</a:t>
            </a:r>
          </a:p>
          <a:p>
            <a:pPr lvl="1"/>
            <a:r>
              <a:rPr lang="en-US" sz="1200" dirty="0"/>
              <a:t>Images for EPG data</a:t>
            </a:r>
          </a:p>
          <a:p>
            <a:r>
              <a:rPr lang="en-US" sz="1600" dirty="0"/>
              <a:t>Last period, </a:t>
            </a:r>
          </a:p>
          <a:p>
            <a:pPr lvl="1"/>
            <a:r>
              <a:rPr lang="en-GB" sz="1200" dirty="0"/>
              <a:t>Promoting OnDemand content using NorDig TVA</a:t>
            </a:r>
          </a:p>
          <a:p>
            <a:pPr lvl="1"/>
            <a:r>
              <a:rPr lang="en-GB" sz="1200" dirty="0"/>
              <a:t>Developed solution for better handling program related images / pictures handling types and categories (</a:t>
            </a:r>
            <a:r>
              <a:rPr lang="en-GB" sz="1200" dirty="0" err="1"/>
              <a:t>HowRelatedCS</a:t>
            </a:r>
            <a:r>
              <a:rPr lang="en-GB" sz="1200" dirty="0"/>
              <a:t>)</a:t>
            </a:r>
            <a:endParaRPr lang="en-US" sz="1200" dirty="0"/>
          </a:p>
          <a:p>
            <a:endParaRPr lang="en-US" sz="1600" dirty="0"/>
          </a:p>
          <a:p>
            <a:r>
              <a:rPr lang="en-US" sz="1400" i="1" dirty="0"/>
              <a:t>Status of implementation and use of NorDig common EPG/Event metadata exchange format, done: R3, TV2DK, TV2NO, DR, TDC, Red Bee Media, </a:t>
            </a:r>
            <a:r>
              <a:rPr lang="en-US" sz="1400" i="1" dirty="0" err="1"/>
              <a:t>SimpleTV</a:t>
            </a:r>
            <a:r>
              <a:rPr lang="en-US" sz="1400" i="1" dirty="0"/>
              <a:t>, R2 – in process: TV2DK, Teracom.</a:t>
            </a:r>
          </a:p>
          <a:p>
            <a:endParaRPr lang="en-US" sz="1600" dirty="0"/>
          </a:p>
          <a:p>
            <a:endParaRPr lang="en-US" sz="1600" dirty="0"/>
          </a:p>
        </p:txBody>
      </p:sp>
    </p:spTree>
    <p:extLst>
      <p:ext uri="{BB962C8B-B14F-4D97-AF65-F5344CB8AC3E}">
        <p14:creationId xmlns:p14="http://schemas.microsoft.com/office/powerpoint/2010/main" val="811571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a:t>
            </a:r>
            <a:r>
              <a:rPr lang="en-US" sz="1800" b="1" dirty="0">
                <a:latin typeface="Arial Narrow" panose="020B0606020202030204" pitchFamily="34" charset="0"/>
              </a:rPr>
              <a:t>- Survey NorDig Broadcasters formats and standards</a:t>
            </a:r>
            <a:br>
              <a:rPr lang="en-US" sz="2000" b="1" dirty="0"/>
            </a:br>
            <a:r>
              <a:rPr lang="en-GB" sz="1400" b="1" dirty="0"/>
              <a:t>    </a:t>
            </a:r>
            <a:r>
              <a:rPr lang="en-US" sz="1400" b="1" dirty="0"/>
              <a:t>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7</a:t>
            </a:fld>
            <a:endParaRPr lang="en-US" dirty="0"/>
          </a:p>
        </p:txBody>
      </p:sp>
      <p:sp>
        <p:nvSpPr>
          <p:cNvPr id="9" name="Content Placeholder 4">
            <a:extLst>
              <a:ext uri="{FF2B5EF4-FFF2-40B4-BE49-F238E27FC236}">
                <a16:creationId xmlns:a16="http://schemas.microsoft.com/office/drawing/2014/main" id="{122B036C-3496-434B-B1FE-F9A36357E13E}"/>
              </a:ext>
            </a:extLst>
          </p:cNvPr>
          <p:cNvSpPr>
            <a:spLocks noGrp="1"/>
          </p:cNvSpPr>
          <p:nvPr>
            <p:ph idx="1"/>
          </p:nvPr>
        </p:nvSpPr>
        <p:spPr>
          <a:xfrm>
            <a:off x="222005" y="849942"/>
            <a:ext cx="8640960" cy="648072"/>
          </a:xfrm>
        </p:spPr>
        <p:txBody>
          <a:bodyPr/>
          <a:lstStyle/>
          <a:p>
            <a:pPr marL="0" indent="0">
              <a:buNone/>
            </a:pPr>
            <a:r>
              <a:rPr lang="en-GB" sz="1600" b="1" dirty="0">
                <a:effectLst/>
                <a:latin typeface="+mj-lt"/>
                <a:ea typeface="Calibri" panose="020F0502020204030204" pitchFamily="34" charset="0"/>
              </a:rPr>
              <a:t>Result survey on future and rollout of new video and audio formats by NorDig broadcasters over broadcast and online.     </a:t>
            </a:r>
            <a:r>
              <a:rPr lang="en-GB" sz="1600" b="1" dirty="0">
                <a:solidFill>
                  <a:srgbClr val="763B00"/>
                </a:solidFill>
                <a:effectLst/>
                <a:latin typeface="+mj-lt"/>
                <a:ea typeface="Calibri" panose="020F0502020204030204" pitchFamily="34" charset="0"/>
              </a:rPr>
              <a:t>&lt; Discussion point &gt;</a:t>
            </a:r>
          </a:p>
          <a:p>
            <a:pPr marL="0" indent="0">
              <a:buNone/>
            </a:pPr>
            <a:endParaRPr lang="en-GB" sz="1800" b="1" dirty="0">
              <a:effectLst/>
              <a:latin typeface="Times New Roman" panose="02020603050405020304" pitchFamily="18" charset="0"/>
              <a:ea typeface="Calibri" panose="020F0502020204030204" pitchFamily="34" charset="0"/>
            </a:endParaRPr>
          </a:p>
        </p:txBody>
      </p:sp>
      <p:graphicFrame>
        <p:nvGraphicFramePr>
          <p:cNvPr id="2" name="Table 1">
            <a:extLst>
              <a:ext uri="{FF2B5EF4-FFF2-40B4-BE49-F238E27FC236}">
                <a16:creationId xmlns:a16="http://schemas.microsoft.com/office/drawing/2014/main" id="{F02E060B-2E9B-47FA-A73E-4331031E4AFF}"/>
              </a:ext>
            </a:extLst>
          </p:cNvPr>
          <p:cNvGraphicFramePr>
            <a:graphicFrameLocks noGrp="1"/>
          </p:cNvGraphicFramePr>
          <p:nvPr>
            <p:extLst>
              <p:ext uri="{D42A27DB-BD31-4B8C-83A1-F6EECF244321}">
                <p14:modId xmlns:p14="http://schemas.microsoft.com/office/powerpoint/2010/main" val="1155577177"/>
              </p:ext>
            </p:extLst>
          </p:nvPr>
        </p:nvGraphicFramePr>
        <p:xfrm>
          <a:off x="395538" y="1461423"/>
          <a:ext cx="8467427" cy="5141425"/>
        </p:xfrm>
        <a:graphic>
          <a:graphicData uri="http://schemas.openxmlformats.org/drawingml/2006/table">
            <a:tbl>
              <a:tblPr/>
              <a:tblGrid>
                <a:gridCol w="4394943">
                  <a:extLst>
                    <a:ext uri="{9D8B030D-6E8A-4147-A177-3AD203B41FA5}">
                      <a16:colId xmlns:a16="http://schemas.microsoft.com/office/drawing/2014/main" val="1686049261"/>
                    </a:ext>
                  </a:extLst>
                </a:gridCol>
                <a:gridCol w="206012">
                  <a:extLst>
                    <a:ext uri="{9D8B030D-6E8A-4147-A177-3AD203B41FA5}">
                      <a16:colId xmlns:a16="http://schemas.microsoft.com/office/drawing/2014/main" val="108581363"/>
                    </a:ext>
                  </a:extLst>
                </a:gridCol>
                <a:gridCol w="206012">
                  <a:extLst>
                    <a:ext uri="{9D8B030D-6E8A-4147-A177-3AD203B41FA5}">
                      <a16:colId xmlns:a16="http://schemas.microsoft.com/office/drawing/2014/main" val="2699855240"/>
                    </a:ext>
                  </a:extLst>
                </a:gridCol>
                <a:gridCol w="206012">
                  <a:extLst>
                    <a:ext uri="{9D8B030D-6E8A-4147-A177-3AD203B41FA5}">
                      <a16:colId xmlns:a16="http://schemas.microsoft.com/office/drawing/2014/main" val="307461656"/>
                    </a:ext>
                  </a:extLst>
                </a:gridCol>
                <a:gridCol w="206012">
                  <a:extLst>
                    <a:ext uri="{9D8B030D-6E8A-4147-A177-3AD203B41FA5}">
                      <a16:colId xmlns:a16="http://schemas.microsoft.com/office/drawing/2014/main" val="4143265445"/>
                    </a:ext>
                  </a:extLst>
                </a:gridCol>
                <a:gridCol w="3248436">
                  <a:extLst>
                    <a:ext uri="{9D8B030D-6E8A-4147-A177-3AD203B41FA5}">
                      <a16:colId xmlns:a16="http://schemas.microsoft.com/office/drawing/2014/main" val="2042193515"/>
                    </a:ext>
                  </a:extLst>
                </a:gridCol>
              </a:tblGrid>
              <a:tr h="560522">
                <a:tc gridSpan="6">
                  <a:txBody>
                    <a:bodyPr/>
                    <a:lstStyle/>
                    <a:p>
                      <a:pPr algn="l" fontAlgn="t"/>
                      <a:r>
                        <a:rPr lang="en-US" sz="1100" b="1" i="0" u="none" strike="noStrike" dirty="0">
                          <a:solidFill>
                            <a:srgbClr val="000000"/>
                          </a:solidFill>
                          <a:effectLst/>
                          <a:latin typeface="Calibri" panose="020F0502020204030204" pitchFamily="34" charset="0"/>
                        </a:rPr>
                        <a:t>Q1. General:</a:t>
                      </a:r>
                      <a:r>
                        <a:rPr lang="en-US" sz="1100" b="0" i="0" u="none" strike="noStrike" dirty="0">
                          <a:solidFill>
                            <a:srgbClr val="000000"/>
                          </a:solidFill>
                          <a:effectLst/>
                          <a:latin typeface="Calibri" panose="020F0502020204030204" pitchFamily="34" charset="0"/>
                        </a:rPr>
                        <a:t> Are you preparing to launch in the coming 1-3 years and /or add new “higher” formats for your TV services to consumers compared to current formats on broadcast and online? </a:t>
                      </a:r>
                      <a:br>
                        <a:rPr lang="en-US" sz="1100" b="0" i="0" u="none" strike="noStrike" dirty="0">
                          <a:solidFill>
                            <a:srgbClr val="000000"/>
                          </a:solidFill>
                          <a:effectLst/>
                          <a:latin typeface="Calibri" panose="020F0502020204030204" pitchFamily="34" charset="0"/>
                        </a:rPr>
                      </a:br>
                      <a:r>
                        <a:rPr lang="en-US" sz="1100" b="0" i="1" u="none" strike="noStrike" dirty="0">
                          <a:solidFill>
                            <a:srgbClr val="000000"/>
                          </a:solidFill>
                          <a:effectLst/>
                          <a:latin typeface="Calibri" panose="020F0502020204030204" pitchFamily="34" charset="0"/>
                        </a:rPr>
                        <a:t>“Higher” refers here to higher audio and video formats than: 1080i/720p SR4 (like 1080p, 2160p/UHD, HFR, HDR, </a:t>
                      </a:r>
                      <a:r>
                        <a:rPr lang="en-US" sz="1100" b="0" i="1" u="none" strike="noStrike" dirty="0" err="1">
                          <a:solidFill>
                            <a:srgbClr val="000000"/>
                          </a:solidFill>
                          <a:effectLst/>
                          <a:latin typeface="Calibri" panose="020F0502020204030204" pitchFamily="34" charset="0"/>
                        </a:rPr>
                        <a:t>dHDR</a:t>
                      </a:r>
                      <a:r>
                        <a:rPr lang="en-US" sz="1100" b="0" i="1" u="none" strike="noStrike" dirty="0">
                          <a:solidFill>
                            <a:srgbClr val="000000"/>
                          </a:solidFill>
                          <a:effectLst/>
                          <a:latin typeface="Calibri" panose="020F0502020204030204" pitchFamily="34" charset="0"/>
                        </a:rPr>
                        <a:t>), later video codecs than AVC (like HEVC, VCC), later audio codecs (like NGA) than MP2/AC3/E-AC3/MPEG4 AAC etc.</a:t>
                      </a:r>
                      <a:endParaRPr lang="en-US" sz="1100" b="0" i="0" u="none" strike="noStrike" dirty="0">
                        <a:solidFill>
                          <a:srgbClr val="000000"/>
                        </a:solidFill>
                        <a:effectLst/>
                        <a:latin typeface="Calibri" panose="020F0502020204030204" pitchFamily="34" charset="0"/>
                      </a:endParaRPr>
                    </a:p>
                  </a:txBody>
                  <a:tcPr marL="7205" marR="7205" marT="720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hMerge="1">
                  <a:txBody>
                    <a:bodyPr/>
                    <a:lstStyle/>
                    <a:p>
                      <a:endParaRPr lang="sv-SE"/>
                    </a:p>
                  </a:txBody>
                  <a:tcPr/>
                </a:tc>
                <a:tc hMerge="1">
                  <a:txBody>
                    <a:bodyPr/>
                    <a:lstStyle/>
                    <a:p>
                      <a:endParaRPr lang="sv-SE"/>
                    </a:p>
                  </a:txBody>
                  <a:tcPr/>
                </a:tc>
                <a:tc hMerge="1">
                  <a:txBody>
                    <a:bodyPr/>
                    <a:lstStyle/>
                    <a:p>
                      <a:endParaRPr lang="sv-SE"/>
                    </a:p>
                  </a:txBody>
                  <a:tcPr/>
                </a:tc>
                <a:tc hMerge="1">
                  <a:txBody>
                    <a:bodyPr/>
                    <a:lstStyle/>
                    <a:p>
                      <a:endParaRPr lang="sv-SE"/>
                    </a:p>
                  </a:txBody>
                  <a:tcPr/>
                </a:tc>
                <a:tc hMerge="1">
                  <a:txBody>
                    <a:bodyPr/>
                    <a:lstStyle/>
                    <a:p>
                      <a:endParaRPr lang="sv-SE"/>
                    </a:p>
                  </a:txBody>
                  <a:tcPr/>
                </a:tc>
                <a:extLst>
                  <a:ext uri="{0D108BD9-81ED-4DB2-BD59-A6C34878D82A}">
                    <a16:rowId xmlns:a16="http://schemas.microsoft.com/office/drawing/2014/main" val="1642696978"/>
                  </a:ext>
                </a:extLst>
              </a:tr>
              <a:tr h="283863">
                <a:tc gridSpan="6">
                  <a:txBody>
                    <a:bodyPr/>
                    <a:lstStyle/>
                    <a:p>
                      <a:pPr algn="l" fontAlgn="t"/>
                      <a:r>
                        <a:rPr lang="en-US" sz="1100" b="0" i="0" u="none" strike="noStrike" dirty="0">
                          <a:solidFill>
                            <a:srgbClr val="000000"/>
                          </a:solidFill>
                          <a:effectLst/>
                          <a:latin typeface="Calibri" panose="020F0502020204030204" pitchFamily="34" charset="0"/>
                        </a:rPr>
                        <a:t>Comment: On broadcast no. On broadband 1080p and 4k formats with new codecs like HEVC. HR4  and NGA under study. 4k pilot successfully done.</a:t>
                      </a:r>
                    </a:p>
                  </a:txBody>
                  <a:tcPr marL="7205" marR="7205" marT="720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sv-SE"/>
                    </a:p>
                  </a:txBody>
                  <a:tcPr/>
                </a:tc>
                <a:tc hMerge="1">
                  <a:txBody>
                    <a:bodyPr/>
                    <a:lstStyle/>
                    <a:p>
                      <a:endParaRPr lang="sv-SE"/>
                    </a:p>
                  </a:txBody>
                  <a:tcPr/>
                </a:tc>
                <a:tc hMerge="1">
                  <a:txBody>
                    <a:bodyPr/>
                    <a:lstStyle/>
                    <a:p>
                      <a:endParaRPr lang="sv-SE"/>
                    </a:p>
                  </a:txBody>
                  <a:tcPr/>
                </a:tc>
                <a:tc hMerge="1">
                  <a:txBody>
                    <a:bodyPr/>
                    <a:lstStyle/>
                    <a:p>
                      <a:endParaRPr lang="sv-SE"/>
                    </a:p>
                  </a:txBody>
                  <a:tcPr/>
                </a:tc>
                <a:tc hMerge="1">
                  <a:txBody>
                    <a:bodyPr/>
                    <a:lstStyle/>
                    <a:p>
                      <a:endParaRPr lang="sv-SE"/>
                    </a:p>
                  </a:txBody>
                  <a:tcPr/>
                </a:tc>
                <a:extLst>
                  <a:ext uri="{0D108BD9-81ED-4DB2-BD59-A6C34878D82A}">
                    <a16:rowId xmlns:a16="http://schemas.microsoft.com/office/drawing/2014/main" val="262524105"/>
                  </a:ext>
                </a:extLst>
              </a:tr>
              <a:tr h="357877">
                <a:tc>
                  <a:txBody>
                    <a:bodyPr/>
                    <a:lstStyle/>
                    <a:p>
                      <a:pPr algn="l" fontAlgn="b"/>
                      <a:r>
                        <a:rPr lang="sv-SE" sz="1100" b="0" i="0" u="none" strike="noStrike">
                          <a:solidFill>
                            <a:srgbClr val="000000"/>
                          </a:solidFill>
                          <a:effectLst/>
                          <a:latin typeface="Calibri" panose="020F0502020204030204" pitchFamily="34" charset="0"/>
                        </a:rPr>
                        <a:t> </a:t>
                      </a:r>
                    </a:p>
                  </a:txBody>
                  <a:tcPr marL="7205" marR="7205" marT="720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100" b="0" i="0" u="none" strike="noStrike" dirty="0">
                          <a:solidFill>
                            <a:srgbClr val="000000"/>
                          </a:solidFill>
                          <a:effectLst/>
                          <a:latin typeface="Calibri" panose="020F0502020204030204" pitchFamily="34" charset="0"/>
                        </a:rPr>
                        <a:t>R1</a:t>
                      </a:r>
                    </a:p>
                  </a:txBody>
                  <a:tcPr marL="7205" marR="7205" marT="720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100" b="0" i="0" u="none" strike="noStrike" dirty="0">
                          <a:solidFill>
                            <a:srgbClr val="000000"/>
                          </a:solidFill>
                          <a:effectLst/>
                          <a:latin typeface="Calibri" panose="020F0502020204030204" pitchFamily="34" charset="0"/>
                        </a:rPr>
                        <a:t>R2</a:t>
                      </a:r>
                    </a:p>
                  </a:txBody>
                  <a:tcPr marL="7205" marR="7205" marT="720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100" b="0" i="0" u="none" strike="noStrike" dirty="0">
                          <a:solidFill>
                            <a:srgbClr val="000000"/>
                          </a:solidFill>
                          <a:effectLst/>
                          <a:latin typeface="Calibri" panose="020F0502020204030204" pitchFamily="34" charset="0"/>
                        </a:rPr>
                        <a:t>R3</a:t>
                      </a:r>
                    </a:p>
                  </a:txBody>
                  <a:tcPr marL="7205" marR="7205" marT="720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sv-SE" sz="1100" b="0" i="0" u="none" strike="noStrike" dirty="0">
                          <a:solidFill>
                            <a:srgbClr val="000000"/>
                          </a:solidFill>
                          <a:effectLst/>
                          <a:latin typeface="Calibri" panose="020F0502020204030204" pitchFamily="34" charset="0"/>
                        </a:rPr>
                        <a:t>R4</a:t>
                      </a:r>
                    </a:p>
                  </a:txBody>
                  <a:tcPr marL="7205" marR="7205" marT="7205"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sv-SE" sz="1100" b="0" i="0" u="none" strike="noStrike" dirty="0">
                          <a:solidFill>
                            <a:srgbClr val="000000"/>
                          </a:solidFill>
                          <a:effectLst/>
                          <a:latin typeface="Calibri" panose="020F0502020204030204" pitchFamily="34" charset="0"/>
                        </a:rPr>
                        <a:t> </a:t>
                      </a:r>
                    </a:p>
                  </a:txBody>
                  <a:tcPr marL="7205" marR="7205" marT="720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56391814"/>
                  </a:ext>
                </a:extLst>
              </a:tr>
              <a:tr h="302595">
                <a:tc>
                  <a:txBody>
                    <a:bodyPr/>
                    <a:lstStyle/>
                    <a:p>
                      <a:pPr algn="l" fontAlgn="t"/>
                      <a:r>
                        <a:rPr lang="en-US" sz="1100" b="0" i="0" u="none" strike="noStrike" dirty="0">
                          <a:solidFill>
                            <a:srgbClr val="000000"/>
                          </a:solidFill>
                          <a:effectLst/>
                          <a:latin typeface="Calibri" panose="020F0502020204030204" pitchFamily="34" charset="0"/>
                        </a:rPr>
                        <a:t>Yes, plans (or already launched) for both the broadcast and online services.</a:t>
                      </a:r>
                    </a:p>
                  </a:txBody>
                  <a:tcPr marL="7205" marR="7205" marT="720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Calibri" panose="020F0502020204030204" pitchFamily="34" charset="0"/>
                        </a:rPr>
                        <a:t>R1: No plans for DVB. Emphasis on broadband development only.</a:t>
                      </a:r>
                    </a:p>
                  </a:txBody>
                  <a:tcPr marL="7205" marR="7205" marT="720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0071805"/>
                  </a:ext>
                </a:extLst>
              </a:tr>
              <a:tr h="480619">
                <a:tc>
                  <a:txBody>
                    <a:bodyPr/>
                    <a:lstStyle/>
                    <a:p>
                      <a:pPr algn="l" fontAlgn="t"/>
                      <a:r>
                        <a:rPr lang="en-US" sz="1100" b="0" i="0" u="none" strike="noStrike" dirty="0">
                          <a:solidFill>
                            <a:srgbClr val="000000"/>
                          </a:solidFill>
                          <a:effectLst/>
                          <a:latin typeface="Calibri" panose="020F0502020204030204" pitchFamily="34" charset="0"/>
                        </a:rPr>
                        <a:t>Yes, but plan (or already launched) </a:t>
                      </a:r>
                      <a:r>
                        <a:rPr lang="en-US" sz="1100" b="1" i="0" u="none" strike="noStrike" dirty="0">
                          <a:solidFill>
                            <a:srgbClr val="000000"/>
                          </a:solidFill>
                          <a:effectLst/>
                          <a:latin typeface="Calibri" panose="020F0502020204030204" pitchFamily="34" charset="0"/>
                        </a:rPr>
                        <a:t>starts with new formats for online </a:t>
                      </a:r>
                      <a:r>
                        <a:rPr lang="en-US" sz="1100" b="0" i="0" u="none" strike="noStrike" dirty="0">
                          <a:solidFill>
                            <a:srgbClr val="000000"/>
                          </a:solidFill>
                          <a:effectLst/>
                          <a:latin typeface="Calibri" panose="020F0502020204030204" pitchFamily="34" charset="0"/>
                        </a:rPr>
                        <a:t>versions of TV services and content (and </a:t>
                      </a:r>
                      <a:r>
                        <a:rPr lang="en-US" sz="1100" b="1" i="0" u="none" strike="noStrike" dirty="0">
                          <a:solidFill>
                            <a:srgbClr val="000000"/>
                          </a:solidFill>
                          <a:effectLst/>
                          <a:latin typeface="Calibri" panose="020F0502020204030204" pitchFamily="34" charset="0"/>
                        </a:rPr>
                        <a:t>if possible, add this later into broadcast</a:t>
                      </a:r>
                      <a:r>
                        <a:rPr lang="en-US" sz="1100" b="0" i="0" u="none" strike="noStrike" dirty="0">
                          <a:solidFill>
                            <a:srgbClr val="000000"/>
                          </a:solidFill>
                          <a:effectLst/>
                          <a:latin typeface="Calibri" panose="020F0502020204030204" pitchFamily="34" charset="0"/>
                        </a:rPr>
                        <a:t>).</a:t>
                      </a:r>
                    </a:p>
                  </a:txBody>
                  <a:tcPr marL="7205" marR="7205" marT="720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X</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X</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Calibri" panose="020F0502020204030204" pitchFamily="34" charset="0"/>
                        </a:rPr>
                        <a:t>R1: On broadband 1080p already used on some receivers. 4k has been tested and have working solution. Not in everyday use.</a:t>
                      </a:r>
                    </a:p>
                  </a:txBody>
                  <a:tcPr marL="7205" marR="7205" marT="720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6303138"/>
                  </a:ext>
                </a:extLst>
              </a:tr>
              <a:tr h="453893">
                <a:tc>
                  <a:txBody>
                    <a:bodyPr/>
                    <a:lstStyle/>
                    <a:p>
                      <a:pPr algn="l" fontAlgn="t"/>
                      <a:r>
                        <a:rPr lang="en-US" sz="1100" b="0" i="0" u="none" strike="noStrike" dirty="0">
                          <a:solidFill>
                            <a:srgbClr val="000000"/>
                          </a:solidFill>
                          <a:effectLst/>
                          <a:latin typeface="Calibri" panose="020F0502020204030204" pitchFamily="34" charset="0"/>
                        </a:rPr>
                        <a:t>Yes, but plan (or already launched) </a:t>
                      </a:r>
                      <a:r>
                        <a:rPr lang="en-US" sz="1100" b="1" i="0" u="none" strike="noStrike" dirty="0">
                          <a:solidFill>
                            <a:srgbClr val="000000"/>
                          </a:solidFill>
                          <a:effectLst/>
                          <a:latin typeface="Calibri" panose="020F0502020204030204" pitchFamily="34" charset="0"/>
                        </a:rPr>
                        <a:t>“only” new formats for online </a:t>
                      </a:r>
                      <a:r>
                        <a:rPr lang="en-US" sz="1100" b="0" i="0" u="none" strike="noStrike" dirty="0">
                          <a:solidFill>
                            <a:srgbClr val="000000"/>
                          </a:solidFill>
                          <a:effectLst/>
                          <a:latin typeface="Calibri" panose="020F0502020204030204" pitchFamily="34" charset="0"/>
                        </a:rPr>
                        <a:t>versions of TV services and content (and keep broadcast as current format, ex. any MPEG2-to-AVC migration).</a:t>
                      </a:r>
                    </a:p>
                  </a:txBody>
                  <a:tcPr marL="7205" marR="7205" marT="720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X</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X</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Calibri" panose="020F0502020204030204" pitchFamily="34" charset="0"/>
                        </a:rPr>
                        <a:t>R1: On broadband 1080p already used on some receivers. 4k has been tested and have working solution. Not in everyday use. No development for DVB</a:t>
                      </a:r>
                    </a:p>
                  </a:txBody>
                  <a:tcPr marL="7205" marR="7205" marT="720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231569"/>
                  </a:ext>
                </a:extLst>
              </a:tr>
              <a:tr h="302595">
                <a:tc>
                  <a:txBody>
                    <a:bodyPr/>
                    <a:lstStyle/>
                    <a:p>
                      <a:pPr algn="l" fontAlgn="t"/>
                      <a:r>
                        <a:rPr lang="en-US" sz="1100" b="0" i="0" u="none" strike="noStrike">
                          <a:solidFill>
                            <a:srgbClr val="000000"/>
                          </a:solidFill>
                          <a:effectLst/>
                          <a:latin typeface="Calibri" panose="020F0502020204030204" pitchFamily="34" charset="0"/>
                        </a:rPr>
                        <a:t>Still investigating, prefer/plans keep broadcast and online to same main TV format.</a:t>
                      </a:r>
                    </a:p>
                  </a:txBody>
                  <a:tcPr marL="7205" marR="7205" marT="720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Calibri" panose="020F0502020204030204" pitchFamily="34" charset="0"/>
                        </a:rPr>
                        <a:t>R1: No plans for DVB. Emphasis on broadband development only.</a:t>
                      </a:r>
                    </a:p>
                  </a:txBody>
                  <a:tcPr marL="7205" marR="7205" marT="720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1989799"/>
                  </a:ext>
                </a:extLst>
              </a:tr>
              <a:tr h="453893">
                <a:tc>
                  <a:txBody>
                    <a:bodyPr/>
                    <a:lstStyle/>
                    <a:p>
                      <a:pPr algn="l" fontAlgn="t"/>
                      <a:r>
                        <a:rPr lang="en-US" sz="1100" b="0" i="0" u="none" strike="noStrike">
                          <a:solidFill>
                            <a:srgbClr val="000000"/>
                          </a:solidFill>
                          <a:effectLst/>
                          <a:latin typeface="Calibri" panose="020F0502020204030204" pitchFamily="34" charset="0"/>
                        </a:rPr>
                        <a:t>Still investigating, but likely/plan start with new formats for online versions of TV services and content (and if possible, add this later into broadcast).</a:t>
                      </a:r>
                    </a:p>
                  </a:txBody>
                  <a:tcPr marL="7205" marR="7205" marT="720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X</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Calibri" panose="020F0502020204030204" pitchFamily="34" charset="0"/>
                        </a:rPr>
                        <a:t>R1: On broadband 1080p already used on some receivers. 4k has been tested and have working solution. Not in everyday use. No development for DVB</a:t>
                      </a:r>
                    </a:p>
                  </a:txBody>
                  <a:tcPr marL="7205" marR="7205" marT="720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610820"/>
                  </a:ext>
                </a:extLst>
              </a:tr>
              <a:tr h="453893">
                <a:tc>
                  <a:txBody>
                    <a:bodyPr/>
                    <a:lstStyle/>
                    <a:p>
                      <a:pPr algn="l" fontAlgn="t"/>
                      <a:r>
                        <a:rPr lang="en-US" sz="1100" b="1" i="0" u="none" strike="noStrike" dirty="0">
                          <a:solidFill>
                            <a:srgbClr val="000000"/>
                          </a:solidFill>
                          <a:effectLst/>
                          <a:latin typeface="Calibri" panose="020F0502020204030204" pitchFamily="34" charset="0"/>
                        </a:rPr>
                        <a:t>Still investigating</a:t>
                      </a:r>
                      <a:r>
                        <a:rPr lang="en-US" sz="1100" b="0" i="0" u="none" strike="noStrike" dirty="0">
                          <a:solidFill>
                            <a:srgbClr val="000000"/>
                          </a:solidFill>
                          <a:effectLst/>
                          <a:latin typeface="Calibri" panose="020F0502020204030204" pitchFamily="34" charset="0"/>
                        </a:rPr>
                        <a:t>, but likely/plan “only” launch new formats for online versions of TV services and content (and keep broadcast as current format, ex. any MPEG2-to-AVC migration).</a:t>
                      </a:r>
                    </a:p>
                  </a:txBody>
                  <a:tcPr marL="7205" marR="7205" marT="720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X</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X</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Calibri" panose="020F0502020204030204" pitchFamily="34" charset="0"/>
                        </a:rPr>
                        <a:t>R1: On broadband 1080p already used on some receivers. 4k has been tested and have working solution. Not in everyday use. No development for DVB</a:t>
                      </a:r>
                    </a:p>
                  </a:txBody>
                  <a:tcPr marL="7205" marR="7205" marT="720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2172989"/>
                  </a:ext>
                </a:extLst>
              </a:tr>
              <a:tr h="432279">
                <a:tc>
                  <a:txBody>
                    <a:bodyPr/>
                    <a:lstStyle/>
                    <a:p>
                      <a:pPr algn="l" fontAlgn="t"/>
                      <a:r>
                        <a:rPr lang="en-US" sz="1100" b="0" i="0" u="none" strike="noStrike">
                          <a:solidFill>
                            <a:srgbClr val="000000"/>
                          </a:solidFill>
                          <a:effectLst/>
                          <a:latin typeface="Calibri" panose="020F0502020204030204" pitchFamily="34" charset="0"/>
                        </a:rPr>
                        <a:t>No plans yet for new TV formats for broadcast or online.</a:t>
                      </a:r>
                    </a:p>
                  </a:txBody>
                  <a:tcPr marL="7205" marR="7205" marT="720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Calibri" panose="020F0502020204030204" pitchFamily="34" charset="0"/>
                        </a:rPr>
                        <a:t>R1: On broadband 1080p already used on some receivers. 4k has been tested and have working solution. Not in everyday use. No development for DVB</a:t>
                      </a:r>
                    </a:p>
                  </a:txBody>
                  <a:tcPr marL="7205" marR="7205" marT="720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8537099"/>
                  </a:ext>
                </a:extLst>
              </a:tr>
              <a:tr h="583577">
                <a:tc>
                  <a:txBody>
                    <a:bodyPr/>
                    <a:lstStyle/>
                    <a:p>
                      <a:pPr algn="l" fontAlgn="t"/>
                      <a:r>
                        <a:rPr lang="en-US" sz="1100" b="0" i="0" u="none" strike="noStrike">
                          <a:solidFill>
                            <a:srgbClr val="000000"/>
                          </a:solidFill>
                          <a:effectLst/>
                          <a:latin typeface="Calibri" panose="020F0502020204030204" pitchFamily="34" charset="0"/>
                        </a:rPr>
                        <a:t>Other or comments (please describe)</a:t>
                      </a:r>
                    </a:p>
                  </a:txBody>
                  <a:tcPr marL="7205" marR="7205" marT="720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sv-SE" sz="1100" b="1"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sv-SE" sz="1100" b="0" i="0" u="none" strike="noStrike">
                          <a:solidFill>
                            <a:srgbClr val="000000"/>
                          </a:solidFill>
                          <a:effectLst/>
                          <a:latin typeface="Calibri" panose="020F0502020204030204" pitchFamily="34" charset="0"/>
                        </a:rPr>
                        <a:t> </a:t>
                      </a:r>
                    </a:p>
                  </a:txBody>
                  <a:tcPr marL="7205" marR="7205" marT="720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Calibri" panose="020F0502020204030204" pitchFamily="34" charset="0"/>
                        </a:rPr>
                        <a:t>R4: Our streaming service provides 1080p50 for all live content and OD-content is on the roadmap. Soon we will start distribution of 4K OD-content for selected end-user devices (Android TV and </a:t>
                      </a:r>
                      <a:r>
                        <a:rPr lang="en-US" sz="1050" b="0" i="0" u="none" strike="noStrike" dirty="0" err="1">
                          <a:solidFill>
                            <a:srgbClr val="000000"/>
                          </a:solidFill>
                          <a:effectLst/>
                          <a:latin typeface="Calibri" panose="020F0502020204030204" pitchFamily="34" charset="0"/>
                        </a:rPr>
                        <a:t>AppleTV</a:t>
                      </a:r>
                      <a:r>
                        <a:rPr lang="en-US" sz="1050" b="0" i="0" u="none" strike="noStrike" dirty="0">
                          <a:solidFill>
                            <a:srgbClr val="000000"/>
                          </a:solidFill>
                          <a:effectLst/>
                          <a:latin typeface="Calibri" panose="020F0502020204030204" pitchFamily="34" charset="0"/>
                        </a:rPr>
                        <a:t>).</a:t>
                      </a:r>
                    </a:p>
                  </a:txBody>
                  <a:tcPr marL="7205" marR="7205" marT="720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2784486"/>
                  </a:ext>
                </a:extLst>
              </a:tr>
            </a:tbl>
          </a:graphicData>
        </a:graphic>
      </p:graphicFrame>
      <p:sp>
        <p:nvSpPr>
          <p:cNvPr id="5" name="TextBox 4">
            <a:extLst>
              <a:ext uri="{FF2B5EF4-FFF2-40B4-BE49-F238E27FC236}">
                <a16:creationId xmlns:a16="http://schemas.microsoft.com/office/drawing/2014/main" id="{C98E1931-223F-4B54-9E28-47711AB83395}"/>
              </a:ext>
            </a:extLst>
          </p:cNvPr>
          <p:cNvSpPr txBox="1"/>
          <p:nvPr/>
        </p:nvSpPr>
        <p:spPr>
          <a:xfrm>
            <a:off x="634621" y="6554428"/>
            <a:ext cx="6962162" cy="261610"/>
          </a:xfrm>
          <a:prstGeom prst="rect">
            <a:avLst/>
          </a:prstGeom>
          <a:noFill/>
        </p:spPr>
        <p:txBody>
          <a:bodyPr wrap="none" rtlCol="0">
            <a:spAutoFit/>
          </a:bodyPr>
          <a:lstStyle/>
          <a:p>
            <a:r>
              <a:rPr lang="sv-SE" sz="1100" dirty="0" err="1">
                <a:solidFill>
                  <a:srgbClr val="763B00"/>
                </a:solidFill>
              </a:rPr>
              <a:t>NorDigT</a:t>
            </a:r>
            <a:r>
              <a:rPr lang="sv-SE" sz="1100" dirty="0">
                <a:solidFill>
                  <a:srgbClr val="763B00"/>
                </a:solidFill>
              </a:rPr>
              <a:t>/</a:t>
            </a:r>
            <a:r>
              <a:rPr lang="sv-SE" sz="1100" dirty="0" err="1">
                <a:solidFill>
                  <a:srgbClr val="763B00"/>
                </a:solidFill>
              </a:rPr>
              <a:t>RoO</a:t>
            </a:r>
            <a:r>
              <a:rPr lang="sv-SE" sz="1100" dirty="0">
                <a:solidFill>
                  <a:srgbClr val="763B00"/>
                </a:solidFill>
              </a:rPr>
              <a:t> </a:t>
            </a:r>
            <a:r>
              <a:rPr lang="sv-SE" sz="1100" dirty="0" err="1">
                <a:solidFill>
                  <a:srgbClr val="763B00"/>
                </a:solidFill>
              </a:rPr>
              <a:t>comment</a:t>
            </a:r>
            <a:r>
              <a:rPr lang="sv-SE" sz="1100" dirty="0">
                <a:solidFill>
                  <a:srgbClr val="763B00"/>
                </a:solidFill>
              </a:rPr>
              <a:t>: Broadcaster still </a:t>
            </a:r>
            <a:r>
              <a:rPr lang="sv-SE" sz="1100" dirty="0" err="1">
                <a:solidFill>
                  <a:srgbClr val="763B00"/>
                </a:solidFill>
              </a:rPr>
              <a:t>investigating</a:t>
            </a:r>
            <a:r>
              <a:rPr lang="sv-SE" sz="1100" dirty="0">
                <a:solidFill>
                  <a:srgbClr val="763B00"/>
                </a:solidFill>
              </a:rPr>
              <a:t>, </a:t>
            </a:r>
            <a:r>
              <a:rPr lang="sv-SE" sz="1100" dirty="0" err="1">
                <a:solidFill>
                  <a:srgbClr val="763B00"/>
                </a:solidFill>
              </a:rPr>
              <a:t>seems</a:t>
            </a:r>
            <a:r>
              <a:rPr lang="sv-SE" sz="1100" dirty="0">
                <a:solidFill>
                  <a:srgbClr val="763B00"/>
                </a:solidFill>
              </a:rPr>
              <a:t> </a:t>
            </a:r>
            <a:r>
              <a:rPr lang="sv-SE" sz="1100" dirty="0" err="1">
                <a:solidFill>
                  <a:srgbClr val="763B00"/>
                </a:solidFill>
              </a:rPr>
              <a:t>that</a:t>
            </a:r>
            <a:r>
              <a:rPr lang="sv-SE" sz="1100" dirty="0">
                <a:solidFill>
                  <a:srgbClr val="763B00"/>
                </a:solidFill>
              </a:rPr>
              <a:t> new </a:t>
            </a:r>
            <a:r>
              <a:rPr lang="sv-SE" sz="1100" dirty="0" err="1">
                <a:solidFill>
                  <a:srgbClr val="763B00"/>
                </a:solidFill>
              </a:rPr>
              <a:t>higher</a:t>
            </a:r>
            <a:r>
              <a:rPr lang="sv-SE" sz="1100" dirty="0">
                <a:solidFill>
                  <a:srgbClr val="763B00"/>
                </a:solidFill>
              </a:rPr>
              <a:t> formats </a:t>
            </a:r>
            <a:r>
              <a:rPr lang="sv-SE" sz="1100" dirty="0" err="1">
                <a:solidFill>
                  <a:srgbClr val="763B00"/>
                </a:solidFill>
              </a:rPr>
              <a:t>first</a:t>
            </a:r>
            <a:r>
              <a:rPr lang="sv-SE" sz="1100" dirty="0">
                <a:solidFill>
                  <a:srgbClr val="763B00"/>
                </a:solidFill>
              </a:rPr>
              <a:t>/</a:t>
            </a:r>
            <a:r>
              <a:rPr lang="sv-SE" sz="1100" dirty="0" err="1">
                <a:solidFill>
                  <a:srgbClr val="763B00"/>
                </a:solidFill>
              </a:rPr>
              <a:t>mainly</a:t>
            </a:r>
            <a:r>
              <a:rPr lang="sv-SE" sz="1100" dirty="0">
                <a:solidFill>
                  <a:srgbClr val="763B00"/>
                </a:solidFill>
              </a:rPr>
              <a:t> for Online </a:t>
            </a:r>
          </a:p>
        </p:txBody>
      </p:sp>
    </p:spTree>
    <p:extLst>
      <p:ext uri="{BB962C8B-B14F-4D97-AF65-F5344CB8AC3E}">
        <p14:creationId xmlns:p14="http://schemas.microsoft.com/office/powerpoint/2010/main" val="4028644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a:t>
            </a:r>
            <a:r>
              <a:rPr lang="en-US" sz="1800" b="1" dirty="0">
                <a:latin typeface="Arial Narrow" panose="020B0606020202030204" pitchFamily="34" charset="0"/>
              </a:rPr>
              <a:t>- Survey NorDig Broadcasters formats and standards</a:t>
            </a:r>
            <a:br>
              <a:rPr lang="en-US" sz="2000" b="1" dirty="0"/>
            </a:br>
            <a:r>
              <a:rPr lang="en-GB" sz="1400" b="1" dirty="0"/>
              <a:t>    </a:t>
            </a:r>
            <a:r>
              <a:rPr lang="en-US" sz="1400" b="1" dirty="0"/>
              <a:t>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8</a:t>
            </a:fld>
            <a:endParaRPr lang="en-US" dirty="0"/>
          </a:p>
        </p:txBody>
      </p:sp>
      <p:graphicFrame>
        <p:nvGraphicFramePr>
          <p:cNvPr id="5" name="Table 4">
            <a:extLst>
              <a:ext uri="{FF2B5EF4-FFF2-40B4-BE49-F238E27FC236}">
                <a16:creationId xmlns:a16="http://schemas.microsoft.com/office/drawing/2014/main" id="{4E3C57D4-6282-44E5-B154-17C5C39937EB}"/>
              </a:ext>
            </a:extLst>
          </p:cNvPr>
          <p:cNvGraphicFramePr>
            <a:graphicFrameLocks noGrp="1"/>
          </p:cNvGraphicFramePr>
          <p:nvPr>
            <p:extLst>
              <p:ext uri="{D42A27DB-BD31-4B8C-83A1-F6EECF244321}">
                <p14:modId xmlns:p14="http://schemas.microsoft.com/office/powerpoint/2010/main" val="3180260884"/>
              </p:ext>
            </p:extLst>
          </p:nvPr>
        </p:nvGraphicFramePr>
        <p:xfrm>
          <a:off x="348423" y="1306089"/>
          <a:ext cx="8362601" cy="4528121"/>
        </p:xfrm>
        <a:graphic>
          <a:graphicData uri="http://schemas.openxmlformats.org/drawingml/2006/table">
            <a:tbl>
              <a:tblPr/>
              <a:tblGrid>
                <a:gridCol w="8362601">
                  <a:extLst>
                    <a:ext uri="{9D8B030D-6E8A-4147-A177-3AD203B41FA5}">
                      <a16:colId xmlns:a16="http://schemas.microsoft.com/office/drawing/2014/main" val="3503249734"/>
                    </a:ext>
                  </a:extLst>
                </a:gridCol>
              </a:tblGrid>
              <a:tr h="347515">
                <a:tc>
                  <a:txBody>
                    <a:bodyPr/>
                    <a:lstStyle/>
                    <a:p>
                      <a:pPr algn="l" fontAlgn="t"/>
                      <a:r>
                        <a:rPr lang="en-US" sz="1100" b="1" i="0" u="none" strike="noStrike" dirty="0">
                          <a:solidFill>
                            <a:srgbClr val="000000"/>
                          </a:solidFill>
                          <a:effectLst/>
                          <a:latin typeface="Calibri" panose="020F0502020204030204" pitchFamily="34" charset="0"/>
                        </a:rPr>
                        <a:t>Q2. General:</a:t>
                      </a:r>
                      <a:r>
                        <a:rPr lang="en-US" sz="1100" b="0" i="0" u="none" strike="noStrike" dirty="0">
                          <a:solidFill>
                            <a:srgbClr val="000000"/>
                          </a:solidFill>
                          <a:effectLst/>
                          <a:latin typeface="Calibri" panose="020F0502020204030204" pitchFamily="34" charset="0"/>
                        </a:rPr>
                        <a:t> If you have plans for new formats, but the plan is to launch this only/mainly for online, could you describe what are the reasons for not launching in broadcast? (e.g., too complex to handle consumer IRDs, too costly, all focus on online…).</a:t>
                      </a:r>
                    </a:p>
                  </a:txBody>
                  <a:tcPr marL="8274" marR="8274" marT="827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335721142"/>
                  </a:ext>
                </a:extLst>
              </a:tr>
              <a:tr h="347515">
                <a:tc>
                  <a:txBody>
                    <a:bodyPr/>
                    <a:lstStyle/>
                    <a:p>
                      <a:pPr algn="l" fontAlgn="t"/>
                      <a:r>
                        <a:rPr lang="en-US" sz="1100" b="0" i="0" u="none" strike="noStrike" dirty="0">
                          <a:solidFill>
                            <a:srgbClr val="000000"/>
                          </a:solidFill>
                          <a:effectLst/>
                          <a:latin typeface="Calibri" panose="020F0502020204030204" pitchFamily="34" charset="0"/>
                        </a:rPr>
                        <a:t>R1: Our customers have found our </a:t>
                      </a:r>
                      <a:r>
                        <a:rPr lang="en-US" sz="1100" b="0" i="0" u="none" strike="noStrike" dirty="0" err="1">
                          <a:solidFill>
                            <a:srgbClr val="000000"/>
                          </a:solidFill>
                          <a:effectLst/>
                          <a:latin typeface="Calibri" panose="020F0502020204030204" pitchFamily="34" charset="0"/>
                        </a:rPr>
                        <a:t>Areena</a:t>
                      </a:r>
                      <a:r>
                        <a:rPr lang="en-US" sz="1100" b="0" i="0" u="none" strike="noStrike" dirty="0">
                          <a:solidFill>
                            <a:srgbClr val="000000"/>
                          </a:solidFill>
                          <a:effectLst/>
                          <a:latin typeface="Calibri" panose="020F0502020204030204" pitchFamily="34" charset="0"/>
                        </a:rPr>
                        <a:t> service and they are very happy with it. We have both Live-TV-Simulcasts and </a:t>
                      </a:r>
                      <a:r>
                        <a:rPr lang="en-US" sz="1100" b="0" i="0" u="none" strike="noStrike" dirty="0" err="1">
                          <a:solidFill>
                            <a:srgbClr val="000000"/>
                          </a:solidFill>
                          <a:effectLst/>
                          <a:latin typeface="Calibri" panose="020F0502020204030204" pitchFamily="34" charset="0"/>
                        </a:rPr>
                        <a:t>Vods</a:t>
                      </a:r>
                      <a:r>
                        <a:rPr lang="en-US" sz="1100" b="0" i="0" u="none" strike="noStrike" dirty="0">
                          <a:solidFill>
                            <a:srgbClr val="000000"/>
                          </a:solidFill>
                          <a:effectLst/>
                          <a:latin typeface="Calibri" panose="020F0502020204030204" pitchFamily="34" charset="0"/>
                        </a:rPr>
                        <a:t> in </a:t>
                      </a:r>
                      <a:r>
                        <a:rPr lang="en-US" sz="1100" b="0" i="0" u="none" strike="noStrike" dirty="0" err="1">
                          <a:solidFill>
                            <a:srgbClr val="000000"/>
                          </a:solidFill>
                          <a:effectLst/>
                          <a:latin typeface="Calibri" panose="020F0502020204030204" pitchFamily="34" charset="0"/>
                        </a:rPr>
                        <a:t>Areena</a:t>
                      </a:r>
                      <a:r>
                        <a:rPr lang="en-US" sz="1100" b="0" i="0" u="none" strike="noStrike" dirty="0">
                          <a:solidFill>
                            <a:srgbClr val="000000"/>
                          </a:solidFill>
                          <a:effectLst/>
                          <a:latin typeface="Calibri" panose="020F0502020204030204" pitchFamily="34" charset="0"/>
                        </a:rPr>
                        <a:t>. Broadband connections in Finland are expanding very fast with 5G.</a:t>
                      </a:r>
                    </a:p>
                  </a:txBody>
                  <a:tcPr marL="8274" marR="8274" marT="827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7477280"/>
                  </a:ext>
                </a:extLst>
              </a:tr>
              <a:tr h="173757">
                <a:tc>
                  <a:txBody>
                    <a:bodyPr/>
                    <a:lstStyle/>
                    <a:p>
                      <a:pPr algn="l" fontAlgn="t"/>
                      <a:r>
                        <a:rPr lang="en-US" sz="1100" b="0" i="0" u="none" strike="noStrike" dirty="0">
                          <a:solidFill>
                            <a:srgbClr val="000000"/>
                          </a:solidFill>
                          <a:effectLst/>
                          <a:latin typeface="Calibri" panose="020F0502020204030204" pitchFamily="34" charset="0"/>
                        </a:rPr>
                        <a:t>R2: Too costly to have simulcast on classic broadcast platforms.</a:t>
                      </a:r>
                    </a:p>
                  </a:txBody>
                  <a:tcPr marL="8274" marR="8274" marT="827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6828403"/>
                  </a:ext>
                </a:extLst>
              </a:tr>
              <a:tr h="521272">
                <a:tc>
                  <a:txBody>
                    <a:bodyPr/>
                    <a:lstStyle/>
                    <a:p>
                      <a:pPr algn="l" fontAlgn="t"/>
                      <a:r>
                        <a:rPr lang="sv-SE" sz="1100" b="0" i="0" u="none" strike="noStrike" dirty="0">
                          <a:solidFill>
                            <a:srgbClr val="000000"/>
                          </a:solidFill>
                          <a:effectLst/>
                          <a:latin typeface="Calibri" panose="020F0502020204030204" pitchFamily="34" charset="0"/>
                        </a:rPr>
                        <a:t>R3: DTT/DTH: </a:t>
                      </a:r>
                      <a:r>
                        <a:rPr lang="sv-SE" sz="1100" b="0" i="0" u="none" strike="noStrike" dirty="0" err="1">
                          <a:solidFill>
                            <a:srgbClr val="000000"/>
                          </a:solidFill>
                          <a:effectLst/>
                          <a:latin typeface="Calibri" panose="020F0502020204030204" pitchFamily="34" charset="0"/>
                        </a:rPr>
                        <a:t>Keep</a:t>
                      </a:r>
                      <a:r>
                        <a:rPr lang="sv-SE" sz="1100" b="0" i="0" u="none" strike="noStrike" dirty="0">
                          <a:solidFill>
                            <a:srgbClr val="000000"/>
                          </a:solidFill>
                          <a:effectLst/>
                          <a:latin typeface="Calibri" panose="020F0502020204030204" pitchFamily="34" charset="0"/>
                        </a:rPr>
                        <a:t> MPEG4 (720p) </a:t>
                      </a:r>
                      <a:r>
                        <a:rPr lang="sv-SE" sz="1100" b="0" i="0" u="none" strike="noStrike" dirty="0" err="1">
                          <a:solidFill>
                            <a:srgbClr val="000000"/>
                          </a:solidFill>
                          <a:effectLst/>
                          <a:latin typeface="Calibri" panose="020F0502020204030204" pitchFamily="34" charset="0"/>
                        </a:rPr>
                        <a:t>due</a:t>
                      </a:r>
                      <a:r>
                        <a:rPr lang="sv-SE" sz="1100" b="0" i="0" u="none" strike="noStrike" dirty="0">
                          <a:solidFill>
                            <a:srgbClr val="000000"/>
                          </a:solidFill>
                          <a:effectLst/>
                          <a:latin typeface="Calibri" panose="020F0502020204030204" pitchFamily="34" charset="0"/>
                        </a:rPr>
                        <a:t> to receiver </a:t>
                      </a:r>
                      <a:r>
                        <a:rPr lang="sv-SE" sz="1100" b="0" i="0" u="none" strike="noStrike" dirty="0" err="1">
                          <a:solidFill>
                            <a:srgbClr val="000000"/>
                          </a:solidFill>
                          <a:effectLst/>
                          <a:latin typeface="Calibri" panose="020F0502020204030204" pitchFamily="34" charset="0"/>
                        </a:rPr>
                        <a:t>issues</a:t>
                      </a:r>
                      <a:r>
                        <a:rPr lang="sv-SE" sz="1100" b="0" i="0" u="none" strike="noStrike" dirty="0">
                          <a:solidFill>
                            <a:srgbClr val="000000"/>
                          </a:solidFill>
                          <a:effectLst/>
                          <a:latin typeface="Calibri" panose="020F0502020204030204" pitchFamily="34" charset="0"/>
                        </a:rPr>
                        <a:t>.</a:t>
                      </a:r>
                      <a:br>
                        <a:rPr lang="sv-SE" sz="1100" b="0" i="0" u="none" strike="noStrike" dirty="0">
                          <a:solidFill>
                            <a:srgbClr val="000000"/>
                          </a:solidFill>
                          <a:effectLst/>
                          <a:latin typeface="Calibri" panose="020F0502020204030204" pitchFamily="34" charset="0"/>
                        </a:rPr>
                      </a:br>
                      <a:r>
                        <a:rPr lang="sv-SE" sz="1100" b="0" i="0" u="none" strike="noStrike" dirty="0">
                          <a:solidFill>
                            <a:srgbClr val="000000"/>
                          </a:solidFill>
                          <a:effectLst/>
                          <a:latin typeface="Calibri" panose="020F0502020204030204" pitchFamily="34" charset="0"/>
                        </a:rPr>
                        <a:t>Cable/IPTV: </a:t>
                      </a:r>
                      <a:r>
                        <a:rPr lang="sv-SE" sz="1100" b="0" i="0" u="none" strike="noStrike" dirty="0" err="1">
                          <a:solidFill>
                            <a:srgbClr val="000000"/>
                          </a:solidFill>
                          <a:effectLst/>
                          <a:latin typeface="Calibri" panose="020F0502020204030204" pitchFamily="34" charset="0"/>
                        </a:rPr>
                        <a:t>Keep</a:t>
                      </a:r>
                      <a:r>
                        <a:rPr lang="sv-SE" sz="1100" b="0" i="0" u="none" strike="noStrike" dirty="0">
                          <a:solidFill>
                            <a:srgbClr val="000000"/>
                          </a:solidFill>
                          <a:effectLst/>
                          <a:latin typeface="Calibri" panose="020F0502020204030204" pitchFamily="34" charset="0"/>
                        </a:rPr>
                        <a:t> MPEG4 (720p). Receiver </a:t>
                      </a:r>
                      <a:r>
                        <a:rPr lang="sv-SE" sz="1100" b="0" i="0" u="none" strike="noStrike" dirty="0" err="1">
                          <a:solidFill>
                            <a:srgbClr val="000000"/>
                          </a:solidFill>
                          <a:effectLst/>
                          <a:latin typeface="Calibri" panose="020F0502020204030204" pitchFamily="34" charset="0"/>
                        </a:rPr>
                        <a:t>issues</a:t>
                      </a:r>
                      <a:r>
                        <a:rPr lang="sv-SE" sz="1100" b="0" i="0" u="none" strike="noStrike" dirty="0">
                          <a:solidFill>
                            <a:srgbClr val="000000"/>
                          </a:solidFill>
                          <a:effectLst/>
                          <a:latin typeface="Calibri" panose="020F0502020204030204" pitchFamily="34" charset="0"/>
                        </a:rPr>
                        <a:t> at 2 </a:t>
                      </a:r>
                      <a:r>
                        <a:rPr lang="sv-SE" sz="1100" b="0" i="0" u="none" strike="noStrike" dirty="0" err="1">
                          <a:solidFill>
                            <a:srgbClr val="000000"/>
                          </a:solidFill>
                          <a:effectLst/>
                          <a:latin typeface="Calibri" panose="020F0502020204030204" pitchFamily="34" charset="0"/>
                        </a:rPr>
                        <a:t>main</a:t>
                      </a:r>
                      <a:r>
                        <a:rPr lang="sv-SE" sz="1100" b="0" i="0" u="none" strike="noStrike" dirty="0">
                          <a:solidFill>
                            <a:srgbClr val="000000"/>
                          </a:solidFill>
                          <a:effectLst/>
                          <a:latin typeface="Calibri" panose="020F0502020204030204" pitchFamily="34" charset="0"/>
                        </a:rPr>
                        <a:t> </a:t>
                      </a:r>
                      <a:r>
                        <a:rPr lang="sv-SE" sz="1100" b="0" i="0" u="none" strike="noStrike" dirty="0" err="1">
                          <a:solidFill>
                            <a:srgbClr val="000000"/>
                          </a:solidFill>
                          <a:effectLst/>
                          <a:latin typeface="Calibri" panose="020F0502020204030204" pitchFamily="34" charset="0"/>
                        </a:rPr>
                        <a:t>cable</a:t>
                      </a:r>
                      <a:r>
                        <a:rPr lang="sv-SE" sz="1100" b="0" i="0" u="none" strike="noStrike" dirty="0">
                          <a:solidFill>
                            <a:srgbClr val="000000"/>
                          </a:solidFill>
                          <a:effectLst/>
                          <a:latin typeface="Calibri" panose="020F0502020204030204" pitchFamily="34" charset="0"/>
                        </a:rPr>
                        <a:t> operators. </a:t>
                      </a:r>
                      <a:r>
                        <a:rPr lang="sv-SE" sz="1100" b="0" i="0" u="none" strike="noStrike" dirty="0" err="1">
                          <a:solidFill>
                            <a:srgbClr val="000000"/>
                          </a:solidFill>
                          <a:effectLst/>
                          <a:latin typeface="Calibri" panose="020F0502020204030204" pitchFamily="34" charset="0"/>
                        </a:rPr>
                        <a:t>Provide</a:t>
                      </a:r>
                      <a:r>
                        <a:rPr lang="sv-SE" sz="1100" b="0" i="0" u="none" strike="noStrike" dirty="0">
                          <a:solidFill>
                            <a:srgbClr val="000000"/>
                          </a:solidFill>
                          <a:effectLst/>
                          <a:latin typeface="Calibri" panose="020F0502020204030204" pitchFamily="34" charset="0"/>
                        </a:rPr>
                        <a:t> </a:t>
                      </a:r>
                      <a:r>
                        <a:rPr lang="sv-SE" sz="1100" b="0" i="0" u="none" strike="noStrike" dirty="0" err="1">
                          <a:solidFill>
                            <a:srgbClr val="000000"/>
                          </a:solidFill>
                          <a:effectLst/>
                          <a:latin typeface="Calibri" panose="020F0502020204030204" pitchFamily="34" charset="0"/>
                        </a:rPr>
                        <a:t>higher</a:t>
                      </a:r>
                      <a:r>
                        <a:rPr lang="sv-SE" sz="1100" b="0" i="0" u="none" strike="noStrike" dirty="0">
                          <a:solidFill>
                            <a:srgbClr val="000000"/>
                          </a:solidFill>
                          <a:effectLst/>
                          <a:latin typeface="Calibri" panose="020F0502020204030204" pitchFamily="34" charset="0"/>
                        </a:rPr>
                        <a:t> </a:t>
                      </a:r>
                      <a:r>
                        <a:rPr lang="sv-SE" sz="1100" b="0" i="0" u="none" strike="noStrike" dirty="0" err="1">
                          <a:solidFill>
                            <a:srgbClr val="000000"/>
                          </a:solidFill>
                          <a:effectLst/>
                          <a:latin typeface="Calibri" panose="020F0502020204030204" pitchFamily="34" charset="0"/>
                        </a:rPr>
                        <a:t>mezzanine</a:t>
                      </a:r>
                      <a:r>
                        <a:rPr lang="sv-SE" sz="1100" b="0" i="0" u="none" strike="noStrike" dirty="0">
                          <a:solidFill>
                            <a:srgbClr val="000000"/>
                          </a:solidFill>
                          <a:effectLst/>
                          <a:latin typeface="Calibri" panose="020F0502020204030204" pitchFamily="34" charset="0"/>
                        </a:rPr>
                        <a:t> (1080p) format to IPTV </a:t>
                      </a:r>
                      <a:r>
                        <a:rPr lang="sv-SE" sz="1100" b="0" i="0" u="none" strike="noStrike" dirty="0" err="1">
                          <a:solidFill>
                            <a:srgbClr val="000000"/>
                          </a:solidFill>
                          <a:effectLst/>
                          <a:latin typeface="Calibri" panose="020F0502020204030204" pitchFamily="34" charset="0"/>
                        </a:rPr>
                        <a:t>distributor</a:t>
                      </a:r>
                      <a:r>
                        <a:rPr lang="sv-SE" sz="1100" b="0" i="0" u="none" strike="noStrike" dirty="0">
                          <a:solidFill>
                            <a:srgbClr val="000000"/>
                          </a:solidFill>
                          <a:effectLst/>
                          <a:latin typeface="Calibri" panose="020F0502020204030204" pitchFamily="34" charset="0"/>
                        </a:rPr>
                        <a:t> for broadcast. and online services.</a:t>
                      </a:r>
                    </a:p>
                  </a:txBody>
                  <a:tcPr marL="8274" marR="8274" marT="827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8169068"/>
                  </a:ext>
                </a:extLst>
              </a:tr>
              <a:tr h="3135905">
                <a:tc>
                  <a:txBody>
                    <a:bodyPr/>
                    <a:lstStyle/>
                    <a:p>
                      <a:pPr algn="l" fontAlgn="t"/>
                      <a:r>
                        <a:rPr lang="en-US" sz="1100" b="0" i="0" u="none" strike="noStrike" dirty="0">
                          <a:solidFill>
                            <a:srgbClr val="000000"/>
                          </a:solidFill>
                          <a:effectLst/>
                          <a:latin typeface="Calibri" panose="020F0502020204030204" pitchFamily="34" charset="0"/>
                        </a:rPr>
                        <a:t>R4: Regarding Live channels:</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Our 1080p50 streams for live channels on DRTV are only upscaled 1080i50 in the last part of the production chain (live streaming transcoders). We don’t have the capacity to distribute this on our DTT-platform. Third party distributors (cable or satellite) are allowed to upscale our content as well, as long as it doesn’t deteriorate the quality of R4’s live channels.</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R4 are looking at making the entire production chain 1080p50, however, initial analysis shows this to be a massive investment, which would entail changing our internal SDI signal distribution to IP. We don’t have any plans for a change of this scale yet.</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Instead we might do 4K/1080p50 HR4 for big sport events in the future, if this is offered by the event organization. This will be offered on DRTV and perhaps in cooperation with third party distributors (cable, IP-tv (fiber) and satellite) if they are interested.</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Regarding OD-content:</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We are looking at distributing 4K for selected content (big drama productions and documentaries) and for select devices. This is done to not corrupt certain end-user devices (consumer IRDs), that doesn’t support 4K. </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It is quite a big hazzle to make sure, that making new formats available to the end users, doesn’t corrupt their devices, even when it’s only for online distribution. </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Lack of common standards on how to handle new formats is an issue. E.g. we right now have an issue with only a subset of TV’s, that are having difficulties with handling the dynamic shift from 720p50 to 1080p50 on our HbbTV-platform, when the capacity is available in the end users network. This results in a disruptive viewing experience and a lot of buffering.</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HR4 is being investigated, but the we expect the hazzle with end-user devices to be even bigger here, as the HR4 and dynamic HDR-market is so fragmented.</a:t>
                      </a:r>
                    </a:p>
                  </a:txBody>
                  <a:tcPr marL="8274" marR="8274" marT="827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7675004"/>
                  </a:ext>
                </a:extLst>
              </a:tr>
            </a:tbl>
          </a:graphicData>
        </a:graphic>
      </p:graphicFrame>
    </p:spTree>
    <p:extLst>
      <p:ext uri="{BB962C8B-B14F-4D97-AF65-F5344CB8AC3E}">
        <p14:creationId xmlns:p14="http://schemas.microsoft.com/office/powerpoint/2010/main" val="3504180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a:t>
            </a:r>
            <a:r>
              <a:rPr lang="en-US" sz="1800" b="1" dirty="0">
                <a:latin typeface="Arial Narrow" panose="020B0606020202030204" pitchFamily="34" charset="0"/>
              </a:rPr>
              <a:t>- Survey NorDig Broadcasters formats and standards</a:t>
            </a:r>
            <a:br>
              <a:rPr lang="en-US" sz="2000" b="1" dirty="0"/>
            </a:br>
            <a:r>
              <a:rPr lang="en-GB" sz="1400" b="1" dirty="0"/>
              <a:t>    </a:t>
            </a:r>
            <a:r>
              <a:rPr lang="en-US" sz="1400" b="1" dirty="0"/>
              <a:t>NorDig Excom meeting </a:t>
            </a:r>
            <a:r>
              <a:rPr lang="en-US" sz="1400" b="1" kern="0" dirty="0">
                <a:latin typeface="+mj-lt"/>
                <a:ea typeface="+mj-ea"/>
                <a:cs typeface="+mj-cs"/>
              </a:rPr>
              <a:t>17</a:t>
            </a:r>
            <a:r>
              <a:rPr lang="en-US" sz="1400" b="1" kern="0" baseline="30000" dirty="0">
                <a:latin typeface="+mj-lt"/>
                <a:ea typeface="+mj-ea"/>
                <a:cs typeface="+mj-cs"/>
              </a:rPr>
              <a:t>th</a:t>
            </a:r>
            <a:r>
              <a:rPr lang="en-US" sz="1400" b="1" kern="0" dirty="0">
                <a:latin typeface="+mj-lt"/>
                <a:ea typeface="+mj-ea"/>
                <a:cs typeface="+mj-cs"/>
              </a:rPr>
              <a:t> March </a:t>
            </a:r>
            <a:r>
              <a:rPr lang="en-US" sz="1400" b="1" dirty="0"/>
              <a:t>2022</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9</a:t>
            </a:fld>
            <a:endParaRPr lang="en-US" dirty="0"/>
          </a:p>
        </p:txBody>
      </p:sp>
      <p:sp>
        <p:nvSpPr>
          <p:cNvPr id="6" name="TextBox 5">
            <a:extLst>
              <a:ext uri="{FF2B5EF4-FFF2-40B4-BE49-F238E27FC236}">
                <a16:creationId xmlns:a16="http://schemas.microsoft.com/office/drawing/2014/main" id="{A8D277CE-8EB4-453C-8676-9AF36A66D0BE}"/>
              </a:ext>
            </a:extLst>
          </p:cNvPr>
          <p:cNvSpPr txBox="1"/>
          <p:nvPr/>
        </p:nvSpPr>
        <p:spPr>
          <a:xfrm>
            <a:off x="323528" y="4653136"/>
            <a:ext cx="8362601" cy="600164"/>
          </a:xfrm>
          <a:prstGeom prst="rect">
            <a:avLst/>
          </a:prstGeom>
          <a:noFill/>
        </p:spPr>
        <p:txBody>
          <a:bodyPr wrap="square" rtlCol="0">
            <a:spAutoFit/>
          </a:bodyPr>
          <a:lstStyle/>
          <a:p>
            <a:r>
              <a:rPr lang="sv-SE" sz="1100" dirty="0" err="1">
                <a:solidFill>
                  <a:srgbClr val="763B00"/>
                </a:solidFill>
              </a:rPr>
              <a:t>NorDigT</a:t>
            </a:r>
            <a:r>
              <a:rPr lang="sv-SE" sz="1100" dirty="0">
                <a:solidFill>
                  <a:srgbClr val="763B00"/>
                </a:solidFill>
              </a:rPr>
              <a:t>/</a:t>
            </a:r>
            <a:r>
              <a:rPr lang="sv-SE" sz="1100" dirty="0" err="1">
                <a:solidFill>
                  <a:srgbClr val="763B00"/>
                </a:solidFill>
              </a:rPr>
              <a:t>RoO</a:t>
            </a:r>
            <a:r>
              <a:rPr lang="sv-SE" sz="1100" dirty="0">
                <a:solidFill>
                  <a:srgbClr val="763B00"/>
                </a:solidFill>
              </a:rPr>
              <a:t> </a:t>
            </a:r>
            <a:r>
              <a:rPr lang="sv-SE" sz="1100" dirty="0" err="1">
                <a:solidFill>
                  <a:srgbClr val="763B00"/>
                </a:solidFill>
              </a:rPr>
              <a:t>comment</a:t>
            </a:r>
            <a:r>
              <a:rPr lang="sv-SE" sz="1100" dirty="0">
                <a:solidFill>
                  <a:srgbClr val="763B00"/>
                </a:solidFill>
              </a:rPr>
              <a:t>: </a:t>
            </a:r>
            <a:r>
              <a:rPr lang="sv-SE" sz="1100" dirty="0" err="1">
                <a:solidFill>
                  <a:srgbClr val="763B00"/>
                </a:solidFill>
              </a:rPr>
              <a:t>Seems</a:t>
            </a:r>
            <a:r>
              <a:rPr lang="sv-SE" sz="1100" dirty="0">
                <a:solidFill>
                  <a:srgbClr val="763B00"/>
                </a:solidFill>
              </a:rPr>
              <a:t> for broadcast </a:t>
            </a:r>
            <a:r>
              <a:rPr lang="sv-SE" sz="1100" dirty="0" err="1">
                <a:solidFill>
                  <a:srgbClr val="763B00"/>
                </a:solidFill>
              </a:rPr>
              <a:t>that</a:t>
            </a:r>
            <a:r>
              <a:rPr lang="sv-SE" sz="1100" dirty="0">
                <a:solidFill>
                  <a:srgbClr val="763B00"/>
                </a:solidFill>
              </a:rPr>
              <a:t> it is </a:t>
            </a:r>
            <a:r>
              <a:rPr lang="sv-SE" sz="1100" dirty="0" err="1">
                <a:solidFill>
                  <a:srgbClr val="763B00"/>
                </a:solidFill>
              </a:rPr>
              <a:t>preferred</a:t>
            </a:r>
            <a:r>
              <a:rPr lang="sv-SE" sz="1100" dirty="0">
                <a:solidFill>
                  <a:srgbClr val="763B00"/>
                </a:solidFill>
              </a:rPr>
              <a:t> </a:t>
            </a:r>
            <a:r>
              <a:rPr lang="sv-SE" sz="1100" dirty="0" err="1">
                <a:solidFill>
                  <a:srgbClr val="763B00"/>
                </a:solidFill>
              </a:rPr>
              <a:t>with</a:t>
            </a:r>
            <a:r>
              <a:rPr lang="sv-SE" sz="1100" dirty="0">
                <a:solidFill>
                  <a:srgbClr val="763B00"/>
                </a:solidFill>
              </a:rPr>
              <a:t> </a:t>
            </a:r>
            <a:r>
              <a:rPr lang="sv-SE" sz="1100" dirty="0" err="1">
                <a:solidFill>
                  <a:srgbClr val="763B00"/>
                </a:solidFill>
              </a:rPr>
              <a:t>backward</a:t>
            </a:r>
            <a:r>
              <a:rPr lang="sv-SE" sz="1100" dirty="0">
                <a:solidFill>
                  <a:srgbClr val="763B00"/>
                </a:solidFill>
              </a:rPr>
              <a:t> </a:t>
            </a:r>
            <a:r>
              <a:rPr lang="sv-SE" sz="1100" dirty="0" err="1">
                <a:solidFill>
                  <a:srgbClr val="763B00"/>
                </a:solidFill>
              </a:rPr>
              <a:t>compatible</a:t>
            </a:r>
            <a:r>
              <a:rPr lang="sv-SE" sz="1100" dirty="0">
                <a:solidFill>
                  <a:srgbClr val="763B00"/>
                </a:solidFill>
              </a:rPr>
              <a:t> formats.</a:t>
            </a:r>
          </a:p>
          <a:p>
            <a:r>
              <a:rPr lang="sv-SE" sz="1100" dirty="0" err="1">
                <a:solidFill>
                  <a:srgbClr val="763B00"/>
                </a:solidFill>
              </a:rPr>
              <a:t>Question</a:t>
            </a:r>
            <a:r>
              <a:rPr lang="sv-SE" sz="1100" dirty="0">
                <a:solidFill>
                  <a:srgbClr val="763B00"/>
                </a:solidFill>
              </a:rPr>
              <a:t> </a:t>
            </a:r>
            <a:r>
              <a:rPr lang="sv-SE" sz="1100" dirty="0" err="1">
                <a:solidFill>
                  <a:srgbClr val="763B00"/>
                </a:solidFill>
              </a:rPr>
              <a:t>of</a:t>
            </a:r>
            <a:r>
              <a:rPr lang="sv-SE" sz="1100" dirty="0">
                <a:solidFill>
                  <a:srgbClr val="763B00"/>
                </a:solidFill>
              </a:rPr>
              <a:t> </a:t>
            </a:r>
            <a:r>
              <a:rPr lang="sv-SE" sz="1100" dirty="0" err="1">
                <a:solidFill>
                  <a:srgbClr val="763B00"/>
                </a:solidFill>
              </a:rPr>
              <a:t>interoperability</a:t>
            </a:r>
            <a:r>
              <a:rPr lang="sv-SE" sz="1100" dirty="0">
                <a:solidFill>
                  <a:srgbClr val="763B00"/>
                </a:solidFill>
              </a:rPr>
              <a:t> and IRD </a:t>
            </a:r>
            <a:r>
              <a:rPr lang="sv-SE" sz="1100" dirty="0" err="1">
                <a:solidFill>
                  <a:srgbClr val="763B00"/>
                </a:solidFill>
              </a:rPr>
              <a:t>issues</a:t>
            </a:r>
            <a:r>
              <a:rPr lang="sv-SE" sz="1100" dirty="0">
                <a:solidFill>
                  <a:srgbClr val="763B00"/>
                </a:solidFill>
              </a:rPr>
              <a:t>, is </a:t>
            </a:r>
            <a:r>
              <a:rPr lang="sv-SE" sz="1100" dirty="0" err="1">
                <a:solidFill>
                  <a:srgbClr val="763B00"/>
                </a:solidFill>
              </a:rPr>
              <a:t>there</a:t>
            </a:r>
            <a:r>
              <a:rPr lang="sv-SE" sz="1100" dirty="0">
                <a:solidFill>
                  <a:srgbClr val="763B00"/>
                </a:solidFill>
              </a:rPr>
              <a:t> problem in </a:t>
            </a:r>
            <a:r>
              <a:rPr lang="sv-SE" sz="1100" dirty="0" err="1">
                <a:solidFill>
                  <a:srgbClr val="763B00"/>
                </a:solidFill>
              </a:rPr>
              <a:t>legacy</a:t>
            </a:r>
            <a:r>
              <a:rPr lang="sv-SE" sz="1100" dirty="0">
                <a:solidFill>
                  <a:srgbClr val="763B00"/>
                </a:solidFill>
              </a:rPr>
              <a:t> </a:t>
            </a:r>
            <a:r>
              <a:rPr lang="sv-SE" sz="1100" dirty="0" err="1">
                <a:solidFill>
                  <a:srgbClr val="763B00"/>
                </a:solidFill>
              </a:rPr>
              <a:t>IRDs</a:t>
            </a:r>
            <a:r>
              <a:rPr lang="sv-SE" sz="1100" dirty="0">
                <a:solidFill>
                  <a:srgbClr val="763B00"/>
                </a:solidFill>
              </a:rPr>
              <a:t> or is it </a:t>
            </a:r>
            <a:r>
              <a:rPr lang="sv-SE" sz="1100" dirty="0" err="1">
                <a:solidFill>
                  <a:srgbClr val="763B00"/>
                </a:solidFill>
              </a:rPr>
              <a:t>that</a:t>
            </a:r>
            <a:r>
              <a:rPr lang="sv-SE" sz="1100" dirty="0">
                <a:solidFill>
                  <a:srgbClr val="763B00"/>
                </a:solidFill>
              </a:rPr>
              <a:t> </a:t>
            </a:r>
            <a:r>
              <a:rPr lang="sv-SE" sz="1100" dirty="0" err="1">
                <a:solidFill>
                  <a:srgbClr val="763B00"/>
                </a:solidFill>
              </a:rPr>
              <a:t>legacy</a:t>
            </a:r>
            <a:r>
              <a:rPr lang="sv-SE" sz="1100" dirty="0">
                <a:solidFill>
                  <a:srgbClr val="763B00"/>
                </a:solidFill>
              </a:rPr>
              <a:t> </a:t>
            </a:r>
            <a:r>
              <a:rPr lang="sv-SE" sz="1100" dirty="0" err="1">
                <a:solidFill>
                  <a:srgbClr val="763B00"/>
                </a:solidFill>
              </a:rPr>
              <a:t>IRDs</a:t>
            </a:r>
            <a:r>
              <a:rPr lang="sv-SE" sz="1100" dirty="0">
                <a:solidFill>
                  <a:srgbClr val="763B00"/>
                </a:solidFill>
              </a:rPr>
              <a:t> </a:t>
            </a:r>
            <a:r>
              <a:rPr lang="sv-SE" sz="1100" dirty="0" err="1">
                <a:solidFill>
                  <a:srgbClr val="763B00"/>
                </a:solidFill>
              </a:rPr>
              <a:t>works</a:t>
            </a:r>
            <a:r>
              <a:rPr lang="sv-SE" sz="1100" dirty="0">
                <a:solidFill>
                  <a:srgbClr val="763B00"/>
                </a:solidFill>
              </a:rPr>
              <a:t> fine as </a:t>
            </a:r>
            <a:r>
              <a:rPr lang="sv-SE" sz="1100" dirty="0" err="1">
                <a:solidFill>
                  <a:srgbClr val="763B00"/>
                </a:solidFill>
              </a:rPr>
              <a:t>they</a:t>
            </a:r>
            <a:r>
              <a:rPr lang="sv-SE" sz="1100" dirty="0">
                <a:solidFill>
                  <a:srgbClr val="763B00"/>
                </a:solidFill>
              </a:rPr>
              <a:t> </a:t>
            </a:r>
            <a:r>
              <a:rPr lang="sv-SE" sz="1100" dirty="0" err="1">
                <a:solidFill>
                  <a:srgbClr val="763B00"/>
                </a:solidFill>
              </a:rPr>
              <a:t>intended</a:t>
            </a:r>
            <a:r>
              <a:rPr lang="sv-SE" sz="1100" dirty="0">
                <a:solidFill>
                  <a:srgbClr val="763B00"/>
                </a:solidFill>
              </a:rPr>
              <a:t> </a:t>
            </a:r>
            <a:r>
              <a:rPr lang="sv-SE" sz="1100" dirty="0" err="1">
                <a:solidFill>
                  <a:srgbClr val="763B00"/>
                </a:solidFill>
              </a:rPr>
              <a:t>when</a:t>
            </a:r>
            <a:r>
              <a:rPr lang="sv-SE" sz="1100" dirty="0">
                <a:solidFill>
                  <a:srgbClr val="763B00"/>
                </a:solidFill>
              </a:rPr>
              <a:t> </a:t>
            </a:r>
            <a:r>
              <a:rPr lang="sv-SE" sz="1100" dirty="0" err="1">
                <a:solidFill>
                  <a:srgbClr val="763B00"/>
                </a:solidFill>
              </a:rPr>
              <a:t>they</a:t>
            </a:r>
            <a:r>
              <a:rPr lang="sv-SE" sz="1100" dirty="0">
                <a:solidFill>
                  <a:srgbClr val="763B00"/>
                </a:solidFill>
              </a:rPr>
              <a:t> </a:t>
            </a:r>
            <a:r>
              <a:rPr lang="sv-SE" sz="1100" dirty="0" err="1">
                <a:solidFill>
                  <a:srgbClr val="763B00"/>
                </a:solidFill>
              </a:rPr>
              <a:t>was</a:t>
            </a:r>
            <a:r>
              <a:rPr lang="sv-SE" sz="1100" dirty="0">
                <a:solidFill>
                  <a:srgbClr val="763B00"/>
                </a:solidFill>
              </a:rPr>
              <a:t> sold </a:t>
            </a:r>
            <a:r>
              <a:rPr lang="sv-SE" sz="1100" dirty="0" err="1">
                <a:solidFill>
                  <a:srgbClr val="763B00"/>
                </a:solidFill>
              </a:rPr>
              <a:t>but</a:t>
            </a:r>
            <a:r>
              <a:rPr lang="sv-SE" sz="1100" dirty="0">
                <a:solidFill>
                  <a:srgbClr val="763B00"/>
                </a:solidFill>
              </a:rPr>
              <a:t> </a:t>
            </a:r>
            <a:r>
              <a:rPr lang="sv-SE" sz="1100" dirty="0" err="1">
                <a:solidFill>
                  <a:srgbClr val="763B00"/>
                </a:solidFill>
              </a:rPr>
              <a:t>issue</a:t>
            </a:r>
            <a:r>
              <a:rPr lang="sv-SE" sz="1100" dirty="0">
                <a:solidFill>
                  <a:srgbClr val="763B00"/>
                </a:solidFill>
              </a:rPr>
              <a:t> for the </a:t>
            </a:r>
            <a:r>
              <a:rPr lang="sv-SE" sz="1100" dirty="0" err="1">
                <a:solidFill>
                  <a:srgbClr val="763B00"/>
                </a:solidFill>
              </a:rPr>
              <a:t>broadcaster</a:t>
            </a:r>
            <a:r>
              <a:rPr lang="sv-SE" sz="1100" dirty="0">
                <a:solidFill>
                  <a:srgbClr val="763B00"/>
                </a:solidFill>
              </a:rPr>
              <a:t> </a:t>
            </a:r>
            <a:r>
              <a:rPr lang="sv-SE" sz="1100" dirty="0" err="1">
                <a:solidFill>
                  <a:srgbClr val="763B00"/>
                </a:solidFill>
              </a:rPr>
              <a:t>that</a:t>
            </a:r>
            <a:r>
              <a:rPr lang="sv-SE" sz="1100" dirty="0">
                <a:solidFill>
                  <a:srgbClr val="763B00"/>
                </a:solidFill>
              </a:rPr>
              <a:t> </a:t>
            </a:r>
            <a:r>
              <a:rPr lang="sv-SE" sz="1100" dirty="0" err="1">
                <a:solidFill>
                  <a:srgbClr val="763B00"/>
                </a:solidFill>
              </a:rPr>
              <a:t>they</a:t>
            </a:r>
            <a:r>
              <a:rPr lang="sv-SE" sz="1100" dirty="0">
                <a:solidFill>
                  <a:srgbClr val="763B00"/>
                </a:solidFill>
              </a:rPr>
              <a:t> do not support the new formats? </a:t>
            </a:r>
          </a:p>
        </p:txBody>
      </p:sp>
      <p:graphicFrame>
        <p:nvGraphicFramePr>
          <p:cNvPr id="7" name="Table 6">
            <a:extLst>
              <a:ext uri="{FF2B5EF4-FFF2-40B4-BE49-F238E27FC236}">
                <a16:creationId xmlns:a16="http://schemas.microsoft.com/office/drawing/2014/main" id="{F1E2FD22-E8DB-46F4-888D-CF23C7C03416}"/>
              </a:ext>
            </a:extLst>
          </p:cNvPr>
          <p:cNvGraphicFramePr>
            <a:graphicFrameLocks noGrp="1"/>
          </p:cNvGraphicFramePr>
          <p:nvPr>
            <p:extLst>
              <p:ext uri="{D42A27DB-BD31-4B8C-83A1-F6EECF244321}">
                <p14:modId xmlns:p14="http://schemas.microsoft.com/office/powerpoint/2010/main" val="2874503608"/>
              </p:ext>
            </p:extLst>
          </p:nvPr>
        </p:nvGraphicFramePr>
        <p:xfrm>
          <a:off x="323528" y="1175776"/>
          <a:ext cx="8229600" cy="3405352"/>
        </p:xfrm>
        <a:graphic>
          <a:graphicData uri="http://schemas.openxmlformats.org/drawingml/2006/table">
            <a:tbl>
              <a:tblPr/>
              <a:tblGrid>
                <a:gridCol w="8229600">
                  <a:extLst>
                    <a:ext uri="{9D8B030D-6E8A-4147-A177-3AD203B41FA5}">
                      <a16:colId xmlns:a16="http://schemas.microsoft.com/office/drawing/2014/main" val="2331771629"/>
                    </a:ext>
                  </a:extLst>
                </a:gridCol>
              </a:tblGrid>
              <a:tr h="357562">
                <a:tc>
                  <a:txBody>
                    <a:bodyPr/>
                    <a:lstStyle/>
                    <a:p>
                      <a:pPr algn="l" fontAlgn="t"/>
                      <a:r>
                        <a:rPr lang="en-US" sz="1100" b="1" i="0" u="none" strike="noStrike" dirty="0">
                          <a:solidFill>
                            <a:srgbClr val="000000"/>
                          </a:solidFill>
                          <a:effectLst/>
                          <a:latin typeface="Calibri" panose="020F0502020204030204" pitchFamily="34" charset="0"/>
                        </a:rPr>
                        <a:t>Q3. General:</a:t>
                      </a:r>
                      <a:r>
                        <a:rPr lang="en-US" sz="1100" b="0" i="0" u="none" strike="noStrike" dirty="0">
                          <a:solidFill>
                            <a:srgbClr val="000000"/>
                          </a:solidFill>
                          <a:effectLst/>
                          <a:latin typeface="Calibri" panose="020F0502020204030204" pitchFamily="34" charset="0"/>
                        </a:rPr>
                        <a:t> What are your main reflections or issues with launching a new TV format? (e.g., interoperability with all different consumer devices, internal facility issues, production, costs, new tech, </a:t>
                      </a:r>
                      <a:r>
                        <a:rPr lang="en-US" sz="1100" b="0" i="0" u="none" strike="noStrike" dirty="0" err="1">
                          <a:solidFill>
                            <a:srgbClr val="000000"/>
                          </a:solidFill>
                          <a:effectLst/>
                          <a:latin typeface="Calibri" panose="020F0502020204030204" pitchFamily="34" charset="0"/>
                        </a:rPr>
                        <a:t>organisation</a:t>
                      </a:r>
                      <a:r>
                        <a:rPr lang="en-US" sz="1100" b="0" i="0" u="none" strike="noStrike" dirty="0">
                          <a:solidFill>
                            <a:srgbClr val="000000"/>
                          </a:solidFill>
                          <a:effectLst/>
                          <a:latin typeface="Calibri" panose="020F0502020204030204" pitchFamily="34" charset="0"/>
                        </a:rPr>
                        <a:t>, sourcing content…).</a:t>
                      </a:r>
                      <a:endParaRPr lang="en-US" sz="1100" b="1" i="0" u="none" strike="noStrike" dirty="0">
                        <a:solidFill>
                          <a:srgbClr val="000000"/>
                        </a:solidFill>
                        <a:effectLst/>
                        <a:latin typeface="Calibri" panose="020F0502020204030204" pitchFamily="34" charset="0"/>
                      </a:endParaRPr>
                    </a:p>
                  </a:txBody>
                  <a:tcPr marL="8513" marR="8513" marT="85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99896125"/>
                  </a:ext>
                </a:extLst>
              </a:tr>
              <a:tr h="178781">
                <a:tc>
                  <a:txBody>
                    <a:bodyPr/>
                    <a:lstStyle/>
                    <a:p>
                      <a:pPr algn="l" fontAlgn="t"/>
                      <a:r>
                        <a:rPr lang="en-US" sz="1100" b="0" i="0" u="none" strike="noStrike" dirty="0">
                          <a:solidFill>
                            <a:srgbClr val="000000"/>
                          </a:solidFill>
                          <a:effectLst/>
                          <a:latin typeface="Calibri" panose="020F0502020204030204" pitchFamily="34" charset="0"/>
                        </a:rPr>
                        <a:t>R1: High res formats give better viewer experience.</a:t>
                      </a:r>
                    </a:p>
                  </a:txBody>
                  <a:tcPr marL="8513" marR="8513" marT="85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8841123"/>
                  </a:ext>
                </a:extLst>
              </a:tr>
              <a:tr h="178781">
                <a:tc>
                  <a:txBody>
                    <a:bodyPr/>
                    <a:lstStyle/>
                    <a:p>
                      <a:pPr algn="l" fontAlgn="t"/>
                      <a:r>
                        <a:rPr lang="en-US" sz="1100" b="0" i="0" u="none" strike="noStrike" dirty="0">
                          <a:solidFill>
                            <a:srgbClr val="000000"/>
                          </a:solidFill>
                          <a:effectLst/>
                          <a:latin typeface="Calibri" panose="020F0502020204030204" pitchFamily="34" charset="0"/>
                        </a:rPr>
                        <a:t>R2: Cost, and interoperability with consumer devices,</a:t>
                      </a:r>
                    </a:p>
                  </a:txBody>
                  <a:tcPr marL="8513" marR="8513" marT="85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28712442"/>
                  </a:ext>
                </a:extLst>
              </a:tr>
              <a:tr h="357562">
                <a:tc>
                  <a:txBody>
                    <a:bodyPr/>
                    <a:lstStyle/>
                    <a:p>
                      <a:pPr algn="l" fontAlgn="t"/>
                      <a:r>
                        <a:rPr lang="en-US" sz="1100" b="0" i="0" u="none" strike="noStrike" dirty="0">
                          <a:solidFill>
                            <a:srgbClr val="000000"/>
                          </a:solidFill>
                          <a:effectLst/>
                          <a:latin typeface="Calibri" panose="020F0502020204030204" pitchFamily="34" charset="0"/>
                        </a:rPr>
                        <a:t>R3: 1. Interoperability issues.</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          2. More focus on growing online marked.</a:t>
                      </a:r>
                    </a:p>
                  </a:txBody>
                  <a:tcPr marL="8513" marR="8513" marT="85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887973"/>
                  </a:ext>
                </a:extLst>
              </a:tr>
              <a:tr h="357562">
                <a:tc>
                  <a:txBody>
                    <a:bodyPr/>
                    <a:lstStyle/>
                    <a:p>
                      <a:pPr algn="l" fontAlgn="t"/>
                      <a:r>
                        <a:rPr lang="en-US" sz="1100" b="0" i="0" u="none" strike="noStrike" dirty="0">
                          <a:solidFill>
                            <a:srgbClr val="000000"/>
                          </a:solidFill>
                          <a:effectLst/>
                          <a:latin typeface="Calibri" panose="020F0502020204030204" pitchFamily="34" charset="0"/>
                        </a:rPr>
                        <a:t>R4: Making sure that our DRTV-services isn’t deteriorated for a lot of end-users, that doesn’t have equipment, that supports the newest formats.</a:t>
                      </a:r>
                    </a:p>
                  </a:txBody>
                  <a:tcPr marL="8513" marR="8513" marT="85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4420074"/>
                  </a:ext>
                </a:extLst>
              </a:tr>
              <a:tr h="536343">
                <a:tc>
                  <a:txBody>
                    <a:bodyPr/>
                    <a:lstStyle/>
                    <a:p>
                      <a:pPr algn="l" fontAlgn="t"/>
                      <a:r>
                        <a:rPr lang="en-US" sz="1100" b="1" i="0" u="none" strike="noStrike">
                          <a:solidFill>
                            <a:srgbClr val="000000"/>
                          </a:solidFill>
                          <a:effectLst/>
                          <a:latin typeface="Calibri" panose="020F0502020204030204" pitchFamily="34" charset="0"/>
                        </a:rPr>
                        <a:t>Q4. General:</a:t>
                      </a:r>
                      <a:r>
                        <a:rPr lang="en-US" sz="1100" b="0" i="0" u="none" strike="noStrike">
                          <a:solidFill>
                            <a:srgbClr val="000000"/>
                          </a:solidFill>
                          <a:effectLst/>
                          <a:latin typeface="Calibri" panose="020F0502020204030204" pitchFamily="34" charset="0"/>
                        </a:rPr>
                        <a:t> Do you have plans for enabling new features for your content/services like immersive and personalized sound, dialog enhancement or sign language version (in coming 1-3 years), for example by making interactive options available via an HbbTV application or online? (Please describe if HbbTV or Online).</a:t>
                      </a:r>
                    </a:p>
                  </a:txBody>
                  <a:tcPr marL="8513" marR="8513" marT="85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7242156"/>
                  </a:ext>
                </a:extLst>
              </a:tr>
              <a:tr h="357562">
                <a:tc>
                  <a:txBody>
                    <a:bodyPr/>
                    <a:lstStyle/>
                    <a:p>
                      <a:pPr algn="l" fontAlgn="t"/>
                      <a:r>
                        <a:rPr lang="en-US" sz="1100" b="0" i="0" u="none" strike="noStrike" dirty="0">
                          <a:solidFill>
                            <a:srgbClr val="000000"/>
                          </a:solidFill>
                          <a:effectLst/>
                          <a:latin typeface="Calibri" panose="020F0502020204030204" pitchFamily="34" charset="0"/>
                        </a:rPr>
                        <a:t>R1: We are adding multi audio and multiple subtitles in our Arena live-simulcasts. These options will improve the services for impaired. NGA and better solutions for audio under study. Plans for HBBTV still </a:t>
                      </a:r>
                      <a:r>
                        <a:rPr lang="en-US" sz="1100" b="0" i="0" u="none" strike="noStrike" dirty="0" err="1">
                          <a:solidFill>
                            <a:srgbClr val="000000"/>
                          </a:solidFill>
                          <a:effectLst/>
                          <a:latin typeface="Calibri" panose="020F0502020204030204" pitchFamily="34" charset="0"/>
                        </a:rPr>
                        <a:t>ope.n</a:t>
                      </a:r>
                      <a:r>
                        <a:rPr lang="en-US" sz="1100" b="0" i="0" u="none" strike="noStrike" dirty="0">
                          <a:solidFill>
                            <a:srgbClr val="000000"/>
                          </a:solidFill>
                          <a:effectLst/>
                          <a:latin typeface="Calibri" panose="020F0502020204030204" pitchFamily="34" charset="0"/>
                        </a:rPr>
                        <a:t> </a:t>
                      </a:r>
                    </a:p>
                  </a:txBody>
                  <a:tcPr marL="8513" marR="8513" marT="85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8684617"/>
                  </a:ext>
                </a:extLst>
              </a:tr>
              <a:tr h="178781">
                <a:tc>
                  <a:txBody>
                    <a:bodyPr/>
                    <a:lstStyle/>
                    <a:p>
                      <a:pPr algn="l" fontAlgn="t"/>
                      <a:r>
                        <a:rPr lang="en-US" sz="1100" b="0" i="0" u="none" strike="noStrike" dirty="0">
                          <a:solidFill>
                            <a:srgbClr val="000000"/>
                          </a:solidFill>
                          <a:effectLst/>
                          <a:latin typeface="Calibri" panose="020F0502020204030204" pitchFamily="34" charset="0"/>
                        </a:rPr>
                        <a:t>R2: Yes, accessibility services with HbbTV </a:t>
                      </a:r>
                      <a:r>
                        <a:rPr lang="en-US" sz="1100" b="0" i="0" u="none" strike="noStrike" dirty="0" err="1">
                          <a:solidFill>
                            <a:srgbClr val="000000"/>
                          </a:solidFill>
                          <a:effectLst/>
                          <a:latin typeface="Calibri" panose="020F0502020204030204" pitchFamily="34" charset="0"/>
                        </a:rPr>
                        <a:t>för</a:t>
                      </a:r>
                      <a:r>
                        <a:rPr lang="en-US" sz="1100" b="0" i="0" u="none" strike="noStrike" dirty="0">
                          <a:solidFill>
                            <a:srgbClr val="000000"/>
                          </a:solidFill>
                          <a:effectLst/>
                          <a:latin typeface="Calibri" panose="020F0502020204030204" pitchFamily="34" charset="0"/>
                        </a:rPr>
                        <a:t> BC platform. Online for users without HbbTV enabled devices.</a:t>
                      </a:r>
                    </a:p>
                  </a:txBody>
                  <a:tcPr marL="8513" marR="8513" marT="85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0122389"/>
                  </a:ext>
                </a:extLst>
              </a:tr>
              <a:tr h="357562">
                <a:tc>
                  <a:txBody>
                    <a:bodyPr/>
                    <a:lstStyle/>
                    <a:p>
                      <a:pPr algn="l" fontAlgn="t"/>
                      <a:r>
                        <a:rPr lang="en-US" sz="1100" b="0" i="0" u="none" strike="noStrike" dirty="0">
                          <a:solidFill>
                            <a:srgbClr val="000000"/>
                          </a:solidFill>
                          <a:effectLst/>
                          <a:latin typeface="Calibri" panose="020F0502020204030204" pitchFamily="34" charset="0"/>
                        </a:rPr>
                        <a:t>R3: No current plans for immersive and personalized sound. R3 use a separate channel for sign language. R3 do not use HbbTV. All future development of dialog enhancement and improved sign language service will be on online services.</a:t>
                      </a:r>
                    </a:p>
                  </a:txBody>
                  <a:tcPr marL="8513" marR="8513" marT="85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6873160"/>
                  </a:ext>
                </a:extLst>
              </a:tr>
              <a:tr h="544856">
                <a:tc>
                  <a:txBody>
                    <a:bodyPr/>
                    <a:lstStyle/>
                    <a:p>
                      <a:pPr algn="l" fontAlgn="t"/>
                      <a:r>
                        <a:rPr lang="en-US" sz="1100" b="0" i="0" u="none" strike="noStrike" dirty="0">
                          <a:solidFill>
                            <a:srgbClr val="000000"/>
                          </a:solidFill>
                          <a:effectLst/>
                          <a:latin typeface="Calibri" panose="020F0502020204030204" pitchFamily="34" charset="0"/>
                        </a:rPr>
                        <a:t>R4: R4 already support sign language version as separate video for VOD as part that user can choose. For live there is a separate sign language channel both as broadcast, online and HbbTV and is not support as separate video track as implied here . There are talks but nothing in the roadmap yet.</a:t>
                      </a:r>
                    </a:p>
                  </a:txBody>
                  <a:tcPr marL="8513" marR="8513" marT="85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28963747"/>
                  </a:ext>
                </a:extLst>
              </a:tr>
            </a:tbl>
          </a:graphicData>
        </a:graphic>
      </p:graphicFrame>
    </p:spTree>
    <p:extLst>
      <p:ext uri="{BB962C8B-B14F-4D97-AF65-F5344CB8AC3E}">
        <p14:creationId xmlns:p14="http://schemas.microsoft.com/office/powerpoint/2010/main" val="2364175312"/>
      </p:ext>
    </p:extLst>
  </p:cSld>
  <p:clrMapOvr>
    <a:masterClrMapping/>
  </p:clrMapOvr>
</p:sld>
</file>

<file path=ppt/theme/theme1.xml><?xml version="1.0" encoding="utf-8"?>
<a:theme xmlns:a="http://schemas.openxmlformats.org/drawingml/2006/main" name="Standard utforming">
  <a:themeElements>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 utform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utform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utform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utform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utform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utform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utform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utform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utform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utform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utform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utform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157084</TotalTime>
  <Words>6948</Words>
  <Application>Microsoft Office PowerPoint</Application>
  <PresentationFormat>On-screen Show (4:3)</PresentationFormat>
  <Paragraphs>819</Paragraphs>
  <Slides>23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Arial Narrow</vt:lpstr>
      <vt:lpstr>Calibri</vt:lpstr>
      <vt:lpstr>Times New Roman</vt:lpstr>
      <vt:lpstr>Standard utforming</vt:lpstr>
      <vt:lpstr>PowerPoint Presentation</vt:lpstr>
      <vt:lpstr>NorDig T report -  Latest published specifications     NorDig Excom meeting 17th March 2022 </vt:lpstr>
      <vt:lpstr>NorDig T report -  Overview specification work     NorDig Excom meeting 17th March 2022 </vt:lpstr>
      <vt:lpstr>NorDig T report -  Overview specification work     NorDig Excom meeting 17th March 2022 </vt:lpstr>
      <vt:lpstr>NorDig T report -  Website &amp; admin     NorDig Excom meeting 17th March 2022</vt:lpstr>
      <vt:lpstr>NorDig T report -  NorDig EPG/Event info     NorDig Excom meeting 17th March 2022</vt:lpstr>
      <vt:lpstr>NorDig T report - Survey NorDig Broadcasters formats and standards     NorDig Excom meeting 17th March 2022</vt:lpstr>
      <vt:lpstr>NorDig T report - Survey NorDig Broadcasters formats and standards     NorDig Excom meeting 17th March 2022</vt:lpstr>
      <vt:lpstr>NorDig T report - Survey NorDig Broadcasters formats and standards     NorDig Excom meeting 17th March 2022</vt:lpstr>
      <vt:lpstr>NorDig T report - Survey NorDig Broadcasters formats and standards     NorDig Excom meeting 17th March 2022</vt:lpstr>
      <vt:lpstr>NorDig T report - Survey NorDig Broadcasters formats and standards     NorDig Excom meeting 17th March 2022</vt:lpstr>
      <vt:lpstr>NorDig T report - Survey NorDig Broadcasters formats and standards     NorDig Excom meeting 17th March 2022</vt:lpstr>
      <vt:lpstr>NorDig T report - Survey NorDig Broadcasters formats and standards     NorDig Excom meeting 17th March 2022</vt:lpstr>
      <vt:lpstr>NorDig T report - Survey NorDig Broadcasters formats and standards     NorDig Excom meeting 17th March 2022</vt:lpstr>
      <vt:lpstr>NorDig T report - Survey NorDig Broadcasters formats and standards     NorDig Excom meeting 17th March 2022</vt:lpstr>
      <vt:lpstr>NorDig T report - Survey NorDig Broadcasters formats and standards     NorDig Excom meeting 17th March 2022</vt:lpstr>
      <vt:lpstr>NorDig T report – report DVB status         NorDig Excom meeting 17th March 2022</vt:lpstr>
      <vt:lpstr>NorDig T report –         NorDig Excom meeting 17th March 2022</vt:lpstr>
      <vt:lpstr>NorDig T report – mandates and activities for NorDig T (1/2)           NorDig Excom meeting 17th March 2022</vt:lpstr>
      <vt:lpstr>NorDig T report – mandates and activities for NorDig T (2/2)           NorDig Excom meeting 17th March 2022</vt:lpstr>
      <vt:lpstr>NorDig T report -  Annex B - Meeting calendar 2022         NorDig Excom meeting 17th March 2022</vt:lpstr>
      <vt:lpstr>NorDig T report -  Annex C - Work and subgroups         NorDig Excom meeting 17th March 2022</vt:lpstr>
      <vt:lpstr>NorDig T report – NorDig countries/networks          NorDig Excom meeting 17th March 2022</vt:lpstr>
    </vt:vector>
  </TitlesOfParts>
  <Company>Telenor 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Message to ExCom</dc:title>
  <dc:creator>Henri Caddeo</dc:creator>
  <cp:lastModifiedBy>Per Tullstedt 1726</cp:lastModifiedBy>
  <cp:revision>1735</cp:revision>
  <cp:lastPrinted>2017-10-03T18:13:30Z</cp:lastPrinted>
  <dcterms:created xsi:type="dcterms:W3CDTF">2007-01-31T19:27:04Z</dcterms:created>
  <dcterms:modified xsi:type="dcterms:W3CDTF">2022-03-09T16:58:21Z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09590d6-57cb-4910-a5a2-af1f3f398100_Enabled">
    <vt:lpwstr>true</vt:lpwstr>
  </property>
  <property fmtid="{D5CDD505-2E9C-101B-9397-08002B2CF9AE}" pid="3" name="MSIP_Label_009590d6-57cb-4910-a5a2-af1f3f398100_SetDate">
    <vt:lpwstr>2021-05-05T06:24:36Z</vt:lpwstr>
  </property>
  <property fmtid="{D5CDD505-2E9C-101B-9397-08002B2CF9AE}" pid="4" name="MSIP_Label_009590d6-57cb-4910-a5a2-af1f3f398100_Method">
    <vt:lpwstr>Privileged</vt:lpwstr>
  </property>
  <property fmtid="{D5CDD505-2E9C-101B-9397-08002B2CF9AE}" pid="5" name="MSIP_Label_009590d6-57cb-4910-a5a2-af1f3f398100_Name">
    <vt:lpwstr>Public</vt:lpwstr>
  </property>
  <property fmtid="{D5CDD505-2E9C-101B-9397-08002B2CF9AE}" pid="6" name="MSIP_Label_009590d6-57cb-4910-a5a2-af1f3f398100_SiteId">
    <vt:lpwstr>39475f2b-e6c8-46aa-92e0-e2b5fba94858</vt:lpwstr>
  </property>
  <property fmtid="{D5CDD505-2E9C-101B-9397-08002B2CF9AE}" pid="7" name="MSIP_Label_009590d6-57cb-4910-a5a2-af1f3f398100_ActionId">
    <vt:lpwstr>f27e3219-3021-4fe0-8336-3f011910eefb</vt:lpwstr>
  </property>
  <property fmtid="{D5CDD505-2E9C-101B-9397-08002B2CF9AE}" pid="8" name="MSIP_Label_009590d6-57cb-4910-a5a2-af1f3f398100_ContentBits">
    <vt:lpwstr>2</vt:lpwstr>
  </property>
  <property fmtid="{D5CDD505-2E9C-101B-9397-08002B2CF9AE}" pid="9" name="ClassificationContentMarkingFooterLocations">
    <vt:lpwstr>Standard utforming:3</vt:lpwstr>
  </property>
  <property fmtid="{D5CDD505-2E9C-101B-9397-08002B2CF9AE}" pid="10" name="ClassificationContentMarkingFooterText">
    <vt:lpwstr>Informationsklass: ÖPPEN</vt:lpwstr>
  </property>
</Properties>
</file>