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846" r:id="rId2"/>
    <p:sldId id="1009" r:id="rId3"/>
    <p:sldId id="1023" r:id="rId4"/>
    <p:sldId id="910" r:id="rId5"/>
    <p:sldId id="974" r:id="rId6"/>
    <p:sldId id="548" r:id="rId7"/>
    <p:sldId id="1011" r:id="rId8"/>
    <p:sldId id="1012" r:id="rId9"/>
    <p:sldId id="990" r:id="rId10"/>
    <p:sldId id="577" r:id="rId11"/>
    <p:sldId id="512" r:id="rId12"/>
    <p:sldId id="1013" r:id="rId13"/>
    <p:sldId id="1024" r:id="rId14"/>
    <p:sldId id="1026" r:id="rId15"/>
    <p:sldId id="1025" r:id="rId16"/>
  </p:sldIdLst>
  <p:sldSz cx="9144000" cy="6858000" type="screen4x3"/>
  <p:notesSz cx="6797675" cy="9926638"/>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763B00"/>
    <a:srgbClr val="FFCCCC"/>
    <a:srgbClr val="663300"/>
    <a:srgbClr val="5C0000"/>
    <a:srgbClr val="CCCCFF"/>
    <a:srgbClr val="008000"/>
    <a:srgbClr val="FFA3A5"/>
    <a:srgbClr val="D2ECB6"/>
    <a:srgbClr val="FFAB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92" autoAdjust="0"/>
    <p:restoredTop sz="92234" autoAdjust="0"/>
  </p:normalViewPr>
  <p:slideViewPr>
    <p:cSldViewPr>
      <p:cViewPr varScale="1">
        <p:scale>
          <a:sx n="103" d="100"/>
          <a:sy n="103" d="100"/>
        </p:scale>
        <p:origin x="990" y="102"/>
      </p:cViewPr>
      <p:guideLst>
        <p:guide orient="horz" pos="2160"/>
        <p:guide pos="2880"/>
      </p:guideLst>
    </p:cSldViewPr>
  </p:slideViewPr>
  <p:outlineViewPr>
    <p:cViewPr>
      <p:scale>
        <a:sx n="33" d="100"/>
        <a:sy n="33" d="100"/>
      </p:scale>
      <p:origin x="48" y="945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185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EAA92433-1856-4F43-8A08-AD921B5655D2}" type="slidenum">
              <a:rPr lang="nb-NO"/>
              <a:pPr>
                <a:defRPr/>
              </a:pPr>
              <a:t>‹#›</a:t>
            </a:fld>
            <a:endParaRPr lang="nb-NO"/>
          </a:p>
        </p:txBody>
      </p:sp>
    </p:spTree>
    <p:extLst>
      <p:ext uri="{BB962C8B-B14F-4D97-AF65-F5344CB8AC3E}">
        <p14:creationId xmlns:p14="http://schemas.microsoft.com/office/powerpoint/2010/main" val="1532733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229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6148" name="Rectangle 4"/>
          <p:cNvSpPr>
            <a:spLocks noGrp="1" noRot="1" noChangeAspect="1" noChangeArrowheads="1" noTextEdit="1"/>
          </p:cNvSpPr>
          <p:nvPr>
            <p:ph type="sldImg" idx="2"/>
          </p:nvPr>
        </p:nvSpPr>
        <p:spPr bwMode="auto">
          <a:xfrm>
            <a:off x="919163" y="744538"/>
            <a:ext cx="4962525"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9450" y="4716463"/>
            <a:ext cx="5438775" cy="4465637"/>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1229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229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176FCF84-E18E-4863-AF2E-AF6CBF85D626}" type="slidenum">
              <a:rPr lang="nb-NO"/>
              <a:pPr>
                <a:defRPr/>
              </a:pPr>
              <a:t>‹#›</a:t>
            </a:fld>
            <a:endParaRPr lang="nb-NO"/>
          </a:p>
        </p:txBody>
      </p:sp>
    </p:spTree>
    <p:extLst>
      <p:ext uri="{BB962C8B-B14F-4D97-AF65-F5344CB8AC3E}">
        <p14:creationId xmlns:p14="http://schemas.microsoft.com/office/powerpoint/2010/main" val="2647495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03"/>
            <a:ext cx="9144000" cy="4811151"/>
          </a:xfrm>
          <a:prstGeom prst="rect">
            <a:avLst/>
          </a:prstGeom>
        </p:spPr>
      </p:pic>
      <p:pic>
        <p:nvPicPr>
          <p:cNvPr id="10" name="Picture 9"/>
          <p:cNvPicPr>
            <a:picLocks noChangeAspect="1"/>
          </p:cNvPicPr>
          <p:nvPr userDrawn="1"/>
        </p:nvPicPr>
        <p:blipFill>
          <a:blip r:embed="rId3"/>
          <a:stretch>
            <a:fillRect/>
          </a:stretch>
        </p:blipFill>
        <p:spPr>
          <a:xfrm>
            <a:off x="115489" y="106777"/>
            <a:ext cx="1140622" cy="1077588"/>
          </a:xfrm>
          <a:prstGeom prst="rect">
            <a:avLst/>
          </a:prstGeom>
        </p:spPr>
      </p:pic>
      <p:sp>
        <p:nvSpPr>
          <p:cNvPr id="2" name="Tittel 1"/>
          <p:cNvSpPr>
            <a:spLocks noGrp="1"/>
          </p:cNvSpPr>
          <p:nvPr>
            <p:ph type="ctrTitle"/>
          </p:nvPr>
        </p:nvSpPr>
        <p:spPr>
          <a:xfrm>
            <a:off x="685800" y="2130427"/>
            <a:ext cx="7772400" cy="1470025"/>
          </a:xfrm>
        </p:spPr>
        <p:txBody>
          <a:bodyPr/>
          <a:lstStyle>
            <a:lvl1pPr>
              <a:defRPr sz="3600">
                <a:latin typeface="Calibri" pitchFamily="34" charset="0"/>
              </a:defRPr>
            </a:lvl1pPr>
          </a:lstStyle>
          <a:p>
            <a:r>
              <a:rPr lang="nb-NO" dirty="0"/>
              <a:t>Klikk for å redigere tittelstil</a:t>
            </a:r>
          </a:p>
        </p:txBody>
      </p:sp>
      <p:sp>
        <p:nvSpPr>
          <p:cNvPr id="3" name="Undertittel 2"/>
          <p:cNvSpPr>
            <a:spLocks noGrp="1"/>
          </p:cNvSpPr>
          <p:nvPr>
            <p:ph type="subTitle" idx="1"/>
          </p:nvPr>
        </p:nvSpPr>
        <p:spPr>
          <a:xfrm>
            <a:off x="1371600" y="3886200"/>
            <a:ext cx="6400800" cy="1752600"/>
          </a:xfrm>
        </p:spPr>
        <p:txBody>
          <a:bodyPr/>
          <a:lstStyle>
            <a:lvl1pPr marL="0" indent="0" algn="ctr">
              <a:buNone/>
              <a:defRPr sz="240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p:cNvSpPr>
            <a:spLocks noGrp="1" noChangeArrowheads="1"/>
          </p:cNvSpPr>
          <p:nvPr>
            <p:ph type="dt" sz="half" idx="10"/>
          </p:nvPr>
        </p:nvSpPr>
        <p:spPr>
          <a:xfrm>
            <a:off x="457200" y="6453337"/>
            <a:ext cx="2133600" cy="268139"/>
          </a:xfrm>
          <a:ln/>
        </p:spPr>
        <p:txBody>
          <a:bodyPr/>
          <a:lstStyle>
            <a:lvl1pPr>
              <a:defRPr sz="1000"/>
            </a:lvl1pPr>
          </a:lstStyle>
          <a:p>
            <a:pPr>
              <a:defRPr/>
            </a:pPr>
            <a:endParaRPr lang="nb-NO" dirty="0"/>
          </a:p>
        </p:txBody>
      </p:sp>
      <p:sp>
        <p:nvSpPr>
          <p:cNvPr id="5" name="Rectangle 5"/>
          <p:cNvSpPr>
            <a:spLocks noGrp="1" noChangeArrowheads="1"/>
          </p:cNvSpPr>
          <p:nvPr>
            <p:ph type="ftr" sz="quarter" idx="11"/>
          </p:nvPr>
        </p:nvSpPr>
        <p:spPr>
          <a:xfrm>
            <a:off x="3124200" y="6453337"/>
            <a:ext cx="2895600" cy="268139"/>
          </a:xfrm>
          <a:ln/>
        </p:spPr>
        <p:txBody>
          <a:bodyPr/>
          <a:lstStyle>
            <a:lvl1pPr>
              <a:defRPr sz="1000"/>
            </a:lvl1pPr>
          </a:lstStyle>
          <a:p>
            <a:pPr>
              <a:defRPr/>
            </a:pPr>
            <a:endParaRPr lang="nb-NO" dirty="0"/>
          </a:p>
        </p:txBody>
      </p:sp>
      <p:sp>
        <p:nvSpPr>
          <p:cNvPr id="6" name="Rectangle 6"/>
          <p:cNvSpPr>
            <a:spLocks noGrp="1" noChangeArrowheads="1"/>
          </p:cNvSpPr>
          <p:nvPr>
            <p:ph type="sldNum" sz="quarter" idx="12"/>
          </p:nvPr>
        </p:nvSpPr>
        <p:spPr>
          <a:xfrm>
            <a:off x="7956376" y="6453337"/>
            <a:ext cx="730424" cy="268139"/>
          </a:xfrm>
          <a:ln/>
        </p:spPr>
        <p:txBody>
          <a:bodyPr/>
          <a:lstStyle>
            <a:lvl1pPr>
              <a:defRPr sz="1000"/>
            </a:lvl1pPr>
          </a:lstStyle>
          <a:p>
            <a:pPr>
              <a:defRPr/>
            </a:pPr>
            <a:fld id="{8448E413-277E-44FD-9FFC-64B2CB6B3D44}" type="slidenum">
              <a:rPr lang="nb-NO" smtClean="0"/>
              <a:pPr>
                <a:defRPr/>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78CAD0B0-430C-492C-B479-DA0B084581EF}"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40"/>
            <a:ext cx="20574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457200" y="274640"/>
            <a:ext cx="60198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59AF2481-7338-42A6-9766-AE6726C653D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0" y="5939"/>
            <a:ext cx="9144000" cy="801369"/>
          </a:xfrm>
          <a:prstGeom prst="rect">
            <a:avLst/>
          </a:prstGeom>
        </p:spPr>
      </p:pic>
      <p:pic>
        <p:nvPicPr>
          <p:cNvPr id="4" name="Picture 3"/>
          <p:cNvPicPr>
            <a:picLocks noChangeAspect="1"/>
          </p:cNvPicPr>
          <p:nvPr userDrawn="1"/>
        </p:nvPicPr>
        <p:blipFill>
          <a:blip r:embed="rId3"/>
          <a:stretch>
            <a:fillRect/>
          </a:stretch>
        </p:blipFill>
        <p:spPr>
          <a:xfrm>
            <a:off x="20596" y="14177"/>
            <a:ext cx="803150" cy="758765"/>
          </a:xfrm>
          <a:prstGeom prst="rect">
            <a:avLst/>
          </a:prstGeom>
        </p:spPr>
      </p:pic>
      <p:sp>
        <p:nvSpPr>
          <p:cNvPr id="3" name="Plassholder for innhold 2"/>
          <p:cNvSpPr>
            <a:spLocks noGrp="1"/>
          </p:cNvSpPr>
          <p:nvPr>
            <p:ph idx="1"/>
          </p:nvPr>
        </p:nvSpPr>
        <p:spPr>
          <a:xfrm>
            <a:off x="457200" y="961395"/>
            <a:ext cx="8229600" cy="5419933"/>
          </a:xfrm>
        </p:spPr>
        <p:txBody>
          <a:bodyPr/>
          <a:lstStyle>
            <a:lvl1pPr>
              <a:defRPr sz="2000">
                <a:latin typeface="Calibri" pitchFamily="34" charset="0"/>
              </a:defRPr>
            </a:lvl1pPr>
            <a:lvl2pPr>
              <a:defRPr sz="1800">
                <a:latin typeface="Calibri" pitchFamily="34" charset="0"/>
              </a:defRPr>
            </a:lvl2pPr>
            <a:lvl3pPr>
              <a:defRPr sz="1600">
                <a:latin typeface="Calibri" pitchFamily="34" charset="0"/>
              </a:defRPr>
            </a:lvl3pPr>
            <a:lvl4pPr>
              <a:defRPr sz="1400">
                <a:latin typeface="Calibri" pitchFamily="34" charset="0"/>
              </a:defRPr>
            </a:lvl4pPr>
            <a:lvl5pPr>
              <a:defRPr sz="1400">
                <a:latin typeface="Calibri"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Tittel 1"/>
          <p:cNvSpPr>
            <a:spLocks noGrp="1"/>
          </p:cNvSpPr>
          <p:nvPr>
            <p:ph type="title"/>
          </p:nvPr>
        </p:nvSpPr>
        <p:spPr>
          <a:xfrm>
            <a:off x="971600" y="116632"/>
            <a:ext cx="7715200" cy="648072"/>
          </a:xfrm>
        </p:spPr>
        <p:txBody>
          <a:bodyPr/>
          <a:lstStyle>
            <a:lvl1pPr algn="l">
              <a:defRPr sz="2400"/>
            </a:lvl1pPr>
          </a:lstStyle>
          <a:p>
            <a:r>
              <a:rPr lang="nb-NO" dirty="0"/>
              <a:t>Klikk for å redigere tittelstil</a:t>
            </a:r>
          </a:p>
        </p:txBody>
      </p:sp>
      <p:sp>
        <p:nvSpPr>
          <p:cNvPr id="10" name="Platshållare för datum 9"/>
          <p:cNvSpPr>
            <a:spLocks noGrp="1"/>
          </p:cNvSpPr>
          <p:nvPr>
            <p:ph type="dt" sz="half" idx="10"/>
          </p:nvPr>
        </p:nvSpPr>
        <p:spPr>
          <a:xfrm>
            <a:off x="457200" y="6453337"/>
            <a:ext cx="2133600" cy="268139"/>
          </a:xfrm>
        </p:spPr>
        <p:txBody>
          <a:bodyPr/>
          <a:lstStyle>
            <a:lvl1pPr>
              <a:defRPr sz="1000"/>
            </a:lvl1pPr>
          </a:lstStyle>
          <a:p>
            <a:pPr>
              <a:defRPr/>
            </a:pPr>
            <a:endParaRPr lang="nb-NO"/>
          </a:p>
        </p:txBody>
      </p:sp>
      <p:sp>
        <p:nvSpPr>
          <p:cNvPr id="11" name="Platshållare för bildnummer 10"/>
          <p:cNvSpPr>
            <a:spLocks noGrp="1"/>
          </p:cNvSpPr>
          <p:nvPr>
            <p:ph type="sldNum" sz="quarter" idx="11"/>
          </p:nvPr>
        </p:nvSpPr>
        <p:spPr>
          <a:xfrm>
            <a:off x="6553200" y="6453337"/>
            <a:ext cx="2133600" cy="268139"/>
          </a:xfrm>
        </p:spPr>
        <p:txBody>
          <a:bodyPr/>
          <a:lstStyle>
            <a:lvl1pPr>
              <a:defRPr sz="1000"/>
            </a:lvl1pPr>
          </a:lstStyle>
          <a:p>
            <a:pPr>
              <a:defRPr/>
            </a:pPr>
            <a:fld id="{CD43E73F-939E-41C0-A51D-E14F15C47D94}" type="slidenum">
              <a:rPr lang="nb-NO" smtClean="0"/>
              <a:pPr>
                <a:defRPr/>
              </a:pPr>
              <a:t>‹#›</a:t>
            </a:fld>
            <a:endParaRPr lang="nb-NO" dirty="0"/>
          </a:p>
        </p:txBody>
      </p:sp>
      <p:sp>
        <p:nvSpPr>
          <p:cNvPr id="12" name="Platshållare för sidfot 11"/>
          <p:cNvSpPr>
            <a:spLocks noGrp="1"/>
          </p:cNvSpPr>
          <p:nvPr>
            <p:ph type="ftr" sz="quarter" idx="12"/>
          </p:nvPr>
        </p:nvSpPr>
        <p:spPr>
          <a:xfrm>
            <a:off x="3124200" y="6453337"/>
            <a:ext cx="2895600" cy="268139"/>
          </a:xfrm>
        </p:spPr>
        <p:txBody>
          <a:bodyPr/>
          <a:lstStyle>
            <a:lvl1pPr>
              <a:defRPr sz="1000"/>
            </a:lvl1pPr>
          </a:lstStyle>
          <a:p>
            <a:pPr>
              <a:defRPr/>
            </a:pPr>
            <a:r>
              <a:rPr lang="nb-NO"/>
              <a:t>NorDig/T 10 February 2007</a:t>
            </a:r>
          </a:p>
        </p:txBody>
      </p:sp>
      <p:cxnSp>
        <p:nvCxnSpPr>
          <p:cNvPr id="6" name="Straight Connector 5"/>
          <p:cNvCxnSpPr/>
          <p:nvPr userDrawn="1"/>
        </p:nvCxnSpPr>
        <p:spPr>
          <a:xfrm>
            <a:off x="0" y="798079"/>
            <a:ext cx="9144000" cy="9229"/>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2"/>
            <a:ext cx="77724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F9C81274-710A-4E52-832F-F617AFE28077}"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AAC3097E-1200-41B3-8B38-8F142BFF3C8B}"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9" name="Rectangle 6"/>
          <p:cNvSpPr>
            <a:spLocks noGrp="1" noChangeArrowheads="1"/>
          </p:cNvSpPr>
          <p:nvPr>
            <p:ph type="sldNum" sz="quarter" idx="12"/>
          </p:nvPr>
        </p:nvSpPr>
        <p:spPr>
          <a:ln/>
        </p:spPr>
        <p:txBody>
          <a:bodyPr/>
          <a:lstStyle>
            <a:lvl1pPr>
              <a:defRPr/>
            </a:lvl1pPr>
          </a:lstStyle>
          <a:p>
            <a:pPr>
              <a:defRPr/>
            </a:pPr>
            <a:fld id="{0FC02AB0-275D-437E-87DD-89525482DCD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5" name="Rectangle 6"/>
          <p:cNvSpPr>
            <a:spLocks noGrp="1" noChangeArrowheads="1"/>
          </p:cNvSpPr>
          <p:nvPr>
            <p:ph type="sldNum" sz="quarter" idx="12"/>
          </p:nvPr>
        </p:nvSpPr>
        <p:spPr>
          <a:ln/>
        </p:spPr>
        <p:txBody>
          <a:bodyPr/>
          <a:lstStyle>
            <a:lvl1pPr>
              <a:defRPr/>
            </a:lvl1pPr>
          </a:lstStyle>
          <a:p>
            <a:pPr>
              <a:defRPr/>
            </a:pPr>
            <a:fld id="{34218792-7E2F-4AC3-9DE1-916B1386EB93}"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4" name="Rectangle 6"/>
          <p:cNvSpPr>
            <a:spLocks noGrp="1" noChangeArrowheads="1"/>
          </p:cNvSpPr>
          <p:nvPr>
            <p:ph type="sldNum" sz="quarter" idx="12"/>
          </p:nvPr>
        </p:nvSpPr>
        <p:spPr>
          <a:ln/>
        </p:spPr>
        <p:txBody>
          <a:bodyPr/>
          <a:lstStyle>
            <a:lvl1pPr>
              <a:defRPr/>
            </a:lvl1pPr>
          </a:lstStyle>
          <a:p>
            <a:pPr>
              <a:defRPr/>
            </a:pPr>
            <a:fld id="{8C45C692-F0EC-4778-BA56-1CC4A14A8441}"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1" y="273050"/>
            <a:ext cx="3008313"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98AA4AFA-28A4-452C-AC20-BFEC41F33A5A}"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E462513B-5372-41FB-A4C6-100EAA37D4B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Klikk for å redigere tittelstil</a:t>
            </a:r>
          </a:p>
        </p:txBody>
      </p:sp>
      <p:sp>
        <p:nvSpPr>
          <p:cNvPr id="1027" name="Rectangle 3"/>
          <p:cNvSpPr>
            <a:spLocks noGrp="1" noChangeArrowheads="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b-NO"/>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nb-NO"/>
              <a:t>NorDig/T 10 February 2007</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43E73F-939E-41C0-A51D-E14F15C47D94}" type="slidenum">
              <a:rPr lang="nb-NO"/>
              <a:pPr>
                <a:defRPr/>
              </a:pPr>
              <a:t>‹#›</a:t>
            </a:fld>
            <a:endParaRPr lang="nb-NO"/>
          </a:p>
        </p:txBody>
      </p:sp>
      <p:sp>
        <p:nvSpPr>
          <p:cNvPr id="3" name="TextBox 2">
            <a:extLst>
              <a:ext uri="{FF2B5EF4-FFF2-40B4-BE49-F238E27FC236}">
                <a16:creationId xmlns:a16="http://schemas.microsoft.com/office/drawing/2014/main" id="{86E36E01-2040-4829-8CAC-3B11F247BC08}"/>
              </a:ext>
            </a:extLst>
          </p:cNvPr>
          <p:cNvSpPr txBox="1"/>
          <p:nvPr userDrawn="1">
            <p:extLst>
              <p:ext uri="{1162E1C5-73C7-4A58-AE30-91384D911F3F}">
                <p184:classification xmlns:p184="http://schemas.microsoft.com/office/powerpoint/2018/4/main" val="ftr"/>
              </p:ext>
            </p:extLst>
          </p:nvPr>
        </p:nvSpPr>
        <p:spPr>
          <a:xfrm>
            <a:off x="7374" y="6778238"/>
            <a:ext cx="1090613" cy="61555"/>
          </a:xfrm>
          <a:prstGeom prst="rect">
            <a:avLst/>
          </a:prstGeom>
        </p:spPr>
        <p:txBody>
          <a:bodyPr horzOverflow="overflow" lIns="0" tIns="0" rIns="0" bIns="0">
            <a:spAutoFit/>
          </a:bodyPr>
          <a:lstStyle/>
          <a:p>
            <a:pPr algn="l"/>
            <a:r>
              <a:rPr lang="en-GB" sz="400" dirty="0" err="1">
                <a:solidFill>
                  <a:srgbClr val="000000"/>
                </a:solidFill>
                <a:latin typeface="Calibri" panose="020F0502020204030204" pitchFamily="34" charset="0"/>
                <a:cs typeface="Calibri" panose="020F0502020204030204" pitchFamily="34" charset="0"/>
              </a:rPr>
              <a:t>Informationsklass</a:t>
            </a:r>
            <a:r>
              <a:rPr lang="en-GB" sz="400" dirty="0">
                <a:solidFill>
                  <a:srgbClr val="000000"/>
                </a:solidFill>
                <a:latin typeface="Calibri" panose="020F0502020204030204" pitchFamily="34" charset="0"/>
                <a:cs typeface="Calibri" panose="020F0502020204030204" pitchFamily="34" charset="0"/>
              </a:rPr>
              <a:t>: ÖPPEN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accessibility_group@nordig.email" TargetMode="External"/><Relationship Id="rId2" Type="http://schemas.openxmlformats.org/officeDocument/2006/relationships/hyperlink" Target="mailto:audio_group@nordig.email" TargetMode="External"/><Relationship Id="rId1" Type="http://schemas.openxmlformats.org/officeDocument/2006/relationships/slideLayout" Target="../slideLayouts/slideLayout2.xml"/><Relationship Id="rId5" Type="http://schemas.openxmlformats.org/officeDocument/2006/relationships/hyperlink" Target="https://gaggle.email/find" TargetMode="External"/><Relationship Id="rId4" Type="http://schemas.openxmlformats.org/officeDocument/2006/relationships/hyperlink" Target="https://gaggle.email/quick-start-for-member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unicode.org/roadmaps/bmp/"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Plassholder for lysbildenummer 5"/>
          <p:cNvSpPr>
            <a:spLocks noGrp="1"/>
          </p:cNvSpPr>
          <p:nvPr>
            <p:ph type="sldNum" sz="quarter" idx="12"/>
          </p:nvPr>
        </p:nvSpPr>
        <p:spPr>
          <a:noFill/>
        </p:spPr>
        <p:txBody>
          <a:bodyPr/>
          <a:lstStyle/>
          <a:p>
            <a:fld id="{B0662081-7423-49C5-ACB0-9F37174CD27F}" type="slidenum">
              <a:rPr lang="en-US" smtClean="0"/>
              <a:pPr/>
              <a:t>1</a:t>
            </a:fld>
            <a:endParaRPr lang="en-US" dirty="0"/>
          </a:p>
        </p:txBody>
      </p:sp>
      <p:sp>
        <p:nvSpPr>
          <p:cNvPr id="10" name="Rectangle 2"/>
          <p:cNvSpPr txBox="1">
            <a:spLocks noChangeArrowheads="1"/>
          </p:cNvSpPr>
          <p:nvPr/>
        </p:nvSpPr>
        <p:spPr bwMode="auto">
          <a:xfrm>
            <a:off x="1466176" y="6179"/>
            <a:ext cx="6984778" cy="850900"/>
          </a:xfrm>
          <a:prstGeom prst="rect">
            <a:avLst/>
          </a:prstGeom>
          <a:noFill/>
          <a:ln w="9525">
            <a:noFill/>
            <a:miter lim="800000"/>
            <a:headEnd/>
            <a:tailEnd/>
          </a:ln>
        </p:spPr>
        <p:txBody>
          <a:bodyPr anchor="ctr"/>
          <a:lstStyle/>
          <a:p>
            <a:pPr>
              <a:defRPr/>
            </a:pPr>
            <a:r>
              <a:rPr lang="en-US" sz="2400" b="1" kern="0" dirty="0">
                <a:latin typeface="+mj-lt"/>
                <a:ea typeface="+mj-ea"/>
                <a:cs typeface="+mj-cs"/>
              </a:rPr>
              <a:t>NorDig T report to Excom</a:t>
            </a:r>
          </a:p>
          <a:p>
            <a:pPr>
              <a:defRPr/>
            </a:pPr>
            <a:r>
              <a:rPr lang="en-US" sz="1400" b="1" kern="0" dirty="0">
                <a:latin typeface="+mj-lt"/>
                <a:ea typeface="+mj-ea"/>
                <a:cs typeface="+mj-cs"/>
              </a:rPr>
              <a:t>    NorDig Excom meeting 20</a:t>
            </a:r>
            <a:r>
              <a:rPr lang="en-US" sz="1400" b="1" kern="0" baseline="30000" dirty="0">
                <a:latin typeface="+mj-lt"/>
                <a:ea typeface="+mj-ea"/>
                <a:cs typeface="+mj-cs"/>
              </a:rPr>
              <a:t>th</a:t>
            </a:r>
            <a:r>
              <a:rPr lang="en-US" sz="1400" b="1" kern="0" dirty="0">
                <a:latin typeface="+mj-lt"/>
                <a:ea typeface="+mj-ea"/>
                <a:cs typeface="+mj-cs"/>
              </a:rPr>
              <a:t> October 2022 </a:t>
            </a:r>
            <a:endParaRPr lang="en-US" sz="1200" b="1" kern="0" dirty="0">
              <a:latin typeface="+mj-lt"/>
              <a:ea typeface="+mj-ea"/>
              <a:cs typeface="+mj-cs"/>
            </a:endParaRPr>
          </a:p>
        </p:txBody>
      </p:sp>
      <p:pic>
        <p:nvPicPr>
          <p:cNvPr id="4" name="Picture 3"/>
          <p:cNvPicPr>
            <a:picLocks noChangeAspect="1"/>
          </p:cNvPicPr>
          <p:nvPr/>
        </p:nvPicPr>
        <p:blipFill>
          <a:blip r:embed="rId2"/>
          <a:stretch>
            <a:fillRect/>
          </a:stretch>
        </p:blipFill>
        <p:spPr>
          <a:xfrm>
            <a:off x="7092280" y="80551"/>
            <a:ext cx="1943371" cy="1943371"/>
          </a:xfrm>
          <a:prstGeom prst="rect">
            <a:avLst/>
          </a:prstGeom>
        </p:spPr>
      </p:pic>
      <p:sp>
        <p:nvSpPr>
          <p:cNvPr id="2" name="TextBox 1"/>
          <p:cNvSpPr txBox="1"/>
          <p:nvPr/>
        </p:nvSpPr>
        <p:spPr>
          <a:xfrm>
            <a:off x="1907704" y="877684"/>
            <a:ext cx="1899879" cy="677108"/>
          </a:xfrm>
          <a:prstGeom prst="rect">
            <a:avLst/>
          </a:prstGeom>
          <a:noFill/>
        </p:spPr>
        <p:txBody>
          <a:bodyPr wrap="none" rtlCol="0">
            <a:spAutoFit/>
          </a:bodyPr>
          <a:lstStyle/>
          <a:p>
            <a:r>
              <a:rPr lang="en-US" sz="1400" b="1" dirty="0"/>
              <a:t>Agenda (draft):</a:t>
            </a:r>
          </a:p>
          <a:p>
            <a:r>
              <a:rPr lang="en-US" sz="1000" b="1" i="1" dirty="0"/>
              <a:t>Place: Stockholm + Webinar</a:t>
            </a:r>
          </a:p>
          <a:p>
            <a:endParaRPr lang="en-US" sz="1400" b="1" dirty="0">
              <a:solidFill>
                <a:schemeClr val="bg1">
                  <a:lumMod val="65000"/>
                </a:schemeClr>
              </a:solidFill>
            </a:endParaRPr>
          </a:p>
        </p:txBody>
      </p:sp>
      <p:sp>
        <p:nvSpPr>
          <p:cNvPr id="5" name="TextBox 4">
            <a:extLst>
              <a:ext uri="{FF2B5EF4-FFF2-40B4-BE49-F238E27FC236}">
                <a16:creationId xmlns:a16="http://schemas.microsoft.com/office/drawing/2014/main" id="{0BD70D6C-76FA-4DF7-B57B-5CA291D5183E}"/>
              </a:ext>
            </a:extLst>
          </p:cNvPr>
          <p:cNvSpPr txBox="1"/>
          <p:nvPr/>
        </p:nvSpPr>
        <p:spPr>
          <a:xfrm>
            <a:off x="899592" y="1230088"/>
            <a:ext cx="6253122" cy="4062651"/>
          </a:xfrm>
          <a:prstGeom prst="rect">
            <a:avLst/>
          </a:prstGeom>
          <a:noFill/>
        </p:spPr>
        <p:txBody>
          <a:bodyPr wrap="none" rtlCol="0">
            <a:spAutoFit/>
          </a:bodyPr>
          <a:lstStyle>
            <a:defPPr>
              <a:defRPr lang="nb-NO"/>
            </a:defPPr>
            <a:lvl1pPr>
              <a:defRPr sz="1400" b="1"/>
            </a:lvl1pPr>
          </a:lstStyle>
          <a:p>
            <a:r>
              <a:rPr lang="en-US" b="0" dirty="0">
                <a:solidFill>
                  <a:schemeClr val="bg1">
                    <a:lumMod val="65000"/>
                  </a:schemeClr>
                </a:solidFill>
              </a:rPr>
              <a:t>1. Agenda and report, actions from previous meeting</a:t>
            </a:r>
          </a:p>
          <a:p>
            <a:r>
              <a:rPr lang="sv-SE" b="0" dirty="0">
                <a:solidFill>
                  <a:schemeClr val="bg1">
                    <a:lumMod val="65000"/>
                  </a:schemeClr>
                </a:solidFill>
              </a:rPr>
              <a:t>2. </a:t>
            </a:r>
            <a:r>
              <a:rPr lang="sv-SE" b="0" dirty="0" err="1">
                <a:solidFill>
                  <a:schemeClr val="bg1">
                    <a:lumMod val="65000"/>
                  </a:schemeClr>
                </a:solidFill>
              </a:rPr>
              <a:t>Organizational</a:t>
            </a:r>
            <a:r>
              <a:rPr lang="sv-SE" b="0" dirty="0">
                <a:solidFill>
                  <a:schemeClr val="bg1">
                    <a:lumMod val="65000"/>
                  </a:schemeClr>
                </a:solidFill>
              </a:rPr>
              <a:t> </a:t>
            </a:r>
            <a:r>
              <a:rPr lang="sv-SE" b="0" dirty="0" err="1">
                <a:solidFill>
                  <a:schemeClr val="bg1">
                    <a:lumMod val="65000"/>
                  </a:schemeClr>
                </a:solidFill>
              </a:rPr>
              <a:t>matters</a:t>
            </a:r>
            <a:endParaRPr lang="sv-SE" b="0" dirty="0">
              <a:solidFill>
                <a:schemeClr val="bg1">
                  <a:lumMod val="65000"/>
                </a:schemeClr>
              </a:solidFill>
            </a:endParaRPr>
          </a:p>
          <a:p>
            <a:r>
              <a:rPr lang="sv-SE" sz="1200" b="0" dirty="0">
                <a:solidFill>
                  <a:schemeClr val="bg1">
                    <a:lumMod val="65000"/>
                  </a:schemeClr>
                </a:solidFill>
              </a:rPr>
              <a:t>    2.1. </a:t>
            </a:r>
            <a:r>
              <a:rPr lang="sv-SE" sz="1200" b="0" dirty="0" err="1">
                <a:solidFill>
                  <a:schemeClr val="bg1">
                    <a:lumMod val="65000"/>
                  </a:schemeClr>
                </a:solidFill>
              </a:rPr>
              <a:t>Membership</a:t>
            </a:r>
            <a:r>
              <a:rPr lang="sv-SE" sz="1200" b="0" dirty="0">
                <a:solidFill>
                  <a:schemeClr val="bg1">
                    <a:lumMod val="65000"/>
                  </a:schemeClr>
                </a:solidFill>
              </a:rPr>
              <a:t> situation</a:t>
            </a:r>
          </a:p>
          <a:p>
            <a:r>
              <a:rPr lang="sv-SE" sz="1200" b="0" dirty="0">
                <a:solidFill>
                  <a:schemeClr val="bg1">
                    <a:lumMod val="65000"/>
                  </a:schemeClr>
                </a:solidFill>
              </a:rPr>
              <a:t>    2.2. </a:t>
            </a:r>
            <a:r>
              <a:rPr lang="sv-SE" sz="1200" b="0" dirty="0" err="1">
                <a:solidFill>
                  <a:schemeClr val="bg1">
                    <a:lumMod val="65000"/>
                  </a:schemeClr>
                </a:solidFill>
              </a:rPr>
              <a:t>Finance</a:t>
            </a:r>
            <a:r>
              <a:rPr lang="sv-SE" sz="1200" b="0" dirty="0">
                <a:solidFill>
                  <a:schemeClr val="bg1">
                    <a:lumMod val="65000"/>
                  </a:schemeClr>
                </a:solidFill>
              </a:rPr>
              <a:t> </a:t>
            </a:r>
            <a:r>
              <a:rPr lang="sv-SE" sz="1200" b="0" dirty="0" err="1">
                <a:solidFill>
                  <a:schemeClr val="bg1">
                    <a:lumMod val="65000"/>
                  </a:schemeClr>
                </a:solidFill>
              </a:rPr>
              <a:t>matters</a:t>
            </a:r>
            <a:r>
              <a:rPr lang="sv-SE" sz="1200" b="0" dirty="0">
                <a:solidFill>
                  <a:schemeClr val="bg1">
                    <a:lumMod val="65000"/>
                  </a:schemeClr>
                </a:solidFill>
              </a:rPr>
              <a:t>, status 2022</a:t>
            </a:r>
          </a:p>
          <a:p>
            <a:endParaRPr lang="sv-SE" dirty="0">
              <a:highlight>
                <a:srgbClr val="FFFF00"/>
              </a:highlight>
            </a:endParaRPr>
          </a:p>
          <a:p>
            <a:endParaRPr lang="sv-SE" dirty="0">
              <a:highlight>
                <a:srgbClr val="FFFF00"/>
              </a:highlight>
            </a:endParaRPr>
          </a:p>
          <a:p>
            <a:r>
              <a:rPr lang="sv-SE" dirty="0"/>
              <a:t>3. </a:t>
            </a:r>
            <a:r>
              <a:rPr lang="sv-SE" dirty="0" err="1"/>
              <a:t>Report</a:t>
            </a:r>
            <a:r>
              <a:rPr lang="sv-SE" dirty="0"/>
              <a:t> from NorDig/T  </a:t>
            </a:r>
            <a:r>
              <a:rPr lang="sv-SE" sz="1100" b="0" dirty="0"/>
              <a:t>(Per T/NorDig T)</a:t>
            </a:r>
            <a:endParaRPr lang="sv-SE" b="0" dirty="0"/>
          </a:p>
          <a:p>
            <a:r>
              <a:rPr lang="en-US" b="0" dirty="0"/>
              <a:t>     3.1 Progress report </a:t>
            </a:r>
          </a:p>
          <a:p>
            <a:endParaRPr lang="sv-SE" b="0" dirty="0"/>
          </a:p>
          <a:p>
            <a:endParaRPr lang="sv-SE" b="0" dirty="0"/>
          </a:p>
          <a:p>
            <a:r>
              <a:rPr lang="sv-SE" b="0" dirty="0">
                <a:solidFill>
                  <a:schemeClr val="bg1">
                    <a:lumMod val="65000"/>
                  </a:schemeClr>
                </a:solidFill>
              </a:rPr>
              <a:t>4. </a:t>
            </a:r>
            <a:r>
              <a:rPr lang="sv-SE" b="0" dirty="0" err="1">
                <a:solidFill>
                  <a:schemeClr val="bg1">
                    <a:lumMod val="65000"/>
                  </a:schemeClr>
                </a:solidFill>
              </a:rPr>
              <a:t>dHDR</a:t>
            </a:r>
            <a:r>
              <a:rPr lang="sv-SE" b="0" dirty="0">
                <a:solidFill>
                  <a:schemeClr val="bg1">
                    <a:lumMod val="65000"/>
                  </a:schemeClr>
                </a:solidFill>
              </a:rPr>
              <a:t> Presentation by Philips (20min)</a:t>
            </a:r>
          </a:p>
          <a:p>
            <a:r>
              <a:rPr lang="sv-SE" b="0" dirty="0">
                <a:solidFill>
                  <a:schemeClr val="bg1">
                    <a:lumMod val="65000"/>
                  </a:schemeClr>
                </a:solidFill>
              </a:rPr>
              <a:t>5. </a:t>
            </a:r>
            <a:r>
              <a:rPr lang="sv-SE" b="0" dirty="0" err="1">
                <a:solidFill>
                  <a:schemeClr val="bg1">
                    <a:lumMod val="65000"/>
                  </a:schemeClr>
                </a:solidFill>
              </a:rPr>
              <a:t>Report</a:t>
            </a:r>
            <a:r>
              <a:rPr lang="sv-SE" b="0" dirty="0">
                <a:solidFill>
                  <a:schemeClr val="bg1">
                    <a:lumMod val="65000"/>
                  </a:schemeClr>
                </a:solidFill>
              </a:rPr>
              <a:t> from Industry</a:t>
            </a:r>
          </a:p>
          <a:p>
            <a:r>
              <a:rPr lang="en-US" b="0" dirty="0">
                <a:solidFill>
                  <a:schemeClr val="bg1">
                    <a:lumMod val="65000"/>
                  </a:schemeClr>
                </a:solidFill>
              </a:rPr>
              <a:t>6. Reports from members, DVB and other</a:t>
            </a:r>
          </a:p>
          <a:p>
            <a:r>
              <a:rPr lang="sv-SE" b="0" dirty="0">
                <a:solidFill>
                  <a:schemeClr val="bg1">
                    <a:lumMod val="65000"/>
                  </a:schemeClr>
                </a:solidFill>
              </a:rPr>
              <a:t>7. </a:t>
            </a:r>
            <a:r>
              <a:rPr lang="sv-SE" b="0" dirty="0" err="1">
                <a:solidFill>
                  <a:schemeClr val="bg1">
                    <a:lumMod val="65000"/>
                  </a:schemeClr>
                </a:solidFill>
              </a:rPr>
              <a:t>Any</a:t>
            </a:r>
            <a:r>
              <a:rPr lang="sv-SE" b="0" dirty="0">
                <a:solidFill>
                  <a:schemeClr val="bg1">
                    <a:lumMod val="65000"/>
                  </a:schemeClr>
                </a:solidFill>
              </a:rPr>
              <a:t> </a:t>
            </a:r>
            <a:r>
              <a:rPr lang="sv-SE" b="0" dirty="0" err="1">
                <a:solidFill>
                  <a:schemeClr val="bg1">
                    <a:lumMod val="65000"/>
                  </a:schemeClr>
                </a:solidFill>
              </a:rPr>
              <a:t>other</a:t>
            </a:r>
            <a:r>
              <a:rPr lang="sv-SE" b="0" dirty="0">
                <a:solidFill>
                  <a:schemeClr val="bg1">
                    <a:lumMod val="65000"/>
                  </a:schemeClr>
                </a:solidFill>
              </a:rPr>
              <a:t> business</a:t>
            </a:r>
          </a:p>
          <a:p>
            <a:r>
              <a:rPr lang="en-US" sz="1200" b="0" dirty="0">
                <a:solidFill>
                  <a:schemeClr val="bg1">
                    <a:lumMod val="65000"/>
                  </a:schemeClr>
                </a:solidFill>
              </a:rPr>
              <a:t>    Proposals of special topics for March 2023 meeting</a:t>
            </a:r>
          </a:p>
          <a:p>
            <a:r>
              <a:rPr lang="sv-SE" sz="1200" b="0" dirty="0">
                <a:solidFill>
                  <a:schemeClr val="bg1">
                    <a:lumMod val="65000"/>
                  </a:schemeClr>
                </a:solidFill>
              </a:rPr>
              <a:t>      - </a:t>
            </a:r>
            <a:r>
              <a:rPr lang="sv-SE" sz="1200" b="0" dirty="0" err="1">
                <a:solidFill>
                  <a:schemeClr val="bg1">
                    <a:lumMod val="65000"/>
                  </a:schemeClr>
                </a:solidFill>
              </a:rPr>
              <a:t>Possible</a:t>
            </a:r>
            <a:r>
              <a:rPr lang="sv-SE" sz="1200" b="0" dirty="0">
                <a:solidFill>
                  <a:schemeClr val="bg1">
                    <a:lumMod val="65000"/>
                  </a:schemeClr>
                </a:solidFill>
              </a:rPr>
              <a:t> presentation for </a:t>
            </a:r>
            <a:r>
              <a:rPr lang="sv-SE" sz="1200" b="0" dirty="0" err="1">
                <a:solidFill>
                  <a:schemeClr val="bg1">
                    <a:lumMod val="65000"/>
                  </a:schemeClr>
                </a:solidFill>
              </a:rPr>
              <a:t>interest</a:t>
            </a:r>
            <a:r>
              <a:rPr lang="sv-SE" sz="1200" b="0" dirty="0">
                <a:solidFill>
                  <a:schemeClr val="bg1">
                    <a:lumMod val="65000"/>
                  </a:schemeClr>
                </a:solidFill>
              </a:rPr>
              <a:t> </a:t>
            </a:r>
            <a:r>
              <a:rPr lang="sv-SE" sz="1200" b="0" dirty="0" err="1">
                <a:solidFill>
                  <a:schemeClr val="bg1">
                    <a:lumMod val="65000"/>
                  </a:schemeClr>
                </a:solidFill>
              </a:rPr>
              <a:t>topic</a:t>
            </a:r>
            <a:r>
              <a:rPr lang="sv-SE" sz="1200" b="0" dirty="0">
                <a:solidFill>
                  <a:schemeClr val="bg1">
                    <a:lumMod val="65000"/>
                  </a:schemeClr>
                </a:solidFill>
              </a:rPr>
              <a:t>, WRC23, 5G </a:t>
            </a:r>
            <a:r>
              <a:rPr lang="sv-SE" sz="1200" b="0" dirty="0" err="1">
                <a:solidFill>
                  <a:schemeClr val="bg1">
                    <a:lumMod val="65000"/>
                  </a:schemeClr>
                </a:solidFill>
              </a:rPr>
              <a:t>etc</a:t>
            </a:r>
            <a:r>
              <a:rPr lang="sv-SE" sz="1200" b="0" dirty="0">
                <a:solidFill>
                  <a:schemeClr val="bg1">
                    <a:lumMod val="65000"/>
                  </a:schemeClr>
                </a:solidFill>
              </a:rPr>
              <a:t>? </a:t>
            </a:r>
          </a:p>
          <a:p>
            <a:r>
              <a:rPr lang="en-US" b="0" dirty="0">
                <a:solidFill>
                  <a:schemeClr val="bg1">
                    <a:lumMod val="65000"/>
                  </a:schemeClr>
                </a:solidFill>
              </a:rPr>
              <a:t>8. Date and place for the meetings 2023 </a:t>
            </a:r>
            <a:r>
              <a:rPr lang="en-US" sz="1100" b="0" dirty="0">
                <a:solidFill>
                  <a:schemeClr val="bg1">
                    <a:lumMod val="65000"/>
                  </a:schemeClr>
                </a:solidFill>
              </a:rPr>
              <a:t>(March physical, October online)</a:t>
            </a:r>
            <a:endParaRPr lang="en-US" dirty="0">
              <a:solidFill>
                <a:schemeClr val="bg1">
                  <a:lumMod val="65000"/>
                </a:schemeClr>
              </a:solidFill>
            </a:endParaRPr>
          </a:p>
          <a:p>
            <a:endParaRPr lang="en-US" dirty="0">
              <a:solidFill>
                <a:schemeClr val="bg1">
                  <a:lumMod val="65000"/>
                </a:schemeClr>
              </a:solidFill>
            </a:endParaRPr>
          </a:p>
          <a:p>
            <a:r>
              <a:rPr lang="en-US" dirty="0">
                <a:solidFill>
                  <a:schemeClr val="bg1">
                    <a:lumMod val="65000"/>
                  </a:schemeClr>
                </a:solidFill>
              </a:rPr>
              <a:t>  </a:t>
            </a:r>
            <a:r>
              <a:rPr lang="en-US" dirty="0">
                <a:solidFill>
                  <a:srgbClr val="00B050"/>
                </a:solidFill>
              </a:rPr>
              <a:t>Green Text: text highlighted for </a:t>
            </a:r>
            <a:r>
              <a:rPr lang="en-US" dirty="0" err="1">
                <a:solidFill>
                  <a:srgbClr val="00B050"/>
                </a:solidFill>
              </a:rPr>
              <a:t>Excom</a:t>
            </a:r>
            <a:r>
              <a:rPr lang="en-US" dirty="0">
                <a:solidFill>
                  <a:srgbClr val="00B050"/>
                </a:solidFill>
              </a:rPr>
              <a:t>  </a:t>
            </a:r>
            <a:r>
              <a:rPr lang="en-US" sz="1200" dirty="0">
                <a:solidFill>
                  <a:srgbClr val="00B050"/>
                </a:solidFill>
              </a:rPr>
              <a:t>(waiting </a:t>
            </a:r>
            <a:r>
              <a:rPr lang="en-US" sz="1200" dirty="0" err="1">
                <a:solidFill>
                  <a:srgbClr val="00B050"/>
                </a:solidFill>
              </a:rPr>
              <a:t>Excom</a:t>
            </a:r>
            <a:r>
              <a:rPr lang="en-US" sz="1200" dirty="0">
                <a:solidFill>
                  <a:srgbClr val="00B050"/>
                </a:solidFill>
              </a:rPr>
              <a:t> decision/approval)</a:t>
            </a:r>
            <a:r>
              <a:rPr lang="en-US" dirty="0">
                <a:solidFill>
                  <a:schemeClr val="bg1">
                    <a:lumMod val="65000"/>
                  </a:schemeClr>
                </a:solidFill>
              </a:rPr>
              <a:t> </a:t>
            </a:r>
          </a:p>
        </p:txBody>
      </p:sp>
    </p:spTree>
    <p:extLst>
      <p:ext uri="{BB962C8B-B14F-4D97-AF65-F5344CB8AC3E}">
        <p14:creationId xmlns:p14="http://schemas.microsoft.com/office/powerpoint/2010/main" val="1953992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1166936" y="836712"/>
            <a:ext cx="5842992" cy="936104"/>
          </a:xfrm>
        </p:spPr>
        <p:txBody>
          <a:bodyPr/>
          <a:lstStyle/>
          <a:p>
            <a:pPr lvl="0">
              <a:buNone/>
            </a:pPr>
            <a:r>
              <a:rPr lang="en-US" sz="1400" b="1" dirty="0">
                <a:latin typeface="+mn-lt"/>
              </a:rPr>
              <a:t>Overview - informative</a:t>
            </a:r>
          </a:p>
          <a:p>
            <a:pPr lvl="0">
              <a:buNone/>
            </a:pPr>
            <a:r>
              <a:rPr lang="en-US" sz="800" dirty="0">
                <a:latin typeface="+mn-lt"/>
              </a:rPr>
              <a:t> </a:t>
            </a:r>
          </a:p>
          <a:p>
            <a:pPr lvl="0">
              <a:buNone/>
            </a:pPr>
            <a:endParaRPr lang="en-US" sz="800" dirty="0">
              <a:latin typeface="+mn-lt"/>
            </a:endParaRPr>
          </a:p>
          <a:p>
            <a:pPr lvl="0">
              <a:buNone/>
            </a:pPr>
            <a:r>
              <a:rPr lang="en-US" sz="1800" dirty="0">
                <a:latin typeface="+mn-lt"/>
              </a:rPr>
              <a:t>NorDig T – </a:t>
            </a:r>
            <a:r>
              <a:rPr lang="en-US" sz="1800" i="1" dirty="0">
                <a:latin typeface="+mn-lt"/>
              </a:rPr>
              <a:t>active </a:t>
            </a:r>
            <a:r>
              <a:rPr lang="en-US" sz="1400" i="1" dirty="0">
                <a:latin typeface="+mn-lt"/>
              </a:rPr>
              <a:t>– Per Tullstedt, Teracom</a:t>
            </a:r>
            <a:endParaRPr lang="en-US" sz="1400" dirty="0">
              <a:latin typeface="+mn-lt"/>
            </a:endParaRPr>
          </a:p>
        </p:txBody>
      </p:sp>
      <p:sp>
        <p:nvSpPr>
          <p:cNvPr id="3" name="Rubrik 2"/>
          <p:cNvSpPr>
            <a:spLocks noGrp="1"/>
          </p:cNvSpPr>
          <p:nvPr>
            <p:ph type="title"/>
          </p:nvPr>
        </p:nvSpPr>
        <p:spPr>
          <a:xfrm>
            <a:off x="899592" y="44624"/>
            <a:ext cx="7715200" cy="648072"/>
          </a:xfrm>
        </p:spPr>
        <p:txBody>
          <a:bodyPr/>
          <a:lstStyle/>
          <a:p>
            <a:pPr>
              <a:defRPr/>
            </a:pPr>
            <a:r>
              <a:rPr lang="en-US" b="1" dirty="0"/>
              <a:t>NorDig T report -  Annex C - </a:t>
            </a:r>
            <a:r>
              <a:rPr lang="en-US" sz="1800" b="1" dirty="0">
                <a:solidFill>
                  <a:schemeClr val="tx1"/>
                </a:solidFill>
              </a:rPr>
              <a:t>Work and subgroups</a:t>
            </a:r>
            <a:br>
              <a:rPr lang="en-US" sz="1800" b="1" dirty="0">
                <a:solidFill>
                  <a:schemeClr val="tx1"/>
                </a:solidFill>
              </a:rPr>
            </a:br>
            <a:r>
              <a:rPr lang="en-GB" sz="1400" b="1" dirty="0"/>
              <a:t>     </a:t>
            </a:r>
            <a:r>
              <a:rPr lang="en-US" sz="1400" b="1" dirty="0"/>
              <a:t>   NorDig Excom meeting </a:t>
            </a:r>
            <a:r>
              <a:rPr lang="en-US" sz="1400" b="1" kern="0" dirty="0">
                <a:latin typeface="+mj-lt"/>
                <a:ea typeface="+mj-ea"/>
                <a:cs typeface="+mj-cs"/>
              </a:rPr>
              <a:t>20</a:t>
            </a:r>
            <a:r>
              <a:rPr lang="en-US" sz="1400" b="1" kern="0" baseline="30000" dirty="0">
                <a:latin typeface="+mj-lt"/>
                <a:ea typeface="+mj-ea"/>
                <a:cs typeface="+mj-cs"/>
              </a:rPr>
              <a:t>th</a:t>
            </a:r>
            <a:r>
              <a:rPr lang="en-US" sz="1400" b="1" kern="0" dirty="0">
                <a:latin typeface="+mj-lt"/>
                <a:ea typeface="+mj-ea"/>
                <a:cs typeface="+mj-cs"/>
              </a:rPr>
              <a:t> October 2022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10</a:t>
            </a:fld>
            <a:endParaRPr lang="en-US"/>
          </a:p>
        </p:txBody>
      </p:sp>
      <p:sp>
        <p:nvSpPr>
          <p:cNvPr id="6" name="Platshållare för innehåll 1"/>
          <p:cNvSpPr txBox="1">
            <a:spLocks/>
          </p:cNvSpPr>
          <p:nvPr/>
        </p:nvSpPr>
        <p:spPr bwMode="auto">
          <a:xfrm>
            <a:off x="1033264" y="1916832"/>
            <a:ext cx="7931224"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kern="0" dirty="0">
                <a:latin typeface="Calibri" pitchFamily="34" charset="0"/>
              </a:rPr>
              <a:t>NorDig T subgroups – status</a:t>
            </a:r>
            <a:endParaRPr lang="en-US" sz="2800"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Audio – </a:t>
            </a:r>
            <a:r>
              <a:rPr lang="en-US" i="1" kern="0" dirty="0">
                <a:latin typeface="Calibri" pitchFamily="34" charset="0"/>
              </a:rPr>
              <a:t>active </a:t>
            </a:r>
            <a:r>
              <a:rPr lang="en-US" sz="1400" kern="0" dirty="0">
                <a:latin typeface="Calibri" pitchFamily="34" charset="0"/>
              </a:rPr>
              <a:t>– </a:t>
            </a:r>
            <a:r>
              <a:rPr lang="en-US" sz="1400" i="1" kern="0" dirty="0">
                <a:latin typeface="Calibri" pitchFamily="34" charset="0"/>
              </a:rPr>
              <a:t>Johan Lindroos, SVT</a:t>
            </a:r>
          </a:p>
          <a:p>
            <a:pPr marL="342900" indent="-342900" eaLnBrk="0" hangingPunct="0">
              <a:spcBef>
                <a:spcPct val="20000"/>
              </a:spcBef>
              <a:buFontTx/>
              <a:buChar char="•"/>
              <a:defRPr/>
            </a:pPr>
            <a:r>
              <a:rPr lang="en-US" kern="0" dirty="0">
                <a:latin typeface="Calibri" pitchFamily="34" charset="0"/>
              </a:rPr>
              <a:t>Test – </a:t>
            </a:r>
            <a:r>
              <a:rPr lang="en-US" i="1" kern="0" dirty="0">
                <a:latin typeface="Calibri" pitchFamily="34" charset="0"/>
              </a:rPr>
              <a:t>active </a:t>
            </a:r>
            <a:r>
              <a:rPr lang="en-US" sz="1400" kern="0" dirty="0">
                <a:latin typeface="Calibri" pitchFamily="34" charset="0"/>
              </a:rPr>
              <a:t>– </a:t>
            </a:r>
            <a:r>
              <a:rPr lang="en-US" sz="1400" i="1" kern="0" dirty="0">
                <a:latin typeface="Calibri" pitchFamily="34" charset="0"/>
              </a:rPr>
              <a:t>Pasi Toiva, </a:t>
            </a:r>
            <a:r>
              <a:rPr lang="en-US" sz="1400" i="1" kern="0" dirty="0" err="1">
                <a:latin typeface="Calibri" pitchFamily="34" charset="0"/>
              </a:rPr>
              <a:t>Labwise</a:t>
            </a:r>
            <a:endParaRPr lang="en-US" sz="1000" i="1"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RoO – </a:t>
            </a:r>
            <a:r>
              <a:rPr lang="en-US" sz="1400" i="1" kern="0" dirty="0">
                <a:latin typeface="Calibri" pitchFamily="34" charset="0"/>
              </a:rPr>
              <a:t>Des </a:t>
            </a:r>
            <a:r>
              <a:rPr lang="de-DE" sz="1400" i="1" kern="0" dirty="0">
                <a:latin typeface="Calibri" pitchFamily="34" charset="0"/>
              </a:rPr>
              <a:t>Mac Giolla an Chloig</a:t>
            </a:r>
            <a:r>
              <a:rPr lang="en-US" sz="1400" i="1" kern="0" dirty="0">
                <a:latin typeface="Calibri" pitchFamily="34" charset="0"/>
              </a:rPr>
              <a:t>, RTÉNL and Peter M</a:t>
            </a:r>
            <a:r>
              <a:rPr lang="en-US" sz="1400" i="1" kern="0" dirty="0">
                <a:latin typeface="Calibri" panose="020F0502020204030204" pitchFamily="34" charset="0"/>
                <a:ea typeface="Cambria Math" panose="02040503050406030204" pitchFamily="18" charset="0"/>
              </a:rPr>
              <a:t>ølsted </a:t>
            </a:r>
            <a:r>
              <a:rPr lang="en-US" sz="1400" i="1" kern="0" dirty="0">
                <a:latin typeface="Calibri" pitchFamily="34" charset="0"/>
              </a:rPr>
              <a:t>consultant (NorDig tech secretary)</a:t>
            </a:r>
          </a:p>
          <a:p>
            <a:pPr marL="342900" indent="-342900" eaLnBrk="0" hangingPunct="0">
              <a:spcBef>
                <a:spcPct val="20000"/>
              </a:spcBef>
              <a:buFontTx/>
              <a:buChar char="•"/>
              <a:defRPr/>
            </a:pPr>
            <a:r>
              <a:rPr lang="en-US" kern="0" dirty="0">
                <a:latin typeface="Calibri" pitchFamily="34" charset="0"/>
              </a:rPr>
              <a:t>HbbTV/API/PVR – </a:t>
            </a:r>
            <a:r>
              <a:rPr lang="en-US" i="1" kern="0" dirty="0">
                <a:latin typeface="Calibri" pitchFamily="34" charset="0"/>
              </a:rPr>
              <a:t>active </a:t>
            </a:r>
            <a:r>
              <a:rPr lang="en-US" kern="0" dirty="0">
                <a:latin typeface="Calibri" pitchFamily="34" charset="0"/>
              </a:rPr>
              <a:t>– </a:t>
            </a:r>
            <a:r>
              <a:rPr lang="en-US" sz="1400" i="1" kern="0" dirty="0">
                <a:latin typeface="Calibri" pitchFamily="34" charset="0"/>
              </a:rPr>
              <a:t>Erik Vold, NRK</a:t>
            </a:r>
          </a:p>
          <a:p>
            <a:pPr marL="342900" indent="-342900" eaLnBrk="0" hangingPunct="0">
              <a:spcBef>
                <a:spcPct val="20000"/>
              </a:spcBef>
              <a:buFontTx/>
              <a:buChar char="•"/>
              <a:defRPr/>
            </a:pPr>
            <a:r>
              <a:rPr lang="en-US" kern="0" noProof="0" dirty="0">
                <a:latin typeface="Calibri" pitchFamily="34" charset="0"/>
              </a:rPr>
              <a:t>EPG/Event exchange metadata – </a:t>
            </a:r>
            <a:r>
              <a:rPr lang="en-US" i="1" kern="0" noProof="0" dirty="0">
                <a:latin typeface="Calibri" pitchFamily="34" charset="0"/>
              </a:rPr>
              <a:t>active - </a:t>
            </a:r>
            <a:r>
              <a:rPr lang="en-US" sz="1400" i="1" kern="0" dirty="0">
                <a:latin typeface="Calibri" pitchFamily="34" charset="0"/>
              </a:rPr>
              <a:t>Peter M</a:t>
            </a:r>
            <a:r>
              <a:rPr lang="en-US" sz="1400" i="1" kern="0" dirty="0">
                <a:latin typeface="Calibri" panose="020F0502020204030204" pitchFamily="34" charset="0"/>
                <a:ea typeface="Cambria Math" panose="02040503050406030204" pitchFamily="18" charset="0"/>
              </a:rPr>
              <a:t>ølsted,</a:t>
            </a:r>
            <a:r>
              <a:rPr lang="en-US" sz="1400" i="1" kern="0" dirty="0">
                <a:latin typeface="Calibri" pitchFamily="34" charset="0"/>
              </a:rPr>
              <a:t> consultant (NorDig tech secretary)</a:t>
            </a:r>
          </a:p>
          <a:p>
            <a:pPr marL="342900" indent="-342900" eaLnBrk="0" hangingPunct="0">
              <a:spcBef>
                <a:spcPct val="20000"/>
              </a:spcBef>
              <a:buFontTx/>
              <a:buChar char="•"/>
              <a:defRPr/>
            </a:pPr>
            <a:r>
              <a:rPr lang="en-US" i="1" kern="0" dirty="0">
                <a:solidFill>
                  <a:schemeClr val="bg1">
                    <a:lumMod val="65000"/>
                  </a:schemeClr>
                </a:solidFill>
                <a:latin typeface="Calibri" pitchFamily="34" charset="0"/>
              </a:rPr>
              <a:t>Accessibility – dormant </a:t>
            </a:r>
            <a:r>
              <a:rPr lang="en-US" sz="1400" i="1" kern="0" dirty="0">
                <a:solidFill>
                  <a:schemeClr val="bg1">
                    <a:lumMod val="65000"/>
                  </a:schemeClr>
                </a:solidFill>
                <a:latin typeface="Calibri" pitchFamily="34" charset="0"/>
              </a:rPr>
              <a:t>– </a:t>
            </a:r>
            <a:r>
              <a:rPr lang="en-US" sz="1400" i="1" kern="0" dirty="0" err="1">
                <a:solidFill>
                  <a:schemeClr val="bg1">
                    <a:lumMod val="65000"/>
                  </a:schemeClr>
                </a:solidFill>
                <a:latin typeface="Calibri" pitchFamily="34" charset="0"/>
              </a:rPr>
              <a:t>Kjell</a:t>
            </a:r>
            <a:r>
              <a:rPr lang="en-US" sz="1400" i="1" kern="0" dirty="0">
                <a:solidFill>
                  <a:schemeClr val="bg1">
                    <a:lumMod val="65000"/>
                  </a:schemeClr>
                </a:solidFill>
                <a:latin typeface="Calibri" pitchFamily="34" charset="0"/>
              </a:rPr>
              <a:t> Norberg, NRK</a:t>
            </a:r>
          </a:p>
          <a:p>
            <a:pPr marL="342900" indent="-342900" eaLnBrk="0" hangingPunct="0">
              <a:spcBef>
                <a:spcPct val="20000"/>
              </a:spcBef>
              <a:buFontTx/>
              <a:buChar char="•"/>
              <a:defRPr/>
            </a:pPr>
            <a:r>
              <a:rPr lang="en-US" i="1" kern="0" dirty="0">
                <a:solidFill>
                  <a:schemeClr val="bg1">
                    <a:lumMod val="65000"/>
                  </a:schemeClr>
                </a:solidFill>
                <a:latin typeface="Calibri" pitchFamily="34" charset="0"/>
              </a:rPr>
              <a:t>SSU –  within NorDig T</a:t>
            </a:r>
            <a:endParaRPr lang="en-US" sz="1400" i="1" kern="0" dirty="0">
              <a:solidFill>
                <a:schemeClr val="bg1">
                  <a:lumMod val="65000"/>
                </a:schemeClr>
              </a:solidFill>
              <a:latin typeface="Calibri" pitchFamily="34" charset="0"/>
            </a:endParaRPr>
          </a:p>
          <a:p>
            <a:pPr marL="342900" indent="-342900" eaLnBrk="0" hangingPunct="0">
              <a:spcBef>
                <a:spcPct val="20000"/>
              </a:spcBef>
              <a:buFontTx/>
              <a:buChar char="•"/>
              <a:defRPr/>
            </a:pPr>
            <a:r>
              <a:rPr lang="en-US" i="1" kern="0" dirty="0">
                <a:solidFill>
                  <a:schemeClr val="bg1">
                    <a:lumMod val="65000"/>
                  </a:schemeClr>
                </a:solidFill>
                <a:latin typeface="Calibri" pitchFamily="34" charset="0"/>
              </a:rPr>
              <a:t>CA/CI+/Sec  –  within NorDig T</a:t>
            </a:r>
            <a:endParaRPr lang="en-US" sz="1400" i="1" kern="0" dirty="0">
              <a:solidFill>
                <a:schemeClr val="bg1">
                  <a:lumMod val="65000"/>
                </a:schemeClr>
              </a:solidFill>
              <a:latin typeface="Calibri" pitchFamily="34" charset="0"/>
            </a:endParaRPr>
          </a:p>
          <a:p>
            <a:pPr marL="342900" indent="-342900" eaLnBrk="0" hangingPunct="0">
              <a:spcBef>
                <a:spcPct val="20000"/>
              </a:spcBef>
              <a:buFontTx/>
              <a:buChar char="•"/>
              <a:defRPr/>
            </a:pPr>
            <a:r>
              <a:rPr lang="en-US" i="1" kern="0" dirty="0">
                <a:solidFill>
                  <a:schemeClr val="bg1">
                    <a:lumMod val="65000"/>
                  </a:schemeClr>
                </a:solidFill>
                <a:latin typeface="Calibri" pitchFamily="34" charset="0"/>
              </a:rPr>
              <a:t>Video – within NorDig T </a:t>
            </a:r>
            <a:r>
              <a:rPr lang="en-US" sz="1400" i="1" kern="0" dirty="0">
                <a:solidFill>
                  <a:schemeClr val="bg1">
                    <a:lumMod val="65000"/>
                  </a:schemeClr>
                </a:solidFill>
                <a:latin typeface="Calibri" pitchFamily="34" charset="0"/>
              </a:rPr>
              <a:t>(been active for v3.1.1 now dormant)</a:t>
            </a:r>
            <a:endParaRPr lang="en-US" sz="1100" i="1" kern="0" dirty="0">
              <a:solidFill>
                <a:schemeClr val="bg1">
                  <a:lumMod val="65000"/>
                </a:schemeClr>
              </a:solidFill>
              <a:latin typeface="Calibri" pitchFamily="34" charset="0"/>
            </a:endParaRPr>
          </a:p>
          <a:p>
            <a:pPr marL="342900" indent="-342900" eaLnBrk="0" hangingPunct="0">
              <a:spcBef>
                <a:spcPct val="20000"/>
              </a:spcBef>
              <a:buFontTx/>
              <a:buChar char="•"/>
              <a:defRPr/>
            </a:pPr>
            <a:endParaRPr lang="en-US" sz="1400" i="1" kern="0" dirty="0">
              <a:solidFill>
                <a:schemeClr val="bg1">
                  <a:lumMod val="65000"/>
                </a:schemeClr>
              </a:solidFill>
              <a:latin typeface="Calibri" pitchFamily="34" charset="0"/>
            </a:endParaRPr>
          </a:p>
        </p:txBody>
      </p:sp>
      <p:sp>
        <p:nvSpPr>
          <p:cNvPr id="5" name="TextBox 4"/>
          <p:cNvSpPr txBox="1"/>
          <p:nvPr/>
        </p:nvSpPr>
        <p:spPr>
          <a:xfrm>
            <a:off x="1187624" y="1130724"/>
            <a:ext cx="1925527" cy="276999"/>
          </a:xfrm>
          <a:prstGeom prst="rect">
            <a:avLst/>
          </a:prstGeom>
          <a:noFill/>
        </p:spPr>
        <p:txBody>
          <a:bodyPr wrap="none" rtlCol="0">
            <a:spAutoFit/>
          </a:bodyPr>
          <a:lstStyle/>
          <a:p>
            <a:r>
              <a:rPr lang="en-GB" sz="1200" i="1" dirty="0">
                <a:solidFill>
                  <a:schemeClr val="bg1">
                    <a:lumMod val="50000"/>
                  </a:schemeClr>
                </a:solidFill>
              </a:rPr>
              <a:t>group – status - chairman</a:t>
            </a:r>
          </a:p>
        </p:txBody>
      </p:sp>
    </p:spTree>
    <p:extLst>
      <p:ext uri="{BB962C8B-B14F-4D97-AF65-F5344CB8AC3E}">
        <p14:creationId xmlns:p14="http://schemas.microsoft.com/office/powerpoint/2010/main" val="2824889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57576" y="17778"/>
            <a:ext cx="7715200" cy="648072"/>
          </a:xfrm>
        </p:spPr>
        <p:txBody>
          <a:bodyPr/>
          <a:lstStyle/>
          <a:p>
            <a:pPr>
              <a:defRPr/>
            </a:pPr>
            <a:r>
              <a:rPr lang="en-GB" b="1" dirty="0"/>
              <a:t>NorDig T report </a:t>
            </a:r>
            <a:r>
              <a:rPr lang="en-GB" sz="2000" b="1" dirty="0"/>
              <a:t>– </a:t>
            </a:r>
            <a:r>
              <a:rPr lang="en-GB" sz="2000" b="1" dirty="0">
                <a:solidFill>
                  <a:schemeClr val="tx1"/>
                </a:solidFill>
              </a:rPr>
              <a:t>NorDig countries/networks </a:t>
            </a:r>
            <a:br>
              <a:rPr lang="en-GB" b="1" dirty="0">
                <a:solidFill>
                  <a:schemeClr val="tx1"/>
                </a:solidFill>
              </a:rPr>
            </a:br>
            <a:r>
              <a:rPr lang="en-GB" sz="1400" b="1" dirty="0"/>
              <a:t>     </a:t>
            </a:r>
            <a:r>
              <a:rPr lang="en-US" sz="1400" b="1" dirty="0"/>
              <a:t>   NorDig Excom meeting </a:t>
            </a:r>
            <a:r>
              <a:rPr lang="en-US" sz="1400" b="1" kern="0" dirty="0">
                <a:latin typeface="+mj-lt"/>
                <a:ea typeface="+mj-ea"/>
                <a:cs typeface="+mj-cs"/>
              </a:rPr>
              <a:t>20</a:t>
            </a:r>
            <a:r>
              <a:rPr lang="en-US" sz="1400" b="1" kern="0" baseline="30000" dirty="0">
                <a:latin typeface="+mj-lt"/>
                <a:ea typeface="+mj-ea"/>
                <a:cs typeface="+mj-cs"/>
              </a:rPr>
              <a:t>th</a:t>
            </a:r>
            <a:r>
              <a:rPr lang="en-US" sz="1400" b="1" kern="0" dirty="0">
                <a:latin typeface="+mj-lt"/>
                <a:ea typeface="+mj-ea"/>
                <a:cs typeface="+mj-cs"/>
              </a:rPr>
              <a:t> October 2022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11</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038900320"/>
              </p:ext>
            </p:extLst>
          </p:nvPr>
        </p:nvGraphicFramePr>
        <p:xfrm>
          <a:off x="451317" y="2045907"/>
          <a:ext cx="8229600" cy="385572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370840">
                <a:tc>
                  <a:txBody>
                    <a:bodyPr/>
                    <a:lstStyle/>
                    <a:p>
                      <a:r>
                        <a:rPr lang="sv-SE" sz="1600" dirty="0">
                          <a:solidFill>
                            <a:schemeClr val="bg1">
                              <a:lumMod val="50000"/>
                            </a:schemeClr>
                          </a:solidFill>
                        </a:rPr>
                        <a:t>Country / Network</a:t>
                      </a:r>
                    </a:p>
                  </a:txBody>
                  <a:tcPr/>
                </a:tc>
                <a:tc>
                  <a:txBody>
                    <a:bodyPr/>
                    <a:lstStyle/>
                    <a:p>
                      <a:r>
                        <a:rPr lang="sv-SE" sz="1600" dirty="0">
                          <a:solidFill>
                            <a:schemeClr val="bg1">
                              <a:lumMod val="50000"/>
                            </a:schemeClr>
                          </a:solidFill>
                        </a:rPr>
                        <a:t>Status </a:t>
                      </a:r>
                    </a:p>
                  </a:txBody>
                  <a:tcPr/>
                </a:tc>
                <a:extLst>
                  <a:ext uri="{0D108BD9-81ED-4DB2-BD59-A6C34878D82A}">
                    <a16:rowId xmlns:a16="http://schemas.microsoft.com/office/drawing/2014/main" val="10000"/>
                  </a:ext>
                </a:extLst>
              </a:tr>
              <a:tr h="370840">
                <a:tc>
                  <a:txBody>
                    <a:bodyPr/>
                    <a:lstStyle/>
                    <a:p>
                      <a:r>
                        <a:rPr lang="sv-SE" sz="1600" dirty="0" err="1">
                          <a:solidFill>
                            <a:schemeClr val="bg1">
                              <a:lumMod val="50000"/>
                            </a:schemeClr>
                          </a:solidFill>
                        </a:rPr>
                        <a:t>Turkey</a:t>
                      </a:r>
                      <a:r>
                        <a:rPr lang="sv-SE" sz="1600" dirty="0">
                          <a:solidFill>
                            <a:schemeClr val="bg1">
                              <a:lumMod val="50000"/>
                            </a:schemeClr>
                          </a:solidFill>
                        </a:rPr>
                        <a:t> DTT </a:t>
                      </a:r>
                    </a:p>
                  </a:txBody>
                  <a:tcPr/>
                </a:tc>
                <a:tc>
                  <a:txBody>
                    <a:bodyPr/>
                    <a:lstStyle/>
                    <a:p>
                      <a:r>
                        <a:rPr lang="sv-SE" sz="1600" dirty="0" err="1">
                          <a:solidFill>
                            <a:schemeClr val="bg1">
                              <a:lumMod val="50000"/>
                            </a:schemeClr>
                          </a:solidFill>
                        </a:rPr>
                        <a:t>Confirmed</a:t>
                      </a:r>
                      <a:r>
                        <a:rPr lang="sv-SE" sz="1600" dirty="0">
                          <a:solidFill>
                            <a:schemeClr val="bg1">
                              <a:lumMod val="50000"/>
                            </a:schemeClr>
                          </a:solidFill>
                        </a:rPr>
                        <a:t> via </a:t>
                      </a:r>
                      <a:r>
                        <a:rPr lang="sv-SE" sz="1600" dirty="0" err="1">
                          <a:solidFill>
                            <a:schemeClr val="bg1">
                              <a:lumMod val="50000"/>
                            </a:schemeClr>
                          </a:solidFill>
                        </a:rPr>
                        <a:t>Vestel</a:t>
                      </a:r>
                      <a:endParaRPr lang="sv-SE" sz="1600" dirty="0">
                        <a:solidFill>
                          <a:schemeClr val="bg1">
                            <a:lumMod val="50000"/>
                          </a:schemeClr>
                        </a:solidFill>
                      </a:endParaRPr>
                    </a:p>
                  </a:txBody>
                  <a:tcPr/>
                </a:tc>
                <a:extLst>
                  <a:ext uri="{0D108BD9-81ED-4DB2-BD59-A6C34878D82A}">
                    <a16:rowId xmlns:a16="http://schemas.microsoft.com/office/drawing/2014/main" val="10001"/>
                  </a:ext>
                </a:extLst>
              </a:tr>
              <a:tr h="370840">
                <a:tc>
                  <a:txBody>
                    <a:bodyPr/>
                    <a:lstStyle/>
                    <a:p>
                      <a:r>
                        <a:rPr lang="sv-SE" sz="1600" dirty="0" err="1">
                          <a:solidFill>
                            <a:schemeClr val="bg1">
                              <a:lumMod val="50000"/>
                            </a:schemeClr>
                          </a:solidFill>
                        </a:rPr>
                        <a:t>Several</a:t>
                      </a:r>
                      <a:r>
                        <a:rPr lang="sv-SE" sz="1600" dirty="0">
                          <a:solidFill>
                            <a:schemeClr val="bg1">
                              <a:lumMod val="50000"/>
                            </a:schemeClr>
                          </a:solidFill>
                        </a:rPr>
                        <a:t> </a:t>
                      </a:r>
                      <a:r>
                        <a:rPr lang="sv-SE" sz="1600" dirty="0" err="1">
                          <a:solidFill>
                            <a:schemeClr val="bg1">
                              <a:lumMod val="50000"/>
                            </a:schemeClr>
                          </a:solidFill>
                        </a:rPr>
                        <a:t>eastern</a:t>
                      </a:r>
                      <a:r>
                        <a:rPr lang="sv-SE" sz="1600" dirty="0">
                          <a:solidFill>
                            <a:schemeClr val="bg1">
                              <a:lumMod val="50000"/>
                            </a:schemeClr>
                          </a:solidFill>
                        </a:rPr>
                        <a:t> </a:t>
                      </a:r>
                      <a:r>
                        <a:rPr lang="sv-SE" sz="1600" dirty="0" err="1">
                          <a:solidFill>
                            <a:schemeClr val="bg1">
                              <a:lumMod val="50000"/>
                            </a:schemeClr>
                          </a:solidFill>
                        </a:rPr>
                        <a:t>Europe</a:t>
                      </a:r>
                      <a:r>
                        <a:rPr lang="sv-SE" sz="1600" dirty="0">
                          <a:solidFill>
                            <a:schemeClr val="bg1">
                              <a:lumMod val="50000"/>
                            </a:schemeClr>
                          </a:solidFill>
                        </a:rPr>
                        <a:t> </a:t>
                      </a:r>
                      <a:r>
                        <a:rPr lang="sv-SE" sz="1600" dirty="0" err="1">
                          <a:solidFill>
                            <a:schemeClr val="bg1">
                              <a:lumMod val="50000"/>
                            </a:schemeClr>
                          </a:solidFill>
                        </a:rPr>
                        <a:t>countries</a:t>
                      </a:r>
                      <a:endParaRPr lang="sv-SE" sz="1600" dirty="0">
                        <a:solidFill>
                          <a:schemeClr val="bg1">
                            <a:lumMod val="50000"/>
                          </a:schemeClr>
                        </a:solidFill>
                      </a:endParaRPr>
                    </a:p>
                  </a:txBody>
                  <a:tcPr/>
                </a:tc>
                <a:tc>
                  <a:txBody>
                    <a:bodyPr/>
                    <a:lstStyle/>
                    <a:p>
                      <a:r>
                        <a:rPr lang="sv-SE" sz="1600" dirty="0" err="1">
                          <a:solidFill>
                            <a:schemeClr val="bg1">
                              <a:lumMod val="50000"/>
                            </a:schemeClr>
                          </a:solidFill>
                        </a:rPr>
                        <a:t>Indications</a:t>
                      </a:r>
                      <a:r>
                        <a:rPr lang="sv-SE" sz="1600" dirty="0">
                          <a:solidFill>
                            <a:schemeClr val="bg1">
                              <a:lumMod val="50000"/>
                            </a:schemeClr>
                          </a:solidFill>
                        </a:rPr>
                        <a:t>,</a:t>
                      </a:r>
                      <a:r>
                        <a:rPr lang="sv-SE" sz="1600" baseline="0" dirty="0">
                          <a:solidFill>
                            <a:schemeClr val="bg1">
                              <a:lumMod val="50000"/>
                            </a:schemeClr>
                          </a:solidFill>
                        </a:rPr>
                        <a:t> n</a:t>
                      </a:r>
                      <a:r>
                        <a:rPr lang="sv-SE" sz="1600" dirty="0">
                          <a:solidFill>
                            <a:schemeClr val="bg1">
                              <a:lumMod val="50000"/>
                            </a:schemeClr>
                          </a:solidFill>
                        </a:rPr>
                        <a:t>ot </a:t>
                      </a:r>
                      <a:r>
                        <a:rPr lang="sv-SE" sz="1600" dirty="0" err="1">
                          <a:solidFill>
                            <a:schemeClr val="bg1">
                              <a:lumMod val="50000"/>
                            </a:schemeClr>
                          </a:solidFill>
                        </a:rPr>
                        <a:t>confirmed</a:t>
                      </a:r>
                      <a:endParaRPr lang="sv-SE" sz="1600" dirty="0">
                        <a:solidFill>
                          <a:schemeClr val="bg1">
                            <a:lumMod val="50000"/>
                          </a:schemeClr>
                        </a:solidFill>
                      </a:endParaRPr>
                    </a:p>
                  </a:txBody>
                  <a:tcPr/>
                </a:tc>
                <a:extLst>
                  <a:ext uri="{0D108BD9-81ED-4DB2-BD59-A6C34878D82A}">
                    <a16:rowId xmlns:a16="http://schemas.microsoft.com/office/drawing/2014/main" val="10002"/>
                  </a:ext>
                </a:extLst>
              </a:tr>
              <a:tr h="370840">
                <a:tc>
                  <a:txBody>
                    <a:bodyPr/>
                    <a:lstStyle/>
                    <a:p>
                      <a:r>
                        <a:rPr lang="sv-SE" sz="1600" dirty="0">
                          <a:solidFill>
                            <a:schemeClr val="bg1">
                              <a:lumMod val="50000"/>
                            </a:schemeClr>
                          </a:solidFill>
                        </a:rPr>
                        <a:t>Malaysia </a:t>
                      </a:r>
                      <a:r>
                        <a:rPr lang="sv-SE" sz="1600" i="1" dirty="0">
                          <a:solidFill>
                            <a:schemeClr val="bg1">
                              <a:lumMod val="50000"/>
                            </a:schemeClr>
                          </a:solidFill>
                        </a:rPr>
                        <a:t>(</a:t>
                      </a:r>
                      <a:r>
                        <a:rPr lang="sv-SE" sz="1600" i="1" dirty="0" err="1">
                          <a:solidFill>
                            <a:schemeClr val="bg1">
                              <a:lumMod val="50000"/>
                            </a:schemeClr>
                          </a:solidFill>
                        </a:rPr>
                        <a:t>blue</a:t>
                      </a:r>
                      <a:r>
                        <a:rPr lang="sv-SE" sz="1600" i="1" baseline="0" dirty="0">
                          <a:solidFill>
                            <a:schemeClr val="bg1">
                              <a:lumMod val="50000"/>
                            </a:schemeClr>
                          </a:solidFill>
                        </a:rPr>
                        <a:t> copy</a:t>
                      </a:r>
                      <a:r>
                        <a:rPr lang="sv-SE" sz="1600" i="1" dirty="0">
                          <a:solidFill>
                            <a:schemeClr val="bg1">
                              <a:lumMod val="50000"/>
                            </a:schemeClr>
                          </a:solidFill>
                        </a:rPr>
                        <a:t>)</a:t>
                      </a:r>
                      <a:r>
                        <a:rPr lang="sv-SE" sz="1600" i="1" baseline="0" dirty="0">
                          <a:solidFill>
                            <a:schemeClr val="bg1">
                              <a:lumMod val="50000"/>
                            </a:schemeClr>
                          </a:solidFill>
                        </a:rPr>
                        <a:t> </a:t>
                      </a:r>
                      <a:endParaRPr lang="sv-SE" sz="1600" i="1" dirty="0">
                        <a:solidFill>
                          <a:schemeClr val="bg1">
                            <a:lumMod val="50000"/>
                          </a:schemeClr>
                        </a:solidFill>
                      </a:endParaRPr>
                    </a:p>
                  </a:txBody>
                  <a:tcPr/>
                </a:tc>
                <a:tc>
                  <a:txBody>
                    <a:bodyPr/>
                    <a:lstStyle/>
                    <a:p>
                      <a:r>
                        <a:rPr lang="sv-SE" sz="1600" dirty="0">
                          <a:solidFill>
                            <a:schemeClr val="bg1">
                              <a:lumMod val="50000"/>
                            </a:schemeClr>
                          </a:solidFill>
                        </a:rPr>
                        <a:t>Digita</a:t>
                      </a:r>
                    </a:p>
                  </a:txBody>
                  <a:tcPr/>
                </a:tc>
                <a:extLst>
                  <a:ext uri="{0D108BD9-81ED-4DB2-BD59-A6C34878D82A}">
                    <a16:rowId xmlns:a16="http://schemas.microsoft.com/office/drawing/2014/main" val="10003"/>
                  </a:ext>
                </a:extLst>
              </a:tr>
              <a:tr h="370840">
                <a:tc>
                  <a:txBody>
                    <a:bodyPr/>
                    <a:lstStyle/>
                    <a:p>
                      <a:r>
                        <a:rPr lang="sv-SE" sz="1600" i="0" dirty="0">
                          <a:solidFill>
                            <a:schemeClr val="bg1">
                              <a:lumMod val="50000"/>
                            </a:schemeClr>
                          </a:solidFill>
                        </a:rPr>
                        <a:t>German DTT (Media broadcast/TDF)</a:t>
                      </a:r>
                    </a:p>
                  </a:txBody>
                  <a:tcPr/>
                </a:tc>
                <a:tc>
                  <a:txBody>
                    <a:bodyPr/>
                    <a:lstStyle/>
                    <a:p>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a:t>
                      </a:r>
                    </a:p>
                  </a:txBody>
                  <a:tcPr/>
                </a:tc>
                <a:extLst>
                  <a:ext uri="{0D108BD9-81ED-4DB2-BD59-A6C34878D82A}">
                    <a16:rowId xmlns:a16="http://schemas.microsoft.com/office/drawing/2014/main" val="10004"/>
                  </a:ext>
                </a:extLst>
              </a:tr>
              <a:tr h="370840">
                <a:tc>
                  <a:txBody>
                    <a:bodyPr/>
                    <a:lstStyle/>
                    <a:p>
                      <a:r>
                        <a:rPr lang="sv-SE" sz="1600" i="0" dirty="0">
                          <a:solidFill>
                            <a:schemeClr val="bg1">
                              <a:lumMod val="50000"/>
                            </a:schemeClr>
                          </a:solidFill>
                        </a:rPr>
                        <a:t>Georgia DTT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 (v2.2)</a:t>
                      </a:r>
                    </a:p>
                  </a:txBody>
                  <a:tcPr/>
                </a:tc>
                <a:extLst>
                  <a:ext uri="{0D108BD9-81ED-4DB2-BD59-A6C34878D82A}">
                    <a16:rowId xmlns:a16="http://schemas.microsoft.com/office/drawing/2014/main" val="10005"/>
                  </a:ext>
                </a:extLst>
              </a:tr>
              <a:tr h="370840">
                <a:tc>
                  <a:txBody>
                    <a:bodyPr/>
                    <a:lstStyle/>
                    <a:p>
                      <a:pPr marL="0" algn="l" defTabSz="914400" rtl="0" eaLnBrk="1" latinLnBrk="0" hangingPunct="1"/>
                      <a:r>
                        <a:rPr lang="sv-SE" sz="1600" i="0" kern="1200" dirty="0" err="1">
                          <a:solidFill>
                            <a:schemeClr val="bg1">
                              <a:lumMod val="50000"/>
                            </a:schemeClr>
                          </a:solidFill>
                          <a:latin typeface="+mn-lt"/>
                          <a:ea typeface="+mn-ea"/>
                          <a:cs typeface="+mn-cs"/>
                        </a:rPr>
                        <a:t>French</a:t>
                      </a:r>
                      <a:r>
                        <a:rPr lang="sv-SE" sz="1600" i="0" kern="1200" dirty="0">
                          <a:solidFill>
                            <a:schemeClr val="bg1">
                              <a:lumMod val="50000"/>
                            </a:schemeClr>
                          </a:solidFill>
                          <a:latin typeface="+mn-lt"/>
                          <a:ea typeface="+mn-ea"/>
                          <a:cs typeface="+mn-cs"/>
                        </a:rPr>
                        <a:t> DTT/FAVN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600" i="0" kern="1200" dirty="0" err="1">
                          <a:solidFill>
                            <a:schemeClr val="bg1">
                              <a:lumMod val="50000"/>
                            </a:schemeClr>
                          </a:solidFill>
                          <a:latin typeface="+mn-lt"/>
                          <a:ea typeface="+mn-ea"/>
                          <a:cs typeface="+mn-cs"/>
                        </a:rPr>
                        <a:t>Based</a:t>
                      </a:r>
                      <a:r>
                        <a:rPr lang="sv-SE" sz="1600" i="0" kern="1200" dirty="0">
                          <a:solidFill>
                            <a:schemeClr val="bg1">
                              <a:lumMod val="50000"/>
                            </a:schemeClr>
                          </a:solidFill>
                          <a:latin typeface="+mn-lt"/>
                          <a:ea typeface="+mn-ea"/>
                          <a:cs typeface="+mn-cs"/>
                        </a:rPr>
                        <a:t> on/</a:t>
                      </a:r>
                      <a:r>
                        <a:rPr lang="sv-SE" sz="1600" i="0" kern="1200" dirty="0" err="1">
                          <a:solidFill>
                            <a:schemeClr val="bg1">
                              <a:lumMod val="50000"/>
                            </a:schemeClr>
                          </a:solidFill>
                          <a:latin typeface="+mn-lt"/>
                          <a:ea typeface="+mn-ea"/>
                          <a:cs typeface="+mn-cs"/>
                        </a:rPr>
                        <a:t>reference</a:t>
                      </a:r>
                      <a:r>
                        <a:rPr lang="sv-SE" sz="1600" i="0" kern="1200" dirty="0">
                          <a:solidFill>
                            <a:schemeClr val="bg1">
                              <a:lumMod val="50000"/>
                            </a:schemeClr>
                          </a:solidFill>
                          <a:latin typeface="+mn-lt"/>
                          <a:ea typeface="+mn-ea"/>
                          <a:cs typeface="+mn-cs"/>
                        </a:rPr>
                        <a:t> to NorDig IRD v??</a:t>
                      </a:r>
                    </a:p>
                  </a:txBody>
                  <a:tcPr/>
                </a:tc>
                <a:extLst>
                  <a:ext uri="{0D108BD9-81ED-4DB2-BD59-A6C34878D82A}">
                    <a16:rowId xmlns:a16="http://schemas.microsoft.com/office/drawing/2014/main" val="10006"/>
                  </a:ext>
                </a:extLst>
              </a:tr>
              <a:tr h="370840">
                <a:tc>
                  <a:txBody>
                    <a:bodyPr/>
                    <a:lstStyle/>
                    <a:p>
                      <a:pPr marL="0" algn="l" defTabSz="914400" rtl="0" eaLnBrk="1" latinLnBrk="0" hangingPunct="1"/>
                      <a:r>
                        <a:rPr lang="sv-SE" sz="1600" i="0" kern="1200" dirty="0">
                          <a:solidFill>
                            <a:schemeClr val="bg1">
                              <a:lumMod val="50000"/>
                            </a:schemeClr>
                          </a:solidFill>
                          <a:latin typeface="+mn-lt"/>
                          <a:ea typeface="+mn-ea"/>
                          <a:cs typeface="+mn-cs"/>
                        </a:rPr>
                        <a:t>Italien DTT + </a:t>
                      </a:r>
                      <a:r>
                        <a:rPr lang="sv-SE" sz="1600" i="0" kern="1200" dirty="0" err="1">
                          <a:solidFill>
                            <a:schemeClr val="bg1">
                              <a:lumMod val="50000"/>
                            </a:schemeClr>
                          </a:solidFill>
                          <a:latin typeface="+mn-lt"/>
                          <a:ea typeface="+mn-ea"/>
                          <a:cs typeface="+mn-cs"/>
                        </a:rPr>
                        <a:t>Satellite</a:t>
                      </a:r>
                      <a:endParaRPr lang="sv-SE" sz="1600" i="0" kern="1200" dirty="0">
                        <a:solidFill>
                          <a:schemeClr val="bg1">
                            <a:lumMod val="50000"/>
                          </a:schemeClr>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kern="1200" dirty="0" err="1">
                          <a:solidFill>
                            <a:schemeClr val="bg1">
                              <a:lumMod val="50000"/>
                            </a:schemeClr>
                          </a:solidFill>
                          <a:latin typeface="+mn-lt"/>
                          <a:ea typeface="+mn-ea"/>
                          <a:cs typeface="+mn-cs"/>
                        </a:rPr>
                        <a:t>Partly</a:t>
                      </a:r>
                      <a:r>
                        <a:rPr lang="sv-SE" sz="1400" i="0" kern="1200" dirty="0">
                          <a:solidFill>
                            <a:schemeClr val="bg1">
                              <a:lumMod val="50000"/>
                            </a:schemeClr>
                          </a:solidFill>
                          <a:latin typeface="+mn-lt"/>
                          <a:ea typeface="+mn-ea"/>
                          <a:cs typeface="+mn-cs"/>
                        </a:rPr>
                        <a:t> </a:t>
                      </a:r>
                      <a:r>
                        <a:rPr lang="sv-SE" sz="1400" i="0" kern="1200" dirty="0" err="1">
                          <a:solidFill>
                            <a:schemeClr val="bg1">
                              <a:lumMod val="50000"/>
                            </a:schemeClr>
                          </a:solidFill>
                          <a:latin typeface="+mn-lt"/>
                          <a:ea typeface="+mn-ea"/>
                          <a:cs typeface="+mn-cs"/>
                        </a:rPr>
                        <a:t>based</a:t>
                      </a:r>
                      <a:r>
                        <a:rPr lang="sv-SE" sz="1400" i="0" kern="1200" dirty="0">
                          <a:solidFill>
                            <a:schemeClr val="bg1">
                              <a:lumMod val="50000"/>
                            </a:schemeClr>
                          </a:solidFill>
                          <a:latin typeface="+mn-lt"/>
                          <a:ea typeface="+mn-ea"/>
                          <a:cs typeface="+mn-cs"/>
                        </a:rPr>
                        <a:t> on/</a:t>
                      </a:r>
                      <a:r>
                        <a:rPr lang="sv-SE" sz="1400" i="0" kern="1200" dirty="0" err="1">
                          <a:solidFill>
                            <a:schemeClr val="bg1">
                              <a:lumMod val="50000"/>
                            </a:schemeClr>
                          </a:solidFill>
                          <a:latin typeface="+mn-lt"/>
                          <a:ea typeface="+mn-ea"/>
                          <a:cs typeface="+mn-cs"/>
                        </a:rPr>
                        <a:t>reference</a:t>
                      </a:r>
                      <a:r>
                        <a:rPr lang="sv-SE" sz="1400" i="0" kern="1200" dirty="0">
                          <a:solidFill>
                            <a:schemeClr val="bg1">
                              <a:lumMod val="50000"/>
                            </a:schemeClr>
                          </a:solidFill>
                          <a:latin typeface="+mn-lt"/>
                          <a:ea typeface="+mn-ea"/>
                          <a:cs typeface="+mn-cs"/>
                        </a:rPr>
                        <a:t> to NorDig IRD (v2.5, RF), </a:t>
                      </a:r>
                      <a:r>
                        <a:rPr lang="sv-SE" sz="1400" i="0" kern="1200" dirty="0" err="1">
                          <a:solidFill>
                            <a:schemeClr val="bg1">
                              <a:lumMod val="50000"/>
                            </a:schemeClr>
                          </a:solidFill>
                          <a:latin typeface="+mn-lt"/>
                          <a:ea typeface="+mn-ea"/>
                          <a:cs typeface="+mn-cs"/>
                        </a:rPr>
                        <a:t>partly</a:t>
                      </a:r>
                      <a:r>
                        <a:rPr lang="sv-SE" sz="1400" i="0" kern="1200" dirty="0">
                          <a:solidFill>
                            <a:schemeClr val="bg1">
                              <a:lumMod val="50000"/>
                            </a:schemeClr>
                          </a:solidFill>
                          <a:latin typeface="+mn-lt"/>
                          <a:ea typeface="+mn-ea"/>
                          <a:cs typeface="+mn-cs"/>
                        </a:rPr>
                        <a:t> </a:t>
                      </a:r>
                      <a:r>
                        <a:rPr lang="sv-SE" sz="1400" i="0" kern="1200" dirty="0" err="1">
                          <a:solidFill>
                            <a:schemeClr val="bg1">
                              <a:lumMod val="50000"/>
                            </a:schemeClr>
                          </a:solidFill>
                          <a:latin typeface="+mn-lt"/>
                          <a:ea typeface="+mn-ea"/>
                          <a:cs typeface="+mn-cs"/>
                        </a:rPr>
                        <a:t>own</a:t>
                      </a:r>
                      <a:r>
                        <a:rPr lang="sv-SE" sz="1400" i="0" kern="1200" dirty="0">
                          <a:solidFill>
                            <a:schemeClr val="bg1">
                              <a:lumMod val="50000"/>
                            </a:schemeClr>
                          </a:solidFill>
                          <a:latin typeface="+mn-lt"/>
                          <a:ea typeface="+mn-ea"/>
                          <a:cs typeface="+mn-cs"/>
                        </a:rPr>
                        <a:t> </a:t>
                      </a:r>
                      <a:r>
                        <a:rPr lang="sv-SE" sz="1400" i="0" kern="1200" dirty="0" err="1">
                          <a:solidFill>
                            <a:schemeClr val="bg1">
                              <a:lumMod val="50000"/>
                            </a:schemeClr>
                          </a:solidFill>
                          <a:latin typeface="+mn-lt"/>
                          <a:ea typeface="+mn-ea"/>
                          <a:cs typeface="+mn-cs"/>
                        </a:rPr>
                        <a:t>requirements</a:t>
                      </a:r>
                      <a:r>
                        <a:rPr lang="sv-SE" sz="1400" i="0" kern="1200" dirty="0">
                          <a:solidFill>
                            <a:schemeClr val="bg1">
                              <a:lumMod val="50000"/>
                            </a:schemeClr>
                          </a:solidFill>
                          <a:latin typeface="+mn-lt"/>
                          <a:ea typeface="+mn-ea"/>
                          <a:cs typeface="+mn-cs"/>
                        </a:rPr>
                        <a:t> (</a:t>
                      </a:r>
                      <a:r>
                        <a:rPr lang="sv-SE" sz="1400" i="0" kern="1200" dirty="0" err="1">
                          <a:solidFill>
                            <a:schemeClr val="bg1">
                              <a:lumMod val="50000"/>
                            </a:schemeClr>
                          </a:solidFill>
                          <a:latin typeface="+mn-lt"/>
                          <a:ea typeface="+mn-ea"/>
                          <a:cs typeface="+mn-cs"/>
                        </a:rPr>
                        <a:t>e.g</a:t>
                      </a:r>
                      <a:r>
                        <a:rPr lang="sv-SE" sz="1400" i="0" kern="1200" dirty="0">
                          <a:solidFill>
                            <a:schemeClr val="bg1">
                              <a:lumMod val="50000"/>
                            </a:schemeClr>
                          </a:solidFill>
                          <a:latin typeface="+mn-lt"/>
                          <a:ea typeface="+mn-ea"/>
                          <a:cs typeface="+mn-cs"/>
                        </a:rPr>
                        <a:t>. SI)</a:t>
                      </a:r>
                    </a:p>
                  </a:txBody>
                  <a:tcPr/>
                </a:tc>
                <a:extLst>
                  <a:ext uri="{0D108BD9-81ED-4DB2-BD59-A6C34878D82A}">
                    <a16:rowId xmlns:a16="http://schemas.microsoft.com/office/drawing/2014/main" val="10007"/>
                  </a:ext>
                </a:extLst>
              </a:tr>
              <a:tr h="370840">
                <a:tc>
                  <a:txBody>
                    <a:bodyPr/>
                    <a:lstStyle/>
                    <a:p>
                      <a:r>
                        <a:rPr lang="sv-SE" sz="1600" i="0" dirty="0" err="1">
                          <a:solidFill>
                            <a:schemeClr val="bg1">
                              <a:lumMod val="50000"/>
                            </a:schemeClr>
                          </a:solidFill>
                        </a:rPr>
                        <a:t>Poland</a:t>
                      </a:r>
                      <a:r>
                        <a:rPr lang="sv-SE" sz="1600" i="0" dirty="0">
                          <a:solidFill>
                            <a:schemeClr val="bg1">
                              <a:lumMod val="50000"/>
                            </a:schemeClr>
                          </a:solidFill>
                        </a:rPr>
                        <a:t> DTT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dirty="0" err="1">
                          <a:solidFill>
                            <a:schemeClr val="bg1">
                              <a:lumMod val="50000"/>
                            </a:schemeClr>
                          </a:solidFill>
                        </a:rPr>
                        <a:t>Might</a:t>
                      </a:r>
                      <a:r>
                        <a:rPr lang="sv-SE" sz="1400" i="0" dirty="0">
                          <a:solidFill>
                            <a:schemeClr val="bg1">
                              <a:lumMod val="50000"/>
                            </a:schemeClr>
                          </a:solidFill>
                        </a:rPr>
                        <a:t> be</a:t>
                      </a:r>
                      <a:r>
                        <a:rPr lang="sv-SE" sz="1400" i="0" baseline="0" dirty="0">
                          <a:solidFill>
                            <a:schemeClr val="bg1">
                              <a:lumMod val="50000"/>
                            </a:schemeClr>
                          </a:solidFill>
                        </a:rPr>
                        <a:t> </a:t>
                      </a:r>
                      <a:r>
                        <a:rPr lang="sv-SE" sz="1400" i="0" baseline="0" dirty="0" err="1">
                          <a:solidFill>
                            <a:schemeClr val="bg1">
                              <a:lumMod val="50000"/>
                            </a:schemeClr>
                          </a:solidFill>
                        </a:rPr>
                        <a:t>b</a:t>
                      </a:r>
                      <a:r>
                        <a:rPr lang="sv-SE" sz="1400" i="0" dirty="0" err="1">
                          <a:solidFill>
                            <a:schemeClr val="bg1">
                              <a:lumMod val="50000"/>
                            </a:schemeClr>
                          </a:solidFill>
                        </a:rPr>
                        <a:t>ased</a:t>
                      </a:r>
                      <a:r>
                        <a:rPr lang="sv-SE" sz="1400" i="0" dirty="0">
                          <a:solidFill>
                            <a:schemeClr val="bg1">
                              <a:lumMod val="50000"/>
                            </a:schemeClr>
                          </a:solidFill>
                        </a:rPr>
                        <a:t> on/</a:t>
                      </a:r>
                      <a:r>
                        <a:rPr lang="sv-SE" sz="1400" i="0" dirty="0" err="1">
                          <a:solidFill>
                            <a:schemeClr val="bg1">
                              <a:lumMod val="50000"/>
                            </a:schemeClr>
                          </a:solidFill>
                        </a:rPr>
                        <a:t>reference</a:t>
                      </a:r>
                      <a:r>
                        <a:rPr lang="sv-SE" sz="1400" i="0" dirty="0">
                          <a:solidFill>
                            <a:schemeClr val="bg1">
                              <a:lumMod val="50000"/>
                            </a:schemeClr>
                          </a:solidFill>
                        </a:rPr>
                        <a:t> to NorDig IRD</a:t>
                      </a:r>
                    </a:p>
                  </a:txBody>
                  <a:tcPr/>
                </a:tc>
                <a:extLst>
                  <a:ext uri="{0D108BD9-81ED-4DB2-BD59-A6C34878D82A}">
                    <a16:rowId xmlns:a16="http://schemas.microsoft.com/office/drawing/2014/main" val="10008"/>
                  </a:ext>
                </a:extLst>
              </a:tr>
              <a:tr h="370840">
                <a:tc>
                  <a:txBody>
                    <a:bodyPr/>
                    <a:lstStyle/>
                    <a:p>
                      <a:r>
                        <a:rPr lang="sv-SE" sz="1600" i="0" dirty="0">
                          <a:solidFill>
                            <a:srgbClr val="0070C0"/>
                          </a:solidFill>
                        </a:rPr>
                        <a:t>Standard Australia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dirty="0">
                          <a:solidFill>
                            <a:srgbClr val="0070C0"/>
                          </a:solidFill>
                        </a:rPr>
                        <a:t>Copyright </a:t>
                      </a:r>
                      <a:r>
                        <a:rPr lang="sv-SE" sz="1400" i="0" dirty="0" err="1">
                          <a:solidFill>
                            <a:srgbClr val="0070C0"/>
                          </a:solidFill>
                        </a:rPr>
                        <a:t>agreement</a:t>
                      </a:r>
                      <a:r>
                        <a:rPr lang="sv-SE" sz="1400" i="0" dirty="0">
                          <a:solidFill>
                            <a:srgbClr val="0070C0"/>
                          </a:solidFill>
                        </a:rPr>
                        <a:t> w NorDig</a:t>
                      </a:r>
                    </a:p>
                  </a:txBody>
                  <a:tcPr/>
                </a:tc>
                <a:extLst>
                  <a:ext uri="{0D108BD9-81ED-4DB2-BD59-A6C34878D82A}">
                    <a16:rowId xmlns:a16="http://schemas.microsoft.com/office/drawing/2014/main" val="3154107763"/>
                  </a:ext>
                </a:extLst>
              </a:tr>
            </a:tbl>
          </a:graphicData>
        </a:graphic>
      </p:graphicFrame>
      <p:sp>
        <p:nvSpPr>
          <p:cNvPr id="8" name="Rectangle 7"/>
          <p:cNvSpPr/>
          <p:nvPr/>
        </p:nvSpPr>
        <p:spPr>
          <a:xfrm>
            <a:off x="575556" y="911132"/>
            <a:ext cx="7992888" cy="954107"/>
          </a:xfrm>
          <a:prstGeom prst="rect">
            <a:avLst/>
          </a:prstGeom>
        </p:spPr>
        <p:txBody>
          <a:bodyPr wrap="square">
            <a:spAutoFit/>
          </a:bodyPr>
          <a:lstStyle/>
          <a:p>
            <a:r>
              <a:rPr lang="en-GB" sz="2000" dirty="0">
                <a:cs typeface="Tahoma" pitchFamily="34" charset="0"/>
              </a:rPr>
              <a:t>List of Countries using or referring to NorDig specifications</a:t>
            </a:r>
            <a:endParaRPr lang="en-GB" sz="1600" dirty="0">
              <a:cs typeface="Tahoma" pitchFamily="34" charset="0"/>
            </a:endParaRPr>
          </a:p>
          <a:p>
            <a:r>
              <a:rPr lang="en-GB" sz="1200" i="1" dirty="0">
                <a:solidFill>
                  <a:schemeClr val="bg1">
                    <a:lumMod val="50000"/>
                  </a:schemeClr>
                </a:solidFill>
                <a:cs typeface="Tahoma" pitchFamily="34" charset="0"/>
              </a:rPr>
              <a:t>Several IRD manufactures and other mentions that several other territories and DVB networks refers or uses NorDig as basis for their IRD specs (especially “newer” networks). Among reasons seems open spec and content </a:t>
            </a:r>
            <a:r>
              <a:rPr lang="en-GB" sz="1100" i="1" dirty="0">
                <a:solidFill>
                  <a:schemeClr val="bg1">
                    <a:lumMod val="50000"/>
                  </a:schemeClr>
                </a:solidFill>
                <a:cs typeface="Tahoma" pitchFamily="34" charset="0"/>
              </a:rPr>
              <a:t>(T2, HbbTV, subtitling etc). </a:t>
            </a:r>
            <a:endParaRPr lang="en-GB" sz="1200" i="1" dirty="0">
              <a:solidFill>
                <a:schemeClr val="bg1">
                  <a:lumMod val="50000"/>
                </a:schemeClr>
              </a:solidFill>
              <a:cs typeface="Tahoma" pitchFamily="34" charset="0"/>
            </a:endParaRPr>
          </a:p>
        </p:txBody>
      </p:sp>
    </p:spTree>
    <p:extLst>
      <p:ext uri="{BB962C8B-B14F-4D97-AF65-F5344CB8AC3E}">
        <p14:creationId xmlns:p14="http://schemas.microsoft.com/office/powerpoint/2010/main" val="9311307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Website</a:t>
            </a:r>
            <a:r>
              <a:rPr lang="sv-SE" sz="1800" b="1" dirty="0">
                <a:solidFill>
                  <a:schemeClr val="tx1"/>
                </a:solidFill>
              </a:rPr>
              <a:t> &amp; </a:t>
            </a:r>
            <a:r>
              <a:rPr lang="sv-SE" sz="1800" b="1" dirty="0" err="1">
                <a:solidFill>
                  <a:schemeClr val="tx1"/>
                </a:solidFill>
              </a:rPr>
              <a:t>admin</a:t>
            </a:r>
            <a:br>
              <a:rPr lang="en-GB" sz="1800" b="1" dirty="0">
                <a:solidFill>
                  <a:schemeClr val="tx1"/>
                </a:solidFill>
              </a:rPr>
            </a:br>
            <a:r>
              <a:rPr lang="en-GB" sz="1400" b="1" dirty="0">
                <a:solidFill>
                  <a:schemeClr val="tx1"/>
                </a:solidFill>
              </a:rPr>
              <a:t>    </a:t>
            </a:r>
            <a:r>
              <a:rPr lang="en-US" sz="1400" b="1" dirty="0"/>
              <a:t>NorDig Excom meeting </a:t>
            </a:r>
            <a:r>
              <a:rPr lang="en-US" sz="1400" b="1" kern="0" dirty="0">
                <a:latin typeface="+mj-lt"/>
                <a:ea typeface="+mj-ea"/>
                <a:cs typeface="+mj-cs"/>
              </a:rPr>
              <a:t>20</a:t>
            </a:r>
            <a:r>
              <a:rPr lang="en-US" sz="1400" b="1" kern="0" baseline="30000" dirty="0">
                <a:latin typeface="+mj-lt"/>
                <a:ea typeface="+mj-ea"/>
                <a:cs typeface="+mj-cs"/>
              </a:rPr>
              <a:t>th</a:t>
            </a:r>
            <a:r>
              <a:rPr lang="en-US" sz="1400" b="1" kern="0" dirty="0">
                <a:latin typeface="+mj-lt"/>
                <a:ea typeface="+mj-ea"/>
                <a:cs typeface="+mj-cs"/>
              </a:rPr>
              <a:t> October 2022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12</a:t>
            </a:fld>
            <a:endParaRPr lang="en-US"/>
          </a:p>
        </p:txBody>
      </p:sp>
      <p:sp>
        <p:nvSpPr>
          <p:cNvPr id="6" name="Platshållare för innehåll 1"/>
          <p:cNvSpPr txBox="1">
            <a:spLocks/>
          </p:cNvSpPr>
          <p:nvPr/>
        </p:nvSpPr>
        <p:spPr bwMode="auto">
          <a:xfrm>
            <a:off x="400708" y="911940"/>
            <a:ext cx="8712968" cy="55446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1600" kern="0" dirty="0">
                <a:latin typeface="Calibri" pitchFamily="34" charset="0"/>
              </a:rPr>
              <a:t>NorDig Website and admin</a:t>
            </a:r>
          </a:p>
          <a:p>
            <a:pPr marL="800100" lvl="1" indent="-342900" eaLnBrk="0" hangingPunct="0">
              <a:spcBef>
                <a:spcPct val="20000"/>
              </a:spcBef>
              <a:buFont typeface="Arial" pitchFamily="34" charset="0"/>
              <a:buChar char="•"/>
              <a:defRPr/>
            </a:pPr>
            <a:r>
              <a:rPr lang="en-US" sz="1200" b="1" kern="0" dirty="0">
                <a:latin typeface="Calibri" pitchFamily="34" charset="0"/>
              </a:rPr>
              <a:t>E-mail reflector</a:t>
            </a:r>
            <a:r>
              <a:rPr lang="en-US" sz="1200" kern="0" dirty="0">
                <a:latin typeface="Calibri" pitchFamily="34" charset="0"/>
              </a:rPr>
              <a:t>: Implemented for NorDig Excom, </a:t>
            </a:r>
            <a:r>
              <a:rPr lang="en-US" sz="1200" kern="0" dirty="0" err="1">
                <a:latin typeface="Calibri" pitchFamily="34" charset="0"/>
              </a:rPr>
              <a:t>NorDigT</a:t>
            </a:r>
            <a:r>
              <a:rPr lang="en-US" sz="1200" kern="0" dirty="0">
                <a:latin typeface="Calibri" pitchFamily="34" charset="0"/>
              </a:rPr>
              <a:t> and all </a:t>
            </a:r>
            <a:r>
              <a:rPr lang="en-US" sz="1100" kern="0" dirty="0" err="1">
                <a:latin typeface="Calibri" pitchFamily="34" charset="0"/>
              </a:rPr>
              <a:t>NorDigT</a:t>
            </a:r>
            <a:r>
              <a:rPr lang="en-US" sz="1100" kern="0" dirty="0">
                <a:latin typeface="Calibri" pitchFamily="34" charset="0"/>
              </a:rPr>
              <a:t> subgroups and it works fine.</a:t>
            </a:r>
          </a:p>
          <a:p>
            <a:pPr marL="1257300" lvl="2" indent="-342900" eaLnBrk="0" hangingPunct="0">
              <a:spcBef>
                <a:spcPct val="20000"/>
              </a:spcBef>
              <a:buFont typeface="Arial" pitchFamily="34" charset="0"/>
              <a:buChar char="•"/>
              <a:defRPr/>
            </a:pPr>
            <a:r>
              <a:rPr lang="sv-SE" sz="1100" kern="0" dirty="0">
                <a:latin typeface="Calibri" pitchFamily="34" charset="0"/>
              </a:rPr>
              <a:t>NorDig via NorDig Excom </a:t>
            </a:r>
            <a:r>
              <a:rPr lang="sv-SE" sz="1100" kern="0" dirty="0" err="1">
                <a:latin typeface="Calibri" pitchFamily="34" charset="0"/>
              </a:rPr>
              <a:t>group</a:t>
            </a:r>
            <a:r>
              <a:rPr lang="sv-SE" sz="1100" kern="0" dirty="0">
                <a:latin typeface="Calibri" pitchFamily="34" charset="0"/>
              </a:rPr>
              <a:t> &lt;</a:t>
            </a:r>
            <a:r>
              <a:rPr lang="sv-SE" sz="1100" kern="0" dirty="0" err="1">
                <a:latin typeface="Calibri" pitchFamily="34" charset="0"/>
              </a:rPr>
              <a:t>excom_group@nordig.email</a:t>
            </a:r>
            <a:r>
              <a:rPr lang="sv-SE" sz="1100" kern="0" dirty="0">
                <a:latin typeface="Calibri" pitchFamily="34" charset="0"/>
              </a:rPr>
              <a:t>&gt;</a:t>
            </a:r>
          </a:p>
          <a:p>
            <a:pPr marL="1257300" lvl="2" indent="-342900" eaLnBrk="0" hangingPunct="0">
              <a:spcBef>
                <a:spcPct val="20000"/>
              </a:spcBef>
              <a:buFont typeface="Arial" pitchFamily="34" charset="0"/>
              <a:buChar char="•"/>
              <a:defRPr/>
            </a:pPr>
            <a:r>
              <a:rPr lang="da-DK" sz="1100" kern="0" dirty="0">
                <a:latin typeface="Calibri" pitchFamily="34" charset="0"/>
              </a:rPr>
              <a:t>NorDigT group &lt;nordigt_group@nordig.email&gt;</a:t>
            </a:r>
          </a:p>
          <a:p>
            <a:pPr marL="1257300" lvl="2" indent="-342900" eaLnBrk="0" hangingPunct="0">
              <a:spcBef>
                <a:spcPct val="20000"/>
              </a:spcBef>
              <a:buFont typeface="Arial" pitchFamily="34" charset="0"/>
              <a:buChar char="•"/>
              <a:defRPr/>
            </a:pPr>
            <a:r>
              <a:rPr lang="en-US" sz="1100" kern="0" dirty="0">
                <a:latin typeface="Calibri" pitchFamily="34" charset="0"/>
              </a:rPr>
              <a:t>NorDig </a:t>
            </a:r>
            <a:r>
              <a:rPr lang="en-US" sz="1100" kern="0" dirty="0" err="1">
                <a:latin typeface="Calibri" pitchFamily="34" charset="0"/>
              </a:rPr>
              <a:t>RoO</a:t>
            </a:r>
            <a:r>
              <a:rPr lang="en-US" sz="1100" kern="0" dirty="0">
                <a:latin typeface="Calibri" pitchFamily="34" charset="0"/>
              </a:rPr>
              <a:t> group &lt;</a:t>
            </a:r>
            <a:r>
              <a:rPr lang="en-US" sz="1100" kern="0" dirty="0" err="1">
                <a:latin typeface="Calibri" pitchFamily="34" charset="0"/>
              </a:rPr>
              <a:t>roo_group@nordig.email</a:t>
            </a:r>
            <a:r>
              <a:rPr lang="en-US" sz="1100" kern="0" dirty="0">
                <a:latin typeface="Calibri" pitchFamily="34" charset="0"/>
              </a:rPr>
              <a:t>&gt; </a:t>
            </a:r>
          </a:p>
          <a:p>
            <a:pPr marL="1257300" lvl="2" indent="-342900" eaLnBrk="0" hangingPunct="0">
              <a:spcBef>
                <a:spcPct val="20000"/>
              </a:spcBef>
              <a:buFont typeface="Arial" pitchFamily="34" charset="0"/>
              <a:buChar char="•"/>
              <a:defRPr/>
            </a:pPr>
            <a:r>
              <a:rPr lang="en-US" sz="1100" kern="0" dirty="0">
                <a:latin typeface="Calibri" pitchFamily="34" charset="0"/>
              </a:rPr>
              <a:t>NorDig Test group &lt;</a:t>
            </a:r>
            <a:r>
              <a:rPr lang="en-US" sz="1100" kern="0" dirty="0" err="1">
                <a:latin typeface="Calibri" pitchFamily="34" charset="0"/>
              </a:rPr>
              <a:t>test_group@nordig.email</a:t>
            </a:r>
            <a:r>
              <a:rPr lang="en-US" sz="1100" kern="0" dirty="0">
                <a:latin typeface="Calibri" pitchFamily="34" charset="0"/>
              </a:rPr>
              <a:t>&gt; </a:t>
            </a:r>
          </a:p>
          <a:p>
            <a:pPr marL="1257300" lvl="2" indent="-342900" eaLnBrk="0" hangingPunct="0">
              <a:spcBef>
                <a:spcPct val="20000"/>
              </a:spcBef>
              <a:buFont typeface="Arial" pitchFamily="34" charset="0"/>
              <a:buChar char="•"/>
              <a:defRPr/>
            </a:pPr>
            <a:r>
              <a:rPr lang="en-US" sz="1100" kern="0" dirty="0">
                <a:latin typeface="Calibri" pitchFamily="34" charset="0"/>
              </a:rPr>
              <a:t>NorDig API group &lt;</a:t>
            </a:r>
            <a:r>
              <a:rPr lang="en-US" sz="1100" kern="0" dirty="0" err="1">
                <a:latin typeface="Calibri" pitchFamily="34" charset="0"/>
              </a:rPr>
              <a:t>api_group@nordig.email</a:t>
            </a:r>
            <a:r>
              <a:rPr lang="en-US" sz="1100" kern="0" dirty="0">
                <a:latin typeface="Calibri" pitchFamily="34" charset="0"/>
              </a:rPr>
              <a:t>&gt; </a:t>
            </a:r>
            <a:endParaRPr lang="en-GB" sz="1100" kern="0" dirty="0">
              <a:latin typeface="Calibri" pitchFamily="34" charset="0"/>
            </a:endParaRPr>
          </a:p>
          <a:p>
            <a:pPr marL="1257300" lvl="2" indent="-342900" eaLnBrk="0" hangingPunct="0">
              <a:spcBef>
                <a:spcPct val="20000"/>
              </a:spcBef>
              <a:buFont typeface="Arial" pitchFamily="34" charset="0"/>
              <a:buChar char="•"/>
              <a:defRPr/>
            </a:pPr>
            <a:r>
              <a:rPr lang="en-US" sz="1100" kern="0" dirty="0">
                <a:latin typeface="Calibri" pitchFamily="34" charset="0"/>
              </a:rPr>
              <a:t>NorDig Audio group &lt;</a:t>
            </a:r>
            <a:r>
              <a:rPr lang="en-US" sz="1100" kern="0" dirty="0" err="1">
                <a:latin typeface="Calibri" pitchFamily="34" charset="0"/>
                <a:hlinkClick r:id="rId2">
                  <a:extLst>
                    <a:ext uri="{A12FA001-AC4F-418D-AE19-62706E023703}">
                      <ahyp:hlinkClr xmlns:ahyp="http://schemas.microsoft.com/office/drawing/2018/hyperlinkcolor" val="tx"/>
                    </a:ext>
                  </a:extLst>
                </a:hlinkClick>
              </a:rPr>
              <a:t>audio_group@nordig.email</a:t>
            </a:r>
            <a:r>
              <a:rPr lang="en-US" sz="1100" kern="0" dirty="0">
                <a:latin typeface="Calibri" pitchFamily="34" charset="0"/>
              </a:rPr>
              <a:t>&gt;</a:t>
            </a:r>
          </a:p>
          <a:p>
            <a:pPr marL="1257300" lvl="2" indent="-342900" eaLnBrk="0" hangingPunct="0">
              <a:spcBef>
                <a:spcPct val="20000"/>
              </a:spcBef>
              <a:buFont typeface="Arial" pitchFamily="34" charset="0"/>
              <a:buChar char="•"/>
              <a:defRPr/>
            </a:pPr>
            <a:r>
              <a:rPr lang="en-US" sz="1100" kern="0" dirty="0">
                <a:latin typeface="Calibri" pitchFamily="34" charset="0"/>
              </a:rPr>
              <a:t>NorDig EPG group &lt;</a:t>
            </a:r>
            <a:r>
              <a:rPr lang="en-US" sz="1100" kern="0" dirty="0" err="1">
                <a:latin typeface="Calibri" pitchFamily="34" charset="0"/>
              </a:rPr>
              <a:t>epg_group@nordig.email</a:t>
            </a:r>
            <a:r>
              <a:rPr lang="en-US" sz="1100" kern="0" dirty="0">
                <a:latin typeface="Calibri" pitchFamily="34" charset="0"/>
              </a:rPr>
              <a:t>&gt; </a:t>
            </a:r>
            <a:endParaRPr lang="en-GB" sz="1100" kern="0" dirty="0">
              <a:latin typeface="Calibri" pitchFamily="34" charset="0"/>
            </a:endParaRPr>
          </a:p>
          <a:p>
            <a:pPr marL="1257300" lvl="2" indent="-342900" eaLnBrk="0" hangingPunct="0">
              <a:spcBef>
                <a:spcPct val="20000"/>
              </a:spcBef>
              <a:buFont typeface="Arial" pitchFamily="34" charset="0"/>
              <a:buChar char="•"/>
              <a:defRPr/>
            </a:pPr>
            <a:r>
              <a:rPr lang="en-US" sz="1100" kern="0" dirty="0">
                <a:solidFill>
                  <a:schemeClr val="bg1">
                    <a:lumMod val="65000"/>
                  </a:schemeClr>
                </a:solidFill>
                <a:latin typeface="Calibri" pitchFamily="34" charset="0"/>
              </a:rPr>
              <a:t> (NorDig Video group &lt;</a:t>
            </a:r>
            <a:r>
              <a:rPr lang="en-US" sz="1100" kern="0" dirty="0" err="1">
                <a:solidFill>
                  <a:schemeClr val="bg1">
                    <a:lumMod val="65000"/>
                  </a:schemeClr>
                </a:solidFill>
                <a:latin typeface="Calibri" pitchFamily="34" charset="0"/>
              </a:rPr>
              <a:t>video_group@nordig.email</a:t>
            </a:r>
            <a:r>
              <a:rPr lang="en-US" sz="1100" kern="0" dirty="0">
                <a:solidFill>
                  <a:schemeClr val="bg1">
                    <a:lumMod val="65000"/>
                  </a:schemeClr>
                </a:solidFill>
                <a:latin typeface="Calibri" pitchFamily="34" charset="0"/>
              </a:rPr>
              <a:t>&gt; inactive group)</a:t>
            </a:r>
            <a:endParaRPr lang="en-GB" sz="1100" kern="0" dirty="0">
              <a:solidFill>
                <a:schemeClr val="bg1">
                  <a:lumMod val="65000"/>
                </a:schemeClr>
              </a:solidFill>
              <a:latin typeface="Calibri" pitchFamily="34" charset="0"/>
            </a:endParaRPr>
          </a:p>
          <a:p>
            <a:pPr marL="1257300" lvl="2" indent="-342900" eaLnBrk="0" hangingPunct="0">
              <a:spcBef>
                <a:spcPct val="20000"/>
              </a:spcBef>
              <a:buFont typeface="Arial" pitchFamily="34" charset="0"/>
              <a:buChar char="•"/>
              <a:defRPr/>
            </a:pPr>
            <a:r>
              <a:rPr lang="en-US" sz="1100" kern="0" dirty="0">
                <a:solidFill>
                  <a:schemeClr val="bg1">
                    <a:lumMod val="65000"/>
                  </a:schemeClr>
                </a:solidFill>
                <a:latin typeface="Calibri" pitchFamily="34" charset="0"/>
              </a:rPr>
              <a:t> (NorDig Accessibility group &lt;</a:t>
            </a:r>
            <a:r>
              <a:rPr lang="en-US" sz="1100" kern="0" dirty="0" err="1">
                <a:solidFill>
                  <a:schemeClr val="bg1">
                    <a:lumMod val="65000"/>
                  </a:schemeClr>
                </a:solidFill>
                <a:latin typeface="Calibri" pitchFamily="34" charset="0"/>
                <a:hlinkClick r:id="rId3">
                  <a:extLst>
                    <a:ext uri="{A12FA001-AC4F-418D-AE19-62706E023703}">
                      <ahyp:hlinkClr xmlns:ahyp="http://schemas.microsoft.com/office/drawing/2018/hyperlinkcolor" val="tx"/>
                    </a:ext>
                  </a:extLst>
                </a:hlinkClick>
              </a:rPr>
              <a:t>accessibility_group@nordig.email</a:t>
            </a:r>
            <a:r>
              <a:rPr lang="en-US" sz="1100" kern="0" dirty="0">
                <a:solidFill>
                  <a:schemeClr val="bg1">
                    <a:lumMod val="65000"/>
                  </a:schemeClr>
                </a:solidFill>
                <a:latin typeface="Calibri" pitchFamily="34" charset="0"/>
              </a:rPr>
              <a:t>&gt; inactive group) </a:t>
            </a:r>
            <a:endParaRPr lang="en-GB" sz="1100" kern="0" dirty="0">
              <a:solidFill>
                <a:schemeClr val="bg1">
                  <a:lumMod val="65000"/>
                </a:schemeClr>
              </a:solidFill>
              <a:latin typeface="Calibri" pitchFamily="34" charset="0"/>
            </a:endParaRPr>
          </a:p>
          <a:p>
            <a:pPr marL="1714500" lvl="3" indent="-342900" eaLnBrk="0" hangingPunct="0">
              <a:spcBef>
                <a:spcPct val="20000"/>
              </a:spcBef>
              <a:buFont typeface="Arial" pitchFamily="34" charset="0"/>
              <a:buChar char="•"/>
              <a:defRPr/>
            </a:pPr>
            <a:r>
              <a:rPr lang="en-GB" sz="1200" i="1" kern="0" dirty="0" err="1">
                <a:latin typeface="Calibri" pitchFamily="34" charset="0"/>
              </a:rPr>
              <a:t>HowTo</a:t>
            </a:r>
            <a:r>
              <a:rPr lang="en-GB" sz="1200" i="1" kern="0" dirty="0">
                <a:latin typeface="Calibri" pitchFamily="34" charset="0"/>
              </a:rPr>
              <a:t>: </a:t>
            </a:r>
            <a:r>
              <a:rPr lang="en-US" sz="1200" i="1" kern="0" dirty="0">
                <a:latin typeface="Calibri" pitchFamily="34" charset="0"/>
              </a:rPr>
              <a:t> </a:t>
            </a:r>
            <a:r>
              <a:rPr lang="en-US" sz="900" i="1" kern="0" dirty="0">
                <a:latin typeface="Calibri" pitchFamily="34" charset="0"/>
              </a:rPr>
              <a:t>When you send an email to your group mail ex.  </a:t>
            </a:r>
            <a:r>
              <a:rPr lang="en-US" sz="900" i="1" kern="0" dirty="0" err="1">
                <a:latin typeface="Calibri" pitchFamily="34" charset="0"/>
              </a:rPr>
              <a:t>epg_group@nordig.email</a:t>
            </a:r>
            <a:r>
              <a:rPr lang="en-US" sz="900" i="1" kern="0" dirty="0">
                <a:latin typeface="Calibri" pitchFamily="34" charset="0"/>
              </a:rPr>
              <a:t> , every member of the list will get the email. Reply only to the sender: in the bottom of the mail you find a link “reply to sender”. Changes your settings: You can change the email address where you receive the group mail by using the “My settings” link in the bottom of all mails send using the group mail address.  The is a quick start guide for more information at this link: </a:t>
            </a:r>
            <a:r>
              <a:rPr lang="en-US" sz="900" i="1" kern="0" dirty="0">
                <a:latin typeface="Calibri" pitchFamily="34" charset="0"/>
                <a:hlinkClick r:id="rId4">
                  <a:extLst>
                    <a:ext uri="{A12FA001-AC4F-418D-AE19-62706E023703}">
                      <ahyp:hlinkClr xmlns:ahyp="http://schemas.microsoft.com/office/drawing/2018/hyperlinkcolor" val="tx"/>
                    </a:ext>
                  </a:extLst>
                </a:hlinkClick>
              </a:rPr>
              <a:t>https://gaggle.email/quick-start-for-members</a:t>
            </a:r>
            <a:r>
              <a:rPr lang="en-US" sz="900" i="1" kern="0" dirty="0">
                <a:latin typeface="Calibri" pitchFamily="34" charset="0"/>
              </a:rPr>
              <a:t>. If need to get a overview over which groups you member of you can see it here: </a:t>
            </a:r>
            <a:r>
              <a:rPr lang="en-US" sz="900" i="1" kern="0" dirty="0">
                <a:latin typeface="Calibri" pitchFamily="34" charset="0"/>
                <a:hlinkClick r:id="rId5">
                  <a:extLst>
                    <a:ext uri="{A12FA001-AC4F-418D-AE19-62706E023703}">
                      <ahyp:hlinkClr xmlns:ahyp="http://schemas.microsoft.com/office/drawing/2018/hyperlinkcolor" val="tx"/>
                    </a:ext>
                  </a:extLst>
                </a:hlinkClick>
              </a:rPr>
              <a:t>https://gaggle.email/find</a:t>
            </a:r>
            <a:r>
              <a:rPr lang="en-US" sz="900" i="1" kern="0" dirty="0">
                <a:latin typeface="Calibri" pitchFamily="34" charset="0"/>
              </a:rPr>
              <a:t>. NorDig admin contact Peter </a:t>
            </a:r>
            <a:r>
              <a:rPr lang="en-US" sz="900" i="1" kern="0" dirty="0" err="1">
                <a:latin typeface="Calibri" pitchFamily="34" charset="0"/>
              </a:rPr>
              <a:t>Molsted</a:t>
            </a:r>
            <a:r>
              <a:rPr lang="en-US" sz="900" i="1" kern="0" dirty="0">
                <a:latin typeface="Calibri" pitchFamily="34" charset="0"/>
              </a:rPr>
              <a:t> (peter@ moelstedconsulting.dk)</a:t>
            </a:r>
          </a:p>
          <a:p>
            <a:pPr marL="800100" lvl="1" indent="-342900" eaLnBrk="0" hangingPunct="0">
              <a:spcBef>
                <a:spcPct val="20000"/>
              </a:spcBef>
              <a:buFont typeface="Arial" pitchFamily="34" charset="0"/>
              <a:buChar char="•"/>
              <a:defRPr/>
            </a:pPr>
            <a:r>
              <a:rPr lang="en-GB" sz="1200" b="1" kern="0" dirty="0">
                <a:latin typeface="Calibri" pitchFamily="34" charset="0"/>
              </a:rPr>
              <a:t>History page </a:t>
            </a:r>
            <a:r>
              <a:rPr lang="en-GB" sz="1200" kern="0" dirty="0">
                <a:latin typeface="Calibri" pitchFamily="34" charset="0"/>
              </a:rPr>
              <a:t>with old versions of our specifications implemented </a:t>
            </a:r>
            <a:r>
              <a:rPr lang="en-GB" sz="1000" i="1" kern="0" dirty="0">
                <a:latin typeface="Calibri" pitchFamily="34" charset="0"/>
              </a:rPr>
              <a:t>(https://nordig.org/specifications/specifications-archive/)</a:t>
            </a:r>
            <a:endParaRPr lang="en-GB" sz="1200" i="1" kern="0" dirty="0">
              <a:latin typeface="Calibri" pitchFamily="34" charset="0"/>
            </a:endParaRPr>
          </a:p>
          <a:p>
            <a:pPr marL="800100" lvl="1" indent="-342900" eaLnBrk="0" hangingPunct="0">
              <a:spcBef>
                <a:spcPct val="20000"/>
              </a:spcBef>
              <a:buFont typeface="Arial" pitchFamily="34" charset="0"/>
              <a:buChar char="•"/>
              <a:defRPr/>
            </a:pPr>
            <a:r>
              <a:rPr lang="en-GB" sz="1200" kern="0" dirty="0">
                <a:latin typeface="Calibri" pitchFamily="34" charset="0"/>
              </a:rPr>
              <a:t>Website, e-mail </a:t>
            </a:r>
            <a:r>
              <a:rPr lang="en-GB" sz="1200" b="1" kern="0" dirty="0">
                <a:latin typeface="Calibri" pitchFamily="34" charset="0"/>
              </a:rPr>
              <a:t>notifications</a:t>
            </a:r>
            <a:r>
              <a:rPr lang="en-GB" sz="1200" kern="0" dirty="0">
                <a:latin typeface="Calibri" pitchFamily="34" charset="0"/>
              </a:rPr>
              <a:t> for changes and new uploaded documents on NorDig website, </a:t>
            </a:r>
            <a:r>
              <a:rPr lang="en-GB" sz="1050" i="1" kern="0" dirty="0">
                <a:latin typeface="Calibri" pitchFamily="34" charset="0"/>
              </a:rPr>
              <a:t>(</a:t>
            </a:r>
            <a:r>
              <a:rPr lang="en-GB" sz="1000" i="1" kern="0" dirty="0">
                <a:latin typeface="Calibri" pitchFamily="34" charset="0"/>
              </a:rPr>
              <a:t>see https://nordig.org/wp-content/uploads/2016/11/Change-your-mail-notification-.pdf </a:t>
            </a:r>
            <a:r>
              <a:rPr lang="en-GB" sz="1050" i="1" kern="0" dirty="0">
                <a:latin typeface="Calibri" pitchFamily="34" charset="0"/>
              </a:rPr>
              <a:t>same as before)</a:t>
            </a:r>
          </a:p>
          <a:p>
            <a:pPr marL="342900" indent="-342900" eaLnBrk="0" hangingPunct="0">
              <a:spcBef>
                <a:spcPct val="20000"/>
              </a:spcBef>
              <a:buFont typeface="Arial" pitchFamily="34" charset="0"/>
              <a:buChar char="•"/>
              <a:defRPr/>
            </a:pPr>
            <a:endParaRPr lang="en-US" sz="1600" kern="0" dirty="0">
              <a:latin typeface="Calibri" pitchFamily="34" charset="0"/>
            </a:endParaRPr>
          </a:p>
        </p:txBody>
      </p:sp>
    </p:spTree>
    <p:extLst>
      <p:ext uri="{BB962C8B-B14F-4D97-AF65-F5344CB8AC3E}">
        <p14:creationId xmlns:p14="http://schemas.microsoft.com/office/powerpoint/2010/main" val="1326713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083E7D-3EC8-A2E9-BB78-0C6D28A7EB90}"/>
              </a:ext>
            </a:extLst>
          </p:cNvPr>
          <p:cNvSpPr>
            <a:spLocks noGrp="1"/>
          </p:cNvSpPr>
          <p:nvPr>
            <p:ph type="title"/>
          </p:nvPr>
        </p:nvSpPr>
        <p:spPr/>
        <p:txBody>
          <a:bodyPr/>
          <a:lstStyle/>
          <a:p>
            <a:r>
              <a:rPr lang="en-GB" b="1" dirty="0"/>
              <a:t>NorDig T report - </a:t>
            </a:r>
            <a:r>
              <a:rPr lang="en-US" b="1" dirty="0"/>
              <a:t> </a:t>
            </a:r>
            <a:r>
              <a:rPr lang="sv-SE" sz="1800" b="1" dirty="0">
                <a:solidFill>
                  <a:schemeClr val="tx1"/>
                </a:solidFill>
              </a:rPr>
              <a:t>NorDig/T </a:t>
            </a:r>
            <a:r>
              <a:rPr lang="sv-SE" sz="1800" b="1" dirty="0" err="1">
                <a:solidFill>
                  <a:schemeClr val="tx1"/>
                </a:solidFill>
              </a:rPr>
              <a:t>Bugzilla</a:t>
            </a:r>
            <a:r>
              <a:rPr lang="sv-SE" sz="1800" b="1" dirty="0">
                <a:solidFill>
                  <a:schemeClr val="tx1"/>
                </a:solidFill>
              </a:rPr>
              <a:t> list: </a:t>
            </a:r>
            <a:r>
              <a:rPr lang="sv-SE" sz="1800" b="1" u="sng" dirty="0">
                <a:solidFill>
                  <a:schemeClr val="tx1"/>
                </a:solidFill>
              </a:rPr>
              <a:t>NorDig IRD </a:t>
            </a:r>
            <a:r>
              <a:rPr lang="sv-SE" sz="1800" b="1" u="sng" dirty="0" err="1">
                <a:solidFill>
                  <a:schemeClr val="tx1"/>
                </a:solidFill>
              </a:rPr>
              <a:t>spec</a:t>
            </a:r>
            <a:br>
              <a:rPr lang="en-GB" sz="3200" b="1" dirty="0">
                <a:solidFill>
                  <a:schemeClr val="tx1"/>
                </a:solidFill>
              </a:rPr>
            </a:br>
            <a:r>
              <a:rPr lang="en-GB" sz="1400" b="1" dirty="0">
                <a:solidFill>
                  <a:schemeClr val="tx1"/>
                </a:solidFill>
              </a:rPr>
              <a:t>    </a:t>
            </a:r>
            <a:r>
              <a:rPr lang="en-US" sz="1400" b="1" dirty="0"/>
              <a:t>NorDig Excom meeting </a:t>
            </a:r>
            <a:r>
              <a:rPr lang="en-US" sz="1400" b="1" kern="0" dirty="0">
                <a:latin typeface="+mj-lt"/>
                <a:ea typeface="+mj-ea"/>
                <a:cs typeface="+mj-cs"/>
              </a:rPr>
              <a:t>20</a:t>
            </a:r>
            <a:r>
              <a:rPr lang="en-US" sz="1400" b="1" kern="0" baseline="30000" dirty="0">
                <a:latin typeface="+mj-lt"/>
                <a:ea typeface="+mj-ea"/>
                <a:cs typeface="+mj-cs"/>
              </a:rPr>
              <a:t>th</a:t>
            </a:r>
            <a:r>
              <a:rPr lang="en-US" sz="1400" b="1" kern="0" dirty="0">
                <a:latin typeface="+mj-lt"/>
                <a:ea typeface="+mj-ea"/>
                <a:cs typeface="+mj-cs"/>
              </a:rPr>
              <a:t> October 2022 </a:t>
            </a:r>
            <a:endParaRPr lang="sv-SE" sz="1600" dirty="0"/>
          </a:p>
        </p:txBody>
      </p:sp>
      <p:sp>
        <p:nvSpPr>
          <p:cNvPr id="4" name="Slide Number Placeholder 3">
            <a:extLst>
              <a:ext uri="{FF2B5EF4-FFF2-40B4-BE49-F238E27FC236}">
                <a16:creationId xmlns:a16="http://schemas.microsoft.com/office/drawing/2014/main" id="{FD9E13F7-18C2-F31A-858D-6E8F05566481}"/>
              </a:ext>
            </a:extLst>
          </p:cNvPr>
          <p:cNvSpPr>
            <a:spLocks noGrp="1"/>
          </p:cNvSpPr>
          <p:nvPr>
            <p:ph type="sldNum" sz="quarter" idx="11"/>
          </p:nvPr>
        </p:nvSpPr>
        <p:spPr/>
        <p:txBody>
          <a:bodyPr/>
          <a:lstStyle/>
          <a:p>
            <a:pPr>
              <a:defRPr/>
            </a:pPr>
            <a:fld id="{CD43E73F-939E-41C0-A51D-E14F15C47D94}" type="slidenum">
              <a:rPr lang="nb-NO" smtClean="0"/>
              <a:pPr>
                <a:defRPr/>
              </a:pPr>
              <a:t>13</a:t>
            </a:fld>
            <a:endParaRPr lang="nb-NO" dirty="0"/>
          </a:p>
        </p:txBody>
      </p:sp>
      <p:graphicFrame>
        <p:nvGraphicFramePr>
          <p:cNvPr id="5" name="Table 4">
            <a:extLst>
              <a:ext uri="{FF2B5EF4-FFF2-40B4-BE49-F238E27FC236}">
                <a16:creationId xmlns:a16="http://schemas.microsoft.com/office/drawing/2014/main" id="{FA48C895-C560-6085-0740-FB0F641EF7D8}"/>
              </a:ext>
            </a:extLst>
          </p:cNvPr>
          <p:cNvGraphicFramePr>
            <a:graphicFrameLocks noGrp="1"/>
          </p:cNvGraphicFramePr>
          <p:nvPr>
            <p:extLst>
              <p:ext uri="{D42A27DB-BD31-4B8C-83A1-F6EECF244321}">
                <p14:modId xmlns:p14="http://schemas.microsoft.com/office/powerpoint/2010/main" val="2550838398"/>
              </p:ext>
            </p:extLst>
          </p:nvPr>
        </p:nvGraphicFramePr>
        <p:xfrm>
          <a:off x="143508" y="908720"/>
          <a:ext cx="8856984" cy="4790648"/>
        </p:xfrm>
        <a:graphic>
          <a:graphicData uri="http://schemas.openxmlformats.org/drawingml/2006/table">
            <a:tbl>
              <a:tblPr firstRow="1" firstCol="1" bandRow="1" bandCol="1">
                <a:tableStyleId>{69CF1AB2-1976-4502-BF36-3FF5EA218861}</a:tableStyleId>
              </a:tblPr>
              <a:tblGrid>
                <a:gridCol w="1165392">
                  <a:extLst>
                    <a:ext uri="{9D8B030D-6E8A-4147-A177-3AD203B41FA5}">
                      <a16:colId xmlns:a16="http://schemas.microsoft.com/office/drawing/2014/main" val="3673653976"/>
                    </a:ext>
                  </a:extLst>
                </a:gridCol>
                <a:gridCol w="7691592">
                  <a:extLst>
                    <a:ext uri="{9D8B030D-6E8A-4147-A177-3AD203B41FA5}">
                      <a16:colId xmlns:a16="http://schemas.microsoft.com/office/drawing/2014/main" val="3813635982"/>
                    </a:ext>
                  </a:extLst>
                </a:gridCol>
              </a:tblGrid>
              <a:tr h="255498">
                <a:tc>
                  <a:txBody>
                    <a:bodyPr/>
                    <a:lstStyle/>
                    <a:p>
                      <a:pPr>
                        <a:spcBef>
                          <a:spcPts val="600"/>
                        </a:spcBef>
                      </a:pPr>
                      <a:r>
                        <a:rPr lang="en-US" sz="900">
                          <a:solidFill>
                            <a:schemeClr val="tx1"/>
                          </a:solidFill>
                          <a:effectLst/>
                        </a:rPr>
                        <a:t>1.4 Ref</a:t>
                      </a: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marL="0" algn="l" defTabSz="914400" rtl="0" eaLnBrk="1" latinLnBrk="0" hangingPunct="1">
                        <a:spcBef>
                          <a:spcPts val="600"/>
                        </a:spcBef>
                      </a:pPr>
                      <a:r>
                        <a:rPr lang="en-GB" sz="900" b="0" kern="1200" dirty="0">
                          <a:solidFill>
                            <a:schemeClr val="tx1"/>
                          </a:solidFill>
                          <a:effectLst/>
                        </a:rPr>
                        <a:t>Review and update reference list:</a:t>
                      </a:r>
                      <a:endParaRPr lang="sv-SE" sz="900" b="0" kern="1200" dirty="0">
                        <a:solidFill>
                          <a:schemeClr val="tx1"/>
                        </a:solidFill>
                        <a:effectLst/>
                      </a:endParaRPr>
                    </a:p>
                    <a:p>
                      <a:pPr marL="0" algn="l" defTabSz="914400" rtl="0" eaLnBrk="1" latinLnBrk="0" hangingPunct="1">
                        <a:spcBef>
                          <a:spcPts val="600"/>
                        </a:spcBef>
                      </a:pPr>
                      <a:r>
                        <a:rPr lang="en-GB" sz="900" b="0" kern="1200" dirty="0">
                          <a:solidFill>
                            <a:schemeClr val="tx1"/>
                          </a:solidFill>
                          <a:effectLst/>
                        </a:rPr>
                        <a:t>[29] IPTV, old reference v1.4.1, updating this to latest version could have significant implications for receivers is this change needed? Review this.</a:t>
                      </a:r>
                      <a:endParaRPr lang="sv-SE" sz="900" b="0" kern="1200" dirty="0">
                        <a:solidFill>
                          <a:schemeClr val="tx1"/>
                        </a:solidFill>
                        <a:effectLst/>
                        <a:latin typeface="+mn-lt"/>
                        <a:ea typeface="+mn-ea"/>
                        <a:cs typeface="+mn-cs"/>
                      </a:endParaRPr>
                    </a:p>
                  </a:txBody>
                  <a:tcPr marL="21291" marR="21291" marT="0" marB="0"/>
                </a:tc>
                <a:extLst>
                  <a:ext uri="{0D108BD9-81ED-4DB2-BD59-A6C34878D82A}">
                    <a16:rowId xmlns:a16="http://schemas.microsoft.com/office/drawing/2014/main" val="3312771084"/>
                  </a:ext>
                </a:extLst>
              </a:tr>
              <a:tr h="255498">
                <a:tc>
                  <a:txBody>
                    <a:bodyPr/>
                    <a:lstStyle/>
                    <a:p>
                      <a:pPr>
                        <a:spcBef>
                          <a:spcPts val="600"/>
                        </a:spcBef>
                      </a:pPr>
                      <a:r>
                        <a:rPr lang="en-US" sz="900">
                          <a:solidFill>
                            <a:schemeClr val="tx1"/>
                          </a:solidFill>
                          <a:effectLst/>
                        </a:rPr>
                        <a:t>1.4 Ref</a:t>
                      </a: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r>
                        <a:rPr lang="en-GB" sz="900" dirty="0">
                          <a:solidFill>
                            <a:schemeClr val="tx1"/>
                          </a:solidFill>
                          <a:effectLst/>
                        </a:rPr>
                        <a:t>Review and update reference list:</a:t>
                      </a:r>
                      <a:endParaRPr lang="sv-SE" sz="1000" dirty="0">
                        <a:solidFill>
                          <a:schemeClr val="tx1"/>
                        </a:solidFill>
                        <a:effectLst/>
                      </a:endParaRPr>
                    </a:p>
                    <a:p>
                      <a:pPr>
                        <a:spcBef>
                          <a:spcPts val="600"/>
                        </a:spcBef>
                      </a:pPr>
                      <a:r>
                        <a:rPr lang="en-GB" sz="900" dirty="0">
                          <a:solidFill>
                            <a:schemeClr val="tx1"/>
                          </a:solidFill>
                          <a:effectLst/>
                        </a:rPr>
                        <a:t>[65] DTG D-book, there is an updated figure (4-1). NorDig could consider requesting it.</a:t>
                      </a: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687722645"/>
                  </a:ext>
                </a:extLst>
              </a:tr>
              <a:tr h="510996">
                <a:tc>
                  <a:txBody>
                    <a:bodyPr/>
                    <a:lstStyle/>
                    <a:p>
                      <a:pPr>
                        <a:spcBef>
                          <a:spcPts val="600"/>
                        </a:spcBef>
                      </a:pPr>
                      <a:r>
                        <a:rPr lang="sv-SE" sz="900">
                          <a:solidFill>
                            <a:schemeClr val="tx1"/>
                          </a:solidFill>
                          <a:effectLst/>
                        </a:rPr>
                        <a:t>12.1.7 SI, </a:t>
                      </a:r>
                      <a:endParaRPr lang="sv-SE" sz="1000">
                        <a:solidFill>
                          <a:schemeClr val="tx1"/>
                        </a:solidFill>
                        <a:effectLst/>
                      </a:endParaRPr>
                    </a:p>
                    <a:p>
                      <a:pPr>
                        <a:spcBef>
                          <a:spcPts val="600"/>
                        </a:spcBef>
                      </a:pPr>
                      <a:r>
                        <a:rPr lang="sv-SE" sz="900">
                          <a:solidFill>
                            <a:schemeClr val="tx1"/>
                          </a:solidFill>
                          <a:effectLst/>
                        </a:rPr>
                        <a:t>UTF-8 BMP char table</a:t>
                      </a: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r>
                        <a:rPr lang="en-GB" sz="900">
                          <a:solidFill>
                            <a:schemeClr val="tx1"/>
                          </a:solidFill>
                          <a:effectLst/>
                        </a:rPr>
                        <a:t>NorDig Excom 2022-03-17; UTF-8 BMP ISO/IEC 10646 (Basic Multilingual Plane). Investigate and prepare requirement proposal for inclusion of UTF-8 BMP to be used SI tables according to DVB for future NorDig IRDs, in order to handle minority languages (typically for language Sami Skolt). </a:t>
                      </a:r>
                      <a:endParaRPr lang="sv-SE" sz="1000">
                        <a:solidFill>
                          <a:schemeClr val="tx1"/>
                        </a:solidFill>
                        <a:effectLst/>
                      </a:endParaRPr>
                    </a:p>
                    <a:p>
                      <a:pPr>
                        <a:spcBef>
                          <a:spcPts val="600"/>
                        </a:spcBef>
                      </a:pPr>
                      <a:r>
                        <a:rPr lang="en-GB" sz="900">
                          <a:solidFill>
                            <a:schemeClr val="tx1"/>
                          </a:solidFill>
                          <a:effectLst/>
                        </a:rPr>
                        <a:t>Some background/info about UTF-8 BMP: </a:t>
                      </a:r>
                      <a:endParaRPr lang="sv-SE" sz="1000">
                        <a:solidFill>
                          <a:schemeClr val="tx1"/>
                        </a:solidFill>
                        <a:effectLst/>
                      </a:endParaRPr>
                    </a:p>
                    <a:p>
                      <a:pPr>
                        <a:spcBef>
                          <a:spcPts val="600"/>
                        </a:spcBef>
                      </a:pPr>
                      <a:r>
                        <a:rPr lang="en-GB" sz="900">
                          <a:solidFill>
                            <a:schemeClr val="tx1"/>
                          </a:solidFill>
                          <a:effectLst/>
                        </a:rPr>
                        <a:t>https://www.unicode.org/roadmaps/bmp/</a:t>
                      </a: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2682306162"/>
                  </a:ext>
                </a:extLst>
              </a:tr>
              <a:tr h="218998">
                <a:tc>
                  <a:txBody>
                    <a:bodyPr/>
                    <a:lstStyle/>
                    <a:p>
                      <a:pPr>
                        <a:spcBef>
                          <a:spcPts val="600"/>
                        </a:spcBef>
                      </a:pPr>
                      <a:r>
                        <a:rPr lang="en-US" sz="900">
                          <a:solidFill>
                            <a:schemeClr val="tx1"/>
                          </a:solidFill>
                          <a:effectLst/>
                        </a:rPr>
                        <a:t>13.2.2 service list</a:t>
                      </a: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r>
                        <a:rPr lang="en-GB" sz="900">
                          <a:solidFill>
                            <a:schemeClr val="tx1"/>
                          </a:solidFill>
                          <a:effectLst/>
                        </a:rPr>
                        <a:t>Per Tullstedt noted during reading 2022-04-26: check note. Note should not normally include any shall requirements, the different notes should probably be numbered and move down note to end of subchapter.</a:t>
                      </a: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2064297539"/>
                  </a:ext>
                </a:extLst>
              </a:tr>
              <a:tr h="875993">
                <a:tc>
                  <a:txBody>
                    <a:bodyPr/>
                    <a:lstStyle/>
                    <a:p>
                      <a:pPr>
                        <a:spcBef>
                          <a:spcPts val="600"/>
                        </a:spcBef>
                      </a:pPr>
                      <a:r>
                        <a:rPr lang="en-GB" sz="900">
                          <a:solidFill>
                            <a:schemeClr val="tx1"/>
                          </a:solidFill>
                          <a:effectLst/>
                        </a:rPr>
                        <a:t>2.5.2 Energy efficiency</a:t>
                      </a: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r>
                        <a:rPr lang="en-US" sz="900">
                          <a:solidFill>
                            <a:schemeClr val="tx1"/>
                          </a:solidFill>
                          <a:effectLst/>
                        </a:rPr>
                        <a:t>Input Per Tullstedt 2022-09-22, propose to review text to next revision, the text in section looks a bit old, is there any newer versions? The EC code of conduct on Energy Efficiency of Digital TV service systems v7 from 2008, latest today is v9 from 2013. EU has a Regulation No 801/2013 (from 2013) amending the EC  No 1275/2008. AND the old/original EC  No 1275/2008 act has been changed, current consolidated version is from 01/03/2021. </a:t>
                      </a:r>
                      <a:endParaRPr lang="sv-SE" sz="1000">
                        <a:solidFill>
                          <a:schemeClr val="tx1"/>
                        </a:solidFill>
                        <a:effectLst/>
                      </a:endParaRPr>
                    </a:p>
                    <a:p>
                      <a:pPr>
                        <a:spcBef>
                          <a:spcPts val="600"/>
                        </a:spcBef>
                      </a:pPr>
                      <a:r>
                        <a:rPr lang="en-US" sz="900">
                          <a:solidFill>
                            <a:schemeClr val="tx1"/>
                          </a:solidFill>
                          <a:effectLst/>
                        </a:rPr>
                        <a:t>Extract from NorDig IRD spec: </a:t>
                      </a:r>
                      <a:endParaRPr lang="sv-SE" sz="1000">
                        <a:solidFill>
                          <a:schemeClr val="tx1"/>
                        </a:solidFill>
                        <a:effectLst/>
                      </a:endParaRPr>
                    </a:p>
                    <a:p>
                      <a:pPr>
                        <a:spcBef>
                          <a:spcPts val="600"/>
                        </a:spcBef>
                      </a:pPr>
                      <a:r>
                        <a:rPr lang="en-US" sz="900">
                          <a:solidFill>
                            <a:schemeClr val="tx1"/>
                          </a:solidFill>
                          <a:effectLst/>
                        </a:rPr>
                        <a:t>“Manufacturers of NorDig IRDs are recommended to follow voluntary agreement(s) on energy consumption for complex set-top-boxes under the EU regulation and/or the European Commission's regulation (EC) No 1275/2008 implementing Directive 2005/32/EC of…”</a:t>
                      </a: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1708500634"/>
                  </a:ext>
                </a:extLst>
              </a:tr>
              <a:tr h="523448">
                <a:tc>
                  <a:txBody>
                    <a:bodyPr/>
                    <a:lstStyle/>
                    <a:p>
                      <a:pPr>
                        <a:spcBef>
                          <a:spcPts val="600"/>
                        </a:spcBef>
                      </a:pPr>
                      <a:r>
                        <a:rPr lang="en-US" sz="900">
                          <a:solidFill>
                            <a:schemeClr val="tx1"/>
                          </a:solidFill>
                          <a:effectLst/>
                        </a:rPr>
                        <a:t>7.3 DVB Subtitling</a:t>
                      </a: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r>
                        <a:rPr lang="en-US" sz="900" dirty="0">
                          <a:solidFill>
                            <a:schemeClr val="tx1"/>
                          </a:solidFill>
                          <a:effectLst/>
                        </a:rPr>
                        <a:t>Input Per Tullstedt 2022-09-28, section (level 2) header 7.3 DVB Subtitling is missing. (was removed from markup to clean version)</a:t>
                      </a:r>
                      <a:endParaRPr lang="sv-SE" sz="1000" dirty="0">
                        <a:solidFill>
                          <a:schemeClr val="tx1"/>
                        </a:solidFill>
                        <a:effectLst/>
                      </a:endParaRPr>
                    </a:p>
                    <a:p>
                      <a:pPr>
                        <a:spcBef>
                          <a:spcPts val="600"/>
                        </a:spcBef>
                      </a:pPr>
                      <a:r>
                        <a:rPr lang="en-US" sz="900" dirty="0">
                          <a:solidFill>
                            <a:schemeClr val="tx1"/>
                          </a:solidFill>
                          <a:effectLst/>
                        </a:rPr>
                        <a:t>It looks like 7.2.3 + 7.2.4 should have been part of a 7.3 DVB Subtitling. AND 7.3 TTML should be 7.4.</a:t>
                      </a: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204728072"/>
                  </a:ext>
                </a:extLst>
              </a:tr>
              <a:tr h="1146091">
                <a:tc>
                  <a:txBody>
                    <a:bodyPr/>
                    <a:lstStyle/>
                    <a:p>
                      <a:pPr>
                        <a:spcBef>
                          <a:spcPts val="600"/>
                        </a:spcBef>
                      </a:pPr>
                      <a:r>
                        <a:rPr lang="en-US" sz="900">
                          <a:solidFill>
                            <a:schemeClr val="tx1"/>
                          </a:solidFill>
                          <a:effectLst/>
                        </a:rPr>
                        <a:t>2.2 Intro</a:t>
                      </a:r>
                      <a:endParaRPr lang="sv-SE" sz="1000">
                        <a:solidFill>
                          <a:schemeClr val="tx1"/>
                        </a:solidFill>
                        <a:effectLst/>
                      </a:endParaRPr>
                    </a:p>
                    <a:p>
                      <a:pPr>
                        <a:spcBef>
                          <a:spcPts val="600"/>
                        </a:spcBef>
                      </a:pPr>
                      <a:r>
                        <a:rPr lang="en-US" sz="900">
                          <a:solidFill>
                            <a:schemeClr val="tx1"/>
                          </a:solidFill>
                          <a:effectLst/>
                        </a:rPr>
                        <a:t>12.1.1 SI</a:t>
                      </a:r>
                      <a:endParaRPr lang="sv-SE" sz="1000">
                        <a:solidFill>
                          <a:schemeClr val="tx1"/>
                        </a:solidFill>
                        <a:effectLst/>
                      </a:endParaRPr>
                    </a:p>
                    <a:p>
                      <a:pPr>
                        <a:spcBef>
                          <a:spcPts val="600"/>
                        </a:spcBef>
                      </a:pPr>
                      <a:r>
                        <a:rPr lang="en-US" sz="900">
                          <a:solidFill>
                            <a:schemeClr val="tx1"/>
                          </a:solidFill>
                          <a:effectLst/>
                        </a:rPr>
                        <a:t>13 Navigator</a:t>
                      </a: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r>
                        <a:rPr lang="en-US" sz="900">
                          <a:solidFill>
                            <a:schemeClr val="tx1"/>
                          </a:solidFill>
                          <a:effectLst/>
                        </a:rPr>
                        <a:t>Input Per Tullstedt 2022-09-28, correction of change of wording inside NorDig, bootloading was replaced by System Software Update ~10-15y ago</a:t>
                      </a:r>
                      <a:endParaRPr lang="sv-SE" sz="1000">
                        <a:solidFill>
                          <a:schemeClr val="tx1"/>
                        </a:solidFill>
                        <a:effectLst/>
                      </a:endParaRPr>
                    </a:p>
                    <a:p>
                      <a:pPr>
                        <a:spcBef>
                          <a:spcPts val="600"/>
                        </a:spcBef>
                      </a:pPr>
                      <a:r>
                        <a:rPr lang="en-US" sz="900">
                          <a:solidFill>
                            <a:schemeClr val="tx1"/>
                          </a:solidFill>
                          <a:effectLst/>
                        </a:rPr>
                        <a:t>2.2 Intro: “The IRD includes a bootloader as firmware. The bootloader can upgrade all resident system-software and application software in the IRD by new software loaded either via the distribution channel or locally</a:t>
                      </a:r>
                      <a:r>
                        <a:rPr lang="en-US" sz="900">
                          <a:solidFill>
                            <a:schemeClr val="tx1"/>
                          </a:solidFill>
                          <a:effectLst/>
                          <a:highlight>
                            <a:srgbClr val="FFFF00"/>
                          </a:highlight>
                        </a:rPr>
                        <a:t>. This upgrade/update is here referred to as a System Software update</a:t>
                      </a:r>
                      <a:r>
                        <a:rPr lang="en-US" sz="900">
                          <a:solidFill>
                            <a:schemeClr val="tx1"/>
                          </a:solidFill>
                          <a:effectLst/>
                        </a:rPr>
                        <a:t>.”</a:t>
                      </a:r>
                      <a:endParaRPr lang="sv-SE" sz="1000">
                        <a:solidFill>
                          <a:schemeClr val="tx1"/>
                        </a:solidFill>
                        <a:effectLst/>
                      </a:endParaRPr>
                    </a:p>
                    <a:p>
                      <a:pPr>
                        <a:spcBef>
                          <a:spcPts val="600"/>
                        </a:spcBef>
                      </a:pPr>
                      <a:r>
                        <a:rPr lang="en-US" sz="900">
                          <a:solidFill>
                            <a:schemeClr val="tx1"/>
                          </a:solidFill>
                          <a:effectLst/>
                        </a:rPr>
                        <a:t>12.1.1 SI General: “c) In order to locate possible </a:t>
                      </a:r>
                      <a:r>
                        <a:rPr lang="en-US" sz="900">
                          <a:solidFill>
                            <a:schemeClr val="tx1"/>
                          </a:solidFill>
                          <a:effectLst/>
                          <a:highlight>
                            <a:srgbClr val="FFFF00"/>
                          </a:highlight>
                        </a:rPr>
                        <a:t>System Software Update (SSU) </a:t>
                      </a:r>
                      <a:r>
                        <a:rPr lang="en-US" sz="900" strike="sngStrike">
                          <a:solidFill>
                            <a:schemeClr val="tx1"/>
                          </a:solidFill>
                          <a:effectLst/>
                          <a:highlight>
                            <a:srgbClr val="FFFF00"/>
                          </a:highlight>
                        </a:rPr>
                        <a:t>bootloader</a:t>
                      </a:r>
                      <a:r>
                        <a:rPr lang="en-US" sz="900">
                          <a:solidFill>
                            <a:schemeClr val="tx1"/>
                          </a:solidFill>
                          <a:effectLst/>
                        </a:rPr>
                        <a:t> streams retransmitted from e.g. satellite, the NorDig IP IRD shall (1) look in the Broadcast Discovery Record (according to ETSI TS 102 034 [29]). A </a:t>
                      </a:r>
                      <a:r>
                        <a:rPr lang="en-US" sz="900">
                          <a:solidFill>
                            <a:schemeClr val="tx1"/>
                          </a:solidFill>
                          <a:effectLst/>
                          <a:highlight>
                            <a:srgbClr val="FFFF00"/>
                          </a:highlight>
                        </a:rPr>
                        <a:t>SSU </a:t>
                      </a:r>
                      <a:r>
                        <a:rPr lang="en-US" sz="900" strike="sngStrike">
                          <a:solidFill>
                            <a:schemeClr val="tx1"/>
                          </a:solidFill>
                          <a:effectLst/>
                          <a:highlight>
                            <a:srgbClr val="FFFF00"/>
                          </a:highlight>
                        </a:rPr>
                        <a:t>bootloader</a:t>
                      </a:r>
                      <a:r>
                        <a:rPr lang="en-US" sz="900">
                          <a:solidFill>
                            <a:schemeClr val="tx1"/>
                          </a:solidFill>
                          <a:effectLst/>
                        </a:rPr>
                        <a:t> service shall be signalled as a particular service with service_type set to </a:t>
                      </a:r>
                      <a:r>
                        <a:rPr lang="en-US" sz="900">
                          <a:solidFill>
                            <a:schemeClr val="tx1"/>
                          </a:solidFill>
                          <a:effectLst/>
                          <a:highlight>
                            <a:srgbClr val="FFFF00"/>
                          </a:highlight>
                        </a:rPr>
                        <a:t>0x09 (0x09 for the DVB SSU standard or</a:t>
                      </a:r>
                      <a:r>
                        <a:rPr lang="en-US" sz="900">
                          <a:solidFill>
                            <a:schemeClr val="tx1"/>
                          </a:solidFill>
                          <a:effectLst/>
                        </a:rPr>
                        <a:t> 0x81 </a:t>
                      </a:r>
                      <a:r>
                        <a:rPr lang="en-US" sz="900">
                          <a:solidFill>
                            <a:schemeClr val="tx1"/>
                          </a:solidFill>
                          <a:effectLst/>
                          <a:highlight>
                            <a:srgbClr val="FFFF00"/>
                          </a:highlight>
                        </a:rPr>
                        <a:t>for the</a:t>
                      </a:r>
                      <a:r>
                        <a:rPr lang="en-US" sz="900">
                          <a:solidFill>
                            <a:schemeClr val="tx1"/>
                          </a:solidFill>
                          <a:effectLst/>
                        </a:rPr>
                        <a:t> </a:t>
                      </a:r>
                      <a:r>
                        <a:rPr lang="en-US" sz="900">
                          <a:solidFill>
                            <a:schemeClr val="tx1"/>
                          </a:solidFill>
                          <a:effectLst/>
                          <a:highlight>
                            <a:srgbClr val="FFFF00"/>
                          </a:highlight>
                        </a:rPr>
                        <a:t>older NorDig legacy alternative)</a:t>
                      </a:r>
                      <a:r>
                        <a:rPr lang="en-US" sz="900">
                          <a:solidFill>
                            <a:schemeClr val="tx1"/>
                          </a:solidFill>
                          <a:effectLst/>
                        </a:rPr>
                        <a:t>.”</a:t>
                      </a:r>
                      <a:endParaRPr lang="sv-SE" sz="1000">
                        <a:solidFill>
                          <a:schemeClr val="tx1"/>
                        </a:solidFill>
                        <a:effectLst/>
                      </a:endParaRPr>
                    </a:p>
                    <a:p>
                      <a:pPr>
                        <a:spcBef>
                          <a:spcPts val="600"/>
                        </a:spcBef>
                      </a:pPr>
                      <a:r>
                        <a:rPr lang="en-US" sz="900">
                          <a:solidFill>
                            <a:schemeClr val="tx1"/>
                          </a:solidFill>
                          <a:effectLst/>
                        </a:rPr>
                        <a:t>13 Navigator: “The Navigator shall also initiate </a:t>
                      </a:r>
                      <a:r>
                        <a:rPr lang="en-US" sz="900">
                          <a:solidFill>
                            <a:schemeClr val="tx1"/>
                          </a:solidFill>
                          <a:effectLst/>
                          <a:highlight>
                            <a:srgbClr val="FFFF00"/>
                          </a:highlight>
                        </a:rPr>
                        <a:t>System Software Update </a:t>
                      </a:r>
                      <a:r>
                        <a:rPr lang="en-US" sz="900" strike="sngStrike">
                          <a:solidFill>
                            <a:schemeClr val="tx1"/>
                          </a:solidFill>
                          <a:effectLst/>
                          <a:highlight>
                            <a:srgbClr val="FFFF00"/>
                          </a:highlight>
                        </a:rPr>
                        <a:t>bootloading</a:t>
                      </a:r>
                      <a:r>
                        <a:rPr lang="en-US" sz="900">
                          <a:solidFill>
                            <a:schemeClr val="tx1"/>
                          </a:solidFill>
                          <a:effectLst/>
                        </a:rPr>
                        <a:t>, as described in chapter 10</a:t>
                      </a:r>
                      <a:r>
                        <a:rPr lang="en-US" sz="1000">
                          <a:solidFill>
                            <a:schemeClr val="tx1"/>
                          </a:solidFill>
                          <a:effectLst/>
                        </a:rPr>
                        <a:t>.</a:t>
                      </a:r>
                      <a:r>
                        <a:rPr lang="en-US" sz="900">
                          <a:solidFill>
                            <a:schemeClr val="tx1"/>
                          </a:solidFill>
                          <a:effectLst/>
                        </a:rPr>
                        <a:t>”</a:t>
                      </a: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3081107356"/>
                  </a:ext>
                </a:extLst>
              </a:tr>
              <a:tr h="364997">
                <a:tc>
                  <a:txBody>
                    <a:bodyPr/>
                    <a:lstStyle/>
                    <a:p>
                      <a:pPr>
                        <a:spcBef>
                          <a:spcPts val="600"/>
                        </a:spcBef>
                      </a:pPr>
                      <a:r>
                        <a:rPr lang="en-US" sz="900">
                          <a:solidFill>
                            <a:schemeClr val="tx1"/>
                          </a:solidFill>
                          <a:effectLst/>
                        </a:rPr>
                        <a:t>12.3.1.1 Metadata Pointer</a:t>
                      </a: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r>
                        <a:rPr lang="en-US" sz="900" dirty="0">
                          <a:solidFill>
                            <a:schemeClr val="tx1"/>
                          </a:solidFill>
                          <a:effectLst/>
                        </a:rPr>
                        <a:t>Input Per Tullstedt 2022-09-28, section (level 4) header 12.3.1.1 Metadata Pointer descriptor, this header should probably be level 3 (to match the other sections in this chapter 12.3. Proposal is to change this to level3 and move this last in 12.3 (i.e. to 12.3.8) to minimize changes in references, </a:t>
                      </a:r>
                      <a:r>
                        <a:rPr lang="en-US" sz="900" dirty="0" err="1">
                          <a:solidFill>
                            <a:schemeClr val="tx1"/>
                          </a:solidFill>
                          <a:effectLst/>
                        </a:rPr>
                        <a:t>RoO</a:t>
                      </a:r>
                      <a:r>
                        <a:rPr lang="en-US" sz="900" dirty="0">
                          <a:solidFill>
                            <a:schemeClr val="tx1"/>
                          </a:solidFill>
                          <a:effectLst/>
                        </a:rPr>
                        <a:t> and </a:t>
                      </a:r>
                      <a:r>
                        <a:rPr lang="en-US" sz="900" dirty="0" err="1">
                          <a:solidFill>
                            <a:schemeClr val="tx1"/>
                          </a:solidFill>
                          <a:effectLst/>
                        </a:rPr>
                        <a:t>TestPlan</a:t>
                      </a:r>
                      <a:r>
                        <a:rPr lang="en-US" sz="900" dirty="0">
                          <a:solidFill>
                            <a:schemeClr val="tx1"/>
                          </a:solidFill>
                          <a:effectLst/>
                        </a:rPr>
                        <a:t>. </a:t>
                      </a: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719046374"/>
                  </a:ext>
                </a:extLst>
              </a:tr>
            </a:tbl>
          </a:graphicData>
        </a:graphic>
      </p:graphicFrame>
    </p:spTree>
    <p:extLst>
      <p:ext uri="{BB962C8B-B14F-4D97-AF65-F5344CB8AC3E}">
        <p14:creationId xmlns:p14="http://schemas.microsoft.com/office/powerpoint/2010/main" val="2414003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083E7D-3EC8-A2E9-BB78-0C6D28A7EB90}"/>
              </a:ext>
            </a:extLst>
          </p:cNvPr>
          <p:cNvSpPr>
            <a:spLocks noGrp="1"/>
          </p:cNvSpPr>
          <p:nvPr>
            <p:ph type="title"/>
          </p:nvPr>
        </p:nvSpPr>
        <p:spPr/>
        <p:txBody>
          <a:bodyPr/>
          <a:lstStyle/>
          <a:p>
            <a:r>
              <a:rPr lang="en-GB" b="1" dirty="0"/>
              <a:t>NorDig T report - </a:t>
            </a:r>
            <a:r>
              <a:rPr lang="en-US" b="1" dirty="0"/>
              <a:t> </a:t>
            </a:r>
            <a:r>
              <a:rPr lang="sv-SE" sz="1800" b="1" dirty="0">
                <a:solidFill>
                  <a:schemeClr val="tx1"/>
                </a:solidFill>
              </a:rPr>
              <a:t>NorDig/T </a:t>
            </a:r>
            <a:r>
              <a:rPr lang="sv-SE" sz="1800" b="1" dirty="0" err="1">
                <a:solidFill>
                  <a:schemeClr val="tx1"/>
                </a:solidFill>
              </a:rPr>
              <a:t>Bugzilla</a:t>
            </a:r>
            <a:r>
              <a:rPr lang="sv-SE" sz="1800" b="1" dirty="0">
                <a:solidFill>
                  <a:schemeClr val="tx1"/>
                </a:solidFill>
              </a:rPr>
              <a:t> list: </a:t>
            </a:r>
            <a:r>
              <a:rPr lang="sv-SE" sz="1800" b="1" u="sng" dirty="0">
                <a:solidFill>
                  <a:schemeClr val="tx1"/>
                </a:solidFill>
              </a:rPr>
              <a:t>NorDig </a:t>
            </a:r>
            <a:r>
              <a:rPr lang="sv-SE" sz="1800" b="1" u="sng" dirty="0" err="1">
                <a:solidFill>
                  <a:schemeClr val="tx1"/>
                </a:solidFill>
              </a:rPr>
              <a:t>RoO</a:t>
            </a:r>
            <a:r>
              <a:rPr lang="sv-SE" sz="1800" b="1" u="sng" dirty="0">
                <a:solidFill>
                  <a:schemeClr val="tx1"/>
                </a:solidFill>
              </a:rPr>
              <a:t> </a:t>
            </a:r>
            <a:r>
              <a:rPr lang="sv-SE" sz="1800" b="1" u="sng" dirty="0" err="1">
                <a:solidFill>
                  <a:schemeClr val="tx1"/>
                </a:solidFill>
              </a:rPr>
              <a:t>spec</a:t>
            </a:r>
            <a:br>
              <a:rPr lang="en-GB" sz="3200" b="1" dirty="0">
                <a:solidFill>
                  <a:schemeClr val="tx1"/>
                </a:solidFill>
              </a:rPr>
            </a:br>
            <a:r>
              <a:rPr lang="en-GB" sz="1400" b="1" dirty="0">
                <a:solidFill>
                  <a:schemeClr val="tx1"/>
                </a:solidFill>
              </a:rPr>
              <a:t>    </a:t>
            </a:r>
            <a:r>
              <a:rPr lang="en-US" sz="1400" b="1" dirty="0"/>
              <a:t>NorDig Excom meeting </a:t>
            </a:r>
            <a:r>
              <a:rPr lang="en-US" sz="1400" b="1" kern="0" dirty="0">
                <a:latin typeface="+mj-lt"/>
                <a:ea typeface="+mj-ea"/>
                <a:cs typeface="+mj-cs"/>
              </a:rPr>
              <a:t>20</a:t>
            </a:r>
            <a:r>
              <a:rPr lang="en-US" sz="1400" b="1" kern="0" baseline="30000" dirty="0">
                <a:latin typeface="+mj-lt"/>
                <a:ea typeface="+mj-ea"/>
                <a:cs typeface="+mj-cs"/>
              </a:rPr>
              <a:t>th</a:t>
            </a:r>
            <a:r>
              <a:rPr lang="en-US" sz="1400" b="1" kern="0" dirty="0">
                <a:latin typeface="+mj-lt"/>
                <a:ea typeface="+mj-ea"/>
                <a:cs typeface="+mj-cs"/>
              </a:rPr>
              <a:t> October 2022 </a:t>
            </a:r>
            <a:endParaRPr lang="sv-SE" sz="1600" dirty="0"/>
          </a:p>
        </p:txBody>
      </p:sp>
      <p:sp>
        <p:nvSpPr>
          <p:cNvPr id="4" name="Slide Number Placeholder 3">
            <a:extLst>
              <a:ext uri="{FF2B5EF4-FFF2-40B4-BE49-F238E27FC236}">
                <a16:creationId xmlns:a16="http://schemas.microsoft.com/office/drawing/2014/main" id="{FD9E13F7-18C2-F31A-858D-6E8F05566481}"/>
              </a:ext>
            </a:extLst>
          </p:cNvPr>
          <p:cNvSpPr>
            <a:spLocks noGrp="1"/>
          </p:cNvSpPr>
          <p:nvPr>
            <p:ph type="sldNum" sz="quarter" idx="11"/>
          </p:nvPr>
        </p:nvSpPr>
        <p:spPr/>
        <p:txBody>
          <a:bodyPr/>
          <a:lstStyle/>
          <a:p>
            <a:pPr>
              <a:defRPr/>
            </a:pPr>
            <a:fld id="{CD43E73F-939E-41C0-A51D-E14F15C47D94}" type="slidenum">
              <a:rPr lang="nb-NO" smtClean="0"/>
              <a:pPr>
                <a:defRPr/>
              </a:pPr>
              <a:t>14</a:t>
            </a:fld>
            <a:endParaRPr lang="nb-NO" dirty="0"/>
          </a:p>
        </p:txBody>
      </p:sp>
      <p:graphicFrame>
        <p:nvGraphicFramePr>
          <p:cNvPr id="2" name="Table 1">
            <a:extLst>
              <a:ext uri="{FF2B5EF4-FFF2-40B4-BE49-F238E27FC236}">
                <a16:creationId xmlns:a16="http://schemas.microsoft.com/office/drawing/2014/main" id="{E0B33C96-9F4C-3E80-BE0E-9A35D06F0E71}"/>
              </a:ext>
            </a:extLst>
          </p:cNvPr>
          <p:cNvGraphicFramePr>
            <a:graphicFrameLocks noGrp="1"/>
          </p:cNvGraphicFramePr>
          <p:nvPr>
            <p:extLst>
              <p:ext uri="{D42A27DB-BD31-4B8C-83A1-F6EECF244321}">
                <p14:modId xmlns:p14="http://schemas.microsoft.com/office/powerpoint/2010/main" val="859936861"/>
              </p:ext>
            </p:extLst>
          </p:nvPr>
        </p:nvGraphicFramePr>
        <p:xfrm>
          <a:off x="143508" y="848795"/>
          <a:ext cx="8856984" cy="5760720"/>
        </p:xfrm>
        <a:graphic>
          <a:graphicData uri="http://schemas.openxmlformats.org/drawingml/2006/table">
            <a:tbl>
              <a:tblPr firstRow="1" firstCol="1" bandRow="1" bandCol="1">
                <a:tableStyleId>{69CF1AB2-1976-4502-BF36-3FF5EA218861}</a:tableStyleId>
              </a:tblPr>
              <a:tblGrid>
                <a:gridCol w="792088">
                  <a:extLst>
                    <a:ext uri="{9D8B030D-6E8A-4147-A177-3AD203B41FA5}">
                      <a16:colId xmlns:a16="http://schemas.microsoft.com/office/drawing/2014/main" val="4219807171"/>
                    </a:ext>
                  </a:extLst>
                </a:gridCol>
                <a:gridCol w="8064896">
                  <a:extLst>
                    <a:ext uri="{9D8B030D-6E8A-4147-A177-3AD203B41FA5}">
                      <a16:colId xmlns:a16="http://schemas.microsoft.com/office/drawing/2014/main" val="1008848414"/>
                    </a:ext>
                  </a:extLst>
                </a:gridCol>
              </a:tblGrid>
              <a:tr h="370306">
                <a:tc>
                  <a:txBody>
                    <a:bodyPr/>
                    <a:lstStyle/>
                    <a:p>
                      <a:pPr>
                        <a:spcBef>
                          <a:spcPts val="600"/>
                        </a:spcBef>
                      </a:pPr>
                      <a:r>
                        <a:rPr lang="en-US" sz="800" dirty="0">
                          <a:effectLst/>
                        </a:rPr>
                        <a:t>3.2.3 satellite</a:t>
                      </a:r>
                      <a:endParaRPr lang="sv-SE" sz="800" dirty="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b="0" dirty="0">
                          <a:effectLst/>
                        </a:rPr>
                        <a:t>Des Mac Giolla an Chloig 2022-04-22 input to </a:t>
                      </a:r>
                      <a:r>
                        <a:rPr lang="en-GB" sz="800" b="0" dirty="0" err="1">
                          <a:effectLst/>
                        </a:rPr>
                        <a:t>RoO</a:t>
                      </a:r>
                      <a:r>
                        <a:rPr lang="en-GB" sz="800" b="0" dirty="0">
                          <a:effectLst/>
                        </a:rPr>
                        <a:t> draft spec:</a:t>
                      </a:r>
                      <a:endParaRPr lang="sv-SE" sz="800" b="0" dirty="0">
                        <a:effectLst/>
                      </a:endParaRPr>
                    </a:p>
                    <a:p>
                      <a:pPr>
                        <a:spcBef>
                          <a:spcPts val="600"/>
                        </a:spcBef>
                      </a:pPr>
                      <a:r>
                        <a:rPr lang="en-US" sz="800" b="0" dirty="0">
                          <a:effectLst/>
                        </a:rPr>
                        <a:t>“Alternatively, it may be configured to provide a number of transport streams on a single cable, see section 3.2.5 “</a:t>
                      </a:r>
                      <a:endParaRPr lang="sv-SE" sz="800" b="0" dirty="0">
                        <a:effectLst/>
                      </a:endParaRPr>
                    </a:p>
                    <a:p>
                      <a:pPr>
                        <a:spcBef>
                          <a:spcPts val="600"/>
                        </a:spcBef>
                      </a:pPr>
                      <a:r>
                        <a:rPr lang="en-US" sz="800" b="0" dirty="0">
                          <a:effectLst/>
                        </a:rPr>
                        <a:t>I don’t understand why this is here ? What about KA band ? this section is unclear and needs reworking. </a:t>
                      </a:r>
                      <a:r>
                        <a:rPr lang="sv-SE" sz="800" b="0" dirty="0">
                          <a:effectLst/>
                        </a:rPr>
                        <a:t> </a:t>
                      </a:r>
                      <a:r>
                        <a:rPr lang="en-GB" sz="800" b="0" dirty="0" err="1">
                          <a:effectLst/>
                        </a:rPr>
                        <a:t>RoO</a:t>
                      </a:r>
                      <a:r>
                        <a:rPr lang="en-GB" sz="800" b="0" dirty="0">
                          <a:effectLst/>
                        </a:rPr>
                        <a:t> meeting 2022-09-06: No input from Des, item is closed.</a:t>
                      </a:r>
                      <a:endParaRPr lang="sv-SE" sz="800" b="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1619722333"/>
                  </a:ext>
                </a:extLst>
              </a:tr>
              <a:tr h="606890">
                <a:tc>
                  <a:txBody>
                    <a:bodyPr/>
                    <a:lstStyle/>
                    <a:p>
                      <a:pPr>
                        <a:spcBef>
                          <a:spcPts val="600"/>
                        </a:spcBef>
                      </a:pPr>
                      <a:r>
                        <a:rPr lang="en-US" sz="800">
                          <a:effectLst/>
                        </a:rPr>
                        <a:t>4.1. Mux</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dirty="0">
                          <a:effectLst/>
                        </a:rPr>
                        <a:t>Des Mac Giolla an Chloig 2022-04-22 input to </a:t>
                      </a:r>
                      <a:r>
                        <a:rPr lang="en-GB" sz="800" dirty="0" err="1">
                          <a:effectLst/>
                        </a:rPr>
                        <a:t>RoO</a:t>
                      </a:r>
                      <a:r>
                        <a:rPr lang="en-GB" sz="800" dirty="0">
                          <a:effectLst/>
                        </a:rPr>
                        <a:t> draft spec:</a:t>
                      </a:r>
                      <a:endParaRPr lang="sv-SE" sz="800" dirty="0">
                        <a:effectLst/>
                      </a:endParaRPr>
                    </a:p>
                    <a:p>
                      <a:pPr>
                        <a:spcBef>
                          <a:spcPts val="600"/>
                        </a:spcBef>
                      </a:pPr>
                      <a:r>
                        <a:rPr lang="en-GB" sz="800" dirty="0">
                          <a:effectLst/>
                        </a:rPr>
                        <a:t>“</a:t>
                      </a:r>
                      <a:r>
                        <a:rPr lang="en-US" sz="800" dirty="0">
                          <a:effectLst/>
                        </a:rPr>
                        <a:t>Network operators may already be adjusting their transmission to support the variety of NorDig IRD including legacy devices and these deviations or workarounds are not covered in this document but should be reviewed on an ongoing basis.</a:t>
                      </a:r>
                      <a:r>
                        <a:rPr lang="en-GB" sz="800" dirty="0">
                          <a:effectLst/>
                        </a:rPr>
                        <a:t>”</a:t>
                      </a:r>
                      <a:endParaRPr lang="sv-SE" sz="800" dirty="0">
                        <a:effectLst/>
                      </a:endParaRPr>
                    </a:p>
                    <a:p>
                      <a:pPr>
                        <a:spcBef>
                          <a:spcPts val="600"/>
                        </a:spcBef>
                      </a:pPr>
                      <a:r>
                        <a:rPr lang="en-US" sz="800" dirty="0">
                          <a:effectLst/>
                        </a:rPr>
                        <a:t>We should not “tweak” the headend to support the IRD. The IRD needs to comply with the specifications. General comment for the whole section: </a:t>
                      </a:r>
                      <a:r>
                        <a:rPr lang="en-GB" sz="800" kern="1400" dirty="0">
                          <a:effectLst/>
                        </a:rPr>
                        <a:t>The above section is a demultiplexing statement and not a multiplexing statement.</a:t>
                      </a:r>
                      <a:r>
                        <a:rPr lang="sv-SE" sz="800" kern="1400" dirty="0">
                          <a:effectLst/>
                        </a:rPr>
                        <a:t> </a:t>
                      </a:r>
                      <a:r>
                        <a:rPr lang="en-GB" sz="800" dirty="0" err="1">
                          <a:effectLst/>
                        </a:rPr>
                        <a:t>RoO</a:t>
                      </a:r>
                      <a:r>
                        <a:rPr lang="en-GB" sz="800" dirty="0">
                          <a:effectLst/>
                        </a:rPr>
                        <a:t> meeting 2022-09-06: No input from Des, item is closed.</a:t>
                      </a:r>
                      <a:endParaRPr lang="sv-SE" sz="80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326292617"/>
                  </a:ext>
                </a:extLst>
              </a:tr>
              <a:tr h="308588">
                <a:tc>
                  <a:txBody>
                    <a:bodyPr/>
                    <a:lstStyle/>
                    <a:p>
                      <a:pPr>
                        <a:spcBef>
                          <a:spcPts val="600"/>
                        </a:spcBef>
                      </a:pPr>
                      <a:r>
                        <a:rPr lang="en-US" sz="800">
                          <a:effectLst/>
                        </a:rPr>
                        <a:t>4.2 PCR</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dirty="0">
                          <a:effectLst/>
                        </a:rPr>
                        <a:t>Des Mac Giolla an Chloig 2022-04-22 input to </a:t>
                      </a:r>
                      <a:r>
                        <a:rPr lang="en-GB" sz="800" dirty="0" err="1">
                          <a:effectLst/>
                        </a:rPr>
                        <a:t>RoO</a:t>
                      </a:r>
                      <a:r>
                        <a:rPr lang="en-GB" sz="800" dirty="0">
                          <a:effectLst/>
                        </a:rPr>
                        <a:t> draft spec:</a:t>
                      </a:r>
                      <a:endParaRPr lang="sv-SE" sz="800" dirty="0">
                        <a:effectLst/>
                      </a:endParaRPr>
                    </a:p>
                    <a:p>
                      <a:pPr>
                        <a:spcBef>
                          <a:spcPts val="600"/>
                        </a:spcBef>
                      </a:pPr>
                      <a:r>
                        <a:rPr lang="en-US" sz="800" dirty="0">
                          <a:effectLst/>
                        </a:rPr>
                        <a:t>We need note on the use of single PCR for multiplex operation. As previously stated this section need to be multiplex configuration and operation.</a:t>
                      </a:r>
                      <a:r>
                        <a:rPr lang="sv-SE" sz="800" dirty="0">
                          <a:effectLst/>
                        </a:rPr>
                        <a:t>  </a:t>
                      </a:r>
                      <a:r>
                        <a:rPr lang="en-GB" sz="800" dirty="0" err="1">
                          <a:effectLst/>
                        </a:rPr>
                        <a:t>RoO</a:t>
                      </a:r>
                      <a:r>
                        <a:rPr lang="en-GB" sz="800" dirty="0">
                          <a:effectLst/>
                        </a:rPr>
                        <a:t> meeting 2022-09-06: No input from Des, item is closed.</a:t>
                      </a:r>
                      <a:endParaRPr lang="sv-SE" sz="80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560473993"/>
                  </a:ext>
                </a:extLst>
              </a:tr>
              <a:tr h="390879">
                <a:tc>
                  <a:txBody>
                    <a:bodyPr/>
                    <a:lstStyle/>
                    <a:p>
                      <a:pPr>
                        <a:spcBef>
                          <a:spcPts val="600"/>
                        </a:spcBef>
                      </a:pPr>
                      <a:r>
                        <a:rPr lang="en-US" sz="800">
                          <a:effectLst/>
                        </a:rPr>
                        <a:t>5 video</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dirty="0">
                          <a:effectLst/>
                        </a:rPr>
                        <a:t>Des Mac Giolla an Chloig 2022-04-22 input to </a:t>
                      </a:r>
                      <a:r>
                        <a:rPr lang="en-GB" sz="800" dirty="0" err="1">
                          <a:effectLst/>
                        </a:rPr>
                        <a:t>RoO</a:t>
                      </a:r>
                      <a:r>
                        <a:rPr lang="en-GB" sz="800" dirty="0">
                          <a:effectLst/>
                        </a:rPr>
                        <a:t> draft spec:</a:t>
                      </a:r>
                      <a:endParaRPr lang="sv-SE" sz="800" dirty="0">
                        <a:effectLst/>
                      </a:endParaRPr>
                    </a:p>
                    <a:p>
                      <a:pPr>
                        <a:spcBef>
                          <a:spcPts val="600"/>
                        </a:spcBef>
                      </a:pPr>
                      <a:r>
                        <a:rPr lang="en-US" sz="800" dirty="0">
                          <a:effectLst/>
                        </a:rPr>
                        <a:t>Again the IRD cannot drive the headend, the receiver needs to comply with the specification!</a:t>
                      </a:r>
                      <a:endParaRPr lang="sv-SE" sz="800" dirty="0">
                        <a:effectLst/>
                      </a:endParaRPr>
                    </a:p>
                    <a:p>
                      <a:pPr>
                        <a:spcBef>
                          <a:spcPts val="600"/>
                        </a:spcBef>
                      </a:pPr>
                      <a:r>
                        <a:rPr lang="en-US" sz="800" dirty="0">
                          <a:effectLst/>
                        </a:rPr>
                        <a:t>Need more on video, statistical multiplexing recommendations etc. The audio section following is far more comprehensive than the video section, this needs to be rebalanced.</a:t>
                      </a:r>
                      <a:endParaRPr lang="sv-SE" sz="800" dirty="0">
                        <a:effectLst/>
                      </a:endParaRPr>
                    </a:p>
                    <a:p>
                      <a:pPr>
                        <a:spcBef>
                          <a:spcPts val="600"/>
                        </a:spcBef>
                      </a:pPr>
                      <a:r>
                        <a:rPr lang="en-GB" sz="800" dirty="0" err="1">
                          <a:effectLst/>
                        </a:rPr>
                        <a:t>RoO</a:t>
                      </a:r>
                      <a:r>
                        <a:rPr lang="en-GB" sz="800" dirty="0">
                          <a:effectLst/>
                        </a:rPr>
                        <a:t> meeting 2022-09-06: To be done.</a:t>
                      </a:r>
                      <a:endParaRPr lang="sv-SE" sz="80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3874294251"/>
                  </a:ext>
                </a:extLst>
              </a:tr>
              <a:tr h="236584">
                <a:tc>
                  <a:txBody>
                    <a:bodyPr/>
                    <a:lstStyle/>
                    <a:p>
                      <a:pPr>
                        <a:spcBef>
                          <a:spcPts val="600"/>
                        </a:spcBef>
                      </a:pPr>
                      <a:r>
                        <a:rPr lang="en-US" sz="800">
                          <a:effectLst/>
                        </a:rPr>
                        <a:t>6.3.2 mp2</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dirty="0">
                          <a:effectLst/>
                        </a:rPr>
                        <a:t>Des Mac Giolla an Chloig 2022-04-22 input to </a:t>
                      </a:r>
                      <a:r>
                        <a:rPr lang="en-GB" sz="800" dirty="0" err="1">
                          <a:effectLst/>
                        </a:rPr>
                        <a:t>RoO</a:t>
                      </a:r>
                      <a:r>
                        <a:rPr lang="en-GB" sz="800" dirty="0">
                          <a:effectLst/>
                        </a:rPr>
                        <a:t> draft spec:</a:t>
                      </a:r>
                      <a:endParaRPr lang="sv-SE" sz="800" dirty="0">
                        <a:effectLst/>
                      </a:endParaRPr>
                    </a:p>
                    <a:p>
                      <a:pPr marL="180340" indent="-180340">
                        <a:spcAft>
                          <a:spcPts val="900"/>
                        </a:spcAft>
                        <a:tabLst>
                          <a:tab pos="10189210" algn="r"/>
                        </a:tabLst>
                      </a:pPr>
                      <a:r>
                        <a:rPr lang="en-US" sz="800" dirty="0">
                          <a:effectLst/>
                        </a:rPr>
                        <a:t>Need to include recommended minimum bitrates for stereo, joint stereo and maximum for mono </a:t>
                      </a:r>
                      <a:r>
                        <a:rPr lang="sv-SE" sz="800" dirty="0">
                          <a:effectLst/>
                        </a:rPr>
                        <a:t>  </a:t>
                      </a:r>
                      <a:r>
                        <a:rPr lang="en-US" sz="800" dirty="0" err="1">
                          <a:effectLst/>
                        </a:rPr>
                        <a:t>RoO</a:t>
                      </a:r>
                      <a:r>
                        <a:rPr lang="en-US" sz="800" dirty="0">
                          <a:effectLst/>
                        </a:rPr>
                        <a:t> meeting 2022-09-06:  Closed.</a:t>
                      </a:r>
                      <a:endParaRPr lang="sv-SE" sz="800" i="1" dirty="0">
                        <a:solidFill>
                          <a:srgbClr val="000000"/>
                        </a:solidFill>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2874246149"/>
                  </a:ext>
                </a:extLst>
              </a:tr>
              <a:tr h="390879">
                <a:tc>
                  <a:txBody>
                    <a:bodyPr/>
                    <a:lstStyle/>
                    <a:p>
                      <a:pPr>
                        <a:spcBef>
                          <a:spcPts val="600"/>
                        </a:spcBef>
                      </a:pPr>
                      <a:r>
                        <a:rPr lang="en-US" sz="800">
                          <a:effectLst/>
                        </a:rPr>
                        <a:t>6.4.4 note </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dirty="0">
                          <a:effectLst/>
                        </a:rPr>
                        <a:t>Des Mac Giolla an Chloig 2022-04-22 question to </a:t>
                      </a:r>
                      <a:r>
                        <a:rPr lang="en-GB" sz="800" dirty="0" err="1">
                          <a:effectLst/>
                        </a:rPr>
                        <a:t>RoO</a:t>
                      </a:r>
                      <a:r>
                        <a:rPr lang="en-GB" sz="800" dirty="0">
                          <a:effectLst/>
                        </a:rPr>
                        <a:t> draft spec:</a:t>
                      </a:r>
                      <a:endParaRPr lang="sv-SE" sz="800" dirty="0">
                        <a:effectLst/>
                      </a:endParaRPr>
                    </a:p>
                    <a:p>
                      <a:pPr>
                        <a:spcBef>
                          <a:spcPts val="600"/>
                        </a:spcBef>
                      </a:pPr>
                      <a:r>
                        <a:rPr lang="en-GB" sz="800" dirty="0">
                          <a:effectLst/>
                        </a:rPr>
                        <a:t>“</a:t>
                      </a:r>
                      <a:r>
                        <a:rPr lang="en-US" sz="800" dirty="0">
                          <a:effectLst/>
                        </a:rPr>
                        <a:t>The </a:t>
                      </a:r>
                      <a:r>
                        <a:rPr lang="en-US" sz="800" dirty="0" err="1">
                          <a:effectLst/>
                        </a:rPr>
                        <a:t>audio_preselection_descriptor</a:t>
                      </a:r>
                      <a:r>
                        <a:rPr lang="en-US" sz="800" dirty="0">
                          <a:effectLst/>
                        </a:rPr>
                        <a:t> should only signal “real” languages. Special language tags like ‘und’, ‘</a:t>
                      </a:r>
                      <a:r>
                        <a:rPr lang="en-US" sz="800" dirty="0" err="1">
                          <a:effectLst/>
                        </a:rPr>
                        <a:t>mul</a:t>
                      </a:r>
                      <a:r>
                        <a:rPr lang="en-US" sz="800" dirty="0">
                          <a:effectLst/>
                        </a:rPr>
                        <a:t>’, ‘mis’, ‘</a:t>
                      </a:r>
                      <a:r>
                        <a:rPr lang="en-US" sz="800" dirty="0" err="1">
                          <a:effectLst/>
                        </a:rPr>
                        <a:t>qaa</a:t>
                      </a:r>
                      <a:r>
                        <a:rPr lang="en-US" sz="800" dirty="0">
                          <a:effectLst/>
                        </a:rPr>
                        <a:t>’ or ‘</a:t>
                      </a:r>
                      <a:r>
                        <a:rPr lang="en-US" sz="800" dirty="0" err="1">
                          <a:effectLst/>
                        </a:rPr>
                        <a:t>nar</a:t>
                      </a:r>
                      <a:r>
                        <a:rPr lang="en-US" sz="800" dirty="0">
                          <a:effectLst/>
                        </a:rPr>
                        <a:t>’ should be avoided.</a:t>
                      </a:r>
                      <a:r>
                        <a:rPr lang="en-GB" sz="800" dirty="0">
                          <a:effectLst/>
                        </a:rPr>
                        <a:t>”</a:t>
                      </a:r>
                      <a:endParaRPr lang="sv-SE" sz="800" dirty="0">
                        <a:effectLst/>
                      </a:endParaRPr>
                    </a:p>
                    <a:p>
                      <a:pPr>
                        <a:spcBef>
                          <a:spcPts val="600"/>
                        </a:spcBef>
                      </a:pPr>
                      <a:r>
                        <a:rPr lang="en-US" sz="800" dirty="0">
                          <a:effectLst/>
                        </a:rPr>
                        <a:t>“</a:t>
                      </a:r>
                      <a:r>
                        <a:rPr lang="en-US" sz="800" dirty="0" err="1">
                          <a:effectLst/>
                        </a:rPr>
                        <a:t>qaa</a:t>
                      </a:r>
                      <a:r>
                        <a:rPr lang="en-US" sz="800" dirty="0">
                          <a:effectLst/>
                        </a:rPr>
                        <a:t>” is </a:t>
                      </a:r>
                      <a:r>
                        <a:rPr lang="en-US" sz="800" dirty="0" err="1">
                          <a:effectLst/>
                        </a:rPr>
                        <a:t>recognised</a:t>
                      </a:r>
                      <a:r>
                        <a:rPr lang="en-US" sz="800" dirty="0">
                          <a:effectLst/>
                        </a:rPr>
                        <a:t> as universal for original language  </a:t>
                      </a:r>
                      <a:endParaRPr lang="sv-SE" sz="800" dirty="0">
                        <a:effectLst/>
                      </a:endParaRPr>
                    </a:p>
                    <a:p>
                      <a:pPr>
                        <a:spcBef>
                          <a:spcPts val="600"/>
                        </a:spcBef>
                      </a:pPr>
                      <a:r>
                        <a:rPr lang="en-GB" sz="800" dirty="0" err="1">
                          <a:effectLst/>
                        </a:rPr>
                        <a:t>RoO</a:t>
                      </a:r>
                      <a:r>
                        <a:rPr lang="en-GB" sz="800" dirty="0">
                          <a:effectLst/>
                        </a:rPr>
                        <a:t> meeting 2022-09-06: Stephan presented proposal for new / additional text for note in chapter 6.4.4, proposal was approved.  </a:t>
                      </a:r>
                      <a:endParaRPr lang="sv-SE" sz="80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2827870842"/>
                  </a:ext>
                </a:extLst>
              </a:tr>
              <a:tr h="205726">
                <a:tc>
                  <a:txBody>
                    <a:bodyPr/>
                    <a:lstStyle/>
                    <a:p>
                      <a:pPr>
                        <a:spcBef>
                          <a:spcPts val="600"/>
                        </a:spcBef>
                      </a:pPr>
                      <a:r>
                        <a:rPr lang="en-US" sz="800">
                          <a:effectLst/>
                        </a:rPr>
                        <a:t>7.2.2 TXT subt</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dirty="0">
                          <a:effectLst/>
                        </a:rPr>
                        <a:t>Des Mac Giolla an Chloig 2022-04-22 question to </a:t>
                      </a:r>
                      <a:r>
                        <a:rPr lang="en-GB" sz="800" dirty="0" err="1">
                          <a:effectLst/>
                        </a:rPr>
                        <a:t>RoO</a:t>
                      </a:r>
                      <a:r>
                        <a:rPr lang="en-GB" sz="800" dirty="0">
                          <a:effectLst/>
                        </a:rPr>
                        <a:t> draft spec:</a:t>
                      </a:r>
                      <a:endParaRPr lang="sv-SE" sz="800" dirty="0">
                        <a:effectLst/>
                      </a:endParaRPr>
                    </a:p>
                    <a:p>
                      <a:pPr>
                        <a:spcBef>
                          <a:spcPts val="600"/>
                        </a:spcBef>
                      </a:pPr>
                      <a:r>
                        <a:rPr lang="en-US" sz="800" dirty="0">
                          <a:effectLst/>
                        </a:rPr>
                        <a:t>Encoder Subtitle delay specification for MPEG 2 or MPEG 4 video?</a:t>
                      </a:r>
                      <a:endParaRPr lang="sv-SE" sz="800" dirty="0">
                        <a:effectLst/>
                      </a:endParaRPr>
                    </a:p>
                    <a:p>
                      <a:pPr>
                        <a:spcBef>
                          <a:spcPts val="600"/>
                        </a:spcBef>
                      </a:pPr>
                      <a:r>
                        <a:rPr lang="en-GB" sz="800" dirty="0" err="1">
                          <a:effectLst/>
                        </a:rPr>
                        <a:t>RoO</a:t>
                      </a:r>
                      <a:r>
                        <a:rPr lang="en-GB" sz="800" dirty="0">
                          <a:effectLst/>
                        </a:rPr>
                        <a:t> meeting 2022-09-06: Closed</a:t>
                      </a:r>
                      <a:endParaRPr lang="sv-SE" sz="80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764559345"/>
                  </a:ext>
                </a:extLst>
              </a:tr>
              <a:tr h="432024">
                <a:tc>
                  <a:txBody>
                    <a:bodyPr/>
                    <a:lstStyle/>
                    <a:p>
                      <a:pPr>
                        <a:spcBef>
                          <a:spcPts val="600"/>
                        </a:spcBef>
                      </a:pPr>
                      <a:r>
                        <a:rPr lang="sv-SE" sz="800">
                          <a:effectLst/>
                        </a:rPr>
                        <a:t>12.1.7 SI, </a:t>
                      </a:r>
                    </a:p>
                    <a:p>
                      <a:pPr>
                        <a:spcBef>
                          <a:spcPts val="600"/>
                        </a:spcBef>
                      </a:pPr>
                      <a:r>
                        <a:rPr lang="sv-SE" sz="800">
                          <a:effectLst/>
                        </a:rPr>
                        <a:t>UTF-8 BMP char table</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dirty="0">
                          <a:effectLst/>
                        </a:rPr>
                        <a:t>NorDig Excom 2022-03-17; UTF-8 BMP ISO/IEC 10646 (Basic Multilingual Plane). Investigate and prepare requirement and user guidelines proposal for inclusion of UTF-8 BMP to be used SI tables according to DVB, in order to handle minority languages (typically for language Sami Skolt). What issues could legacy IRDs get with UTF-8, how to minimise IRD issues?</a:t>
                      </a:r>
                      <a:endParaRPr lang="sv-SE" sz="800" dirty="0">
                        <a:effectLst/>
                      </a:endParaRPr>
                    </a:p>
                    <a:p>
                      <a:pPr>
                        <a:spcBef>
                          <a:spcPts val="600"/>
                        </a:spcBef>
                      </a:pPr>
                      <a:r>
                        <a:rPr lang="en-GB" sz="800" dirty="0">
                          <a:effectLst/>
                        </a:rPr>
                        <a:t>Some background/info about UTF-8 BMP: </a:t>
                      </a:r>
                      <a:r>
                        <a:rPr lang="en-GB" sz="800" u="sng" dirty="0">
                          <a:effectLst/>
                          <a:hlinkClick r:id="rId2"/>
                        </a:rPr>
                        <a:t>https://www.unicode.org/roadmaps/bmp/</a:t>
                      </a:r>
                      <a:endParaRPr lang="sv-SE" sz="800" dirty="0">
                        <a:effectLst/>
                      </a:endParaRPr>
                    </a:p>
                    <a:p>
                      <a:pPr>
                        <a:spcBef>
                          <a:spcPts val="600"/>
                        </a:spcBef>
                      </a:pPr>
                      <a:r>
                        <a:rPr lang="en-GB" sz="800" dirty="0" err="1">
                          <a:effectLst/>
                        </a:rPr>
                        <a:t>RoO</a:t>
                      </a:r>
                      <a:r>
                        <a:rPr lang="en-GB" sz="800" dirty="0">
                          <a:effectLst/>
                        </a:rPr>
                        <a:t> meeting 2022-09-06: Work in progress.</a:t>
                      </a:r>
                      <a:endParaRPr lang="sv-SE" sz="80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746024030"/>
                  </a:ext>
                </a:extLst>
              </a:tr>
              <a:tr h="432024">
                <a:tc>
                  <a:txBody>
                    <a:bodyPr/>
                    <a:lstStyle/>
                    <a:p>
                      <a:pPr>
                        <a:spcBef>
                          <a:spcPts val="600"/>
                        </a:spcBef>
                      </a:pPr>
                      <a:r>
                        <a:rPr lang="en-US" sz="800">
                          <a:effectLst/>
                        </a:rPr>
                        <a:t>12.1.8 country and lang. codes</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dirty="0">
                          <a:effectLst/>
                        </a:rPr>
                        <a:t>Des Mac Giolla an Chloig 2022-04-22 question to </a:t>
                      </a:r>
                      <a:r>
                        <a:rPr lang="en-GB" sz="800" dirty="0" err="1">
                          <a:effectLst/>
                        </a:rPr>
                        <a:t>RoO</a:t>
                      </a:r>
                      <a:r>
                        <a:rPr lang="en-GB" sz="800" dirty="0">
                          <a:effectLst/>
                        </a:rPr>
                        <a:t> draft spec:</a:t>
                      </a:r>
                      <a:endParaRPr lang="sv-SE" sz="800" dirty="0">
                        <a:effectLst/>
                      </a:endParaRPr>
                    </a:p>
                    <a:p>
                      <a:pPr>
                        <a:spcBef>
                          <a:spcPts val="600"/>
                        </a:spcBef>
                      </a:pPr>
                      <a:r>
                        <a:rPr lang="en-GB" sz="800" dirty="0">
                          <a:effectLst/>
                        </a:rPr>
                        <a:t>“</a:t>
                      </a:r>
                      <a:r>
                        <a:rPr lang="en-US" sz="800" dirty="0">
                          <a:effectLst/>
                        </a:rPr>
                        <a:t>‘</a:t>
                      </a:r>
                      <a:r>
                        <a:rPr lang="en-US" sz="800" dirty="0" err="1">
                          <a:effectLst/>
                        </a:rPr>
                        <a:t>nar</a:t>
                      </a:r>
                      <a:r>
                        <a:rPr lang="en-US" sz="800" dirty="0">
                          <a:effectLst/>
                        </a:rPr>
                        <a:t>’/”narrative”: NorDig has defined the language code ‘</a:t>
                      </a:r>
                      <a:r>
                        <a:rPr lang="en-US" sz="800" dirty="0" err="1">
                          <a:effectLst/>
                        </a:rPr>
                        <a:t>nar</a:t>
                      </a:r>
                      <a:r>
                        <a:rPr lang="en-US" sz="800" dirty="0">
                          <a:effectLst/>
                        </a:rPr>
                        <a:t>’ as “narrative”, that may be used for….</a:t>
                      </a:r>
                      <a:r>
                        <a:rPr lang="en-GB" sz="800" dirty="0">
                          <a:effectLst/>
                        </a:rPr>
                        <a:t>”</a:t>
                      </a:r>
                      <a:endParaRPr lang="sv-SE" sz="800" dirty="0">
                        <a:effectLst/>
                      </a:endParaRPr>
                    </a:p>
                    <a:p>
                      <a:pPr>
                        <a:spcBef>
                          <a:spcPts val="600"/>
                        </a:spcBef>
                      </a:pPr>
                      <a:r>
                        <a:rPr lang="en-US" sz="800" dirty="0">
                          <a:effectLst/>
                        </a:rPr>
                        <a:t>Not a good idea ! And These examples are not clear.     </a:t>
                      </a:r>
                      <a:endParaRPr lang="sv-SE" sz="800" dirty="0">
                        <a:effectLst/>
                      </a:endParaRPr>
                    </a:p>
                    <a:p>
                      <a:pPr>
                        <a:spcBef>
                          <a:spcPts val="600"/>
                        </a:spcBef>
                      </a:pPr>
                      <a:r>
                        <a:rPr lang="en-GB" sz="800" dirty="0" err="1">
                          <a:effectLst/>
                        </a:rPr>
                        <a:t>RoO</a:t>
                      </a:r>
                      <a:r>
                        <a:rPr lang="en-GB" sz="800" dirty="0">
                          <a:effectLst/>
                        </a:rPr>
                        <a:t> meeting 2022-09-06: Need input from Des. </a:t>
                      </a:r>
                      <a:r>
                        <a:rPr lang="en-US" sz="800" dirty="0">
                          <a:effectLst/>
                        </a:rPr>
                        <a:t>           </a:t>
                      </a:r>
                      <a:endParaRPr lang="sv-SE" sz="80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946715686"/>
                  </a:ext>
                </a:extLst>
              </a:tr>
              <a:tr h="205726">
                <a:tc>
                  <a:txBody>
                    <a:bodyPr/>
                    <a:lstStyle/>
                    <a:p>
                      <a:pPr>
                        <a:spcBef>
                          <a:spcPts val="600"/>
                        </a:spcBef>
                      </a:pPr>
                      <a:r>
                        <a:rPr lang="en-US" sz="800">
                          <a:effectLst/>
                        </a:rPr>
                        <a:t>12.3.1.1 Metadata Pointer</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US" sz="800" dirty="0">
                          <a:effectLst/>
                        </a:rPr>
                        <a:t>Input Per Tullstedt 2022-09-28, section (level 4) header 12.3.1.1 Metadata Pointer descriptor, this header should probably be level 3 (to match the other sections in this chapter 12.3. Proposal is to change this to level3 and move this last in 12.3 (i.e. to 12.3.8) to minimize changes in references, </a:t>
                      </a:r>
                      <a:r>
                        <a:rPr lang="en-US" sz="800" dirty="0" err="1">
                          <a:effectLst/>
                        </a:rPr>
                        <a:t>RoO</a:t>
                      </a:r>
                      <a:r>
                        <a:rPr lang="en-US" sz="800" dirty="0">
                          <a:effectLst/>
                        </a:rPr>
                        <a:t> and </a:t>
                      </a:r>
                      <a:r>
                        <a:rPr lang="en-US" sz="800" dirty="0" err="1">
                          <a:effectLst/>
                        </a:rPr>
                        <a:t>TestPlan</a:t>
                      </a:r>
                      <a:r>
                        <a:rPr lang="en-US" sz="800" dirty="0">
                          <a:effectLst/>
                        </a:rPr>
                        <a:t>. </a:t>
                      </a:r>
                      <a:endParaRPr lang="sv-SE" sz="80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312225705"/>
                  </a:ext>
                </a:extLst>
              </a:tr>
            </a:tbl>
          </a:graphicData>
        </a:graphic>
      </p:graphicFrame>
    </p:spTree>
    <p:extLst>
      <p:ext uri="{BB962C8B-B14F-4D97-AF65-F5344CB8AC3E}">
        <p14:creationId xmlns:p14="http://schemas.microsoft.com/office/powerpoint/2010/main" val="7913521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083E7D-3EC8-A2E9-BB78-0C6D28A7EB90}"/>
              </a:ext>
            </a:extLst>
          </p:cNvPr>
          <p:cNvSpPr>
            <a:spLocks noGrp="1"/>
          </p:cNvSpPr>
          <p:nvPr>
            <p:ph type="title"/>
          </p:nvPr>
        </p:nvSpPr>
        <p:spPr/>
        <p:txBody>
          <a:bodyPr/>
          <a:lstStyle/>
          <a:p>
            <a:r>
              <a:rPr lang="en-GB" b="1" dirty="0"/>
              <a:t>NorDig T report - </a:t>
            </a:r>
            <a:r>
              <a:rPr lang="en-US" b="1" dirty="0"/>
              <a:t> </a:t>
            </a:r>
            <a:r>
              <a:rPr lang="sv-SE" sz="1800" b="1" dirty="0">
                <a:solidFill>
                  <a:schemeClr val="tx1"/>
                </a:solidFill>
              </a:rPr>
              <a:t>NorDig/T </a:t>
            </a:r>
            <a:r>
              <a:rPr lang="sv-SE" sz="1800" b="1" dirty="0" err="1">
                <a:solidFill>
                  <a:schemeClr val="tx1"/>
                </a:solidFill>
              </a:rPr>
              <a:t>Bugzilla</a:t>
            </a:r>
            <a:r>
              <a:rPr lang="sv-SE" sz="1800" b="1" dirty="0">
                <a:solidFill>
                  <a:schemeClr val="tx1"/>
                </a:solidFill>
              </a:rPr>
              <a:t> list: </a:t>
            </a:r>
            <a:r>
              <a:rPr lang="sv-SE" sz="1800" b="1" u="sng" dirty="0">
                <a:solidFill>
                  <a:schemeClr val="tx1"/>
                </a:solidFill>
              </a:rPr>
              <a:t>NorDig </a:t>
            </a:r>
            <a:r>
              <a:rPr lang="sv-SE" sz="1800" b="1" u="sng" dirty="0" err="1">
                <a:solidFill>
                  <a:schemeClr val="tx1"/>
                </a:solidFill>
              </a:rPr>
              <a:t>TestPlan</a:t>
            </a:r>
            <a:r>
              <a:rPr lang="sv-SE" sz="1800" b="1" u="sng" dirty="0">
                <a:solidFill>
                  <a:schemeClr val="tx1"/>
                </a:solidFill>
              </a:rPr>
              <a:t> </a:t>
            </a:r>
            <a:r>
              <a:rPr lang="sv-SE" sz="1800" b="1" u="sng" dirty="0" err="1">
                <a:solidFill>
                  <a:schemeClr val="tx1"/>
                </a:solidFill>
              </a:rPr>
              <a:t>spec</a:t>
            </a:r>
            <a:br>
              <a:rPr lang="en-GB" sz="3200" b="1" dirty="0">
                <a:solidFill>
                  <a:schemeClr val="tx1"/>
                </a:solidFill>
              </a:rPr>
            </a:br>
            <a:r>
              <a:rPr lang="en-GB" sz="1400" b="1" dirty="0">
                <a:solidFill>
                  <a:schemeClr val="tx1"/>
                </a:solidFill>
              </a:rPr>
              <a:t>    </a:t>
            </a:r>
            <a:r>
              <a:rPr lang="en-US" sz="1400" b="1" dirty="0"/>
              <a:t>NorDig Excom meeting </a:t>
            </a:r>
            <a:r>
              <a:rPr lang="en-US" sz="1400" b="1" kern="0" dirty="0">
                <a:latin typeface="+mj-lt"/>
                <a:ea typeface="+mj-ea"/>
                <a:cs typeface="+mj-cs"/>
              </a:rPr>
              <a:t>20</a:t>
            </a:r>
            <a:r>
              <a:rPr lang="en-US" sz="1400" b="1" kern="0" baseline="30000" dirty="0">
                <a:latin typeface="+mj-lt"/>
                <a:ea typeface="+mj-ea"/>
                <a:cs typeface="+mj-cs"/>
              </a:rPr>
              <a:t>th</a:t>
            </a:r>
            <a:r>
              <a:rPr lang="en-US" sz="1400" b="1" kern="0" dirty="0">
                <a:latin typeface="+mj-lt"/>
                <a:ea typeface="+mj-ea"/>
                <a:cs typeface="+mj-cs"/>
              </a:rPr>
              <a:t> October 2022 </a:t>
            </a:r>
            <a:endParaRPr lang="sv-SE" sz="1600" dirty="0"/>
          </a:p>
        </p:txBody>
      </p:sp>
      <p:sp>
        <p:nvSpPr>
          <p:cNvPr id="4" name="Slide Number Placeholder 3">
            <a:extLst>
              <a:ext uri="{FF2B5EF4-FFF2-40B4-BE49-F238E27FC236}">
                <a16:creationId xmlns:a16="http://schemas.microsoft.com/office/drawing/2014/main" id="{FD9E13F7-18C2-F31A-858D-6E8F05566481}"/>
              </a:ext>
            </a:extLst>
          </p:cNvPr>
          <p:cNvSpPr>
            <a:spLocks noGrp="1"/>
          </p:cNvSpPr>
          <p:nvPr>
            <p:ph type="sldNum" sz="quarter" idx="11"/>
          </p:nvPr>
        </p:nvSpPr>
        <p:spPr/>
        <p:txBody>
          <a:bodyPr/>
          <a:lstStyle/>
          <a:p>
            <a:pPr>
              <a:defRPr/>
            </a:pPr>
            <a:fld id="{CD43E73F-939E-41C0-A51D-E14F15C47D94}" type="slidenum">
              <a:rPr lang="nb-NO" smtClean="0"/>
              <a:pPr>
                <a:defRPr/>
              </a:pPr>
              <a:t>15</a:t>
            </a:fld>
            <a:endParaRPr lang="nb-NO" dirty="0"/>
          </a:p>
        </p:txBody>
      </p:sp>
      <p:graphicFrame>
        <p:nvGraphicFramePr>
          <p:cNvPr id="5" name="Table 4">
            <a:extLst>
              <a:ext uri="{FF2B5EF4-FFF2-40B4-BE49-F238E27FC236}">
                <a16:creationId xmlns:a16="http://schemas.microsoft.com/office/drawing/2014/main" id="{FA48C895-C560-6085-0740-FB0F641EF7D8}"/>
              </a:ext>
            </a:extLst>
          </p:cNvPr>
          <p:cNvGraphicFramePr>
            <a:graphicFrameLocks noGrp="1"/>
          </p:cNvGraphicFramePr>
          <p:nvPr>
            <p:extLst>
              <p:ext uri="{D42A27DB-BD31-4B8C-83A1-F6EECF244321}">
                <p14:modId xmlns:p14="http://schemas.microsoft.com/office/powerpoint/2010/main" val="1021613426"/>
              </p:ext>
            </p:extLst>
          </p:nvPr>
        </p:nvGraphicFramePr>
        <p:xfrm>
          <a:off x="143508" y="908720"/>
          <a:ext cx="8856984" cy="1887609"/>
        </p:xfrm>
        <a:graphic>
          <a:graphicData uri="http://schemas.openxmlformats.org/drawingml/2006/table">
            <a:tbl>
              <a:tblPr firstRow="1" firstCol="1" bandRow="1" bandCol="1">
                <a:tableStyleId>{69CF1AB2-1976-4502-BF36-3FF5EA218861}</a:tableStyleId>
              </a:tblPr>
              <a:tblGrid>
                <a:gridCol w="1165392">
                  <a:extLst>
                    <a:ext uri="{9D8B030D-6E8A-4147-A177-3AD203B41FA5}">
                      <a16:colId xmlns:a16="http://schemas.microsoft.com/office/drawing/2014/main" val="3673653976"/>
                    </a:ext>
                  </a:extLst>
                </a:gridCol>
                <a:gridCol w="7691592">
                  <a:extLst>
                    <a:ext uri="{9D8B030D-6E8A-4147-A177-3AD203B41FA5}">
                      <a16:colId xmlns:a16="http://schemas.microsoft.com/office/drawing/2014/main" val="3813635982"/>
                    </a:ext>
                  </a:extLst>
                </a:gridCol>
              </a:tblGrid>
              <a:tr h="255498">
                <a:tc>
                  <a:txBody>
                    <a:bodyPr/>
                    <a:lstStyle/>
                    <a:p>
                      <a:pPr>
                        <a:spcBef>
                          <a:spcPts val="600"/>
                        </a:spcBef>
                      </a:pPr>
                      <a:r>
                        <a:rPr lang="sv-SE" sz="1000" dirty="0">
                          <a:solidFill>
                            <a:schemeClr val="tx1"/>
                          </a:solidFill>
                          <a:effectLst/>
                        </a:rPr>
                        <a:t>&lt;</a:t>
                      </a:r>
                      <a:r>
                        <a:rPr lang="sv-SE" sz="1000" dirty="0" err="1">
                          <a:solidFill>
                            <a:schemeClr val="tx1"/>
                          </a:solidFill>
                          <a:effectLst/>
                        </a:rPr>
                        <a:t>empty</a:t>
                      </a:r>
                      <a:r>
                        <a:rPr lang="sv-SE" sz="1000" dirty="0">
                          <a:solidFill>
                            <a:schemeClr val="tx1"/>
                          </a:solidFill>
                          <a:effectLst/>
                        </a:rPr>
                        <a:t>&gt;</a:t>
                      </a: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r>
                        <a:rPr lang="sv-SE" sz="1000" b="0" dirty="0">
                          <a:solidFill>
                            <a:schemeClr val="tx1"/>
                          </a:solidFill>
                          <a:effectLst/>
                        </a:rPr>
                        <a:t>&lt;</a:t>
                      </a:r>
                      <a:r>
                        <a:rPr lang="sv-SE" sz="1000" b="0" dirty="0" err="1">
                          <a:solidFill>
                            <a:schemeClr val="tx1"/>
                          </a:solidFill>
                          <a:effectLst/>
                        </a:rPr>
                        <a:t>empty</a:t>
                      </a:r>
                      <a:r>
                        <a:rPr lang="sv-SE" sz="1000" b="0" dirty="0">
                          <a:solidFill>
                            <a:schemeClr val="tx1"/>
                          </a:solidFill>
                          <a:effectLst/>
                        </a:rPr>
                        <a:t>&gt;</a:t>
                      </a:r>
                      <a:endParaRPr lang="sv-SE" sz="1000" b="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3312771084"/>
                  </a:ext>
                </a:extLst>
              </a:tr>
              <a:tr h="228186">
                <a:tc>
                  <a:txBody>
                    <a:bodyPr/>
                    <a:lstStyle/>
                    <a:p>
                      <a:pPr>
                        <a:spcBef>
                          <a:spcPts val="600"/>
                        </a:spcBef>
                      </a:pPr>
                      <a:r>
                        <a:rPr lang="sv-SE" sz="1000" dirty="0">
                          <a:solidFill>
                            <a:schemeClr val="tx1"/>
                          </a:solidFill>
                          <a:effectLst/>
                        </a:rPr>
                        <a:t> </a:t>
                      </a: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687722645"/>
                  </a:ext>
                </a:extLst>
              </a:tr>
              <a:tr h="260720">
                <a:tc>
                  <a:txBody>
                    <a:bodyPr/>
                    <a:lstStyle/>
                    <a:p>
                      <a:pPr>
                        <a:spcBef>
                          <a:spcPts val="600"/>
                        </a:spcBef>
                      </a:pP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2682306162"/>
                  </a:ext>
                </a:extLst>
              </a:tr>
              <a:tr h="218998">
                <a:tc>
                  <a:txBody>
                    <a:bodyPr/>
                    <a:lstStyle/>
                    <a:p>
                      <a:pPr>
                        <a:spcBef>
                          <a:spcPts val="600"/>
                        </a:spcBef>
                      </a:pP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2064297539"/>
                  </a:ext>
                </a:extLst>
              </a:tr>
              <a:tr h="250806">
                <a:tc>
                  <a:txBody>
                    <a:bodyPr/>
                    <a:lstStyle/>
                    <a:p>
                      <a:pPr>
                        <a:spcBef>
                          <a:spcPts val="600"/>
                        </a:spcBef>
                      </a:pP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1708500634"/>
                  </a:ext>
                </a:extLst>
              </a:tr>
              <a:tr h="216024">
                <a:tc>
                  <a:txBody>
                    <a:bodyPr/>
                    <a:lstStyle/>
                    <a:p>
                      <a:pPr>
                        <a:spcBef>
                          <a:spcPts val="600"/>
                        </a:spcBef>
                      </a:pP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204728072"/>
                  </a:ext>
                </a:extLst>
              </a:tr>
              <a:tr h="216024">
                <a:tc>
                  <a:txBody>
                    <a:bodyPr/>
                    <a:lstStyle/>
                    <a:p>
                      <a:pPr>
                        <a:spcBef>
                          <a:spcPts val="600"/>
                        </a:spcBef>
                      </a:pP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3081107356"/>
                  </a:ext>
                </a:extLst>
              </a:tr>
              <a:tr h="241353">
                <a:tc>
                  <a:txBody>
                    <a:bodyPr/>
                    <a:lstStyle/>
                    <a:p>
                      <a:pPr>
                        <a:spcBef>
                          <a:spcPts val="600"/>
                        </a:spcBef>
                      </a:pP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719046374"/>
                  </a:ext>
                </a:extLst>
              </a:tr>
            </a:tbl>
          </a:graphicData>
        </a:graphic>
      </p:graphicFrame>
    </p:spTree>
    <p:extLst>
      <p:ext uri="{BB962C8B-B14F-4D97-AF65-F5344CB8AC3E}">
        <p14:creationId xmlns:p14="http://schemas.microsoft.com/office/powerpoint/2010/main" val="1155193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Latest</a:t>
            </a:r>
            <a:r>
              <a:rPr lang="sv-SE" sz="1800" b="1" dirty="0">
                <a:solidFill>
                  <a:schemeClr val="tx1"/>
                </a:solidFill>
              </a:rPr>
              <a:t> </a:t>
            </a:r>
            <a:r>
              <a:rPr lang="sv-SE" sz="1800" b="1" dirty="0" err="1">
                <a:solidFill>
                  <a:schemeClr val="tx1"/>
                </a:solidFill>
              </a:rPr>
              <a:t>published</a:t>
            </a:r>
            <a:r>
              <a:rPr lang="sv-SE" sz="1800" b="1" dirty="0">
                <a:solidFill>
                  <a:schemeClr val="tx1"/>
                </a:solidFill>
              </a:rPr>
              <a:t> </a:t>
            </a:r>
            <a:r>
              <a:rPr lang="sv-SE" sz="1800" b="1" dirty="0" err="1">
                <a:solidFill>
                  <a:schemeClr val="tx1"/>
                </a:solidFill>
              </a:rPr>
              <a:t>specifications</a:t>
            </a:r>
            <a:br>
              <a:rPr lang="en-GB" sz="1800" b="1" dirty="0">
                <a:solidFill>
                  <a:schemeClr val="tx1"/>
                </a:solidFill>
              </a:rPr>
            </a:br>
            <a:r>
              <a:rPr lang="en-GB" sz="1400" b="1" dirty="0">
                <a:solidFill>
                  <a:schemeClr val="tx1"/>
                </a:solidFill>
              </a:rPr>
              <a:t>  </a:t>
            </a:r>
            <a:r>
              <a:rPr lang="en-US" sz="1400" b="1" dirty="0"/>
              <a:t>  NorDig Excom meeting </a:t>
            </a:r>
            <a:r>
              <a:rPr lang="en-US" sz="1400" b="1" kern="0" dirty="0">
                <a:latin typeface="+mj-lt"/>
                <a:ea typeface="+mj-ea"/>
                <a:cs typeface="+mj-cs"/>
              </a:rPr>
              <a:t>20</a:t>
            </a:r>
            <a:r>
              <a:rPr lang="en-US" sz="1400" b="1" kern="0" baseline="30000" dirty="0">
                <a:latin typeface="+mj-lt"/>
                <a:ea typeface="+mj-ea"/>
                <a:cs typeface="+mj-cs"/>
              </a:rPr>
              <a:t>th</a:t>
            </a:r>
            <a:r>
              <a:rPr lang="en-US" sz="1400" b="1" kern="0" dirty="0">
                <a:latin typeface="+mj-lt"/>
                <a:ea typeface="+mj-ea"/>
                <a:cs typeface="+mj-cs"/>
              </a:rPr>
              <a:t> October 2022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a:t>
            </a:fld>
            <a:endParaRPr lang="en-US"/>
          </a:p>
        </p:txBody>
      </p:sp>
      <p:sp>
        <p:nvSpPr>
          <p:cNvPr id="6" name="Platshållare för innehåll 1"/>
          <p:cNvSpPr txBox="1">
            <a:spLocks/>
          </p:cNvSpPr>
          <p:nvPr/>
        </p:nvSpPr>
        <p:spPr bwMode="auto">
          <a:xfrm>
            <a:off x="446233" y="866974"/>
            <a:ext cx="8712968" cy="52983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b="1" kern="0" dirty="0">
                <a:latin typeface="Calibri" pitchFamily="34" charset="0"/>
              </a:rPr>
              <a:t>Status lasted published specifications</a:t>
            </a:r>
          </a:p>
          <a:p>
            <a:pPr marL="342900" indent="-342900" eaLnBrk="0" hangingPunct="0">
              <a:spcBef>
                <a:spcPct val="20000"/>
              </a:spcBef>
              <a:buFont typeface="Arial" pitchFamily="34" charset="0"/>
              <a:buChar char="•"/>
              <a:defRPr/>
            </a:pPr>
            <a:r>
              <a:rPr lang="en-US" sz="1600" kern="0" dirty="0">
                <a:latin typeface="Calibri" pitchFamily="34" charset="0"/>
              </a:rPr>
              <a:t>NorDig Unified IRD specification</a:t>
            </a:r>
            <a:endParaRPr lang="en-US" sz="1600" i="1" kern="0" dirty="0">
              <a:latin typeface="Calibri" pitchFamily="34" charset="0"/>
            </a:endParaRPr>
          </a:p>
          <a:p>
            <a:pPr marL="800100" lvl="1" indent="-342900" eaLnBrk="0" hangingPunct="0">
              <a:spcBef>
                <a:spcPct val="20000"/>
              </a:spcBef>
              <a:buFont typeface="Arial" pitchFamily="34" charset="0"/>
              <a:buChar char="•"/>
              <a:defRPr/>
            </a:pPr>
            <a:r>
              <a:rPr lang="en-US" sz="1400" kern="0" dirty="0">
                <a:latin typeface="Calibri" pitchFamily="34" charset="0"/>
              </a:rPr>
              <a:t>Latest published: NorDig IRD spec v3.2   </a:t>
            </a:r>
            <a:r>
              <a:rPr lang="en-US" sz="1050" kern="0" dirty="0">
                <a:latin typeface="Calibri" pitchFamily="34" charset="0"/>
              </a:rPr>
              <a:t>(published May 2022)</a:t>
            </a:r>
          </a:p>
          <a:p>
            <a:pPr marL="800100" lvl="1" indent="-342900" eaLnBrk="0" hangingPunct="0">
              <a:spcBef>
                <a:spcPct val="20000"/>
              </a:spcBef>
              <a:buFont typeface="Arial" pitchFamily="34" charset="0"/>
              <a:buChar char="•"/>
              <a:defRPr/>
            </a:pPr>
            <a:r>
              <a:rPr lang="en-US" sz="1400" i="1" kern="0" dirty="0">
                <a:latin typeface="Calibri" pitchFamily="34" charset="0"/>
              </a:rPr>
              <a:t>Draft for next version not yet started  </a:t>
            </a:r>
            <a:r>
              <a:rPr lang="en-US" sz="1200" i="1" kern="0" dirty="0">
                <a:latin typeface="Calibri" pitchFamily="34" charset="0"/>
              </a:rPr>
              <a:t>(9 items in bug/item list, e.g. BMP/UTF-8)</a:t>
            </a:r>
          </a:p>
          <a:p>
            <a:pPr marL="800100" lvl="1" indent="-342900" eaLnBrk="0" hangingPunct="0">
              <a:spcBef>
                <a:spcPct val="20000"/>
              </a:spcBef>
              <a:buFont typeface="Arial" pitchFamily="34" charset="0"/>
              <a:buChar char="•"/>
              <a:defRPr/>
            </a:pPr>
            <a:endParaRPr lang="en-US" sz="1000" kern="0" dirty="0">
              <a:latin typeface="Calibri" pitchFamily="34" charset="0"/>
            </a:endParaRPr>
          </a:p>
          <a:p>
            <a:pPr marL="342900" indent="-342900" eaLnBrk="0" hangingPunct="0">
              <a:spcBef>
                <a:spcPct val="20000"/>
              </a:spcBef>
              <a:buFont typeface="Arial" pitchFamily="34" charset="0"/>
              <a:buChar char="•"/>
              <a:defRPr/>
            </a:pPr>
            <a:r>
              <a:rPr lang="en-US" sz="1600" kern="0" noProof="0" dirty="0">
                <a:latin typeface="Calibri" pitchFamily="34" charset="0"/>
              </a:rPr>
              <a:t>NorDig Test </a:t>
            </a:r>
            <a:r>
              <a:rPr lang="en-US" sz="1600" kern="0" dirty="0">
                <a:latin typeface="Calibri" pitchFamily="34" charset="0"/>
              </a:rPr>
              <a:t>Plan</a:t>
            </a:r>
            <a:endParaRPr lang="en-US" sz="1400" kern="0" dirty="0">
              <a:latin typeface="Calibri" pitchFamily="34" charset="0"/>
            </a:endParaRPr>
          </a:p>
          <a:p>
            <a:pPr marL="800100" lvl="1" indent="-342900" eaLnBrk="0" hangingPunct="0">
              <a:spcBef>
                <a:spcPts val="0"/>
              </a:spcBef>
              <a:buFont typeface="Arial" pitchFamily="34" charset="0"/>
              <a:buChar char="•"/>
              <a:defRPr/>
            </a:pPr>
            <a:r>
              <a:rPr lang="en-US" sz="1400" kern="0" dirty="0">
                <a:latin typeface="Calibri" pitchFamily="34" charset="0"/>
              </a:rPr>
              <a:t>Latest published: NorDig Test Plan v3.2   </a:t>
            </a:r>
            <a:r>
              <a:rPr lang="en-US" sz="1050" kern="0" dirty="0">
                <a:latin typeface="Calibri" pitchFamily="34" charset="0"/>
              </a:rPr>
              <a:t>(published May 2022) </a:t>
            </a:r>
          </a:p>
          <a:p>
            <a:pPr marL="800100" lvl="1" indent="-342900" eaLnBrk="0" hangingPunct="0">
              <a:spcBef>
                <a:spcPts val="0"/>
              </a:spcBef>
              <a:buFont typeface="Arial" pitchFamily="34" charset="0"/>
              <a:buChar char="•"/>
              <a:defRPr/>
            </a:pPr>
            <a:r>
              <a:rPr lang="en-US" sz="1400" kern="0" dirty="0">
                <a:latin typeface="Calibri" pitchFamily="34" charset="0"/>
              </a:rPr>
              <a:t>Test streams </a:t>
            </a:r>
            <a:r>
              <a:rPr lang="en-US" sz="1200" kern="0" dirty="0">
                <a:latin typeface="Arial Narrow" panose="020B0606020202030204" pitchFamily="34" charset="0"/>
              </a:rPr>
              <a:t>[NGA/AC-4 + old LTE interference stream]  (no changes)</a:t>
            </a:r>
          </a:p>
          <a:p>
            <a:pPr marL="800100" lvl="1" indent="-342900" eaLnBrk="0" hangingPunct="0">
              <a:spcBef>
                <a:spcPts val="0"/>
              </a:spcBef>
              <a:buFont typeface="Arial" pitchFamily="34" charset="0"/>
              <a:buChar char="•"/>
              <a:defRPr/>
            </a:pPr>
            <a:r>
              <a:rPr lang="en-US" sz="1400" i="1" kern="0" dirty="0">
                <a:latin typeface="Calibri" pitchFamily="34" charset="0"/>
              </a:rPr>
              <a:t>Draft for next version not yet started  </a:t>
            </a:r>
            <a:r>
              <a:rPr lang="en-US" sz="1200" i="1" kern="0" dirty="0">
                <a:latin typeface="Calibri" pitchFamily="34" charset="0"/>
              </a:rPr>
              <a:t>(11 items in bug/item list)</a:t>
            </a:r>
            <a:endParaRPr lang="en-US" sz="1400" i="1" kern="0" dirty="0">
              <a:latin typeface="Calibri" pitchFamily="34" charset="0"/>
            </a:endParaRPr>
          </a:p>
          <a:p>
            <a:pPr marL="800100" lvl="1" indent="-342900" eaLnBrk="0" hangingPunct="0">
              <a:spcBef>
                <a:spcPct val="20000"/>
              </a:spcBef>
              <a:buFont typeface="Arial" pitchFamily="34" charset="0"/>
              <a:buChar char="•"/>
              <a:defRPr/>
            </a:pPr>
            <a:endParaRPr lang="en-US" sz="1200" kern="0" dirty="0">
              <a:latin typeface="Calibri" pitchFamily="34" charset="0"/>
            </a:endParaRPr>
          </a:p>
          <a:p>
            <a:pPr marL="342900" indent="-342900" eaLnBrk="0" hangingPunct="0">
              <a:spcBef>
                <a:spcPct val="20000"/>
              </a:spcBef>
              <a:buFont typeface="Arial" pitchFamily="34" charset="0"/>
              <a:buChar char="•"/>
              <a:defRPr/>
            </a:pPr>
            <a:r>
              <a:rPr lang="en-US" sz="1600" kern="0" dirty="0">
                <a:latin typeface="Calibri" pitchFamily="34" charset="0"/>
              </a:rPr>
              <a:t>NorDig Rules of Operation </a:t>
            </a:r>
          </a:p>
          <a:p>
            <a:pPr marL="800100" lvl="1" indent="-342900" eaLnBrk="0" hangingPunct="0">
              <a:spcBef>
                <a:spcPts val="0"/>
              </a:spcBef>
              <a:buFont typeface="Arial" pitchFamily="34" charset="0"/>
              <a:buChar char="•"/>
              <a:defRPr/>
            </a:pPr>
            <a:r>
              <a:rPr lang="en-US" sz="1400" kern="0" dirty="0">
                <a:latin typeface="Calibri" pitchFamily="34" charset="0"/>
              </a:rPr>
              <a:t>Latest published: NorDig </a:t>
            </a:r>
            <a:r>
              <a:rPr lang="en-US" sz="1400" kern="0" dirty="0" err="1">
                <a:latin typeface="Calibri" pitchFamily="34" charset="0"/>
              </a:rPr>
              <a:t>RoO</a:t>
            </a:r>
            <a:r>
              <a:rPr lang="en-US" sz="1400" kern="0" dirty="0">
                <a:latin typeface="Calibri" pitchFamily="34" charset="0"/>
              </a:rPr>
              <a:t> v3.2    </a:t>
            </a:r>
            <a:r>
              <a:rPr lang="en-US" sz="1050" kern="0" dirty="0">
                <a:latin typeface="Calibri" pitchFamily="34" charset="0"/>
              </a:rPr>
              <a:t>(published May 2022)</a:t>
            </a:r>
          </a:p>
          <a:p>
            <a:pPr marL="800100" lvl="1" indent="-342900" eaLnBrk="0" hangingPunct="0">
              <a:spcBef>
                <a:spcPts val="0"/>
              </a:spcBef>
              <a:buFont typeface="Arial" pitchFamily="34" charset="0"/>
              <a:buChar char="•"/>
              <a:defRPr/>
            </a:pPr>
            <a:r>
              <a:rPr lang="en-US" sz="1400" i="1" kern="0" dirty="0">
                <a:latin typeface="Calibri" pitchFamily="34" charset="0"/>
              </a:rPr>
              <a:t>Draft for next version not yet started  </a:t>
            </a:r>
            <a:r>
              <a:rPr lang="en-US" sz="1200" i="1" kern="0" dirty="0">
                <a:latin typeface="Calibri" pitchFamily="34" charset="0"/>
              </a:rPr>
              <a:t>(0 items in bug/item list, e.g. BMP/UTF-8)</a:t>
            </a:r>
          </a:p>
          <a:p>
            <a:pPr marL="800100" lvl="1" indent="-342900" eaLnBrk="0" hangingPunct="0">
              <a:spcBef>
                <a:spcPts val="0"/>
              </a:spcBef>
              <a:buFont typeface="Arial" pitchFamily="34" charset="0"/>
              <a:buChar char="•"/>
              <a:defRPr/>
            </a:pPr>
            <a:r>
              <a:rPr lang="en-US" sz="1200" kern="0" dirty="0">
                <a:latin typeface="Calibri" pitchFamily="34" charset="0"/>
              </a:rPr>
              <a:t>Some Bugzilla items has a proposal been drafted</a:t>
            </a:r>
          </a:p>
          <a:p>
            <a:pPr marL="800100" lvl="1" indent="-342900" eaLnBrk="0" hangingPunct="0">
              <a:spcBef>
                <a:spcPts val="0"/>
              </a:spcBef>
              <a:buFont typeface="Arial" pitchFamily="34" charset="0"/>
              <a:buChar char="•"/>
              <a:defRPr/>
            </a:pPr>
            <a:r>
              <a:rPr lang="en-US" sz="1200" i="1" kern="0" dirty="0">
                <a:latin typeface="Calibri" pitchFamily="34" charset="0"/>
              </a:rPr>
              <a:t>A number of rest items from v3.2 work, waiting for more input</a:t>
            </a:r>
          </a:p>
          <a:p>
            <a:pPr marL="342900" indent="-342900" eaLnBrk="0" hangingPunct="0">
              <a:spcBef>
                <a:spcPct val="20000"/>
              </a:spcBef>
              <a:buFont typeface="Arial" pitchFamily="34" charset="0"/>
              <a:buChar char="•"/>
              <a:defRPr/>
            </a:pPr>
            <a:endParaRPr lang="en-US" sz="1600" kern="0" dirty="0">
              <a:latin typeface="Calibri" pitchFamily="34" charset="0"/>
            </a:endParaRPr>
          </a:p>
          <a:p>
            <a:pPr marL="285750" indent="-285750" eaLnBrk="0" hangingPunct="0">
              <a:spcBef>
                <a:spcPct val="20000"/>
              </a:spcBef>
              <a:buFont typeface="Arial" panose="020B0604020202020204" pitchFamily="34" charset="0"/>
              <a:buChar char="•"/>
              <a:defRPr/>
            </a:pPr>
            <a:r>
              <a:rPr lang="en-US" sz="1600" kern="0" dirty="0">
                <a:latin typeface="Calibri" pitchFamily="34" charset="0"/>
              </a:rPr>
              <a:t>NorDig EPG/EIT metadata exchange format  </a:t>
            </a:r>
          </a:p>
          <a:p>
            <a:pPr marL="800100" lvl="1" indent="-342900" eaLnBrk="0" hangingPunct="0">
              <a:spcBef>
                <a:spcPct val="20000"/>
              </a:spcBef>
              <a:buFont typeface="Arial" pitchFamily="34" charset="0"/>
              <a:buChar char="•"/>
              <a:defRPr/>
            </a:pPr>
            <a:r>
              <a:rPr lang="en-US" sz="1400" kern="0" dirty="0">
                <a:latin typeface="Calibri" pitchFamily="34" charset="0"/>
              </a:rPr>
              <a:t>Latest published:</a:t>
            </a:r>
            <a:r>
              <a:rPr lang="sv-SE" sz="1400" kern="0" dirty="0">
                <a:latin typeface="Calibri" pitchFamily="34" charset="0"/>
              </a:rPr>
              <a:t> </a:t>
            </a:r>
          </a:p>
          <a:p>
            <a:pPr marL="1257300" lvl="2" indent="-342900" eaLnBrk="0" hangingPunct="0">
              <a:spcBef>
                <a:spcPct val="20000"/>
              </a:spcBef>
              <a:buFont typeface="Arial" pitchFamily="34" charset="0"/>
              <a:buChar char="•"/>
              <a:defRPr/>
            </a:pPr>
            <a:r>
              <a:rPr lang="sv-SE" sz="1200" kern="0" dirty="0">
                <a:latin typeface="Calibri" pitchFamily="34" charset="0"/>
              </a:rPr>
              <a:t>NorDig Metadata Exchange format </a:t>
            </a:r>
            <a:r>
              <a:rPr lang="sv-SE" sz="1200" kern="0" dirty="0" err="1">
                <a:latin typeface="Calibri" pitchFamily="34" charset="0"/>
              </a:rPr>
              <a:t>specification</a:t>
            </a:r>
            <a:r>
              <a:rPr lang="sv-SE" sz="1200" kern="0" dirty="0">
                <a:latin typeface="Calibri" pitchFamily="34" charset="0"/>
              </a:rPr>
              <a:t> v1.3 (</a:t>
            </a:r>
            <a:r>
              <a:rPr lang="sv-SE" sz="1200" kern="0" dirty="0" err="1">
                <a:latin typeface="Calibri" pitchFamily="34" charset="0"/>
              </a:rPr>
              <a:t>Oct</a:t>
            </a:r>
            <a:r>
              <a:rPr lang="sv-SE" sz="1200" kern="0" dirty="0">
                <a:latin typeface="Calibri" pitchFamily="34" charset="0"/>
              </a:rPr>
              <a:t> 2019), </a:t>
            </a:r>
          </a:p>
          <a:p>
            <a:pPr marL="1257300" lvl="2" indent="-342900" eaLnBrk="0" hangingPunct="0">
              <a:spcBef>
                <a:spcPct val="20000"/>
              </a:spcBef>
              <a:buFont typeface="Arial" pitchFamily="34" charset="0"/>
              <a:buChar char="•"/>
              <a:defRPr/>
            </a:pPr>
            <a:r>
              <a:rPr lang="sv-SE" sz="1200" kern="0" dirty="0" err="1">
                <a:latin typeface="Calibri" pitchFamily="34" charset="0"/>
              </a:rPr>
              <a:t>Guidelines</a:t>
            </a:r>
            <a:r>
              <a:rPr lang="sv-SE" sz="1200" kern="0" dirty="0">
                <a:latin typeface="Calibri" pitchFamily="34" charset="0"/>
              </a:rPr>
              <a:t> </a:t>
            </a:r>
            <a:r>
              <a:rPr lang="sv-SE" sz="1200" u="sng" kern="0" dirty="0">
                <a:latin typeface="Calibri" pitchFamily="34" charset="0"/>
              </a:rPr>
              <a:t>v1.4 (June 2022) </a:t>
            </a:r>
          </a:p>
          <a:p>
            <a:pPr marL="1257300" lvl="2" indent="-342900" eaLnBrk="0" hangingPunct="0">
              <a:spcBef>
                <a:spcPct val="20000"/>
              </a:spcBef>
              <a:buFont typeface="Arial" pitchFamily="34" charset="0"/>
              <a:buChar char="•"/>
              <a:defRPr/>
            </a:pPr>
            <a:r>
              <a:rPr lang="sv-SE" sz="1200" kern="0" dirty="0">
                <a:latin typeface="Calibri" pitchFamily="34" charset="0"/>
              </a:rPr>
              <a:t>Genre list v1.1, List </a:t>
            </a:r>
            <a:r>
              <a:rPr lang="sv-SE" sz="1200" kern="0" dirty="0" err="1">
                <a:latin typeface="Calibri" pitchFamily="34" charset="0"/>
              </a:rPr>
              <a:t>of</a:t>
            </a:r>
            <a:r>
              <a:rPr lang="sv-SE" sz="1200" kern="0" dirty="0">
                <a:latin typeface="Calibri" pitchFamily="34" charset="0"/>
              </a:rPr>
              <a:t> EPG/Event metadata in NorDig TVA format v.1.1  (Sep 2020)and</a:t>
            </a:r>
          </a:p>
          <a:p>
            <a:pPr marL="1257300" lvl="2" indent="-342900" eaLnBrk="0" hangingPunct="0">
              <a:spcBef>
                <a:spcPct val="20000"/>
              </a:spcBef>
              <a:buFont typeface="Arial" pitchFamily="34" charset="0"/>
              <a:buChar char="•"/>
              <a:defRPr/>
            </a:pPr>
            <a:r>
              <a:rPr lang="sv-SE" sz="1200" kern="0" dirty="0">
                <a:latin typeface="Calibri" pitchFamily="34" charset="0"/>
              </a:rPr>
              <a:t>List </a:t>
            </a:r>
            <a:r>
              <a:rPr lang="sv-SE" sz="1200" kern="0" dirty="0" err="1">
                <a:latin typeface="Calibri" pitchFamily="34" charset="0"/>
              </a:rPr>
              <a:t>of</a:t>
            </a:r>
            <a:r>
              <a:rPr lang="sv-SE" sz="1200" kern="0" dirty="0">
                <a:latin typeface="Calibri" pitchFamily="34" charset="0"/>
              </a:rPr>
              <a:t> EPG/Event metadata in NorDig TVA format </a:t>
            </a:r>
            <a:r>
              <a:rPr lang="sv-SE" sz="1200" kern="0" dirty="0" err="1">
                <a:latin typeface="Calibri" pitchFamily="34" charset="0"/>
              </a:rPr>
              <a:t>ver</a:t>
            </a:r>
            <a:r>
              <a:rPr lang="sv-SE" sz="1200" kern="0" dirty="0">
                <a:latin typeface="Calibri" pitchFamily="34" charset="0"/>
              </a:rPr>
              <a:t>. 1.1 (</a:t>
            </a:r>
            <a:r>
              <a:rPr lang="sv-SE" sz="1200" kern="0" dirty="0" err="1">
                <a:latin typeface="Calibri" pitchFamily="34" charset="0"/>
              </a:rPr>
              <a:t>Oct</a:t>
            </a:r>
            <a:r>
              <a:rPr lang="sv-SE" sz="1200" kern="0" dirty="0">
                <a:latin typeface="Calibri" pitchFamily="34" charset="0"/>
              </a:rPr>
              <a:t> 2020)</a:t>
            </a:r>
            <a:endParaRPr lang="en-US" sz="1200" kern="0" dirty="0">
              <a:latin typeface="Calibri" pitchFamily="34" charset="0"/>
            </a:endParaRPr>
          </a:p>
          <a:p>
            <a:pPr marL="342900" indent="-342900" eaLnBrk="0" hangingPunct="0">
              <a:spcBef>
                <a:spcPct val="20000"/>
              </a:spcBef>
              <a:buFont typeface="Arial" pitchFamily="34" charset="0"/>
              <a:buChar char="•"/>
              <a:defRPr/>
            </a:pPr>
            <a:endParaRPr lang="en-US" sz="1600" kern="0" dirty="0">
              <a:latin typeface="Calibri" pitchFamily="34" charset="0"/>
            </a:endParaRPr>
          </a:p>
        </p:txBody>
      </p:sp>
    </p:spTree>
    <p:extLst>
      <p:ext uri="{BB962C8B-B14F-4D97-AF65-F5344CB8AC3E}">
        <p14:creationId xmlns:p14="http://schemas.microsoft.com/office/powerpoint/2010/main" val="980546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GB" sz="1800" b="1" dirty="0">
                <a:solidFill>
                  <a:schemeClr val="tx1"/>
                </a:solidFill>
              </a:rPr>
              <a:t>Sami language and ISO10646/BMP/”UTF-8”</a:t>
            </a:r>
            <a:br>
              <a:rPr lang="en-GB" sz="1800" b="1" dirty="0">
                <a:solidFill>
                  <a:schemeClr val="tx1"/>
                </a:solidFill>
              </a:rPr>
            </a:br>
            <a:r>
              <a:rPr lang="en-GB" sz="1400" b="1" dirty="0">
                <a:solidFill>
                  <a:schemeClr val="tx1"/>
                </a:solidFill>
              </a:rPr>
              <a:t>  </a:t>
            </a:r>
            <a:r>
              <a:rPr lang="en-GB" sz="1400" b="1" dirty="0"/>
              <a:t>  NorDig Excom meeting </a:t>
            </a:r>
            <a:r>
              <a:rPr lang="en-US" sz="1400" b="1" kern="0" dirty="0">
                <a:latin typeface="+mj-lt"/>
                <a:ea typeface="+mj-ea"/>
                <a:cs typeface="+mj-cs"/>
              </a:rPr>
              <a:t>20</a:t>
            </a:r>
            <a:r>
              <a:rPr lang="en-US" sz="1400" b="1" kern="0" baseline="30000" dirty="0">
                <a:latin typeface="+mj-lt"/>
                <a:ea typeface="+mj-ea"/>
                <a:cs typeface="+mj-cs"/>
              </a:rPr>
              <a:t>th</a:t>
            </a:r>
            <a:r>
              <a:rPr lang="en-US" sz="1400" b="1" kern="0" dirty="0">
                <a:latin typeface="+mj-lt"/>
                <a:ea typeface="+mj-ea"/>
                <a:cs typeface="+mj-cs"/>
              </a:rPr>
              <a:t> October 2022 </a:t>
            </a:r>
            <a:endParaRPr lang="en-GB"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3</a:t>
            </a:fld>
            <a:endParaRPr lang="en-GB"/>
          </a:p>
        </p:txBody>
      </p:sp>
      <p:sp>
        <p:nvSpPr>
          <p:cNvPr id="6" name="Platshållare för innehåll 1"/>
          <p:cNvSpPr txBox="1">
            <a:spLocks/>
          </p:cNvSpPr>
          <p:nvPr/>
        </p:nvSpPr>
        <p:spPr bwMode="auto">
          <a:xfrm>
            <a:off x="251520" y="836712"/>
            <a:ext cx="8712968" cy="59046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GB" sz="1600" kern="0" dirty="0">
                <a:latin typeface="Calibri" pitchFamily="34" charset="0"/>
              </a:rPr>
              <a:t>AP investigation and prepare proposal for ISO10646/BMP/”UTF-8” to support NorDig members textual language in SI/EPG data and especially for Sami language (Skolt Sami) </a:t>
            </a:r>
          </a:p>
          <a:p>
            <a:pPr marL="800100" lvl="1" indent="-342900" eaLnBrk="0" hangingPunct="0">
              <a:spcBef>
                <a:spcPct val="20000"/>
              </a:spcBef>
              <a:buFont typeface="Arial" pitchFamily="34" charset="0"/>
              <a:buChar char="•"/>
              <a:defRPr/>
            </a:pPr>
            <a:r>
              <a:rPr lang="en-GB" sz="1200" kern="0" dirty="0">
                <a:solidFill>
                  <a:schemeClr val="tx1">
                    <a:lumMod val="50000"/>
                    <a:lumOff val="50000"/>
                  </a:schemeClr>
                </a:solidFill>
                <a:latin typeface="Calibri" pitchFamily="34" charset="0"/>
              </a:rPr>
              <a:t>Current NorDig spec </a:t>
            </a:r>
            <a:r>
              <a:rPr lang="en-GB" sz="1200" kern="0" dirty="0" err="1">
                <a:solidFill>
                  <a:schemeClr val="tx1">
                    <a:lumMod val="50000"/>
                    <a:lumOff val="50000"/>
                  </a:schemeClr>
                </a:solidFill>
                <a:latin typeface="Calibri" pitchFamily="34" charset="0"/>
              </a:rPr>
              <a:t>incl</a:t>
            </a:r>
            <a:r>
              <a:rPr lang="en-GB" sz="1200" kern="0" dirty="0">
                <a:solidFill>
                  <a:schemeClr val="tx1">
                    <a:lumMod val="50000"/>
                    <a:lumOff val="50000"/>
                  </a:schemeClr>
                </a:solidFill>
                <a:latin typeface="Calibri" pitchFamily="34" charset="0"/>
              </a:rPr>
              <a:t> five character tables, (not yet UTF-8/ISO10646 Basic Multilingual Plane, BMP). Current five tables do not support all characters for Skolt Sami (and Irish/Gaelic).</a:t>
            </a:r>
          </a:p>
          <a:p>
            <a:pPr marL="800100" lvl="1" indent="-342900" eaLnBrk="0" hangingPunct="0">
              <a:spcBef>
                <a:spcPct val="20000"/>
              </a:spcBef>
              <a:buFont typeface="Arial" pitchFamily="34" charset="0"/>
              <a:buChar char="•"/>
              <a:defRPr/>
            </a:pPr>
            <a:r>
              <a:rPr lang="en-GB" sz="1200" kern="0" dirty="0">
                <a:solidFill>
                  <a:schemeClr val="tx1">
                    <a:lumMod val="50000"/>
                    <a:lumOff val="50000"/>
                  </a:schemeClr>
                </a:solidFill>
                <a:latin typeface="Calibri" pitchFamily="34" charset="0"/>
              </a:rPr>
              <a:t>Current NorDig spec </a:t>
            </a:r>
            <a:r>
              <a:rPr lang="en-GB" sz="1200" kern="0" dirty="0" err="1">
                <a:solidFill>
                  <a:schemeClr val="tx1">
                    <a:lumMod val="50000"/>
                    <a:lumOff val="50000"/>
                  </a:schemeClr>
                </a:solidFill>
                <a:latin typeface="Calibri" pitchFamily="34" charset="0"/>
              </a:rPr>
              <a:t>incl</a:t>
            </a:r>
            <a:r>
              <a:rPr lang="en-GB" sz="1200" kern="0" dirty="0">
                <a:solidFill>
                  <a:schemeClr val="tx1">
                    <a:lumMod val="50000"/>
                    <a:lumOff val="50000"/>
                  </a:schemeClr>
                </a:solidFill>
                <a:latin typeface="Calibri" pitchFamily="34" charset="0"/>
              </a:rPr>
              <a:t> one character table (ISO/IEC8859-4), that support “all” Sami languages except Skolt Sami.</a:t>
            </a:r>
          </a:p>
          <a:p>
            <a:pPr marL="800100" lvl="1" indent="-342900" eaLnBrk="0" hangingPunct="0">
              <a:spcBef>
                <a:spcPct val="20000"/>
              </a:spcBef>
              <a:buFont typeface="Arial" pitchFamily="34" charset="0"/>
              <a:buChar char="•"/>
              <a:defRPr/>
            </a:pPr>
            <a:r>
              <a:rPr lang="en-GB" sz="1200" kern="0" dirty="0">
                <a:solidFill>
                  <a:schemeClr val="tx1">
                    <a:lumMod val="50000"/>
                    <a:lumOff val="50000"/>
                  </a:schemeClr>
                </a:solidFill>
                <a:latin typeface="Calibri" pitchFamily="34" charset="0"/>
              </a:rPr>
              <a:t>For Skolt Sami (used in Finland), need to use UTF-8 BMP to cover all letters in Skolt.</a:t>
            </a:r>
          </a:p>
          <a:p>
            <a:pPr marL="800100" lvl="1" indent="-342900" eaLnBrk="0" hangingPunct="0">
              <a:spcBef>
                <a:spcPct val="20000"/>
              </a:spcBef>
              <a:buFont typeface="Arial" pitchFamily="34" charset="0"/>
              <a:buChar char="•"/>
              <a:defRPr/>
            </a:pPr>
            <a:endParaRPr lang="en-GB" sz="1600" kern="0" dirty="0">
              <a:latin typeface="Calibri" pitchFamily="34" charset="0"/>
            </a:endParaRPr>
          </a:p>
          <a:p>
            <a:pPr marL="342900" indent="-342900" eaLnBrk="0" hangingPunct="0">
              <a:spcBef>
                <a:spcPct val="20000"/>
              </a:spcBef>
              <a:buFont typeface="Arial" pitchFamily="34" charset="0"/>
              <a:buChar char="•"/>
              <a:defRPr/>
            </a:pPr>
            <a:r>
              <a:rPr lang="en-GB" sz="1600" kern="0" dirty="0">
                <a:latin typeface="Calibri" pitchFamily="34" charset="0"/>
              </a:rPr>
              <a:t>ISO/IEC 10646’s Basic Multilingual Plane (BMP) includes 65,536 code points/characters                         </a:t>
            </a:r>
            <a:r>
              <a:rPr lang="en-GB" sz="1200" kern="0" dirty="0">
                <a:latin typeface="Calibri" pitchFamily="34" charset="0"/>
              </a:rPr>
              <a:t>- ISO 10646 describe the code points/characters while UTF-8 describe the encoding code points/character.                                             - DVB TS102809 made a subset of ISO10646 BMP with approx. 365 characters </a:t>
            </a:r>
            <a:r>
              <a:rPr lang="en-US" sz="1200" kern="0" dirty="0">
                <a:latin typeface="Calibri" pitchFamily="34" charset="0"/>
              </a:rPr>
              <a:t>addressing the Western European market</a:t>
            </a:r>
            <a:r>
              <a:rPr lang="en-GB" sz="1200" kern="0" dirty="0">
                <a:latin typeface="Calibri" pitchFamily="34" charset="0"/>
              </a:rPr>
              <a:t>.</a:t>
            </a:r>
          </a:p>
          <a:p>
            <a:pPr marL="342900" indent="-342900" eaLnBrk="0" hangingPunct="0">
              <a:spcBef>
                <a:spcPct val="20000"/>
              </a:spcBef>
              <a:buFont typeface="Arial" pitchFamily="34" charset="0"/>
              <a:buChar char="•"/>
              <a:defRPr/>
            </a:pPr>
            <a:r>
              <a:rPr lang="en-GB" sz="1600" kern="0" dirty="0">
                <a:latin typeface="Calibri" pitchFamily="34" charset="0"/>
              </a:rPr>
              <a:t>Work started with identify characters needed for our NorDig textual languages </a:t>
            </a:r>
            <a:r>
              <a:rPr lang="en-GB" sz="1200" kern="0" dirty="0">
                <a:latin typeface="Calibri" pitchFamily="34" charset="0"/>
              </a:rPr>
              <a:t>(English, Irish/Gaelic, Danish, Finnish, Norwegian, Swedish and now also all Nordic Sami languages -&gt; approx. 325 characters)</a:t>
            </a:r>
            <a:r>
              <a:rPr lang="en-GB" sz="1600" kern="0" dirty="0">
                <a:latin typeface="Calibri" pitchFamily="34" charset="0"/>
              </a:rPr>
              <a:t>. Discussion around requirement proposal started.</a:t>
            </a:r>
          </a:p>
          <a:p>
            <a:pPr marL="342900" indent="-342900" eaLnBrk="0" hangingPunct="0">
              <a:spcBef>
                <a:spcPct val="20000"/>
              </a:spcBef>
              <a:buFont typeface="Arial" pitchFamily="34" charset="0"/>
              <a:buChar char="•"/>
              <a:defRPr/>
            </a:pPr>
            <a:r>
              <a:rPr lang="en-GB" sz="1600" kern="0" dirty="0">
                <a:latin typeface="Calibri" pitchFamily="34" charset="0"/>
              </a:rPr>
              <a:t>DTG provided a liaison copy of their D-Book ISO10646 BMP character requirements </a:t>
            </a:r>
            <a:r>
              <a:rPr lang="en-GB" sz="1200" kern="0" dirty="0">
                <a:latin typeface="Calibri" pitchFamily="34" charset="0"/>
              </a:rPr>
              <a:t>(in order to minimise unnecessary differences)</a:t>
            </a:r>
            <a:r>
              <a:rPr lang="en-GB" sz="1600" kern="0" dirty="0">
                <a:latin typeface="Calibri" pitchFamily="34" charset="0"/>
              </a:rPr>
              <a:t>.</a:t>
            </a:r>
          </a:p>
          <a:p>
            <a:pPr marL="342900" indent="-342900" eaLnBrk="0" hangingPunct="0">
              <a:spcBef>
                <a:spcPct val="20000"/>
              </a:spcBef>
              <a:buFont typeface="Arial" pitchFamily="34" charset="0"/>
              <a:buChar char="•"/>
              <a:defRPr/>
            </a:pPr>
            <a:r>
              <a:rPr lang="en-GB" sz="1600" kern="0" dirty="0">
                <a:latin typeface="Calibri" pitchFamily="34" charset="0"/>
              </a:rPr>
              <a:t>(Digita) prepare an MPEG test stream with Sami textual SI/EIT. </a:t>
            </a:r>
          </a:p>
          <a:p>
            <a:pPr marL="342900" indent="-342900" eaLnBrk="0" hangingPunct="0">
              <a:spcBef>
                <a:spcPct val="20000"/>
              </a:spcBef>
              <a:buFont typeface="Arial" pitchFamily="34" charset="0"/>
              <a:buChar char="•"/>
              <a:defRPr/>
            </a:pPr>
            <a:r>
              <a:rPr lang="en-GB" sz="1600" kern="0" dirty="0">
                <a:latin typeface="Calibri" pitchFamily="34" charset="0"/>
              </a:rPr>
              <a:t>Excom AP/mandate to Technical group was to prepare ISO10646 BMP for SI/EPG usage.</a:t>
            </a:r>
          </a:p>
          <a:p>
            <a:pPr marL="342900" indent="-342900" eaLnBrk="0" hangingPunct="0">
              <a:spcBef>
                <a:spcPct val="20000"/>
              </a:spcBef>
              <a:buFont typeface="Arial" pitchFamily="34" charset="0"/>
              <a:buChar char="•"/>
              <a:defRPr/>
            </a:pPr>
            <a:endParaRPr lang="en-GB" sz="1600" kern="0" dirty="0">
              <a:latin typeface="Calibri" pitchFamily="34" charset="0"/>
            </a:endParaRPr>
          </a:p>
          <a:p>
            <a:pPr marL="342900" indent="-342900" eaLnBrk="0" hangingPunct="0">
              <a:spcBef>
                <a:spcPct val="20000"/>
              </a:spcBef>
              <a:buFont typeface="Arial" pitchFamily="34" charset="0"/>
              <a:buChar char="•"/>
              <a:defRPr/>
            </a:pPr>
            <a:r>
              <a:rPr lang="en-GB" sz="1600" kern="0" dirty="0">
                <a:latin typeface="Calibri" pitchFamily="34" charset="0"/>
              </a:rPr>
              <a:t>NorDigT/</a:t>
            </a:r>
            <a:r>
              <a:rPr lang="en-GB" sz="1600" kern="0" dirty="0" err="1">
                <a:latin typeface="Calibri" pitchFamily="34" charset="0"/>
              </a:rPr>
              <a:t>RoO</a:t>
            </a:r>
            <a:r>
              <a:rPr lang="en-GB" sz="1600" kern="0" dirty="0">
                <a:latin typeface="Calibri" pitchFamily="34" charset="0"/>
              </a:rPr>
              <a:t> noted that TTML subtitling and HbbTV is based upon ISO10646 BMP/UTF-8, but a subset of the BMP </a:t>
            </a:r>
            <a:r>
              <a:rPr lang="en-GB" sz="1200" kern="0" dirty="0">
                <a:latin typeface="Calibri" pitchFamily="34" charset="0"/>
              </a:rPr>
              <a:t>(approx. 365 characters referred to as “Western European Character Set”)</a:t>
            </a:r>
            <a:r>
              <a:rPr lang="en-GB" sz="1600" kern="0" dirty="0">
                <a:latin typeface="Calibri" pitchFamily="34" charset="0"/>
              </a:rPr>
              <a:t>, this subset however misses a number of characters </a:t>
            </a:r>
            <a:r>
              <a:rPr lang="en-GB" sz="1200" kern="0" dirty="0">
                <a:latin typeface="Calibri" pitchFamily="34" charset="0"/>
              </a:rPr>
              <a:t>(24 characters) </a:t>
            </a:r>
            <a:r>
              <a:rPr lang="en-GB" sz="1600" kern="0" dirty="0">
                <a:latin typeface="Calibri" pitchFamily="34" charset="0"/>
              </a:rPr>
              <a:t>for Irish/Gaelic and Sami/Skolt Sami.</a:t>
            </a:r>
          </a:p>
          <a:p>
            <a:pPr marL="800100" lvl="1" indent="-342900" eaLnBrk="0" hangingPunct="0">
              <a:spcBef>
                <a:spcPct val="20000"/>
              </a:spcBef>
              <a:buFont typeface="Arial" pitchFamily="34" charset="0"/>
              <a:buChar char="•"/>
              <a:defRPr/>
            </a:pPr>
            <a:r>
              <a:rPr lang="en-GB" sz="1600" kern="0" dirty="0">
                <a:solidFill>
                  <a:srgbClr val="00B050"/>
                </a:solidFill>
                <a:latin typeface="Calibri" pitchFamily="34" charset="0"/>
              </a:rPr>
              <a:t>Question for Excom: should </a:t>
            </a:r>
            <a:r>
              <a:rPr lang="en-GB" sz="1600" kern="0" dirty="0" err="1">
                <a:solidFill>
                  <a:srgbClr val="00B050"/>
                </a:solidFill>
                <a:latin typeface="Calibri" pitchFamily="34" charset="0"/>
              </a:rPr>
              <a:t>NorDig’s</a:t>
            </a:r>
            <a:r>
              <a:rPr lang="en-GB" sz="1600" kern="0" dirty="0">
                <a:solidFill>
                  <a:srgbClr val="00B050"/>
                </a:solidFill>
                <a:latin typeface="Calibri" pitchFamily="34" charset="0"/>
              </a:rPr>
              <a:t> TTML and HbbTV support Irish/Gaelic and Sami/Skolt Sami textual languages? </a:t>
            </a:r>
            <a:r>
              <a:rPr lang="en-GB" sz="1200" kern="0" dirty="0">
                <a:latin typeface="Calibri" pitchFamily="34" charset="0"/>
              </a:rPr>
              <a:t>(could potentially be same ISO10646 BMP subset for </a:t>
            </a:r>
            <a:r>
              <a:rPr lang="en-GB" sz="1200" kern="0" dirty="0" err="1">
                <a:latin typeface="Calibri" pitchFamily="34" charset="0"/>
              </a:rPr>
              <a:t>SI+HbbTV+TTML</a:t>
            </a:r>
            <a:r>
              <a:rPr lang="en-GB" sz="1200" kern="0" dirty="0">
                <a:latin typeface="Calibri" pitchFamily="34" charset="0"/>
              </a:rPr>
              <a:t>)</a:t>
            </a:r>
            <a:r>
              <a:rPr lang="en-GB" sz="1600" kern="0" dirty="0">
                <a:latin typeface="Calibri" pitchFamily="34" charset="0"/>
              </a:rPr>
              <a:t> </a:t>
            </a:r>
          </a:p>
          <a:p>
            <a:pPr marL="342900" indent="-342900" eaLnBrk="0" hangingPunct="0">
              <a:spcBef>
                <a:spcPct val="20000"/>
              </a:spcBef>
              <a:buFont typeface="Arial" pitchFamily="34" charset="0"/>
              <a:buChar char="•"/>
              <a:defRPr/>
            </a:pPr>
            <a:endParaRPr lang="en-GB" sz="1600" kern="0" dirty="0">
              <a:latin typeface="Calibri" pitchFamily="34" charset="0"/>
            </a:endParaRPr>
          </a:p>
        </p:txBody>
      </p:sp>
    </p:spTree>
    <p:extLst>
      <p:ext uri="{BB962C8B-B14F-4D97-AF65-F5344CB8AC3E}">
        <p14:creationId xmlns:p14="http://schemas.microsoft.com/office/powerpoint/2010/main" val="3865209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a:t>
            </a:r>
            <a:r>
              <a:rPr lang="en-US" sz="2000" b="1" dirty="0"/>
              <a:t>NorDig EPG/Event info</a:t>
            </a:r>
            <a:br>
              <a:rPr lang="en-US" b="1" dirty="0"/>
            </a:br>
            <a:r>
              <a:rPr lang="en-GB" sz="1400" b="1" dirty="0"/>
              <a:t>    </a:t>
            </a:r>
            <a:r>
              <a:rPr lang="en-US" sz="1400" b="1" dirty="0"/>
              <a:t>NorDig Excom meeting </a:t>
            </a:r>
            <a:r>
              <a:rPr lang="en-US" sz="1400" b="1" kern="0" dirty="0">
                <a:latin typeface="+mj-lt"/>
                <a:ea typeface="+mj-ea"/>
                <a:cs typeface="+mj-cs"/>
              </a:rPr>
              <a:t>20</a:t>
            </a:r>
            <a:r>
              <a:rPr lang="en-US" sz="1400" b="1" kern="0" baseline="30000" dirty="0">
                <a:latin typeface="+mj-lt"/>
                <a:ea typeface="+mj-ea"/>
                <a:cs typeface="+mj-cs"/>
              </a:rPr>
              <a:t>th</a:t>
            </a:r>
            <a:r>
              <a:rPr lang="en-US" sz="1400" b="1" kern="0" dirty="0">
                <a:latin typeface="+mj-lt"/>
                <a:ea typeface="+mj-ea"/>
                <a:cs typeface="+mj-cs"/>
              </a:rPr>
              <a:t> October 2022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4</a:t>
            </a:fld>
            <a:endParaRPr lang="en-US" dirty="0"/>
          </a:p>
        </p:txBody>
      </p:sp>
      <p:sp>
        <p:nvSpPr>
          <p:cNvPr id="5" name="Content Placeholder 4"/>
          <p:cNvSpPr>
            <a:spLocks noGrp="1"/>
          </p:cNvSpPr>
          <p:nvPr>
            <p:ph idx="1"/>
          </p:nvPr>
        </p:nvSpPr>
        <p:spPr>
          <a:xfrm>
            <a:off x="395535" y="980728"/>
            <a:ext cx="8562613" cy="5112568"/>
          </a:xfrm>
        </p:spPr>
        <p:txBody>
          <a:bodyPr/>
          <a:lstStyle/>
          <a:p>
            <a:pPr marL="0" indent="0">
              <a:buNone/>
            </a:pPr>
            <a:r>
              <a:rPr lang="en-US" sz="1800" dirty="0"/>
              <a:t>NorDig EPG group and Event exchange file format:</a:t>
            </a:r>
          </a:p>
          <a:p>
            <a:r>
              <a:rPr lang="en-US" sz="1600" i="1" dirty="0">
                <a:solidFill>
                  <a:schemeClr val="tx1">
                    <a:lumMod val="50000"/>
                    <a:lumOff val="50000"/>
                  </a:schemeClr>
                </a:solidFill>
              </a:rPr>
              <a:t>Keep TV Anytime spec up to date  </a:t>
            </a:r>
          </a:p>
          <a:p>
            <a:r>
              <a:rPr lang="en-US" sz="1600" i="1" dirty="0">
                <a:solidFill>
                  <a:schemeClr val="tx1">
                    <a:lumMod val="50000"/>
                    <a:lumOff val="50000"/>
                  </a:schemeClr>
                </a:solidFill>
              </a:rPr>
              <a:t>All spec are now  up to date</a:t>
            </a:r>
          </a:p>
          <a:p>
            <a:r>
              <a:rPr lang="en-US" sz="1600" i="1" dirty="0">
                <a:solidFill>
                  <a:schemeClr val="tx1">
                    <a:lumMod val="50000"/>
                    <a:lumOff val="50000"/>
                  </a:schemeClr>
                </a:solidFill>
              </a:rPr>
              <a:t>Work to promote / help </a:t>
            </a:r>
            <a:r>
              <a:rPr lang="en-US" sz="1600" i="1" dirty="0" err="1">
                <a:solidFill>
                  <a:schemeClr val="tx1">
                    <a:lumMod val="50000"/>
                    <a:lumOff val="50000"/>
                  </a:schemeClr>
                </a:solidFill>
              </a:rPr>
              <a:t>impl</a:t>
            </a:r>
            <a:r>
              <a:rPr lang="en-US" sz="1600" i="1" dirty="0">
                <a:solidFill>
                  <a:schemeClr val="tx1">
                    <a:lumMod val="50000"/>
                    <a:lumOff val="50000"/>
                  </a:schemeClr>
                </a:solidFill>
              </a:rPr>
              <a:t>. and use of NorDig EPG/event file format</a:t>
            </a:r>
          </a:p>
          <a:p>
            <a:endParaRPr lang="en-US" sz="1600" dirty="0"/>
          </a:p>
          <a:p>
            <a:r>
              <a:rPr lang="en-US" sz="1400" i="1" dirty="0"/>
              <a:t>Status of implementation and use of NorDig common EPG/Event metadata exchange format, done: NRK, TV2DK, TV2NO, DR, TDC, Red Bee Media, </a:t>
            </a:r>
            <a:r>
              <a:rPr lang="en-US" sz="1400" i="1" dirty="0" err="1"/>
              <a:t>SimpleTV</a:t>
            </a:r>
            <a:r>
              <a:rPr lang="en-US" sz="1400" i="1" dirty="0"/>
              <a:t>, SVT, Teracom – in process: TV2DK.</a:t>
            </a:r>
          </a:p>
          <a:p>
            <a:pPr marL="0" indent="0" eaLnBrk="0" hangingPunct="0">
              <a:spcBef>
                <a:spcPct val="20000"/>
              </a:spcBef>
              <a:buNone/>
              <a:defRPr/>
            </a:pPr>
            <a:endParaRPr lang="en-US" sz="1600" kern="0" dirty="0">
              <a:latin typeface="Calibri" pitchFamily="34" charset="0"/>
            </a:endParaRPr>
          </a:p>
          <a:p>
            <a:pPr marL="0" indent="0" eaLnBrk="0" hangingPunct="0">
              <a:spcBef>
                <a:spcPct val="20000"/>
              </a:spcBef>
              <a:buNone/>
              <a:defRPr/>
            </a:pPr>
            <a:r>
              <a:rPr lang="en-US" sz="1800" kern="0" dirty="0">
                <a:latin typeface="Calibri" pitchFamily="34" charset="0"/>
              </a:rPr>
              <a:t>NorDig Test files</a:t>
            </a:r>
          </a:p>
          <a:p>
            <a:pPr marL="400050">
              <a:buFont typeface="Arial" pitchFamily="34" charset="0"/>
              <a:buChar char="•"/>
              <a:defRPr/>
            </a:pPr>
            <a:r>
              <a:rPr lang="en-US" sz="1600" kern="0" dirty="0" err="1">
                <a:latin typeface="Calibri" pitchFamily="34" charset="0"/>
              </a:rPr>
              <a:t>Labwise</a:t>
            </a:r>
            <a:r>
              <a:rPr lang="en-US" sz="1600" kern="0" dirty="0">
                <a:latin typeface="Calibri" pitchFamily="34" charset="0"/>
              </a:rPr>
              <a:t> is making a NorDig adjusted version of the DVB TTML test streams, that they plans to share inside NorDig</a:t>
            </a:r>
          </a:p>
          <a:p>
            <a:pPr marL="400050">
              <a:buFont typeface="Arial" pitchFamily="34" charset="0"/>
              <a:buChar char="•"/>
              <a:defRPr/>
            </a:pPr>
            <a:r>
              <a:rPr lang="en-US" sz="1600" kern="0" dirty="0">
                <a:latin typeface="Calibri" pitchFamily="34" charset="0"/>
              </a:rPr>
              <a:t>TV2 Norway has added TTML out of their playout and made a MPEG recording for NorDig, that will be shared inside NorDig (plan to convert/re-encode this TV2 Norway mezzanine format to consumer V/A format)</a:t>
            </a:r>
          </a:p>
          <a:p>
            <a:pPr marL="400050">
              <a:buFont typeface="Arial" pitchFamily="34" charset="0"/>
              <a:buChar char="•"/>
              <a:defRPr/>
            </a:pPr>
            <a:r>
              <a:rPr lang="en-US" sz="1600" kern="0" dirty="0">
                <a:latin typeface="Calibri" pitchFamily="34" charset="0"/>
              </a:rPr>
              <a:t>Digita is preparing at test stream for testing Sami in SI/EIT and ISO10646 BMP/UTF-8 </a:t>
            </a:r>
          </a:p>
          <a:p>
            <a:endParaRPr lang="en-US" sz="1600" dirty="0"/>
          </a:p>
          <a:p>
            <a:endParaRPr lang="en-US" sz="1600" dirty="0"/>
          </a:p>
        </p:txBody>
      </p:sp>
    </p:spTree>
    <p:extLst>
      <p:ext uri="{BB962C8B-B14F-4D97-AF65-F5344CB8AC3E}">
        <p14:creationId xmlns:p14="http://schemas.microsoft.com/office/powerpoint/2010/main" val="811571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5</a:t>
            </a:fld>
            <a:endParaRPr lang="nb-NO" dirty="0"/>
          </a:p>
        </p:txBody>
      </p:sp>
      <p:sp>
        <p:nvSpPr>
          <p:cNvPr id="10" name="Rubrik 2"/>
          <p:cNvSpPr>
            <a:spLocks noGrp="1"/>
          </p:cNvSpPr>
          <p:nvPr>
            <p:ph type="title"/>
          </p:nvPr>
        </p:nvSpPr>
        <p:spPr/>
        <p:txBody>
          <a:bodyPr/>
          <a:lstStyle/>
          <a:p>
            <a:pPr>
              <a:defRPr/>
            </a:pPr>
            <a:r>
              <a:rPr lang="en-GB" b="1" dirty="0"/>
              <a:t>NorDig T report – report DVB status</a:t>
            </a:r>
            <a:br>
              <a:rPr lang="en-GB" b="1" dirty="0"/>
            </a:br>
            <a:r>
              <a:rPr lang="en-GB" sz="1400" b="1" dirty="0"/>
              <a:t>     </a:t>
            </a:r>
            <a:r>
              <a:rPr lang="en-US" sz="1400" b="1" dirty="0"/>
              <a:t>   NorDig Excom meeting </a:t>
            </a:r>
            <a:r>
              <a:rPr lang="en-US" sz="1400" b="1" kern="0" dirty="0">
                <a:latin typeface="+mj-lt"/>
                <a:ea typeface="+mj-ea"/>
                <a:cs typeface="+mj-cs"/>
              </a:rPr>
              <a:t>20</a:t>
            </a:r>
            <a:r>
              <a:rPr lang="en-US" sz="1400" b="1" kern="0" baseline="30000" dirty="0">
                <a:latin typeface="+mj-lt"/>
                <a:ea typeface="+mj-ea"/>
                <a:cs typeface="+mj-cs"/>
              </a:rPr>
              <a:t>th</a:t>
            </a:r>
            <a:r>
              <a:rPr lang="en-US" sz="1400" b="1" kern="0" dirty="0">
                <a:latin typeface="+mj-lt"/>
                <a:ea typeface="+mj-ea"/>
                <a:cs typeface="+mj-cs"/>
              </a:rPr>
              <a:t> October 2022 </a:t>
            </a:r>
            <a:endParaRPr lang="en-US" sz="1200" b="1" dirty="0"/>
          </a:p>
        </p:txBody>
      </p:sp>
      <p:sp>
        <p:nvSpPr>
          <p:cNvPr id="3" name="Content Placeholder 2"/>
          <p:cNvSpPr>
            <a:spLocks noGrp="1"/>
          </p:cNvSpPr>
          <p:nvPr>
            <p:ph idx="1"/>
          </p:nvPr>
        </p:nvSpPr>
        <p:spPr>
          <a:xfrm>
            <a:off x="457200" y="872229"/>
            <a:ext cx="8229600" cy="5419933"/>
          </a:xfrm>
        </p:spPr>
        <p:txBody>
          <a:bodyPr/>
          <a:lstStyle/>
          <a:p>
            <a:r>
              <a:rPr lang="en-GB" dirty="0"/>
              <a:t>DVB </a:t>
            </a:r>
            <a:r>
              <a:rPr lang="en-GB" dirty="0" err="1"/>
              <a:t>video&amp;audio</a:t>
            </a:r>
            <a:r>
              <a:rPr lang="en-GB" dirty="0"/>
              <a:t> codec</a:t>
            </a:r>
          </a:p>
          <a:p>
            <a:endParaRPr lang="en-GB" dirty="0"/>
          </a:p>
          <a:p>
            <a:r>
              <a:rPr lang="en-GB" dirty="0"/>
              <a:t>DVB-I </a:t>
            </a:r>
          </a:p>
          <a:p>
            <a:endParaRPr lang="en-GB" dirty="0"/>
          </a:p>
          <a:p>
            <a:r>
              <a:rPr lang="en-GB" dirty="0"/>
              <a:t>DVB TA (Target Advertising)</a:t>
            </a:r>
          </a:p>
          <a:p>
            <a:endParaRPr lang="en-GB" dirty="0"/>
          </a:p>
          <a:p>
            <a:endParaRPr lang="en-GB" dirty="0"/>
          </a:p>
          <a:p>
            <a:pPr marL="0" indent="0">
              <a:buNone/>
            </a:pPr>
            <a:endParaRPr lang="en-GB" dirty="0">
              <a:solidFill>
                <a:srgbClr val="00B050"/>
              </a:solidFill>
            </a:endParaRPr>
          </a:p>
          <a:p>
            <a:pPr marL="0" indent="0">
              <a:buNone/>
            </a:pPr>
            <a:r>
              <a:rPr lang="en-GB" dirty="0">
                <a:solidFill>
                  <a:srgbClr val="00B050"/>
                </a:solidFill>
              </a:rPr>
              <a:t>Excom view?</a:t>
            </a:r>
          </a:p>
        </p:txBody>
      </p:sp>
    </p:spTree>
    <p:extLst>
      <p:ext uri="{BB962C8B-B14F-4D97-AF65-F5344CB8AC3E}">
        <p14:creationId xmlns:p14="http://schemas.microsoft.com/office/powerpoint/2010/main" val="3393849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539552" y="1484784"/>
            <a:ext cx="8280920" cy="4825521"/>
          </a:xfrm>
        </p:spPr>
        <p:txBody>
          <a:bodyPr/>
          <a:lstStyle/>
          <a:p>
            <a:pPr algn="ctr">
              <a:buNone/>
            </a:pPr>
            <a:r>
              <a:rPr lang="en-US" sz="3600" dirty="0"/>
              <a:t>END presentation </a:t>
            </a:r>
          </a:p>
          <a:p>
            <a:pPr algn="ctr">
              <a:buNone/>
            </a:pPr>
            <a:r>
              <a:rPr lang="en-US" sz="3600" dirty="0"/>
              <a:t>NorDig-T report</a:t>
            </a:r>
          </a:p>
          <a:p>
            <a:pPr algn="ctr">
              <a:buNone/>
            </a:pPr>
            <a:endParaRPr lang="en-US" sz="3600" dirty="0"/>
          </a:p>
          <a:p>
            <a:pPr algn="ctr">
              <a:buNone/>
            </a:pPr>
            <a:r>
              <a:rPr lang="en-US" dirty="0"/>
              <a:t>After here some detailed informative slides</a:t>
            </a:r>
          </a:p>
          <a:p>
            <a:pPr algn="ctr">
              <a:buNone/>
            </a:pPr>
            <a:r>
              <a:rPr lang="en-US" sz="2400" b="1" dirty="0"/>
              <a:t>ANNEX</a:t>
            </a:r>
          </a:p>
          <a:p>
            <a:pPr lvl="1"/>
            <a:r>
              <a:rPr lang="en-US" sz="1600" dirty="0"/>
              <a:t>Annex A: NorDig T mandates 2021-2022 - informative</a:t>
            </a:r>
            <a:endParaRPr lang="en-US" sz="1600" dirty="0">
              <a:solidFill>
                <a:srgbClr val="0070C0"/>
              </a:solidFill>
            </a:endParaRPr>
          </a:p>
          <a:p>
            <a:pPr lvl="1"/>
            <a:r>
              <a:rPr lang="en-US" sz="1600" dirty="0"/>
              <a:t>Annex B: NorDig T meeting calendar 2022 - informative</a:t>
            </a:r>
          </a:p>
          <a:p>
            <a:pPr lvl="1"/>
            <a:r>
              <a:rPr lang="en-US" sz="1600" dirty="0"/>
              <a:t>Annex C: NorDig T list of countries referring to NorDig</a:t>
            </a:r>
          </a:p>
          <a:p>
            <a:pPr lvl="1"/>
            <a:r>
              <a:rPr lang="en-US" sz="1600" dirty="0"/>
              <a:t>Annex D: NorDig T current </a:t>
            </a:r>
            <a:r>
              <a:rPr lang="en-US" sz="1600" dirty="0" err="1"/>
              <a:t>bugzilla</a:t>
            </a:r>
            <a:r>
              <a:rPr lang="en-US" sz="1600" dirty="0"/>
              <a:t>/working items for future </a:t>
            </a:r>
            <a:r>
              <a:rPr lang="en-US" sz="1600" dirty="0" err="1"/>
              <a:t>IRD+RoO+TestPlan</a:t>
            </a:r>
            <a:endParaRPr lang="en-US" sz="1600" dirty="0"/>
          </a:p>
          <a:p>
            <a:pPr lvl="1"/>
            <a:endParaRPr lang="en-US" sz="1600" dirty="0"/>
          </a:p>
        </p:txBody>
      </p:sp>
      <p:sp>
        <p:nvSpPr>
          <p:cNvPr id="3" name="Rubrik 2"/>
          <p:cNvSpPr>
            <a:spLocks noGrp="1"/>
          </p:cNvSpPr>
          <p:nvPr>
            <p:ph type="title"/>
          </p:nvPr>
        </p:nvSpPr>
        <p:spPr>
          <a:xfrm>
            <a:off x="971600" y="26016"/>
            <a:ext cx="7715200" cy="648072"/>
          </a:xfrm>
        </p:spPr>
        <p:txBody>
          <a:bodyPr/>
          <a:lstStyle/>
          <a:p>
            <a:pPr>
              <a:defRPr/>
            </a:pPr>
            <a:r>
              <a:rPr lang="en-GB" b="1" dirty="0"/>
              <a:t>NorDig T report –</a:t>
            </a:r>
            <a:br>
              <a:rPr lang="en-GB" b="1" dirty="0"/>
            </a:br>
            <a:r>
              <a:rPr lang="en-GB" sz="1400" b="1" dirty="0"/>
              <a:t>     </a:t>
            </a:r>
            <a:r>
              <a:rPr lang="en-US" sz="1400" b="1" dirty="0"/>
              <a:t>   NorDig Excom meeting </a:t>
            </a:r>
            <a:r>
              <a:rPr lang="en-US" sz="1400" b="1" kern="0" dirty="0">
                <a:latin typeface="+mj-lt"/>
                <a:ea typeface="+mj-ea"/>
                <a:cs typeface="+mj-cs"/>
              </a:rPr>
              <a:t>20</a:t>
            </a:r>
            <a:r>
              <a:rPr lang="en-US" sz="1400" b="1" kern="0" baseline="30000" dirty="0">
                <a:latin typeface="+mj-lt"/>
                <a:ea typeface="+mj-ea"/>
                <a:cs typeface="+mj-cs"/>
              </a:rPr>
              <a:t>th</a:t>
            </a:r>
            <a:r>
              <a:rPr lang="en-US" sz="1400" b="1" kern="0" dirty="0">
                <a:latin typeface="+mj-lt"/>
                <a:ea typeface="+mj-ea"/>
                <a:cs typeface="+mj-cs"/>
              </a:rPr>
              <a:t> October 2022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6</a:t>
            </a:fld>
            <a:endParaRPr lang="nb-NO" dirty="0"/>
          </a:p>
        </p:txBody>
      </p:sp>
    </p:spTree>
    <p:extLst>
      <p:ext uri="{BB962C8B-B14F-4D97-AF65-F5344CB8AC3E}">
        <p14:creationId xmlns:p14="http://schemas.microsoft.com/office/powerpoint/2010/main" val="1126743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611560" y="852121"/>
            <a:ext cx="8219256" cy="5472608"/>
          </a:xfrm>
        </p:spPr>
        <p:txBody>
          <a:bodyPr/>
          <a:lstStyle/>
          <a:p>
            <a:pPr>
              <a:buNone/>
            </a:pPr>
            <a:r>
              <a:rPr lang="en-US" sz="1600" dirty="0"/>
              <a:t>NorDig T – mandates &amp; items for period 2021-2022</a:t>
            </a:r>
            <a:r>
              <a:rPr lang="en-US" sz="1400" dirty="0"/>
              <a:t>  (from March 2021)</a:t>
            </a:r>
            <a:endParaRPr lang="en-US" sz="800" i="1" dirty="0">
              <a:solidFill>
                <a:srgbClr val="00B050"/>
              </a:solidFill>
            </a:endParaRPr>
          </a:p>
          <a:p>
            <a:pPr marL="0" indent="0">
              <a:buNone/>
            </a:pPr>
            <a:r>
              <a:rPr lang="en-US" sz="800" i="1" dirty="0">
                <a:solidFill>
                  <a:schemeClr val="tx1">
                    <a:lumMod val="50000"/>
                    <a:lumOff val="50000"/>
                  </a:schemeClr>
                </a:solidFill>
              </a:rPr>
              <a:t>  </a:t>
            </a:r>
          </a:p>
          <a:p>
            <a:pPr>
              <a:spcBef>
                <a:spcPts val="0"/>
              </a:spcBef>
            </a:pPr>
            <a:r>
              <a:rPr lang="en-US" sz="1600" dirty="0"/>
              <a:t>General: </a:t>
            </a:r>
          </a:p>
          <a:p>
            <a:pPr lvl="1">
              <a:spcBef>
                <a:spcPts val="0"/>
              </a:spcBef>
            </a:pPr>
            <a:r>
              <a:rPr lang="en-US" sz="1400" dirty="0"/>
              <a:t>Keep IRD, RoO and Test Plan in line with each other</a:t>
            </a:r>
          </a:p>
          <a:p>
            <a:pPr lvl="1">
              <a:spcBef>
                <a:spcPts val="0"/>
              </a:spcBef>
            </a:pPr>
            <a:r>
              <a:rPr lang="en-US" sz="1400" dirty="0"/>
              <a:t>Maintain and keep NorDig spec up to date </a:t>
            </a:r>
            <a:r>
              <a:rPr lang="en-US" sz="1200" dirty="0"/>
              <a:t>(debug, reference list to international spec is up to date </a:t>
            </a:r>
            <a:r>
              <a:rPr lang="en-US" sz="1200" dirty="0" err="1"/>
              <a:t>etc</a:t>
            </a:r>
            <a:r>
              <a:rPr lang="en-US" sz="1200" dirty="0"/>
              <a:t>)</a:t>
            </a:r>
            <a:endParaRPr lang="en-US" sz="1400" dirty="0"/>
          </a:p>
          <a:p>
            <a:pPr lvl="1">
              <a:spcBef>
                <a:spcPts val="0"/>
              </a:spcBef>
            </a:pPr>
            <a:r>
              <a:rPr lang="en-US" sz="1400" dirty="0"/>
              <a:t>Monitor DVB, HbbTV and other relevant IRD specs changes and new technologies (e.g. DVB-I) </a:t>
            </a:r>
          </a:p>
          <a:p>
            <a:pPr>
              <a:spcBef>
                <a:spcPts val="0"/>
              </a:spcBef>
            </a:pPr>
            <a:r>
              <a:rPr lang="en-US" sz="1600" dirty="0"/>
              <a:t>NorDig Unified IRD spec</a:t>
            </a:r>
            <a:endParaRPr lang="en-GB" sz="1600" dirty="0"/>
          </a:p>
          <a:p>
            <a:pPr>
              <a:spcBef>
                <a:spcPts val="0"/>
              </a:spcBef>
            </a:pPr>
            <a:r>
              <a:rPr lang="en-US" sz="1600" dirty="0"/>
              <a:t>NorDig </a:t>
            </a:r>
            <a:r>
              <a:rPr lang="en-US" sz="1600" dirty="0" err="1"/>
              <a:t>RoO</a:t>
            </a:r>
            <a:r>
              <a:rPr lang="en-US" sz="1600" dirty="0"/>
              <a:t> specification</a:t>
            </a:r>
          </a:p>
          <a:p>
            <a:pPr lvl="1">
              <a:spcBef>
                <a:spcPts val="0"/>
              </a:spcBef>
            </a:pPr>
            <a:r>
              <a:rPr lang="en-US" sz="1400" dirty="0"/>
              <a:t>Review sections that are not fully updated, </a:t>
            </a:r>
          </a:p>
          <a:p>
            <a:pPr lvl="2">
              <a:spcBef>
                <a:spcPts val="0"/>
              </a:spcBef>
            </a:pPr>
            <a:r>
              <a:rPr lang="en-US" sz="1200" dirty="0"/>
              <a:t>focus on helping broadcasting avoid issues for IRD/viewers (“tips and tricks”)</a:t>
            </a:r>
          </a:p>
          <a:p>
            <a:pPr lvl="2">
              <a:spcBef>
                <a:spcPts val="0"/>
              </a:spcBef>
            </a:pPr>
            <a:r>
              <a:rPr lang="en-US" sz="1200" dirty="0"/>
              <a:t>Additions to DVB</a:t>
            </a:r>
          </a:p>
          <a:p>
            <a:pPr lvl="2">
              <a:spcBef>
                <a:spcPts val="0"/>
              </a:spcBef>
            </a:pPr>
            <a:r>
              <a:rPr lang="en-US" sz="1200" dirty="0"/>
              <a:t>minimize and shorten text that are mainly relevant for the IRD </a:t>
            </a:r>
          </a:p>
          <a:p>
            <a:pPr lvl="2">
              <a:spcBef>
                <a:spcPts val="0"/>
              </a:spcBef>
            </a:pPr>
            <a:r>
              <a:rPr lang="en-US" sz="1200" dirty="0"/>
              <a:t>Investigate possibility to reference/link to NorDig members’ national/operator additional </a:t>
            </a:r>
            <a:r>
              <a:rPr lang="en-US" sz="1200" dirty="0" err="1"/>
              <a:t>RoO</a:t>
            </a:r>
            <a:endParaRPr lang="en-US" sz="1200" dirty="0"/>
          </a:p>
          <a:p>
            <a:pPr>
              <a:spcBef>
                <a:spcPts val="0"/>
              </a:spcBef>
            </a:pPr>
            <a:r>
              <a:rPr lang="en-US" sz="1600" dirty="0"/>
              <a:t>NorDig Test and Test plan</a:t>
            </a:r>
            <a:endParaRPr lang="en-GB" sz="1600" dirty="0"/>
          </a:p>
          <a:p>
            <a:pPr lvl="1">
              <a:spcBef>
                <a:spcPts val="0"/>
              </a:spcBef>
            </a:pPr>
            <a:r>
              <a:rPr lang="en-US" sz="1400" dirty="0"/>
              <a:t>Maintain and update NorDig Test plan to match IRD spec</a:t>
            </a:r>
            <a:endParaRPr lang="en-GB" sz="2000" dirty="0"/>
          </a:p>
          <a:p>
            <a:pPr lvl="2">
              <a:spcBef>
                <a:spcPts val="0"/>
              </a:spcBef>
            </a:pPr>
            <a:r>
              <a:rPr lang="en-US" sz="1200" dirty="0"/>
              <a:t>Review and where possible combine similar test cases  to make it easier and faster to test</a:t>
            </a:r>
            <a:endParaRPr lang="en-GB" sz="1200" dirty="0"/>
          </a:p>
          <a:p>
            <a:pPr lvl="2">
              <a:spcBef>
                <a:spcPts val="0"/>
              </a:spcBef>
            </a:pPr>
            <a:r>
              <a:rPr lang="en-US" sz="1200" dirty="0"/>
              <a:t>“minimize” redundant test cases if possible without compromising with test quality, to speed up time for verification testing.</a:t>
            </a:r>
            <a:endParaRPr lang="en-GB" sz="1200" dirty="0"/>
          </a:p>
          <a:p>
            <a:pPr lvl="2">
              <a:spcBef>
                <a:spcPts val="0"/>
              </a:spcBef>
            </a:pPr>
            <a:r>
              <a:rPr lang="en-US" sz="1200" dirty="0"/>
              <a:t>Update and improve test cases</a:t>
            </a:r>
          </a:p>
          <a:p>
            <a:pPr>
              <a:spcBef>
                <a:spcPts val="0"/>
              </a:spcBef>
            </a:pPr>
            <a:r>
              <a:rPr lang="en-US" sz="1600" dirty="0"/>
              <a:t>NorDig </a:t>
            </a:r>
            <a:r>
              <a:rPr lang="sv-SE" sz="1600" dirty="0"/>
              <a:t>EPG </a:t>
            </a:r>
            <a:r>
              <a:rPr lang="sv-SE" sz="1600" dirty="0" err="1"/>
              <a:t>exchange</a:t>
            </a:r>
            <a:r>
              <a:rPr lang="sv-SE" sz="1600" dirty="0"/>
              <a:t> </a:t>
            </a:r>
            <a:r>
              <a:rPr lang="sv-SE" sz="1600" dirty="0" err="1"/>
              <a:t>file</a:t>
            </a:r>
            <a:r>
              <a:rPr lang="sv-SE" sz="1600" dirty="0"/>
              <a:t> format</a:t>
            </a:r>
          </a:p>
          <a:p>
            <a:pPr lvl="1">
              <a:spcBef>
                <a:spcPts val="0"/>
              </a:spcBef>
              <a:buFont typeface="Arial" panose="020B0604020202020204" pitchFamily="34" charset="0"/>
              <a:buChar char="–"/>
            </a:pPr>
            <a:r>
              <a:rPr lang="en-US" sz="1400" dirty="0"/>
              <a:t>Maintain NorDig spec. of common EPG/Event exchange file format and </a:t>
            </a:r>
            <a:r>
              <a:rPr lang="en-US" sz="1400" dirty="0" err="1"/>
              <a:t>impl</a:t>
            </a:r>
            <a:r>
              <a:rPr lang="en-US" sz="1400" dirty="0"/>
              <a:t>. Guidelines</a:t>
            </a:r>
          </a:p>
          <a:p>
            <a:pPr lvl="1">
              <a:spcBef>
                <a:spcPts val="0"/>
              </a:spcBef>
              <a:buFont typeface="Arial" panose="020B0604020202020204" pitchFamily="34" charset="0"/>
              <a:buChar char="–"/>
            </a:pPr>
            <a:r>
              <a:rPr lang="en-US" sz="1400" dirty="0"/>
              <a:t>Keep TV Anytime spec. up to date</a:t>
            </a:r>
          </a:p>
          <a:p>
            <a:pPr lvl="1">
              <a:spcBef>
                <a:spcPts val="0"/>
              </a:spcBef>
              <a:buFont typeface="Arial" panose="020B0604020202020204" pitchFamily="34" charset="0"/>
              <a:buChar char="–"/>
            </a:pPr>
            <a:r>
              <a:rPr lang="en-US" sz="1400" dirty="0"/>
              <a:t>Work to promote NorDig TVA </a:t>
            </a:r>
            <a:r>
              <a:rPr lang="en-US" sz="1400" dirty="0" err="1"/>
              <a:t>eg.</a:t>
            </a:r>
            <a:r>
              <a:rPr lang="en-US" sz="1400" dirty="0"/>
              <a:t> via open Workshops and help </a:t>
            </a:r>
            <a:r>
              <a:rPr lang="en-US" sz="1400" dirty="0" err="1"/>
              <a:t>impl</a:t>
            </a:r>
            <a:r>
              <a:rPr lang="en-US" sz="1400" dirty="0"/>
              <a:t>. and use of NorDig EPG/event file format</a:t>
            </a:r>
            <a:endParaRPr lang="sv-SE" sz="1400" dirty="0"/>
          </a:p>
        </p:txBody>
      </p:sp>
      <p:sp>
        <p:nvSpPr>
          <p:cNvPr id="3"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for NorDig T (1/2)</a:t>
            </a:r>
            <a:r>
              <a:rPr lang="en-GB" sz="1600" b="1" dirty="0">
                <a:solidFill>
                  <a:schemeClr val="tx1"/>
                </a:solidFill>
              </a:rPr>
              <a:t> </a:t>
            </a:r>
            <a:br>
              <a:rPr lang="en-GB" sz="1600" b="1" dirty="0"/>
            </a:br>
            <a:r>
              <a:rPr lang="en-GB" sz="1400" b="1" dirty="0"/>
              <a:t>      </a:t>
            </a:r>
            <a:r>
              <a:rPr lang="en-US" sz="1400" b="1" dirty="0"/>
              <a:t>   NorDig Excom meeting </a:t>
            </a:r>
            <a:r>
              <a:rPr lang="en-US" sz="1400" b="1" kern="0" dirty="0">
                <a:latin typeface="+mj-lt"/>
                <a:ea typeface="+mj-ea"/>
                <a:cs typeface="+mj-cs"/>
              </a:rPr>
              <a:t>20</a:t>
            </a:r>
            <a:r>
              <a:rPr lang="en-US" sz="1400" b="1" kern="0" baseline="30000" dirty="0">
                <a:latin typeface="+mj-lt"/>
                <a:ea typeface="+mj-ea"/>
                <a:cs typeface="+mj-cs"/>
              </a:rPr>
              <a:t>th</a:t>
            </a:r>
            <a:r>
              <a:rPr lang="en-US" sz="1400" b="1" kern="0" dirty="0">
                <a:latin typeface="+mj-lt"/>
                <a:ea typeface="+mj-ea"/>
                <a:cs typeface="+mj-cs"/>
              </a:rPr>
              <a:t> October 2022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7</a:t>
            </a:fld>
            <a:endParaRPr lang="en-US" dirty="0"/>
          </a:p>
        </p:txBody>
      </p:sp>
    </p:spTree>
    <p:extLst>
      <p:ext uri="{BB962C8B-B14F-4D97-AF65-F5344CB8AC3E}">
        <p14:creationId xmlns:p14="http://schemas.microsoft.com/office/powerpoint/2010/main" val="3485137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390364" y="979079"/>
            <a:ext cx="8363272" cy="5472608"/>
          </a:xfrm>
        </p:spPr>
        <p:txBody>
          <a:bodyPr/>
          <a:lstStyle/>
          <a:p>
            <a:pPr>
              <a:buNone/>
            </a:pPr>
            <a:r>
              <a:rPr lang="en-US" sz="1600" dirty="0"/>
              <a:t>continue NorDig T mandates &amp; items for period 2021-2022</a:t>
            </a:r>
            <a:endParaRPr lang="en-US" sz="1600" dirty="0">
              <a:solidFill>
                <a:srgbClr val="00B050"/>
              </a:solidFill>
            </a:endParaRPr>
          </a:p>
          <a:p>
            <a:r>
              <a:rPr lang="en-US" sz="1400" dirty="0"/>
              <a:t>Video, audio, subtitling</a:t>
            </a:r>
            <a:endParaRPr lang="en-GB" sz="1400" dirty="0"/>
          </a:p>
          <a:p>
            <a:pPr lvl="1"/>
            <a:r>
              <a:rPr lang="en-US" sz="1200" dirty="0"/>
              <a:t>monitor DVB specifications and recommendations and I/O (HDMI).   </a:t>
            </a:r>
            <a:endParaRPr lang="en-GB" sz="2000" dirty="0"/>
          </a:p>
          <a:p>
            <a:pPr lvl="1"/>
            <a:r>
              <a:rPr lang="en-US" sz="1200" b="1" dirty="0"/>
              <a:t>NGA&amp;TTML:</a:t>
            </a:r>
            <a:r>
              <a:rPr lang="en-US" sz="1200" dirty="0"/>
              <a:t> monitor NGA&amp;TTML audio usage and experience (in order to help NorDig member using/launching NGA &amp;/or TTML).</a:t>
            </a:r>
          </a:p>
          <a:p>
            <a:r>
              <a:rPr lang="en-US" sz="1400" dirty="0"/>
              <a:t>HbbTV</a:t>
            </a:r>
            <a:endParaRPr lang="en-GB" sz="1400" dirty="0"/>
          </a:p>
          <a:p>
            <a:pPr lvl="1"/>
            <a:r>
              <a:rPr lang="en-US" sz="1200" dirty="0"/>
              <a:t>NorDig HbbTV test and test cases; m</a:t>
            </a:r>
            <a:r>
              <a:rPr lang="en-GB" sz="1200" dirty="0" err="1"/>
              <a:t>aintain</a:t>
            </a:r>
            <a:r>
              <a:rPr lang="en-GB" sz="1200" dirty="0"/>
              <a:t> NorDig developed test cases. Propose new test cases if needed.  </a:t>
            </a:r>
            <a:endParaRPr lang="en-GB" sz="1200" strike="sngStrike" dirty="0"/>
          </a:p>
          <a:p>
            <a:pPr lvl="1"/>
            <a:r>
              <a:rPr lang="en-US" sz="1200" dirty="0"/>
              <a:t>NorDig HbbTV IRD requirements; maintain and update HbbTV requirements. Investigate, present and when confirmed by Excom draft proposal for new HbbTV requirement that are of interest for NorDig members</a:t>
            </a:r>
          </a:p>
          <a:p>
            <a:pPr lvl="1"/>
            <a:r>
              <a:rPr lang="en-GB" sz="1200" dirty="0"/>
              <a:t>HbbTV implementation: Monitor and report HbbTV implementation in NorDig networks &amp; IRD side, exchange experience    </a:t>
            </a:r>
          </a:p>
          <a:p>
            <a:r>
              <a:rPr lang="en-US" sz="1400" dirty="0"/>
              <a:t>Accessibility</a:t>
            </a:r>
            <a:endParaRPr lang="en-GB" sz="1400" dirty="0"/>
          </a:p>
          <a:p>
            <a:pPr lvl="1"/>
            <a:r>
              <a:rPr lang="en-US" sz="1100" dirty="0"/>
              <a:t>Work with harmonization of broadcast and better describe current broadcast for IRD manufactures</a:t>
            </a:r>
            <a:endParaRPr lang="en-GB" sz="1100" dirty="0"/>
          </a:p>
          <a:p>
            <a:pPr lvl="1"/>
            <a:r>
              <a:rPr lang="en-US" sz="1100" dirty="0"/>
              <a:t>HbbTV for Accessibility services – investigate how HbbTV can be used for Accessibility and if needed propose changes to IRD and </a:t>
            </a:r>
            <a:r>
              <a:rPr lang="en-US" sz="1100" dirty="0" err="1"/>
              <a:t>RoO</a:t>
            </a:r>
            <a:r>
              <a:rPr lang="en-US" sz="1100" dirty="0"/>
              <a:t> requirements  </a:t>
            </a:r>
            <a:endParaRPr lang="en-GB" sz="1100" dirty="0"/>
          </a:p>
          <a:p>
            <a:pPr lvl="1"/>
            <a:r>
              <a:rPr lang="en-GB" sz="1100" dirty="0"/>
              <a:t>Investigate benefits with NGA for accessibility</a:t>
            </a:r>
          </a:p>
          <a:p>
            <a:r>
              <a:rPr lang="en-US" sz="1400" dirty="0"/>
              <a:t>CA and CI</a:t>
            </a:r>
          </a:p>
          <a:p>
            <a:r>
              <a:rPr lang="en-US" sz="1400" dirty="0"/>
              <a:t>DVB-I </a:t>
            </a:r>
            <a:r>
              <a:rPr lang="en-US" sz="1200" dirty="0"/>
              <a:t>– wait for Excom (note: Excom plan for next Excom meeting to have a presentation of DVB-I hopefully from DVB or some other external expert of DVB-I)  </a:t>
            </a:r>
            <a:endParaRPr lang="en-US" sz="1400" dirty="0"/>
          </a:p>
          <a:p>
            <a:r>
              <a:rPr lang="en-GB" sz="1300" dirty="0"/>
              <a:t>EPG/Event exchange file format: </a:t>
            </a:r>
            <a:endParaRPr lang="en-GB" dirty="0"/>
          </a:p>
          <a:p>
            <a:pPr lvl="1"/>
            <a:r>
              <a:rPr lang="en-US" sz="1100" dirty="0"/>
              <a:t>Promote use for NorDig members for example via open </a:t>
            </a:r>
            <a:r>
              <a:rPr lang="en-GB" sz="1100" dirty="0"/>
              <a:t>workshops to support promoting and implementation of NorDig TVA format</a:t>
            </a:r>
            <a:r>
              <a:rPr lang="en-US" sz="1100" dirty="0"/>
              <a:t>. </a:t>
            </a:r>
            <a:endParaRPr lang="en-GB" sz="1600" dirty="0"/>
          </a:p>
          <a:p>
            <a:pPr lvl="1"/>
            <a:r>
              <a:rPr lang="en-US" sz="1100" dirty="0"/>
              <a:t>Maintain NorDig specification of common EPG/Event exchange file format and Guidelines, to be in line with TA Anytime specs </a:t>
            </a:r>
          </a:p>
          <a:p>
            <a:pPr marL="0" indent="0">
              <a:buNone/>
            </a:pPr>
            <a:endParaRPr lang="en-US" sz="1400" dirty="0">
              <a:solidFill>
                <a:srgbClr val="0070C0"/>
              </a:solidFill>
            </a:endParaRPr>
          </a:p>
          <a:p>
            <a:pPr lvl="1"/>
            <a:endParaRPr lang="en-US" sz="11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8</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 </a:t>
            </a:r>
            <a:r>
              <a:rPr lang="en-US" sz="1600" b="1" dirty="0">
                <a:solidFill>
                  <a:schemeClr val="tx1"/>
                </a:solidFill>
              </a:rPr>
              <a:t>mandates and activities for NorDig T (2/2)</a:t>
            </a:r>
            <a:r>
              <a:rPr lang="en-GB" sz="1600" b="1" dirty="0">
                <a:solidFill>
                  <a:schemeClr val="tx1"/>
                </a:solidFill>
              </a:rPr>
              <a:t> </a:t>
            </a:r>
            <a:br>
              <a:rPr lang="en-GB" sz="1600" b="1" dirty="0"/>
            </a:br>
            <a:r>
              <a:rPr lang="en-GB" sz="1400" b="1" dirty="0"/>
              <a:t>      </a:t>
            </a:r>
            <a:r>
              <a:rPr lang="en-US" sz="1400" b="1" dirty="0"/>
              <a:t>   NorDig Excom meeting </a:t>
            </a:r>
            <a:r>
              <a:rPr lang="en-US" sz="1400" b="1" kern="0" dirty="0">
                <a:latin typeface="+mj-lt"/>
                <a:ea typeface="+mj-ea"/>
                <a:cs typeface="+mj-cs"/>
              </a:rPr>
              <a:t>20</a:t>
            </a:r>
            <a:r>
              <a:rPr lang="en-US" sz="1400" b="1" kern="0" baseline="30000" dirty="0">
                <a:latin typeface="+mj-lt"/>
                <a:ea typeface="+mj-ea"/>
                <a:cs typeface="+mj-cs"/>
              </a:rPr>
              <a:t>th</a:t>
            </a:r>
            <a:r>
              <a:rPr lang="en-US" sz="1400" b="1" kern="0" dirty="0">
                <a:latin typeface="+mj-lt"/>
                <a:ea typeface="+mj-ea"/>
                <a:cs typeface="+mj-cs"/>
              </a:rPr>
              <a:t> October 2022 </a:t>
            </a:r>
            <a:endParaRPr lang="en-US" sz="1200" b="1" dirty="0"/>
          </a:p>
        </p:txBody>
      </p:sp>
    </p:spTree>
    <p:extLst>
      <p:ext uri="{BB962C8B-B14F-4D97-AF65-F5344CB8AC3E}">
        <p14:creationId xmlns:p14="http://schemas.microsoft.com/office/powerpoint/2010/main" val="2030441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27584" y="1128184"/>
            <a:ext cx="7715201" cy="5341629"/>
          </a:xfrm>
        </p:spPr>
        <p:txBody>
          <a:bodyPr/>
          <a:lstStyle/>
          <a:p>
            <a:pPr lvl="0">
              <a:buNone/>
            </a:pPr>
            <a:r>
              <a:rPr lang="en-US" sz="700" dirty="0">
                <a:latin typeface="+mn-lt"/>
              </a:rPr>
              <a:t> </a:t>
            </a:r>
          </a:p>
          <a:p>
            <a:pPr>
              <a:buNone/>
            </a:pPr>
            <a:r>
              <a:rPr lang="en-US" sz="1600" dirty="0">
                <a:latin typeface="+mn-lt"/>
              </a:rPr>
              <a:t>NorDig T (main group) meeting calendar 2022:</a:t>
            </a:r>
            <a:endParaRPr lang="en-US" sz="900" i="1" dirty="0">
              <a:solidFill>
                <a:schemeClr val="tx1">
                  <a:lumMod val="50000"/>
                  <a:lumOff val="50000"/>
                </a:schemeClr>
              </a:solidFill>
            </a:endParaRPr>
          </a:p>
          <a:p>
            <a:pPr>
              <a:buNone/>
            </a:pPr>
            <a:endParaRPr lang="en-US" sz="1200" dirty="0"/>
          </a:p>
          <a:p>
            <a:r>
              <a:rPr lang="sv-SE" sz="1600" dirty="0"/>
              <a:t>NorDig T, #1, 19th </a:t>
            </a:r>
            <a:r>
              <a:rPr lang="sv-SE" sz="1600" dirty="0" err="1"/>
              <a:t>January</a:t>
            </a:r>
            <a:r>
              <a:rPr lang="sv-SE" sz="1600" dirty="0"/>
              <a:t> 2022, </a:t>
            </a:r>
            <a:r>
              <a:rPr lang="sv-SE" sz="1600" dirty="0" err="1"/>
              <a:t>webinar</a:t>
            </a:r>
            <a:r>
              <a:rPr lang="sv-SE" sz="1600" dirty="0"/>
              <a:t>, 10:00-12:00 CET </a:t>
            </a:r>
          </a:p>
          <a:p>
            <a:r>
              <a:rPr lang="en-GB" sz="1600" dirty="0"/>
              <a:t>NorDig T, #2, 9th February 2022, webinar, 10:00-12:00 CET</a:t>
            </a:r>
            <a:endParaRPr lang="sv-SE" sz="1600" dirty="0"/>
          </a:p>
          <a:p>
            <a:r>
              <a:rPr lang="sv-SE" sz="1600" dirty="0"/>
              <a:t>NorDig T, #3, 2nd </a:t>
            </a:r>
            <a:r>
              <a:rPr lang="sv-SE" sz="1600" dirty="0" err="1"/>
              <a:t>March</a:t>
            </a:r>
            <a:r>
              <a:rPr lang="sv-SE" sz="1600" dirty="0"/>
              <a:t> 2022, </a:t>
            </a:r>
            <a:r>
              <a:rPr lang="sv-SE" sz="1600" dirty="0" err="1"/>
              <a:t>webinar</a:t>
            </a:r>
            <a:r>
              <a:rPr lang="sv-SE" sz="1600" dirty="0"/>
              <a:t>, 10:00-13:00 CET</a:t>
            </a:r>
          </a:p>
          <a:p>
            <a:pPr marL="0" indent="0">
              <a:buNone/>
            </a:pPr>
            <a:r>
              <a:rPr lang="en-GB" sz="1200" i="1" dirty="0">
                <a:solidFill>
                  <a:schemeClr val="bg1">
                    <a:lumMod val="65000"/>
                  </a:schemeClr>
                </a:solidFill>
              </a:rPr>
              <a:t>	Informative Excom 17th March 2022 </a:t>
            </a:r>
            <a:endParaRPr lang="sv-SE" sz="1200" i="1" dirty="0">
              <a:solidFill>
                <a:schemeClr val="bg1">
                  <a:lumMod val="65000"/>
                </a:schemeClr>
              </a:solidFill>
            </a:endParaRPr>
          </a:p>
          <a:p>
            <a:r>
              <a:rPr lang="en-GB" sz="1600" dirty="0"/>
              <a:t>NorDig T, #4, 30th March 2022, webinar, 10:00-12:00 CET</a:t>
            </a:r>
            <a:endParaRPr lang="sv-SE" sz="1600" dirty="0"/>
          </a:p>
          <a:p>
            <a:r>
              <a:rPr lang="en-GB" sz="1600" dirty="0"/>
              <a:t>NorDig T, #5, 25th May 2022, webinar, 10:00-12:00 CET, </a:t>
            </a:r>
            <a:endParaRPr lang="sv-SE" sz="1600" dirty="0"/>
          </a:p>
          <a:p>
            <a:r>
              <a:rPr lang="en-GB" sz="1600" dirty="0"/>
              <a:t>NorDig T, #6, 7th September 2022, webinar, 10:00-12:00 CET</a:t>
            </a:r>
            <a:endParaRPr lang="sv-SE" sz="1600" dirty="0"/>
          </a:p>
          <a:p>
            <a:r>
              <a:rPr lang="en-GB" sz="1600" dirty="0"/>
              <a:t>NorDig T, #7, 5th October 2022, webinar, 10:00-12:00 CET  </a:t>
            </a:r>
            <a:endParaRPr lang="sv-SE" sz="1600" dirty="0"/>
          </a:p>
          <a:p>
            <a:pPr marL="0" indent="0">
              <a:buNone/>
            </a:pPr>
            <a:r>
              <a:rPr lang="en-GB" sz="1200" i="1" dirty="0">
                <a:solidFill>
                  <a:schemeClr val="bg1">
                    <a:lumMod val="65000"/>
                  </a:schemeClr>
                </a:solidFill>
              </a:rPr>
              <a:t>	Informative Excom 20th October 2022 </a:t>
            </a:r>
            <a:endParaRPr lang="sv-SE" sz="1200" i="1" dirty="0">
              <a:solidFill>
                <a:schemeClr val="bg1">
                  <a:lumMod val="65000"/>
                </a:schemeClr>
              </a:solidFill>
            </a:endParaRPr>
          </a:p>
          <a:p>
            <a:r>
              <a:rPr lang="sv-SE" sz="1600" dirty="0"/>
              <a:t>NorDig T, #8, 2nd November 2022, </a:t>
            </a:r>
            <a:r>
              <a:rPr lang="sv-SE" sz="1600" dirty="0" err="1"/>
              <a:t>webinar</a:t>
            </a:r>
            <a:r>
              <a:rPr lang="sv-SE" sz="1600" dirty="0"/>
              <a:t>, 10:00-12:00 CET</a:t>
            </a:r>
          </a:p>
          <a:p>
            <a:r>
              <a:rPr lang="sv-SE" sz="1600" dirty="0"/>
              <a:t>NorDig T, #9, 7th December 2022, </a:t>
            </a:r>
            <a:r>
              <a:rPr lang="sv-SE" sz="1600" dirty="0" err="1"/>
              <a:t>webinar</a:t>
            </a:r>
            <a:r>
              <a:rPr lang="sv-SE" sz="1600" dirty="0"/>
              <a:t>, 10:00-12:00 CET.</a:t>
            </a:r>
          </a:p>
          <a:p>
            <a:pPr lvl="0"/>
            <a:endParaRPr lang="en-US" sz="1200" dirty="0"/>
          </a:p>
        </p:txBody>
      </p:sp>
      <p:sp>
        <p:nvSpPr>
          <p:cNvPr id="3" name="Rubrik 2"/>
          <p:cNvSpPr>
            <a:spLocks noGrp="1"/>
          </p:cNvSpPr>
          <p:nvPr>
            <p:ph type="title"/>
          </p:nvPr>
        </p:nvSpPr>
        <p:spPr>
          <a:xfrm>
            <a:off x="970344" y="44624"/>
            <a:ext cx="7715200" cy="648072"/>
          </a:xfrm>
        </p:spPr>
        <p:txBody>
          <a:bodyPr/>
          <a:lstStyle/>
          <a:p>
            <a:pPr>
              <a:defRPr/>
            </a:pPr>
            <a:r>
              <a:rPr lang="en-US" b="1" dirty="0"/>
              <a:t>NorDig T report -  Annex B - </a:t>
            </a:r>
            <a:r>
              <a:rPr lang="en-US" sz="1800" b="1" dirty="0">
                <a:solidFill>
                  <a:schemeClr val="tx1"/>
                </a:solidFill>
              </a:rPr>
              <a:t>Meeting calendar 2022</a:t>
            </a:r>
            <a:br>
              <a:rPr lang="en-US" sz="1800" b="1" dirty="0">
                <a:solidFill>
                  <a:schemeClr val="tx1"/>
                </a:solidFill>
              </a:rPr>
            </a:br>
            <a:r>
              <a:rPr lang="en-GB" sz="1400" b="1" dirty="0"/>
              <a:t>     </a:t>
            </a:r>
            <a:r>
              <a:rPr lang="en-US" sz="1400" b="1" dirty="0"/>
              <a:t>   NorDig Excom meeting </a:t>
            </a:r>
            <a:r>
              <a:rPr lang="en-US" sz="1400" b="1" kern="0" dirty="0">
                <a:latin typeface="+mj-lt"/>
                <a:ea typeface="+mj-ea"/>
                <a:cs typeface="+mj-cs"/>
              </a:rPr>
              <a:t>20</a:t>
            </a:r>
            <a:r>
              <a:rPr lang="en-US" sz="1400" b="1" kern="0" baseline="30000" dirty="0">
                <a:latin typeface="+mj-lt"/>
                <a:ea typeface="+mj-ea"/>
                <a:cs typeface="+mj-cs"/>
              </a:rPr>
              <a:t>th</a:t>
            </a:r>
            <a:r>
              <a:rPr lang="en-US" sz="1400" b="1" kern="0" dirty="0">
                <a:latin typeface="+mj-lt"/>
                <a:ea typeface="+mj-ea"/>
                <a:cs typeface="+mj-cs"/>
              </a:rPr>
              <a:t> October 2022 </a:t>
            </a:r>
            <a:endParaRPr lang="en-US" sz="1200" b="1" dirty="0"/>
          </a:p>
        </p:txBody>
      </p:sp>
      <p:sp>
        <p:nvSpPr>
          <p:cNvPr id="4" name="Platshållare för bildnummer 3"/>
          <p:cNvSpPr>
            <a:spLocks noGrp="1"/>
          </p:cNvSpPr>
          <p:nvPr>
            <p:ph type="sldNum" sz="quarter" idx="11"/>
          </p:nvPr>
        </p:nvSpPr>
        <p:spPr>
          <a:xfrm>
            <a:off x="6553200" y="6469813"/>
            <a:ext cx="2133600" cy="268139"/>
          </a:xfrm>
        </p:spPr>
        <p:txBody>
          <a:bodyPr/>
          <a:lstStyle/>
          <a:p>
            <a:pPr>
              <a:defRPr/>
            </a:pPr>
            <a:fld id="{CD43E73F-939E-41C0-A51D-E14F15C47D94}" type="slidenum">
              <a:rPr lang="en-US" smtClean="0"/>
              <a:pPr>
                <a:defRPr/>
              </a:pPr>
              <a:t>9</a:t>
            </a:fld>
            <a:endParaRPr lang="en-US" dirty="0"/>
          </a:p>
        </p:txBody>
      </p:sp>
      <p:pic>
        <p:nvPicPr>
          <p:cNvPr id="9" name="Picture 8"/>
          <p:cNvPicPr>
            <a:picLocks noChangeAspect="1"/>
          </p:cNvPicPr>
          <p:nvPr/>
        </p:nvPicPr>
        <p:blipFill>
          <a:blip r:embed="rId2"/>
          <a:stretch>
            <a:fillRect/>
          </a:stretch>
        </p:blipFill>
        <p:spPr>
          <a:xfrm>
            <a:off x="6687831" y="908915"/>
            <a:ext cx="2442101" cy="1831576"/>
          </a:xfrm>
          <a:prstGeom prst="rect">
            <a:avLst/>
          </a:prstGeom>
        </p:spPr>
      </p:pic>
    </p:spTree>
    <p:extLst>
      <p:ext uri="{BB962C8B-B14F-4D97-AF65-F5344CB8AC3E}">
        <p14:creationId xmlns:p14="http://schemas.microsoft.com/office/powerpoint/2010/main" val="777268383"/>
      </p:ext>
    </p:extLst>
  </p:cSld>
  <p:clrMapOvr>
    <a:masterClrMapping/>
  </p:clrMapOvr>
</p:sld>
</file>

<file path=ppt/theme/theme1.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162923</TotalTime>
  <Words>3815</Words>
  <Application>Microsoft Office PowerPoint</Application>
  <PresentationFormat>On-screen Show (4:3)</PresentationFormat>
  <Paragraphs>292</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Arial Narrow</vt:lpstr>
      <vt:lpstr>Calibri</vt:lpstr>
      <vt:lpstr>Times New Roman</vt:lpstr>
      <vt:lpstr>Standard utforming</vt:lpstr>
      <vt:lpstr>PowerPoint Presentation</vt:lpstr>
      <vt:lpstr>NorDig T report -  Latest published specifications     NorDig Excom meeting 20th October 2022 </vt:lpstr>
      <vt:lpstr>NorDig T report -  Sami language and ISO10646/BMP/”UTF-8”     NorDig Excom meeting 20th October 2022 </vt:lpstr>
      <vt:lpstr>NorDig T report -  NorDig EPG/Event info     NorDig Excom meeting 20th October 2022 </vt:lpstr>
      <vt:lpstr>NorDig T report – report DVB status         NorDig Excom meeting 20th October 2022 </vt:lpstr>
      <vt:lpstr>NorDig T report –         NorDig Excom meeting 20th October 2022 </vt:lpstr>
      <vt:lpstr>NorDig T report – mandates and activities for NorDig T (1/2)           NorDig Excom meeting 20th October 2022 </vt:lpstr>
      <vt:lpstr>NorDig T report – mandates and activities for NorDig T (2/2)           NorDig Excom meeting 20th October 2022 </vt:lpstr>
      <vt:lpstr>NorDig T report -  Annex B - Meeting calendar 2022         NorDig Excom meeting 20th October 2022 </vt:lpstr>
      <vt:lpstr>NorDig T report -  Annex C - Work and subgroups         NorDig Excom meeting 20th October 2022 </vt:lpstr>
      <vt:lpstr>NorDig T report – NorDig countries/networks          NorDig Excom meeting 20th October 2022 </vt:lpstr>
      <vt:lpstr>NorDig T report -  Website &amp; admin     NorDig Excom meeting 20th October 2022 </vt:lpstr>
      <vt:lpstr>NorDig T report -  NorDig/T Bugzilla list: NorDig IRD spec     NorDig Excom meeting 20th October 2022 </vt:lpstr>
      <vt:lpstr>NorDig T report -  NorDig/T Bugzilla list: NorDig RoO spec     NorDig Excom meeting 20th October 2022 </vt:lpstr>
      <vt:lpstr>NorDig T report -  NorDig/T Bugzilla list: NorDig TestPlan spec     NorDig Excom meeting 20th October 2022 </vt:lpstr>
    </vt:vector>
  </TitlesOfParts>
  <Company>Telenor 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to ExCom</dc:title>
  <dc:creator>Henri Caddeo</dc:creator>
  <cp:lastModifiedBy>Per Tullstedt 1726</cp:lastModifiedBy>
  <cp:revision>1739</cp:revision>
  <cp:lastPrinted>2017-10-03T18:13:30Z</cp:lastPrinted>
  <dcterms:created xsi:type="dcterms:W3CDTF">2007-01-31T19:27:04Z</dcterms:created>
  <dcterms:modified xsi:type="dcterms:W3CDTF">2022-10-17T08:15:53Z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09590d6-57cb-4910-a5a2-af1f3f398100_Enabled">
    <vt:lpwstr>true</vt:lpwstr>
  </property>
  <property fmtid="{D5CDD505-2E9C-101B-9397-08002B2CF9AE}" pid="3" name="MSIP_Label_009590d6-57cb-4910-a5a2-af1f3f398100_SetDate">
    <vt:lpwstr>2021-05-05T06:24:36Z</vt:lpwstr>
  </property>
  <property fmtid="{D5CDD505-2E9C-101B-9397-08002B2CF9AE}" pid="4" name="MSIP_Label_009590d6-57cb-4910-a5a2-af1f3f398100_Method">
    <vt:lpwstr>Privileged</vt:lpwstr>
  </property>
  <property fmtid="{D5CDD505-2E9C-101B-9397-08002B2CF9AE}" pid="5" name="MSIP_Label_009590d6-57cb-4910-a5a2-af1f3f398100_Name">
    <vt:lpwstr>Public</vt:lpwstr>
  </property>
  <property fmtid="{D5CDD505-2E9C-101B-9397-08002B2CF9AE}" pid="6" name="MSIP_Label_009590d6-57cb-4910-a5a2-af1f3f398100_SiteId">
    <vt:lpwstr>39475f2b-e6c8-46aa-92e0-e2b5fba94858</vt:lpwstr>
  </property>
  <property fmtid="{D5CDD505-2E9C-101B-9397-08002B2CF9AE}" pid="7" name="MSIP_Label_009590d6-57cb-4910-a5a2-af1f3f398100_ActionId">
    <vt:lpwstr>f27e3219-3021-4fe0-8336-3f011910eefb</vt:lpwstr>
  </property>
  <property fmtid="{D5CDD505-2E9C-101B-9397-08002B2CF9AE}" pid="8" name="MSIP_Label_009590d6-57cb-4910-a5a2-af1f3f398100_ContentBits">
    <vt:lpwstr>2</vt:lpwstr>
  </property>
  <property fmtid="{D5CDD505-2E9C-101B-9397-08002B2CF9AE}" pid="9" name="ClassificationContentMarkingFooterLocations">
    <vt:lpwstr>Standard utforming:3</vt:lpwstr>
  </property>
  <property fmtid="{D5CDD505-2E9C-101B-9397-08002B2CF9AE}" pid="10" name="ClassificationContentMarkingFooterText">
    <vt:lpwstr>Informationsklass: ÖPPEN</vt:lpwstr>
  </property>
</Properties>
</file>