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647" r:id="rId2"/>
    <p:sldId id="648" r:id="rId3"/>
    <p:sldId id="650" r:id="rId4"/>
    <p:sldId id="651" r:id="rId5"/>
    <p:sldId id="652" r:id="rId6"/>
    <p:sldId id="653" r:id="rId7"/>
    <p:sldId id="654" r:id="rId8"/>
  </p:sldIdLst>
  <p:sldSz cx="9144000" cy="6858000" type="screen4x3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799D"/>
    <a:srgbClr val="663300"/>
    <a:srgbClr val="00648A"/>
    <a:srgbClr val="FFCCFF"/>
    <a:srgbClr val="F3F9FA"/>
    <a:srgbClr val="CCFFCC"/>
    <a:srgbClr val="00A6EA"/>
    <a:srgbClr val="E7F1F8"/>
    <a:srgbClr val="CBE1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45" autoAdjust="0"/>
    <p:restoredTop sz="92234" autoAdjust="0"/>
  </p:normalViewPr>
  <p:slideViewPr>
    <p:cSldViewPr>
      <p:cViewPr varScale="1">
        <p:scale>
          <a:sx n="80" d="100"/>
          <a:sy n="80" d="100"/>
        </p:scale>
        <p:origin x="72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A92433-1856-4F43-8A08-AD921B5655D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2733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76FCF84-E18E-4863-AF2E-AF6CBF85D62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7495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>
                <a:latin typeface="Calibri" pitchFamily="34" charset="0"/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335"/>
            <a:ext cx="2133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3335"/>
            <a:ext cx="2895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56376" y="6453335"/>
            <a:ext cx="730424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8448E413-277E-44FD-9FFC-64B2CB6B3D44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77768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AD0B0-430C-492C-B479-DA0B084581E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481-7338-42A6-9766-AE6726C653D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>
            <a:lvl1pPr>
              <a:defRPr sz="2000">
                <a:latin typeface="Calibri" pitchFamily="34" charset="0"/>
              </a:defRPr>
            </a:lvl1pPr>
            <a:lvl2pPr>
              <a:defRPr sz="18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400">
                <a:latin typeface="Calibri" pitchFamily="34" charset="0"/>
              </a:defRPr>
            </a:lvl4pPr>
            <a:lvl5pPr>
              <a:defRPr sz="1400">
                <a:latin typeface="Calibri" pitchFamily="34" charset="0"/>
              </a:defRPr>
            </a:lvl5pPr>
          </a:lstStyle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28092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2339752" y="130622"/>
            <a:ext cx="6264696" cy="706090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10"/>
          </p:nvPr>
        </p:nvSpPr>
        <p:spPr>
          <a:xfrm>
            <a:off x="457200" y="6453335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1"/>
          </p:nvPr>
        </p:nvSpPr>
        <p:spPr>
          <a:xfrm>
            <a:off x="6553200" y="6453335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2" name="Platshållare för sidfot 11"/>
          <p:cNvSpPr>
            <a:spLocks noGrp="1"/>
          </p:cNvSpPr>
          <p:nvPr>
            <p:ph type="ftr" sz="quarter" idx="12"/>
          </p:nvPr>
        </p:nvSpPr>
        <p:spPr>
          <a:xfrm>
            <a:off x="3124200" y="6453335"/>
            <a:ext cx="2895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nb-NO" smtClean="0"/>
              <a:t>NorDig/T 10 February 2007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81274-710A-4E52-832F-F617AFE2807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3097E-1200-41B3-8B38-8F142BFF3C8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02AB0-275D-437E-87DD-89525482DCD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18792-7E2F-4AC3-9DE1-916B1386EB93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5C692-F0EC-4778-BA56-1CC4A14A844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4AFA-28A4-452C-AC20-BFEC41F33A5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2513B-5372-41FB-A4C6-100EAA37D4B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D43E73F-939E-41C0-A51D-E14F15C47D9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kalkylblad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kalkylblad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kalkylblad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kalkylblad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kalkylblad5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NorDig T report -  TV recorder </a:t>
            </a:r>
            <a:r>
              <a:rPr lang="en-US" sz="1800" b="1" dirty="0" smtClean="0"/>
              <a:t>(PVR Lite) 1/2</a:t>
            </a:r>
            <a:br>
              <a:rPr lang="en-US" sz="1800" b="1" dirty="0" smtClean="0"/>
            </a:br>
            <a:r>
              <a:rPr lang="sv-SE" sz="1400" b="1" dirty="0" smtClean="0">
                <a:solidFill>
                  <a:schemeClr val="tx1"/>
                </a:solidFill>
              </a:rPr>
              <a:t>   </a:t>
            </a:r>
            <a:r>
              <a:rPr lang="en-GB" sz="1400" b="1" dirty="0">
                <a:solidFill>
                  <a:schemeClr val="tx1"/>
                </a:solidFill>
              </a:rPr>
              <a:t>NorDig Excom meeting 26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May 2015 </a:t>
            </a:r>
            <a:endParaRPr lang="en-US" sz="20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80727"/>
            <a:ext cx="8229600" cy="5472607"/>
          </a:xfrm>
        </p:spPr>
        <p:txBody>
          <a:bodyPr/>
          <a:lstStyle/>
          <a:p>
            <a:pPr marL="57150" indent="0">
              <a:buNone/>
              <a:defRPr/>
            </a:pPr>
            <a:r>
              <a:rPr lang="en-US" dirty="0" smtClean="0"/>
              <a:t>Vestel </a:t>
            </a:r>
            <a:r>
              <a:rPr lang="tr-TR" dirty="0"/>
              <a:t>Nordig PVR Lite </a:t>
            </a:r>
            <a:r>
              <a:rPr lang="sv-SE" dirty="0" smtClean="0"/>
              <a:t>/ TV </a:t>
            </a:r>
            <a:r>
              <a:rPr lang="sv-SE" dirty="0" err="1" smtClean="0"/>
              <a:t>Recorder</a:t>
            </a:r>
            <a:r>
              <a:rPr lang="sv-SE" dirty="0" smtClean="0"/>
              <a:t> </a:t>
            </a:r>
            <a:r>
              <a:rPr lang="tr-TR" dirty="0" smtClean="0"/>
              <a:t>Proposal</a:t>
            </a:r>
            <a:r>
              <a:rPr lang="sv-SE" dirty="0" smtClean="0"/>
              <a:t> </a:t>
            </a:r>
            <a:r>
              <a:rPr lang="sv-SE" sz="1400" dirty="0" smtClean="0"/>
              <a:t>-</a:t>
            </a:r>
            <a:r>
              <a:rPr lang="sv-SE" sz="1400" b="1" dirty="0" smtClean="0"/>
              <a:t> </a:t>
            </a:r>
            <a:r>
              <a:rPr lang="sv-SE" sz="1400" b="1" dirty="0" smtClean="0">
                <a:solidFill>
                  <a:srgbClr val="00B050"/>
                </a:solidFill>
              </a:rPr>
              <a:t>check NorDig Excom </a:t>
            </a:r>
            <a:r>
              <a:rPr lang="sv-SE" sz="1400" b="1" dirty="0" err="1" smtClean="0">
                <a:solidFill>
                  <a:srgbClr val="00B050"/>
                </a:solidFill>
              </a:rPr>
              <a:t>view</a:t>
            </a:r>
            <a:r>
              <a:rPr lang="sv-SE" sz="1400" b="1" dirty="0" smtClean="0">
                <a:solidFill>
                  <a:srgbClr val="00B050"/>
                </a:solidFill>
              </a:rPr>
              <a:t> </a:t>
            </a:r>
            <a:r>
              <a:rPr lang="sv-SE" sz="1400" b="1" dirty="0" err="1" smtClean="0">
                <a:solidFill>
                  <a:srgbClr val="00B050"/>
                </a:solidFill>
              </a:rPr>
              <a:t>before</a:t>
            </a:r>
            <a:r>
              <a:rPr lang="sv-SE" sz="1400" b="1" dirty="0" smtClean="0">
                <a:solidFill>
                  <a:srgbClr val="00B050"/>
                </a:solidFill>
              </a:rPr>
              <a:t> </a:t>
            </a:r>
            <a:r>
              <a:rPr lang="sv-SE" sz="1400" b="1" dirty="0" err="1" smtClean="0">
                <a:solidFill>
                  <a:srgbClr val="00B050"/>
                </a:solidFill>
              </a:rPr>
              <a:t>detailed</a:t>
            </a:r>
            <a:endParaRPr lang="sv-SE" sz="1400" b="1" dirty="0" smtClean="0"/>
          </a:p>
          <a:p>
            <a:r>
              <a:rPr lang="tr-TR" sz="1600" dirty="0"/>
              <a:t>Nordig </a:t>
            </a:r>
            <a:r>
              <a:rPr lang="sv-SE" sz="1600" dirty="0" smtClean="0"/>
              <a:t>PVR </a:t>
            </a:r>
            <a:r>
              <a:rPr lang="tr-TR" sz="1600" dirty="0" smtClean="0"/>
              <a:t>spec </a:t>
            </a:r>
            <a:r>
              <a:rPr lang="tr-TR" sz="1600" dirty="0"/>
              <a:t>is too heavy to </a:t>
            </a:r>
            <a:r>
              <a:rPr lang="tr-TR" sz="1600" dirty="0" smtClean="0"/>
              <a:t>implement</a:t>
            </a:r>
            <a:r>
              <a:rPr lang="sv-SE" sz="1600" dirty="0" smtClean="0"/>
              <a:t> (for IRD/</a:t>
            </a:r>
            <a:r>
              <a:rPr lang="sv-SE" sz="1600" dirty="0" err="1" smtClean="0"/>
              <a:t>TVset</a:t>
            </a:r>
            <a:r>
              <a:rPr lang="sv-SE" sz="1600" dirty="0" smtClean="0"/>
              <a:t> </a:t>
            </a:r>
            <a:r>
              <a:rPr lang="sv-SE" sz="1600" dirty="0" err="1" smtClean="0"/>
              <a:t>with</a:t>
            </a:r>
            <a:r>
              <a:rPr lang="sv-SE" sz="1600" dirty="0" smtClean="0"/>
              <a:t> simple recording </a:t>
            </a:r>
            <a:r>
              <a:rPr lang="sv-SE" sz="1600" dirty="0" err="1" smtClean="0"/>
              <a:t>capability</a:t>
            </a:r>
            <a:r>
              <a:rPr lang="sv-SE" sz="1600" dirty="0" smtClean="0"/>
              <a:t>)</a:t>
            </a:r>
            <a:r>
              <a:rPr lang="tr-TR" sz="1600" dirty="0" smtClean="0"/>
              <a:t>. </a:t>
            </a:r>
            <a:endParaRPr lang="tr-TR" sz="1600" dirty="0"/>
          </a:p>
          <a:p>
            <a:r>
              <a:rPr lang="tr-TR" sz="1600" dirty="0"/>
              <a:t>Is it possible to prepare a lighter version of PVR spec for IRD’s with internal/external storages?</a:t>
            </a:r>
          </a:p>
          <a:p>
            <a:r>
              <a:rPr lang="tr-TR" sz="1600" dirty="0"/>
              <a:t>What are the main expectations of an end user from a tv recorder?</a:t>
            </a:r>
          </a:p>
          <a:p>
            <a:pPr lvl="1"/>
            <a:r>
              <a:rPr lang="tr-TR" sz="1400" b="1" dirty="0"/>
              <a:t>Setting a recording should be easy. </a:t>
            </a:r>
            <a:r>
              <a:rPr lang="tr-TR" sz="1400" dirty="0"/>
              <a:t/>
            </a:r>
            <a:br>
              <a:rPr lang="tr-TR" sz="1400" dirty="0"/>
            </a:br>
            <a:r>
              <a:rPr lang="tr-TR" sz="1400" dirty="0"/>
              <a:t>One Touch Record, Setting timer from EPG(ESG), manual record entering date/time and duration.</a:t>
            </a:r>
          </a:p>
          <a:p>
            <a:pPr lvl="1"/>
            <a:r>
              <a:rPr lang="tr-TR" sz="1400" b="1" dirty="0"/>
              <a:t>It should record required program completely without cutting from start or end of the program. </a:t>
            </a:r>
            <a:br>
              <a:rPr lang="tr-TR" sz="1400" b="1" dirty="0"/>
            </a:br>
            <a:r>
              <a:rPr lang="tr-TR" sz="1400" dirty="0"/>
              <a:t>Accurate Recording.</a:t>
            </a:r>
          </a:p>
          <a:p>
            <a:pPr lvl="1"/>
            <a:r>
              <a:rPr lang="tr-TR" sz="1400" b="1" dirty="0"/>
              <a:t>Playback should be easy and pause, fast forward/fast rewind should be possible.</a:t>
            </a:r>
            <a:br>
              <a:rPr lang="tr-TR" sz="1400" b="1" dirty="0"/>
            </a:br>
            <a:r>
              <a:rPr lang="tr-TR" sz="1400" dirty="0"/>
              <a:t>Trick modes should be possible.</a:t>
            </a:r>
          </a:p>
          <a:p>
            <a:pPr lvl="1"/>
            <a:r>
              <a:rPr lang="tr-TR" sz="1400" b="1" dirty="0"/>
              <a:t>Pause of live tv and continue after a short while would be very nice for a short break!</a:t>
            </a:r>
            <a:br>
              <a:rPr lang="tr-TR" sz="1400" b="1" dirty="0"/>
            </a:br>
            <a:r>
              <a:rPr lang="tr-TR" sz="1400" dirty="0"/>
              <a:t>Timeshift with trick modes should be possible.</a:t>
            </a:r>
          </a:p>
          <a:p>
            <a:r>
              <a:rPr lang="tr-TR" sz="1600" dirty="0"/>
              <a:t>Since spec is light this is not a full PVR, so different naming can be discussed! For example </a:t>
            </a:r>
            <a:r>
              <a:rPr lang="tr-TR" sz="1600" dirty="0" smtClean="0"/>
              <a:t>name </a:t>
            </a:r>
            <a:r>
              <a:rPr lang="tr-TR" sz="1600" dirty="0"/>
              <a:t>can be TV Recorder Ready</a:t>
            </a:r>
            <a:r>
              <a:rPr lang="tr-TR" sz="1600" dirty="0" smtClean="0"/>
              <a:t>!</a:t>
            </a:r>
            <a:r>
              <a:rPr lang="sv-SE" sz="1600" dirty="0" smtClean="0"/>
              <a:t> </a:t>
            </a:r>
            <a:r>
              <a:rPr lang="sv-SE" sz="1600" dirty="0" smtClean="0">
                <a:solidFill>
                  <a:srgbClr val="00B050"/>
                </a:solidFill>
              </a:rPr>
              <a:t>(</a:t>
            </a:r>
            <a:r>
              <a:rPr lang="sv-SE" sz="1600" dirty="0" err="1" smtClean="0">
                <a:solidFill>
                  <a:srgbClr val="00B050"/>
                </a:solidFill>
              </a:rPr>
              <a:t>earlier</a:t>
            </a:r>
            <a:r>
              <a:rPr lang="sv-SE" sz="1600" dirty="0" smtClean="0">
                <a:solidFill>
                  <a:srgbClr val="00B050"/>
                </a:solidFill>
              </a:rPr>
              <a:t> Excom </a:t>
            </a:r>
            <a:r>
              <a:rPr lang="sv-SE" sz="1600" dirty="0" err="1" smtClean="0">
                <a:solidFill>
                  <a:srgbClr val="00B050"/>
                </a:solidFill>
              </a:rPr>
              <a:t>proposed</a:t>
            </a:r>
            <a:r>
              <a:rPr lang="sv-SE" sz="1600" dirty="0" smtClean="0">
                <a:solidFill>
                  <a:srgbClr val="00B050"/>
                </a:solidFill>
              </a:rPr>
              <a:t> TV </a:t>
            </a:r>
            <a:r>
              <a:rPr lang="sv-SE" sz="1600" dirty="0" err="1" smtClean="0">
                <a:solidFill>
                  <a:srgbClr val="00B050"/>
                </a:solidFill>
              </a:rPr>
              <a:t>Recorder</a:t>
            </a:r>
            <a:r>
              <a:rPr lang="sv-SE" sz="1600" dirty="0" smtClean="0">
                <a:solidFill>
                  <a:srgbClr val="00B050"/>
                </a:solidFill>
              </a:rPr>
              <a:t>)</a:t>
            </a:r>
            <a:endParaRPr lang="sv-SE" sz="16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sv-SE" sz="1000" dirty="0" smtClean="0"/>
              <a:t> </a:t>
            </a:r>
          </a:p>
          <a:p>
            <a:pPr marL="0" indent="0">
              <a:buNone/>
            </a:pPr>
            <a:r>
              <a:rPr lang="sv-SE" sz="1800" b="1" dirty="0" smtClean="0">
                <a:solidFill>
                  <a:srgbClr val="00B050"/>
                </a:solidFill>
              </a:rPr>
              <a:t>2013/2014 </a:t>
            </a:r>
            <a:r>
              <a:rPr lang="sv-SE" sz="1800" b="1" dirty="0" err="1" smtClean="0">
                <a:solidFill>
                  <a:srgbClr val="00B050"/>
                </a:solidFill>
              </a:rPr>
              <a:t>Previous</a:t>
            </a:r>
            <a:r>
              <a:rPr lang="sv-SE" sz="1800" b="1" dirty="0" smtClean="0">
                <a:solidFill>
                  <a:srgbClr val="00B050"/>
                </a:solidFill>
              </a:rPr>
              <a:t> NorDig </a:t>
            </a:r>
            <a:r>
              <a:rPr lang="sv-SE" sz="1800" b="1" dirty="0" err="1" smtClean="0">
                <a:solidFill>
                  <a:srgbClr val="00B050"/>
                </a:solidFill>
              </a:rPr>
              <a:t>discussion</a:t>
            </a:r>
            <a:r>
              <a:rPr lang="sv-SE" sz="1800" b="1" dirty="0" smtClean="0">
                <a:solidFill>
                  <a:srgbClr val="00B050"/>
                </a:solidFill>
              </a:rPr>
              <a:t> TV </a:t>
            </a:r>
            <a:r>
              <a:rPr lang="sv-SE" sz="1800" b="1" dirty="0" err="1" smtClean="0">
                <a:solidFill>
                  <a:srgbClr val="00B050"/>
                </a:solidFill>
              </a:rPr>
              <a:t>Recorder</a:t>
            </a:r>
            <a:r>
              <a:rPr lang="sv-SE" sz="1800" b="1" dirty="0" smtClean="0">
                <a:solidFill>
                  <a:srgbClr val="00B050"/>
                </a:solidFill>
              </a:rPr>
              <a:t> / PVR Lite:</a:t>
            </a:r>
          </a:p>
          <a:p>
            <a:r>
              <a:rPr lang="sv-SE" sz="1600" dirty="0" smtClean="0">
                <a:solidFill>
                  <a:srgbClr val="00B050"/>
                </a:solidFill>
              </a:rPr>
              <a:t>Main </a:t>
            </a:r>
            <a:r>
              <a:rPr lang="sv-SE" sz="1600" dirty="0" err="1" smtClean="0">
                <a:solidFill>
                  <a:srgbClr val="00B050"/>
                </a:solidFill>
              </a:rPr>
              <a:t>reasons</a:t>
            </a:r>
            <a:r>
              <a:rPr lang="sv-SE" sz="1600" dirty="0" smtClean="0">
                <a:solidFill>
                  <a:srgbClr val="00B050"/>
                </a:solidFill>
              </a:rPr>
              <a:t>: </a:t>
            </a:r>
            <a:r>
              <a:rPr lang="sv-SE" sz="1600" dirty="0" err="1" smtClean="0">
                <a:solidFill>
                  <a:srgbClr val="00B050"/>
                </a:solidFill>
              </a:rPr>
              <a:t>Current</a:t>
            </a:r>
            <a:r>
              <a:rPr lang="sv-SE" sz="1600" dirty="0" smtClean="0">
                <a:solidFill>
                  <a:srgbClr val="00B050"/>
                </a:solidFill>
              </a:rPr>
              <a:t> CI+ </a:t>
            </a:r>
            <a:r>
              <a:rPr lang="sv-SE" sz="1600" dirty="0" err="1" smtClean="0">
                <a:solidFill>
                  <a:srgbClr val="00B050"/>
                </a:solidFill>
              </a:rPr>
              <a:t>only</a:t>
            </a:r>
            <a:r>
              <a:rPr lang="sv-SE" sz="1600" dirty="0" smtClean="0">
                <a:solidFill>
                  <a:srgbClr val="00B050"/>
                </a:solidFill>
              </a:rPr>
              <a:t> </a:t>
            </a:r>
            <a:r>
              <a:rPr lang="sv-SE" sz="1600" dirty="0" err="1" smtClean="0">
                <a:solidFill>
                  <a:srgbClr val="00B050"/>
                </a:solidFill>
              </a:rPr>
              <a:t>allows</a:t>
            </a:r>
            <a:r>
              <a:rPr lang="sv-SE" sz="1600" dirty="0" smtClean="0">
                <a:solidFill>
                  <a:srgbClr val="00B050"/>
                </a:solidFill>
              </a:rPr>
              <a:t> 1 TS in/</a:t>
            </a:r>
            <a:r>
              <a:rPr lang="sv-SE" sz="1600" dirty="0" err="1" smtClean="0">
                <a:solidFill>
                  <a:srgbClr val="00B050"/>
                </a:solidFill>
              </a:rPr>
              <a:t>out</a:t>
            </a:r>
            <a:r>
              <a:rPr lang="sv-SE" sz="1600" dirty="0" smtClean="0">
                <a:solidFill>
                  <a:srgbClr val="00B050"/>
                </a:solidFill>
              </a:rPr>
              <a:t>, TV set has </a:t>
            </a:r>
            <a:r>
              <a:rPr lang="sv-SE" sz="1600" dirty="0" err="1" smtClean="0">
                <a:solidFill>
                  <a:srgbClr val="00B050"/>
                </a:solidFill>
              </a:rPr>
              <a:t>only</a:t>
            </a:r>
            <a:r>
              <a:rPr lang="sv-SE" sz="1600" dirty="0" smtClean="0">
                <a:solidFill>
                  <a:srgbClr val="00B050"/>
                </a:solidFill>
              </a:rPr>
              <a:t> 1 tuner, </a:t>
            </a:r>
            <a:r>
              <a:rPr lang="sv-SE" sz="1600" dirty="0" err="1" smtClean="0">
                <a:solidFill>
                  <a:srgbClr val="00B050"/>
                </a:solidFill>
              </a:rPr>
              <a:t>many</a:t>
            </a:r>
            <a:r>
              <a:rPr lang="sv-SE" sz="1600" dirty="0" smtClean="0">
                <a:solidFill>
                  <a:srgbClr val="00B050"/>
                </a:solidFill>
              </a:rPr>
              <a:t> TV sets has recording </a:t>
            </a:r>
            <a:r>
              <a:rPr lang="sv-SE" sz="1600" dirty="0" err="1" smtClean="0">
                <a:solidFill>
                  <a:srgbClr val="00B050"/>
                </a:solidFill>
              </a:rPr>
              <a:t>capacity</a:t>
            </a:r>
            <a:r>
              <a:rPr lang="sv-SE" sz="1600" dirty="0" smtClean="0">
                <a:solidFill>
                  <a:srgbClr val="00B050"/>
                </a:solidFill>
              </a:rPr>
              <a:t>, NorDig PVR Lite </a:t>
            </a:r>
            <a:r>
              <a:rPr lang="sv-SE" sz="1600" dirty="0" err="1" smtClean="0">
                <a:solidFill>
                  <a:srgbClr val="00B050"/>
                </a:solidFill>
              </a:rPr>
              <a:t>could</a:t>
            </a:r>
            <a:r>
              <a:rPr lang="sv-SE" sz="1600" dirty="0" smtClean="0">
                <a:solidFill>
                  <a:srgbClr val="00B050"/>
                </a:solidFill>
              </a:rPr>
              <a:t> be a </a:t>
            </a:r>
            <a:r>
              <a:rPr lang="sv-SE" sz="1600" dirty="0" err="1" smtClean="0">
                <a:solidFill>
                  <a:srgbClr val="00B050"/>
                </a:solidFill>
              </a:rPr>
              <a:t>sanity</a:t>
            </a:r>
            <a:r>
              <a:rPr lang="sv-SE" sz="1600" dirty="0" smtClean="0">
                <a:solidFill>
                  <a:srgbClr val="00B050"/>
                </a:solidFill>
              </a:rPr>
              <a:t> check </a:t>
            </a:r>
            <a:r>
              <a:rPr lang="sv-SE" sz="1600" dirty="0" err="1" smtClean="0">
                <a:solidFill>
                  <a:srgbClr val="00B050"/>
                </a:solidFill>
              </a:rPr>
              <a:t>level</a:t>
            </a:r>
            <a:r>
              <a:rPr lang="sv-SE" sz="1600" dirty="0" smtClean="0">
                <a:solidFill>
                  <a:srgbClr val="00B050"/>
                </a:solidFill>
              </a:rPr>
              <a:t> for </a:t>
            </a:r>
            <a:r>
              <a:rPr lang="sv-SE" sz="1600" dirty="0" err="1" smtClean="0">
                <a:solidFill>
                  <a:srgbClr val="00B050"/>
                </a:solidFill>
              </a:rPr>
              <a:t>basic</a:t>
            </a:r>
            <a:r>
              <a:rPr lang="sv-SE" sz="1600" dirty="0" smtClean="0">
                <a:solidFill>
                  <a:srgbClr val="00B050"/>
                </a:solidFill>
              </a:rPr>
              <a:t> recording. </a:t>
            </a:r>
          </a:p>
          <a:p>
            <a:r>
              <a:rPr lang="sv-SE" sz="1600" dirty="0" smtClean="0">
                <a:solidFill>
                  <a:srgbClr val="00B050"/>
                </a:solidFill>
              </a:rPr>
              <a:t>TV </a:t>
            </a:r>
            <a:r>
              <a:rPr lang="sv-SE" sz="1600" dirty="0" err="1" smtClean="0">
                <a:solidFill>
                  <a:srgbClr val="00B050"/>
                </a:solidFill>
              </a:rPr>
              <a:t>Recorder</a:t>
            </a:r>
            <a:r>
              <a:rPr lang="sv-SE" sz="1600" dirty="0" smtClean="0">
                <a:solidFill>
                  <a:srgbClr val="00B050"/>
                </a:solidFill>
              </a:rPr>
              <a:t> / PVR Lite </a:t>
            </a:r>
            <a:r>
              <a:rPr lang="sv-SE" sz="1600" dirty="0" err="1" smtClean="0">
                <a:solidFill>
                  <a:srgbClr val="00B050"/>
                </a:solidFill>
              </a:rPr>
              <a:t>only</a:t>
            </a:r>
            <a:r>
              <a:rPr lang="sv-SE" sz="1600" dirty="0" smtClean="0">
                <a:solidFill>
                  <a:srgbClr val="00B050"/>
                </a:solidFill>
              </a:rPr>
              <a:t> for </a:t>
            </a:r>
            <a:r>
              <a:rPr lang="sv-SE" sz="1600" dirty="0" err="1" smtClean="0">
                <a:solidFill>
                  <a:srgbClr val="00B050"/>
                </a:solidFill>
              </a:rPr>
              <a:t>single</a:t>
            </a:r>
            <a:r>
              <a:rPr lang="sv-SE" sz="1600" dirty="0" smtClean="0">
                <a:solidFill>
                  <a:srgbClr val="00B050"/>
                </a:solidFill>
              </a:rPr>
              <a:t> tuner iDTV </a:t>
            </a:r>
            <a:r>
              <a:rPr lang="sv-SE" sz="1400" dirty="0" smtClean="0">
                <a:solidFill>
                  <a:srgbClr val="00B050"/>
                </a:solidFill>
              </a:rPr>
              <a:t>(</a:t>
            </a:r>
            <a:r>
              <a:rPr lang="sv-SE" sz="1400" dirty="0" err="1" smtClean="0">
                <a:solidFill>
                  <a:srgbClr val="00B050"/>
                </a:solidFill>
              </a:rPr>
              <a:t>ie</a:t>
            </a:r>
            <a:r>
              <a:rPr lang="sv-SE" sz="1400" dirty="0" smtClean="0">
                <a:solidFill>
                  <a:srgbClr val="00B050"/>
                </a:solidFill>
              </a:rPr>
              <a:t> not for </a:t>
            </a:r>
            <a:r>
              <a:rPr lang="sv-SE" sz="1400" dirty="0" err="1" smtClean="0">
                <a:solidFill>
                  <a:srgbClr val="00B050"/>
                </a:solidFill>
              </a:rPr>
              <a:t>STBs</a:t>
            </a:r>
            <a:r>
              <a:rPr lang="sv-SE" sz="1400" dirty="0" smtClean="0">
                <a:solidFill>
                  <a:srgbClr val="00B050"/>
                </a:solidFill>
              </a:rPr>
              <a:t> or iDTV </a:t>
            </a:r>
            <a:r>
              <a:rPr lang="sv-SE" sz="1400" dirty="0" err="1" smtClean="0">
                <a:solidFill>
                  <a:srgbClr val="00B050"/>
                </a:solidFill>
              </a:rPr>
              <a:t>with</a:t>
            </a:r>
            <a:r>
              <a:rPr lang="sv-SE" sz="1400" dirty="0" smtClean="0">
                <a:solidFill>
                  <a:srgbClr val="00B050"/>
                </a:solidFill>
              </a:rPr>
              <a:t> </a:t>
            </a:r>
            <a:r>
              <a:rPr lang="sv-SE" sz="1400" dirty="0" err="1" smtClean="0">
                <a:solidFill>
                  <a:srgbClr val="00B050"/>
                </a:solidFill>
              </a:rPr>
              <a:t>multiple</a:t>
            </a:r>
            <a:r>
              <a:rPr lang="sv-SE" sz="1400" dirty="0" smtClean="0">
                <a:solidFill>
                  <a:srgbClr val="00B050"/>
                </a:solidFill>
              </a:rPr>
              <a:t> tuners)</a:t>
            </a:r>
            <a:endParaRPr lang="sv-SE" sz="1600" dirty="0" smtClean="0">
              <a:solidFill>
                <a:srgbClr val="00B050"/>
              </a:solidFill>
            </a:endParaRPr>
          </a:p>
          <a:p>
            <a:r>
              <a:rPr lang="sv-SE" sz="1600" dirty="0" err="1" smtClean="0">
                <a:solidFill>
                  <a:srgbClr val="00B050"/>
                </a:solidFill>
              </a:rPr>
              <a:t>When</a:t>
            </a:r>
            <a:r>
              <a:rPr lang="sv-SE" sz="1600" dirty="0" smtClean="0">
                <a:solidFill>
                  <a:srgbClr val="00B050"/>
                </a:solidFill>
              </a:rPr>
              <a:t> CI+ (v1.4) </a:t>
            </a:r>
            <a:r>
              <a:rPr lang="sv-SE" sz="1600" dirty="0" err="1" smtClean="0">
                <a:solidFill>
                  <a:srgbClr val="00B050"/>
                </a:solidFill>
              </a:rPr>
              <a:t>allows</a:t>
            </a:r>
            <a:r>
              <a:rPr lang="sv-SE" sz="1600" dirty="0" smtClean="0">
                <a:solidFill>
                  <a:srgbClr val="00B050"/>
                </a:solidFill>
              </a:rPr>
              <a:t> for multi TS in/</a:t>
            </a:r>
            <a:r>
              <a:rPr lang="sv-SE" sz="1600" dirty="0" err="1" smtClean="0">
                <a:solidFill>
                  <a:srgbClr val="00B050"/>
                </a:solidFill>
              </a:rPr>
              <a:t>out</a:t>
            </a:r>
            <a:r>
              <a:rPr lang="sv-SE" sz="1600" dirty="0" smtClean="0">
                <a:solidFill>
                  <a:srgbClr val="00B050"/>
                </a:solidFill>
              </a:rPr>
              <a:t> </a:t>
            </a:r>
            <a:r>
              <a:rPr lang="sv-SE" sz="1600" dirty="0" err="1" smtClean="0">
                <a:solidFill>
                  <a:srgbClr val="00B050"/>
                </a:solidFill>
              </a:rPr>
              <a:t>should</a:t>
            </a:r>
            <a:r>
              <a:rPr lang="sv-SE" sz="1600" dirty="0" smtClean="0">
                <a:solidFill>
                  <a:srgbClr val="00B050"/>
                </a:solidFill>
              </a:rPr>
              <a:t> </a:t>
            </a:r>
            <a:r>
              <a:rPr lang="sv-SE" sz="1600" dirty="0" err="1" smtClean="0">
                <a:solidFill>
                  <a:srgbClr val="00B050"/>
                </a:solidFill>
              </a:rPr>
              <a:t>we</a:t>
            </a:r>
            <a:r>
              <a:rPr lang="sv-SE" sz="1600" dirty="0" smtClean="0">
                <a:solidFill>
                  <a:srgbClr val="00B050"/>
                </a:solidFill>
              </a:rPr>
              <a:t> </a:t>
            </a:r>
            <a:r>
              <a:rPr lang="sv-SE" sz="1600" dirty="0" err="1" smtClean="0">
                <a:solidFill>
                  <a:srgbClr val="00B050"/>
                </a:solidFill>
              </a:rPr>
              <a:t>keep</a:t>
            </a:r>
            <a:r>
              <a:rPr lang="sv-SE" sz="1600" dirty="0" smtClean="0">
                <a:solidFill>
                  <a:srgbClr val="00B050"/>
                </a:solidFill>
              </a:rPr>
              <a:t> PVR Lite/TV </a:t>
            </a:r>
            <a:r>
              <a:rPr lang="sv-SE" sz="1600" dirty="0" err="1" smtClean="0">
                <a:solidFill>
                  <a:srgbClr val="00B050"/>
                </a:solidFill>
              </a:rPr>
              <a:t>Recorder</a:t>
            </a:r>
            <a:r>
              <a:rPr lang="sv-SE" sz="1600" dirty="0" smtClean="0">
                <a:solidFill>
                  <a:srgbClr val="00B050"/>
                </a:solidFill>
              </a:rPr>
              <a:t> </a:t>
            </a:r>
            <a:r>
              <a:rPr lang="sv-SE" sz="1600" dirty="0" err="1" smtClean="0">
                <a:solidFill>
                  <a:srgbClr val="00B050"/>
                </a:solidFill>
              </a:rPr>
              <a:t>profile</a:t>
            </a:r>
            <a:r>
              <a:rPr lang="sv-SE" sz="1600" dirty="0" smtClean="0">
                <a:solidFill>
                  <a:srgbClr val="00B050"/>
                </a:solidFill>
              </a:rPr>
              <a:t>?</a:t>
            </a:r>
            <a:endParaRPr lang="tr-TR" sz="1600" dirty="0">
              <a:solidFill>
                <a:srgbClr val="00B05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67544" y="4941168"/>
            <a:ext cx="813690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1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NorDig T report -  TV recorder </a:t>
            </a:r>
            <a:r>
              <a:rPr lang="en-US" sz="1800" b="1" dirty="0"/>
              <a:t>(PVR Lite) </a:t>
            </a:r>
            <a:r>
              <a:rPr lang="en-US" sz="1800" b="1" dirty="0" smtClean="0"/>
              <a:t>2/2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sv-SE" sz="1400" b="1" dirty="0" smtClean="0">
                <a:solidFill>
                  <a:schemeClr val="tx1"/>
                </a:solidFill>
              </a:rPr>
              <a:t>   </a:t>
            </a:r>
            <a:r>
              <a:rPr lang="en-GB" sz="1400" b="1" dirty="0">
                <a:solidFill>
                  <a:schemeClr val="tx1"/>
                </a:solidFill>
              </a:rPr>
              <a:t>NorDig Excom meeting 26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May 2015 </a:t>
            </a:r>
            <a:endParaRPr lang="en-US" sz="20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921842"/>
              </p:ext>
            </p:extLst>
          </p:nvPr>
        </p:nvGraphicFramePr>
        <p:xfrm>
          <a:off x="244599" y="870053"/>
          <a:ext cx="8431857" cy="5727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Kalkylblad" r:id="rId3" imgW="9086750" imgH="6172301" progId="Excel.Sheet.12">
                  <p:embed/>
                </p:oleObj>
              </mc:Choice>
              <mc:Fallback>
                <p:oleObj name="Kalkylblad" r:id="rId3" imgW="9086750" imgH="617230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4599" y="870053"/>
                        <a:ext cx="8431857" cy="57272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6538407"/>
            <a:ext cx="5311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See more details at the end of the presentation (extra slides)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270" y="908720"/>
            <a:ext cx="331680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Vestel overview PVR Lite proposal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0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NorDig T report </a:t>
            </a:r>
            <a:r>
              <a:rPr lang="en-US" sz="1600" b="1" dirty="0" smtClean="0"/>
              <a:t>-  TV recorder/PVR Lite details 1/5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sv-SE" sz="1400" b="1" dirty="0" smtClean="0">
                <a:solidFill>
                  <a:schemeClr val="tx1"/>
                </a:solidFill>
              </a:rPr>
              <a:t>   </a:t>
            </a:r>
            <a:r>
              <a:rPr lang="en-GB" sz="1400" b="1" dirty="0">
                <a:solidFill>
                  <a:schemeClr val="tx1"/>
                </a:solidFill>
              </a:rPr>
              <a:t>NorDig Excom meeting 26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May 2015 </a:t>
            </a:r>
            <a:endParaRPr lang="en-US" sz="20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9858547"/>
              </p:ext>
            </p:extLst>
          </p:nvPr>
        </p:nvGraphicFramePr>
        <p:xfrm>
          <a:off x="329974" y="981074"/>
          <a:ext cx="8274474" cy="5618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Kalkylblad" r:id="rId3" imgW="7210391" imgH="4895785" progId="Excel.Sheet.12">
                  <p:embed/>
                </p:oleObj>
              </mc:Choice>
              <mc:Fallback>
                <p:oleObj name="Kalkylblad" r:id="rId3" imgW="7210391" imgH="48957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9974" y="981074"/>
                        <a:ext cx="8274474" cy="56183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9654" y="1052736"/>
            <a:ext cx="399205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Vestel detailed PVR Lite proposal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3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NorDig T report </a:t>
            </a:r>
            <a:r>
              <a:rPr lang="en-US" sz="1600" b="1" dirty="0"/>
              <a:t>-  TV recorder/PVR Lite details </a:t>
            </a:r>
            <a:r>
              <a:rPr lang="en-US" sz="1600" b="1" dirty="0" smtClean="0"/>
              <a:t>2/5</a:t>
            </a:r>
            <a:r>
              <a:rPr lang="sv-SE" sz="1600" b="1" dirty="0" smtClean="0">
                <a:solidFill>
                  <a:schemeClr val="tx1"/>
                </a:solidFill>
              </a:rPr>
              <a:t> </a:t>
            </a:r>
            <a:r>
              <a:rPr lang="sv-SE" sz="1400" b="1" dirty="0" smtClean="0">
                <a:solidFill>
                  <a:schemeClr val="tx1"/>
                </a:solidFill>
              </a:rPr>
              <a:t>  </a:t>
            </a:r>
            <a:r>
              <a:rPr lang="en-GB" sz="1400" b="1" dirty="0">
                <a:solidFill>
                  <a:schemeClr val="tx1"/>
                </a:solidFill>
              </a:rPr>
              <a:t>NorDig Excom meeting 26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May 2015 </a:t>
            </a:r>
            <a:endParaRPr lang="en-US" sz="20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105065"/>
              </p:ext>
            </p:extLst>
          </p:nvPr>
        </p:nvGraphicFramePr>
        <p:xfrm>
          <a:off x="363506" y="891219"/>
          <a:ext cx="8240942" cy="5922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1" name="Kalkylblad" r:id="rId3" imgW="7210391" imgH="5181645" progId="Excel.Sheet.12">
                  <p:embed/>
                </p:oleObj>
              </mc:Choice>
              <mc:Fallback>
                <p:oleObj name="Kalkylblad" r:id="rId3" imgW="7210391" imgH="518164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3506" y="891219"/>
                        <a:ext cx="8240942" cy="59221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713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NorDig T report </a:t>
            </a:r>
            <a:r>
              <a:rPr lang="en-US" sz="1600" b="1" dirty="0"/>
              <a:t>-  TV recorder/PVR Lite details </a:t>
            </a:r>
            <a:r>
              <a:rPr lang="en-US" sz="1600" b="1" dirty="0" smtClean="0"/>
              <a:t>3/5</a:t>
            </a:r>
            <a:r>
              <a:rPr lang="sv-SE" sz="1600" b="1" dirty="0" smtClean="0">
                <a:solidFill>
                  <a:schemeClr val="tx1"/>
                </a:solidFill>
              </a:rPr>
              <a:t>   </a:t>
            </a:r>
            <a:r>
              <a:rPr lang="en-GB" sz="1400" b="1" dirty="0">
                <a:solidFill>
                  <a:schemeClr val="tx1"/>
                </a:solidFill>
              </a:rPr>
              <a:t>NorDig Excom meeting 26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May 2015 </a:t>
            </a:r>
            <a:endParaRPr lang="en-US" sz="16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528576"/>
              </p:ext>
            </p:extLst>
          </p:nvPr>
        </p:nvGraphicFramePr>
        <p:xfrm>
          <a:off x="342772" y="1029336"/>
          <a:ext cx="8261676" cy="5063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4" name="Kalkylblad" r:id="rId3" imgW="7210391" imgH="4419622" progId="Excel.Sheet.12">
                  <p:embed/>
                </p:oleObj>
              </mc:Choice>
              <mc:Fallback>
                <p:oleObj name="Kalkylblad" r:id="rId3" imgW="7210391" imgH="441962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772" y="1029336"/>
                        <a:ext cx="8261676" cy="5063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375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NorDig T report </a:t>
            </a:r>
            <a:r>
              <a:rPr lang="en-US" sz="1600" b="1" dirty="0"/>
              <a:t>-  TV recorder/PVR Lite details </a:t>
            </a:r>
            <a:r>
              <a:rPr lang="en-US" sz="1600" b="1" dirty="0" smtClean="0"/>
              <a:t>4/5</a:t>
            </a:r>
            <a:r>
              <a:rPr lang="sv-SE" sz="1600" b="1" dirty="0" smtClean="0">
                <a:solidFill>
                  <a:schemeClr val="tx1"/>
                </a:solidFill>
              </a:rPr>
              <a:t>   </a:t>
            </a:r>
            <a:r>
              <a:rPr lang="en-GB" sz="1400" b="1" dirty="0">
                <a:solidFill>
                  <a:schemeClr val="tx1"/>
                </a:solidFill>
              </a:rPr>
              <a:t>NorDig Excom meeting 26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May 2015 </a:t>
            </a:r>
            <a:endParaRPr lang="en-US" sz="16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398167"/>
              </p:ext>
            </p:extLst>
          </p:nvPr>
        </p:nvGraphicFramePr>
        <p:xfrm>
          <a:off x="324464" y="1268760"/>
          <a:ext cx="8279984" cy="421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9" name="Kalkylblad" r:id="rId3" imgW="7210388" imgH="3667057" progId="Excel.Sheet.12">
                  <p:embed/>
                </p:oleObj>
              </mc:Choice>
              <mc:Fallback>
                <p:oleObj name="Kalkylblad" r:id="rId3" imgW="7210388" imgH="36670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4464" y="1268760"/>
                        <a:ext cx="8279984" cy="4211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56211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*) 14.4.7 NorDig </a:t>
            </a:r>
            <a:r>
              <a:rPr lang="en-US" sz="1000" i="1" dirty="0"/>
              <a:t>Record Lists management and playback </a:t>
            </a:r>
            <a:r>
              <a:rPr lang="en-US" sz="1000" i="1" dirty="0" smtClean="0"/>
              <a:t>functionality, mandatory refers to that this is only mandatory if the optional Record List function is supported by the PVR.  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5350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NorDig T report </a:t>
            </a:r>
            <a:r>
              <a:rPr lang="en-US" sz="1600" b="1" dirty="0"/>
              <a:t>-  TV recorder/PVR Lite details </a:t>
            </a:r>
            <a:r>
              <a:rPr lang="en-US" sz="1600" b="1" dirty="0" smtClean="0"/>
              <a:t>5/5</a:t>
            </a:r>
            <a:r>
              <a:rPr lang="sv-SE" sz="1600" b="1" dirty="0" smtClean="0">
                <a:solidFill>
                  <a:schemeClr val="tx1"/>
                </a:solidFill>
              </a:rPr>
              <a:t>   </a:t>
            </a:r>
            <a:r>
              <a:rPr lang="en-GB" sz="1400" b="1" dirty="0">
                <a:solidFill>
                  <a:schemeClr val="tx1"/>
                </a:solidFill>
              </a:rPr>
              <a:t>NorDig Excom meeting 26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May 2015 </a:t>
            </a:r>
            <a:endParaRPr lang="en-US" sz="16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908720"/>
            <a:ext cx="813690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Extract text from NorDig IRD spec (v2.5.1), PVR requirements that are mandatory for PVRs, but proposed to be optional for TV Recorder (PVR Lite):</a:t>
            </a:r>
          </a:p>
          <a:p>
            <a:r>
              <a:rPr lang="en-US" sz="800" b="1" dirty="0" smtClean="0"/>
              <a:t> </a:t>
            </a:r>
            <a:endParaRPr lang="en-US" sz="800" b="1" dirty="0"/>
          </a:p>
          <a:p>
            <a:r>
              <a:rPr lang="en-US" sz="1200" b="1" dirty="0" smtClean="0"/>
              <a:t>14.2.7 </a:t>
            </a:r>
            <a:r>
              <a:rPr lang="en-US" sz="1200" b="1" dirty="0"/>
              <a:t>Disk management / </a:t>
            </a:r>
            <a:r>
              <a:rPr lang="en-US" sz="1200" b="1" dirty="0" smtClean="0"/>
              <a:t>de-fragmentation</a:t>
            </a:r>
          </a:p>
          <a:p>
            <a:r>
              <a:rPr lang="en-US" sz="1100" dirty="0" smtClean="0"/>
              <a:t>The </a:t>
            </a:r>
            <a:r>
              <a:rPr lang="en-US" sz="1100" dirty="0"/>
              <a:t>NorDig PVR shall have </a:t>
            </a:r>
            <a:r>
              <a:rPr lang="en-US" sz="1100" u="sng" dirty="0"/>
              <a:t>appropriate disk management (including de-</a:t>
            </a:r>
            <a:r>
              <a:rPr lang="en-US" sz="1100" u="sng" dirty="0" err="1"/>
              <a:t>fragementation</a:t>
            </a:r>
            <a:r>
              <a:rPr lang="en-US" sz="1100" u="sng" dirty="0"/>
              <a:t> </a:t>
            </a:r>
            <a:r>
              <a:rPr lang="en-US" sz="1100" dirty="0"/>
              <a:t>handling for Hard Disk Drive based PVRs) to </a:t>
            </a:r>
            <a:r>
              <a:rPr lang="en-US" sz="1100" dirty="0" err="1"/>
              <a:t>minimise</a:t>
            </a:r>
            <a:r>
              <a:rPr lang="en-US" sz="1100" dirty="0"/>
              <a:t> need for re-formatting disk during its lifetime. </a:t>
            </a:r>
            <a:endParaRPr lang="en-US" sz="800" dirty="0"/>
          </a:p>
          <a:p>
            <a:r>
              <a:rPr lang="en-US" sz="1200" b="1" dirty="0" smtClean="0"/>
              <a:t>14.3.3 Series recording</a:t>
            </a:r>
          </a:p>
          <a:p>
            <a:r>
              <a:rPr lang="en-US" sz="1100" dirty="0"/>
              <a:t>The NorDig PVR shall be able to </a:t>
            </a:r>
            <a:r>
              <a:rPr lang="en-US" sz="1100" u="sng" dirty="0"/>
              <a:t>record a complete Series </a:t>
            </a:r>
            <a:r>
              <a:rPr lang="en-US" sz="1100" dirty="0"/>
              <a:t>via the CRID.</a:t>
            </a:r>
            <a:endParaRPr lang="sv-SE" sz="1100" dirty="0"/>
          </a:p>
          <a:p>
            <a:r>
              <a:rPr lang="en-US" sz="1100" dirty="0"/>
              <a:t>The NorDig PVR shall </a:t>
            </a:r>
            <a:r>
              <a:rPr lang="en-US" sz="1100" u="sng" dirty="0"/>
              <a:t>store and track series CRIDs that are programmed for recording for up to 91 days </a:t>
            </a:r>
            <a:r>
              <a:rPr lang="en-US" sz="1100" dirty="0"/>
              <a:t>between occurrences in EIT schedule. To allow broadcasters to reuse a series CRID for a different editorial concept, the NorDig PVR shall discard any series CRIDs not seen in EIT for 91 </a:t>
            </a:r>
            <a:r>
              <a:rPr lang="en-US" sz="1100" dirty="0" smtClean="0"/>
              <a:t>days….</a:t>
            </a:r>
            <a:endParaRPr lang="en-US" sz="800" b="1" dirty="0" smtClean="0"/>
          </a:p>
          <a:p>
            <a:r>
              <a:rPr lang="en-US" sz="1200" b="1" dirty="0" smtClean="0"/>
              <a:t>14.3.3.1 Series, recording all episodes</a:t>
            </a:r>
          </a:p>
          <a:p>
            <a:r>
              <a:rPr lang="en-US" sz="1100" dirty="0"/>
              <a:t>The NorDig PVR shall support </a:t>
            </a:r>
            <a:r>
              <a:rPr lang="en-US" sz="1100" u="sng" dirty="0"/>
              <a:t>recording of all episodes of a specific series via series </a:t>
            </a:r>
            <a:r>
              <a:rPr lang="en-US" sz="1100" u="sng" dirty="0" smtClean="0"/>
              <a:t>CRID’s </a:t>
            </a:r>
            <a:r>
              <a:rPr lang="en-US" sz="1100" dirty="0"/>
              <a:t>in the </a:t>
            </a:r>
            <a:r>
              <a:rPr lang="en-US" sz="1100" dirty="0" smtClean="0"/>
              <a:t>broadcast... </a:t>
            </a:r>
            <a:r>
              <a:rPr lang="en-US" sz="1100" dirty="0"/>
              <a:t>The NorDig PVR shall, if the user selects to record the event that belongs to a series, request the user what to record</a:t>
            </a:r>
            <a:r>
              <a:rPr lang="en-US" sz="1100" dirty="0" smtClean="0"/>
              <a:t>: Only </a:t>
            </a:r>
            <a:r>
              <a:rPr lang="en-US" sz="1100" dirty="0"/>
              <a:t>the single event </a:t>
            </a:r>
            <a:r>
              <a:rPr lang="en-US" sz="1100" dirty="0" smtClean="0"/>
              <a:t>selected OR Several </a:t>
            </a:r>
            <a:r>
              <a:rPr lang="en-US" sz="1100" dirty="0"/>
              <a:t>or All events (episodes) of the </a:t>
            </a:r>
            <a:r>
              <a:rPr lang="en-US" sz="1100" dirty="0" smtClean="0"/>
              <a:t>series</a:t>
            </a:r>
            <a:endParaRPr lang="en-US" sz="800" b="1" dirty="0" smtClean="0"/>
          </a:p>
          <a:p>
            <a:r>
              <a:rPr lang="en-US" sz="1200" b="1" dirty="0" smtClean="0"/>
              <a:t>14.3.8 Simultaneous recording </a:t>
            </a:r>
            <a:r>
              <a:rPr lang="en-US" sz="1200" b="1" dirty="0" smtClean="0">
                <a:solidFill>
                  <a:srgbClr val="7030A0"/>
                </a:solidFill>
              </a:rPr>
              <a:t>(this require 2 tuners normally for DVB-T/-S/-C IRDs)</a:t>
            </a:r>
            <a:endParaRPr lang="en-US" sz="1200" b="1" dirty="0">
              <a:solidFill>
                <a:srgbClr val="7030A0"/>
              </a:solidFill>
            </a:endParaRPr>
          </a:p>
          <a:p>
            <a:r>
              <a:rPr lang="en-US" sz="1100" dirty="0"/>
              <a:t>The NorDig PVRs shall be able </a:t>
            </a:r>
            <a:r>
              <a:rPr lang="en-US" sz="1100" u="sng" dirty="0"/>
              <a:t>to record one service while viewing another</a:t>
            </a:r>
            <a:r>
              <a:rPr lang="en-US" sz="1100" dirty="0"/>
              <a:t>, independently even if the services are on different transport </a:t>
            </a:r>
            <a:r>
              <a:rPr lang="en-US" sz="1100" dirty="0" smtClean="0"/>
              <a:t>streams</a:t>
            </a:r>
            <a:r>
              <a:rPr lang="en-US" sz="1100" dirty="0" smtClean="0">
                <a:solidFill>
                  <a:srgbClr val="7030A0"/>
                </a:solidFill>
              </a:rPr>
              <a:t>….</a:t>
            </a:r>
          </a:p>
          <a:p>
            <a:r>
              <a:rPr lang="en-US" sz="1200" b="1" dirty="0" smtClean="0"/>
              <a:t>14.3.11 Back-to-back </a:t>
            </a:r>
            <a:r>
              <a:rPr lang="en-US" sz="1200" b="1" dirty="0"/>
              <a:t>recording</a:t>
            </a:r>
          </a:p>
          <a:p>
            <a:r>
              <a:rPr lang="en-US" sz="1100" dirty="0"/>
              <a:t>The NorDig PVR shall be able to </a:t>
            </a:r>
            <a:r>
              <a:rPr lang="en-US" sz="1100" u="sng" dirty="0"/>
              <a:t>record back-to-back events </a:t>
            </a:r>
            <a:r>
              <a:rPr lang="en-US" sz="1100" dirty="0"/>
              <a:t>both on same and on different </a:t>
            </a:r>
            <a:r>
              <a:rPr lang="en-US" sz="1100" dirty="0" smtClean="0"/>
              <a:t>services. </a:t>
            </a:r>
            <a:r>
              <a:rPr lang="en-US" sz="1100" u="sng" dirty="0" smtClean="0"/>
              <a:t>For overlapping events </a:t>
            </a:r>
            <a:r>
              <a:rPr lang="en-US" sz="1100" dirty="0" smtClean="0"/>
              <a:t>…if the NorDig PVR has limitation in recording capacity, it shall first </a:t>
            </a:r>
            <a:r>
              <a:rPr lang="en-US" sz="1100" dirty="0" err="1" smtClean="0"/>
              <a:t>finalise</a:t>
            </a:r>
            <a:r>
              <a:rPr lang="en-US" sz="1100" dirty="0" smtClean="0"/>
              <a:t> recording of the first event … before starting recording the next event. If </a:t>
            </a:r>
            <a:r>
              <a:rPr lang="en-US" sz="1100" dirty="0"/>
              <a:t>the NorDig PVR has been set to add additional recording time (“</a:t>
            </a:r>
            <a:r>
              <a:rPr lang="en-US" sz="1100" u="sng" dirty="0"/>
              <a:t>safe margins</a:t>
            </a:r>
            <a:r>
              <a:rPr lang="en-US" sz="1100" dirty="0"/>
              <a:t>”) before and after recorded events’ start and stop time, any overlapping “safe margins” between the back-to-back events shall be removed </a:t>
            </a:r>
            <a:r>
              <a:rPr lang="en-US" sz="1100" dirty="0" smtClean="0"/>
              <a:t>...</a:t>
            </a:r>
            <a:endParaRPr lang="en-US" sz="1100" dirty="0"/>
          </a:p>
          <a:p>
            <a:r>
              <a:rPr lang="en-US" sz="1200" b="1" dirty="0" smtClean="0"/>
              <a:t>14.3.19 Recording </a:t>
            </a:r>
            <a:r>
              <a:rPr lang="en-US" sz="1200" b="1" dirty="0"/>
              <a:t>of parallel broadcast and </a:t>
            </a:r>
            <a:r>
              <a:rPr lang="en-US" sz="1200" b="1" dirty="0" smtClean="0"/>
              <a:t>simulcast </a:t>
            </a:r>
            <a:r>
              <a:rPr lang="en-US" sz="1200" b="1" i="1" dirty="0" smtClean="0"/>
              <a:t>(same content in SD and HD and/or </a:t>
            </a:r>
            <a:r>
              <a:rPr lang="en-US" sz="1200" b="1" i="1" dirty="0" err="1" smtClean="0"/>
              <a:t>reg</a:t>
            </a:r>
            <a:r>
              <a:rPr lang="en-US" sz="1200" b="1" i="1" dirty="0" smtClean="0"/>
              <a:t> version of service, for recorder that do not support crids this becomes irrelevant)</a:t>
            </a:r>
            <a:endParaRPr lang="en-US" sz="1200" b="1" i="1" dirty="0"/>
          </a:p>
          <a:p>
            <a:r>
              <a:rPr lang="en-US" sz="1100" dirty="0" smtClean="0"/>
              <a:t>…The </a:t>
            </a:r>
            <a:r>
              <a:rPr lang="en-US" sz="1100" dirty="0"/>
              <a:t>NorDig IRD that has been programmed to record an event with a specific </a:t>
            </a:r>
            <a:r>
              <a:rPr lang="en-US" sz="1100" dirty="0" err="1"/>
              <a:t>programme_crid</a:t>
            </a:r>
            <a:r>
              <a:rPr lang="en-US" sz="1100" dirty="0"/>
              <a:t> or </a:t>
            </a:r>
            <a:r>
              <a:rPr lang="en-US" sz="1100" dirty="0" err="1"/>
              <a:t>series_crid</a:t>
            </a:r>
            <a:r>
              <a:rPr lang="en-US" sz="1100" dirty="0"/>
              <a:t> which a </a:t>
            </a:r>
            <a:r>
              <a:rPr lang="en-US" sz="1100" dirty="0" err="1"/>
              <a:t>programme_crid</a:t>
            </a:r>
            <a:r>
              <a:rPr lang="en-US" sz="1100" dirty="0"/>
              <a:t> is part of, </a:t>
            </a:r>
            <a:r>
              <a:rPr lang="en-US" sz="1100" u="sng" dirty="0"/>
              <a:t>shall only record one instance of the event from one of the services when the event is parallel broadcasted over several services at the same time</a:t>
            </a:r>
            <a:r>
              <a:rPr lang="en-US" sz="1100" dirty="0"/>
              <a:t>. </a:t>
            </a:r>
            <a:r>
              <a:rPr lang="en-US" sz="1100" dirty="0" smtClean="0"/>
              <a:t>The </a:t>
            </a:r>
            <a:r>
              <a:rPr lang="en-US" sz="1100" dirty="0"/>
              <a:t>NorDig PVR should, by factory default, </a:t>
            </a:r>
            <a:r>
              <a:rPr lang="en-US" sz="1100" dirty="0" err="1"/>
              <a:t>prioritise</a:t>
            </a:r>
            <a:r>
              <a:rPr lang="en-US" sz="1100" dirty="0"/>
              <a:t> recording of the event from HD service over the SD service during SD and HD simulcast broadcast of the same </a:t>
            </a:r>
            <a:r>
              <a:rPr lang="en-US" sz="1100" dirty="0" err="1"/>
              <a:t>programme</a:t>
            </a:r>
            <a:r>
              <a:rPr lang="en-US" sz="1100" dirty="0"/>
              <a:t> event. (See SI chapter 12 for more details of the service types for SD and HD services). </a:t>
            </a:r>
          </a:p>
          <a:p>
            <a:r>
              <a:rPr lang="en-US" sz="1200" b="1" dirty="0" smtClean="0"/>
              <a:t>12</a:t>
            </a:r>
            <a:r>
              <a:rPr lang="en-US" sz="1400" b="1" dirty="0" smtClean="0"/>
              <a:t> </a:t>
            </a:r>
            <a:r>
              <a:rPr lang="en-US" sz="1100" dirty="0" smtClean="0"/>
              <a:t>(12.2.8 + 12.3.5 + 12.4.5 + 12.4.6) </a:t>
            </a:r>
            <a:r>
              <a:rPr lang="en-US" sz="1200" b="1" dirty="0" smtClean="0"/>
              <a:t>SI related to support of crids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07367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98598</TotalTime>
  <Words>711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Standard utforming</vt:lpstr>
      <vt:lpstr>Kalkylblad</vt:lpstr>
      <vt:lpstr>NorDig T report -  TV recorder (PVR Lite) 1/2    NorDig Excom meeting 26th May 2015 </vt:lpstr>
      <vt:lpstr>NorDig T report -  TV recorder (PVR Lite) 2/2    NorDig Excom meeting 26th May 2015 </vt:lpstr>
      <vt:lpstr>NorDig T report -  TV recorder/PVR Lite details 1/5    NorDig Excom meeting 26th May 2015 </vt:lpstr>
      <vt:lpstr>NorDig T report -  TV recorder/PVR Lite details 2/5   NorDig Excom meeting 26th May 2015 </vt:lpstr>
      <vt:lpstr>NorDig T report -  TV recorder/PVR Lite details 3/5   NorDig Excom meeting 26th May 2015 </vt:lpstr>
      <vt:lpstr>NorDig T report -  TV recorder/PVR Lite details 4/5   NorDig Excom meeting 26th May 2015 </vt:lpstr>
      <vt:lpstr>NorDig T report -  TV recorder/PVR Lite details 5/5   NorDig Excom meeting 26th May 2015 </vt:lpstr>
    </vt:vector>
  </TitlesOfParts>
  <Company>Telenor 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Message to ExCom</dc:title>
  <dc:creator>Henri Caddeo</dc:creator>
  <cp:lastModifiedBy>Per Tullstedt 1726</cp:lastModifiedBy>
  <cp:revision>798</cp:revision>
  <cp:lastPrinted>2014-05-19T14:12:41Z</cp:lastPrinted>
  <dcterms:created xsi:type="dcterms:W3CDTF">2007-01-31T19:27:04Z</dcterms:created>
  <dcterms:modified xsi:type="dcterms:W3CDTF">2015-05-21T11:17:20Z</dcterms:modified>
</cp:coreProperties>
</file>