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846" r:id="rId2"/>
    <p:sldId id="1009" r:id="rId3"/>
    <p:sldId id="1023" r:id="rId4"/>
    <p:sldId id="910" r:id="rId5"/>
    <p:sldId id="974" r:id="rId6"/>
  </p:sldIdLst>
  <p:sldSz cx="9144000" cy="6858000" type="screen4x3"/>
  <p:notesSz cx="6797675" cy="9926638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763B00"/>
    <a:srgbClr val="FFCCCC"/>
    <a:srgbClr val="663300"/>
    <a:srgbClr val="5C0000"/>
    <a:srgbClr val="CCCCFF"/>
    <a:srgbClr val="008000"/>
    <a:srgbClr val="FFA3A5"/>
    <a:srgbClr val="D2ECB6"/>
    <a:srgbClr val="FFA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llanmörkt format 2 - Dekorfär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2" autoAdjust="0"/>
    <p:restoredTop sz="92234" autoAdjust="0"/>
  </p:normalViewPr>
  <p:slideViewPr>
    <p:cSldViewPr>
      <p:cViewPr varScale="1">
        <p:scale>
          <a:sx n="105" d="100"/>
          <a:sy n="105" d="100"/>
        </p:scale>
        <p:origin x="21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9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185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AA92433-1856-4F43-8A08-AD921B5655D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2733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76FCF84-E18E-4863-AF2E-AF6CBF85D62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474957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3"/>
            <a:ext cx="9144000" cy="48111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489" y="106777"/>
            <a:ext cx="1140622" cy="1077588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 sz="3600">
                <a:latin typeface="Calibri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337"/>
            <a:ext cx="2133600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53337"/>
            <a:ext cx="2895600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56376" y="6453337"/>
            <a:ext cx="730424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8448E413-277E-44FD-9FFC-64B2CB6B3D44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AD0B0-430C-492C-B479-DA0B084581EF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481-7338-42A6-9766-AE6726C653D1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39"/>
            <a:ext cx="9144000" cy="8013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596" y="14177"/>
            <a:ext cx="803150" cy="758765"/>
          </a:xfrm>
          <a:prstGeom prst="rect">
            <a:avLst/>
          </a:prstGeom>
        </p:spPr>
      </p:pic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961395"/>
            <a:ext cx="8229600" cy="5419933"/>
          </a:xfrm>
        </p:spPr>
        <p:txBody>
          <a:bodyPr/>
          <a:lstStyle>
            <a:lvl1pPr>
              <a:defRPr sz="2000">
                <a:latin typeface="Calibri" pitchFamily="34" charset="0"/>
              </a:defRPr>
            </a:lvl1pPr>
            <a:lvl2pPr>
              <a:defRPr sz="1800">
                <a:latin typeface="Calibri" pitchFamily="34" charset="0"/>
              </a:defRPr>
            </a:lvl2pPr>
            <a:lvl3pPr>
              <a:defRPr sz="1600">
                <a:latin typeface="Calibri" pitchFamily="34" charset="0"/>
              </a:defRPr>
            </a:lvl3pPr>
            <a:lvl4pPr>
              <a:defRPr sz="1400">
                <a:latin typeface="Calibri" pitchFamily="34" charset="0"/>
              </a:defRPr>
            </a:lvl4pPr>
            <a:lvl5pPr>
              <a:defRPr sz="1400">
                <a:latin typeface="Calibri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8" name="Tittel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715200" cy="648072"/>
          </a:xfrm>
        </p:spPr>
        <p:txBody>
          <a:bodyPr/>
          <a:lstStyle>
            <a:lvl1pPr algn="l">
              <a:defRPr sz="2400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10" name="Platshållare för datum 9"/>
          <p:cNvSpPr>
            <a:spLocks noGrp="1"/>
          </p:cNvSpPr>
          <p:nvPr>
            <p:ph type="dt" sz="half" idx="10"/>
          </p:nvPr>
        </p:nvSpPr>
        <p:spPr>
          <a:xfrm>
            <a:off x="457200" y="6453337"/>
            <a:ext cx="2133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1" name="Platshållare för bildnummer 10"/>
          <p:cNvSpPr>
            <a:spLocks noGrp="1"/>
          </p:cNvSpPr>
          <p:nvPr>
            <p:ph type="sldNum" sz="quarter" idx="11"/>
          </p:nvPr>
        </p:nvSpPr>
        <p:spPr>
          <a:xfrm>
            <a:off x="6553200" y="6453337"/>
            <a:ext cx="2133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‹#›</a:t>
            </a:fld>
            <a:endParaRPr lang="nb-NO" dirty="0"/>
          </a:p>
        </p:txBody>
      </p:sp>
      <p:sp>
        <p:nvSpPr>
          <p:cNvPr id="12" name="Platshållare för sidfot 11"/>
          <p:cNvSpPr>
            <a:spLocks noGrp="1"/>
          </p:cNvSpPr>
          <p:nvPr>
            <p:ph type="ftr" sz="quarter" idx="12"/>
          </p:nvPr>
        </p:nvSpPr>
        <p:spPr>
          <a:xfrm>
            <a:off x="3124200" y="6453337"/>
            <a:ext cx="2895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798079"/>
            <a:ext cx="9144000" cy="9229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81274-710A-4E52-832F-F617AFE28077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3097E-1200-41B3-8B38-8F142BFF3C8B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02AB0-275D-437E-87DD-89525482DCD5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18792-7E2F-4AC3-9DE1-916B1386EB93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5C692-F0EC-4778-BA56-1CC4A14A8441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A4AFA-28A4-452C-AC20-BFEC41F33A5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2513B-5372-41FB-A4C6-100EAA37D4B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/>
              <a:t>Klikk for å redigere tittelstil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CD43E73F-939E-41C0-A51D-E14F15C47D94}" type="slidenum">
              <a:rPr lang="nb-NO"/>
              <a:pPr>
                <a:defRPr/>
              </a:pPr>
              <a:t>‹#›</a:t>
            </a:fld>
            <a:endParaRPr lang="nb-NO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E36E01-2040-4829-8CAC-3B11F247BC08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7374" y="6778238"/>
            <a:ext cx="1090613" cy="61555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Informationsklass</a:t>
            </a:r>
            <a:r>
              <a:rPr lang="en-GB" sz="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ÖPPEN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662081-7423-49C5-ACB0-9F37174CD27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466176" y="6179"/>
            <a:ext cx="6984778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400" b="1" kern="0" dirty="0">
                <a:latin typeface="+mj-lt"/>
                <a:ea typeface="+mj-ea"/>
                <a:cs typeface="+mj-cs"/>
              </a:rPr>
              <a:t>NorDig T report to Excom</a:t>
            </a:r>
          </a:p>
          <a:p>
            <a:pPr>
              <a:defRPr/>
            </a:pPr>
            <a:r>
              <a:rPr lang="en-US" sz="1400" b="1" kern="0" dirty="0">
                <a:latin typeface="+mj-lt"/>
                <a:ea typeface="+mj-ea"/>
                <a:cs typeface="+mj-cs"/>
              </a:rPr>
              <a:t>    NorDig Excom meeting 20</a:t>
            </a:r>
            <a:r>
              <a:rPr lang="en-US" sz="1400" b="1" kern="0" baseline="30000" dirty="0">
                <a:latin typeface="+mj-lt"/>
                <a:ea typeface="+mj-ea"/>
                <a:cs typeface="+mj-cs"/>
              </a:rPr>
              <a:t>th</a:t>
            </a:r>
            <a:r>
              <a:rPr lang="en-US" sz="1400" b="1" kern="0" dirty="0">
                <a:latin typeface="+mj-lt"/>
                <a:ea typeface="+mj-ea"/>
                <a:cs typeface="+mj-cs"/>
              </a:rPr>
              <a:t> October 2022 </a:t>
            </a:r>
            <a:endParaRPr lang="en-US" sz="1200" b="1" kern="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280" y="80551"/>
            <a:ext cx="1943371" cy="194337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07704" y="877684"/>
            <a:ext cx="189987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Agenda (draft):</a:t>
            </a:r>
          </a:p>
          <a:p>
            <a:r>
              <a:rPr lang="en-US" sz="1000" b="1" i="1" dirty="0"/>
              <a:t>Place: Stockholm + Webinar</a:t>
            </a:r>
          </a:p>
          <a:p>
            <a:endParaRPr lang="en-US" sz="1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D70D6C-76FA-4DF7-B57B-5CA291D5183E}"/>
              </a:ext>
            </a:extLst>
          </p:cNvPr>
          <p:cNvSpPr txBox="1"/>
          <p:nvPr/>
        </p:nvSpPr>
        <p:spPr>
          <a:xfrm>
            <a:off x="1115616" y="2601275"/>
            <a:ext cx="5548122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b-NO"/>
            </a:defPPr>
            <a:lvl1pPr>
              <a:defRPr sz="1400" b="1"/>
            </a:lvl1pPr>
          </a:lstStyle>
          <a:p>
            <a:r>
              <a:rPr lang="en-US" sz="1200" b="0" dirty="0">
                <a:solidFill>
                  <a:schemeClr val="bg1">
                    <a:lumMod val="65000"/>
                  </a:schemeClr>
                </a:solidFill>
              </a:rPr>
              <a:t>1. Agenda and report, actions from previous meeting</a:t>
            </a:r>
          </a:p>
          <a:p>
            <a:r>
              <a:rPr lang="sv-SE" sz="1200" b="0" dirty="0">
                <a:solidFill>
                  <a:schemeClr val="bg1">
                    <a:lumMod val="65000"/>
                  </a:schemeClr>
                </a:solidFill>
              </a:rPr>
              <a:t>2. </a:t>
            </a:r>
            <a:r>
              <a:rPr lang="sv-SE" sz="1200" b="0" dirty="0" err="1">
                <a:solidFill>
                  <a:schemeClr val="bg1">
                    <a:lumMod val="65000"/>
                  </a:schemeClr>
                </a:solidFill>
              </a:rPr>
              <a:t>Organizational</a:t>
            </a:r>
            <a:r>
              <a:rPr lang="sv-SE" sz="1200" b="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v-SE" sz="1200" b="0" dirty="0" err="1">
                <a:solidFill>
                  <a:schemeClr val="bg1">
                    <a:lumMod val="65000"/>
                  </a:schemeClr>
                </a:solidFill>
              </a:rPr>
              <a:t>matters</a:t>
            </a:r>
            <a:endParaRPr lang="sv-SE" sz="1200" b="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sv-SE" sz="1100" b="0" dirty="0">
                <a:solidFill>
                  <a:schemeClr val="bg1">
                    <a:lumMod val="65000"/>
                  </a:schemeClr>
                </a:solidFill>
              </a:rPr>
              <a:t>    2.1. </a:t>
            </a:r>
            <a:r>
              <a:rPr lang="sv-SE" sz="1100" b="0" dirty="0" err="1">
                <a:solidFill>
                  <a:schemeClr val="bg1">
                    <a:lumMod val="65000"/>
                  </a:schemeClr>
                </a:solidFill>
              </a:rPr>
              <a:t>Membership</a:t>
            </a:r>
            <a:r>
              <a:rPr lang="sv-SE" sz="1100" b="0" dirty="0">
                <a:solidFill>
                  <a:schemeClr val="bg1">
                    <a:lumMod val="65000"/>
                  </a:schemeClr>
                </a:solidFill>
              </a:rPr>
              <a:t> situation</a:t>
            </a:r>
          </a:p>
          <a:p>
            <a:r>
              <a:rPr lang="sv-SE" sz="1100" b="0" dirty="0">
                <a:solidFill>
                  <a:schemeClr val="bg1">
                    <a:lumMod val="65000"/>
                  </a:schemeClr>
                </a:solidFill>
              </a:rPr>
              <a:t>    2.2. </a:t>
            </a:r>
            <a:r>
              <a:rPr lang="sv-SE" sz="1100" b="0" dirty="0" err="1">
                <a:solidFill>
                  <a:schemeClr val="bg1">
                    <a:lumMod val="65000"/>
                  </a:schemeClr>
                </a:solidFill>
              </a:rPr>
              <a:t>Finance</a:t>
            </a:r>
            <a:r>
              <a:rPr lang="sv-SE" sz="1100" b="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v-SE" sz="1100" b="0" dirty="0" err="1">
                <a:solidFill>
                  <a:schemeClr val="bg1">
                    <a:lumMod val="65000"/>
                  </a:schemeClr>
                </a:solidFill>
              </a:rPr>
              <a:t>matters</a:t>
            </a:r>
            <a:r>
              <a:rPr lang="sv-SE" sz="1100" b="0" dirty="0">
                <a:solidFill>
                  <a:schemeClr val="bg1">
                    <a:lumMod val="65000"/>
                  </a:schemeClr>
                </a:solidFill>
              </a:rPr>
              <a:t>, status 2022</a:t>
            </a:r>
          </a:p>
          <a:p>
            <a:endParaRPr lang="sv-SE" sz="1200" dirty="0">
              <a:highlight>
                <a:srgbClr val="FFFF00"/>
              </a:highlight>
            </a:endParaRPr>
          </a:p>
          <a:p>
            <a:endParaRPr lang="sv-SE" sz="1200" dirty="0">
              <a:highlight>
                <a:srgbClr val="FFFF00"/>
              </a:highlight>
            </a:endParaRPr>
          </a:p>
          <a:p>
            <a:r>
              <a:rPr lang="sv-SE" sz="1200" dirty="0"/>
              <a:t>3. </a:t>
            </a:r>
            <a:r>
              <a:rPr lang="sv-SE" sz="1200" dirty="0" err="1"/>
              <a:t>Report</a:t>
            </a:r>
            <a:r>
              <a:rPr lang="sv-SE" sz="1200" dirty="0"/>
              <a:t> from NorDig/T  </a:t>
            </a:r>
            <a:r>
              <a:rPr lang="sv-SE" sz="1050" b="0" dirty="0"/>
              <a:t>(Per T/NorDig T)</a:t>
            </a:r>
            <a:endParaRPr lang="sv-SE" sz="1200" b="0" dirty="0"/>
          </a:p>
          <a:p>
            <a:r>
              <a:rPr lang="en-US" sz="1200" b="0" dirty="0"/>
              <a:t>     3.1 Progress report </a:t>
            </a:r>
          </a:p>
          <a:p>
            <a:endParaRPr lang="sv-SE" sz="1200" b="0" dirty="0"/>
          </a:p>
          <a:p>
            <a:endParaRPr lang="sv-SE" sz="1200" b="0" dirty="0"/>
          </a:p>
          <a:p>
            <a:r>
              <a:rPr lang="sv-SE" sz="1200" b="0" dirty="0">
                <a:solidFill>
                  <a:schemeClr val="bg1">
                    <a:lumMod val="65000"/>
                  </a:schemeClr>
                </a:solidFill>
              </a:rPr>
              <a:t>4. </a:t>
            </a:r>
            <a:r>
              <a:rPr lang="sv-SE" sz="1200" b="0" dirty="0" err="1">
                <a:solidFill>
                  <a:schemeClr val="bg1">
                    <a:lumMod val="65000"/>
                  </a:schemeClr>
                </a:solidFill>
              </a:rPr>
              <a:t>dHDR</a:t>
            </a:r>
            <a:r>
              <a:rPr lang="sv-SE" sz="1200" b="0" dirty="0">
                <a:solidFill>
                  <a:schemeClr val="bg1">
                    <a:lumMod val="65000"/>
                  </a:schemeClr>
                </a:solidFill>
              </a:rPr>
              <a:t> Presentation by Philips (20min)</a:t>
            </a:r>
          </a:p>
          <a:p>
            <a:r>
              <a:rPr lang="sv-SE" sz="1200" b="0" dirty="0">
                <a:solidFill>
                  <a:schemeClr val="bg1">
                    <a:lumMod val="65000"/>
                  </a:schemeClr>
                </a:solidFill>
              </a:rPr>
              <a:t>5. </a:t>
            </a:r>
            <a:r>
              <a:rPr lang="sv-SE" sz="1200" b="0" dirty="0" err="1">
                <a:solidFill>
                  <a:schemeClr val="bg1">
                    <a:lumMod val="65000"/>
                  </a:schemeClr>
                </a:solidFill>
              </a:rPr>
              <a:t>Report</a:t>
            </a:r>
            <a:r>
              <a:rPr lang="sv-SE" sz="1200" b="0" dirty="0">
                <a:solidFill>
                  <a:schemeClr val="bg1">
                    <a:lumMod val="65000"/>
                  </a:schemeClr>
                </a:solidFill>
              </a:rPr>
              <a:t> from Industry</a:t>
            </a:r>
          </a:p>
          <a:p>
            <a:r>
              <a:rPr lang="en-US" sz="1200" b="0" dirty="0">
                <a:solidFill>
                  <a:schemeClr val="bg1">
                    <a:lumMod val="65000"/>
                  </a:schemeClr>
                </a:solidFill>
              </a:rPr>
              <a:t>6. Reports from members, DVB and other</a:t>
            </a:r>
          </a:p>
          <a:p>
            <a:r>
              <a:rPr lang="sv-SE" sz="1200" b="0" dirty="0">
                <a:solidFill>
                  <a:schemeClr val="bg1">
                    <a:lumMod val="65000"/>
                  </a:schemeClr>
                </a:solidFill>
              </a:rPr>
              <a:t>7. </a:t>
            </a:r>
            <a:r>
              <a:rPr lang="sv-SE" sz="1200" b="0" dirty="0" err="1">
                <a:solidFill>
                  <a:schemeClr val="bg1">
                    <a:lumMod val="65000"/>
                  </a:schemeClr>
                </a:solidFill>
              </a:rPr>
              <a:t>Any</a:t>
            </a:r>
            <a:r>
              <a:rPr lang="sv-SE" sz="1200" b="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v-SE" sz="1200" b="0" dirty="0" err="1">
                <a:solidFill>
                  <a:schemeClr val="bg1">
                    <a:lumMod val="65000"/>
                  </a:schemeClr>
                </a:solidFill>
              </a:rPr>
              <a:t>other</a:t>
            </a:r>
            <a:r>
              <a:rPr lang="sv-SE" sz="1200" b="0" dirty="0">
                <a:solidFill>
                  <a:schemeClr val="bg1">
                    <a:lumMod val="65000"/>
                  </a:schemeClr>
                </a:solidFill>
              </a:rPr>
              <a:t> business</a:t>
            </a:r>
          </a:p>
          <a:p>
            <a:r>
              <a:rPr lang="en-US" sz="1100" b="0" dirty="0">
                <a:solidFill>
                  <a:schemeClr val="bg1">
                    <a:lumMod val="65000"/>
                  </a:schemeClr>
                </a:solidFill>
              </a:rPr>
              <a:t>    Proposals of special topics for March 2023 meeting</a:t>
            </a:r>
          </a:p>
          <a:p>
            <a:r>
              <a:rPr lang="sv-SE" sz="1100" b="0" dirty="0">
                <a:solidFill>
                  <a:schemeClr val="bg1">
                    <a:lumMod val="65000"/>
                  </a:schemeClr>
                </a:solidFill>
              </a:rPr>
              <a:t>      - </a:t>
            </a:r>
            <a:r>
              <a:rPr lang="sv-SE" sz="1100" b="0" dirty="0" err="1">
                <a:solidFill>
                  <a:schemeClr val="bg1">
                    <a:lumMod val="65000"/>
                  </a:schemeClr>
                </a:solidFill>
              </a:rPr>
              <a:t>Possible</a:t>
            </a:r>
            <a:r>
              <a:rPr lang="sv-SE" sz="1100" b="0" dirty="0">
                <a:solidFill>
                  <a:schemeClr val="bg1">
                    <a:lumMod val="65000"/>
                  </a:schemeClr>
                </a:solidFill>
              </a:rPr>
              <a:t> presentation for </a:t>
            </a:r>
            <a:r>
              <a:rPr lang="sv-SE" sz="1100" b="0" dirty="0" err="1">
                <a:solidFill>
                  <a:schemeClr val="bg1">
                    <a:lumMod val="65000"/>
                  </a:schemeClr>
                </a:solidFill>
              </a:rPr>
              <a:t>interest</a:t>
            </a:r>
            <a:r>
              <a:rPr lang="sv-SE" sz="1100" b="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v-SE" sz="1100" b="0" dirty="0" err="1">
                <a:solidFill>
                  <a:schemeClr val="bg1">
                    <a:lumMod val="65000"/>
                  </a:schemeClr>
                </a:solidFill>
              </a:rPr>
              <a:t>topic</a:t>
            </a:r>
            <a:r>
              <a:rPr lang="sv-SE" sz="1100" b="0" dirty="0">
                <a:solidFill>
                  <a:schemeClr val="bg1">
                    <a:lumMod val="65000"/>
                  </a:schemeClr>
                </a:solidFill>
              </a:rPr>
              <a:t>, WRC23, 5G </a:t>
            </a:r>
            <a:r>
              <a:rPr lang="sv-SE" sz="1100" b="0" dirty="0" err="1">
                <a:solidFill>
                  <a:schemeClr val="bg1">
                    <a:lumMod val="65000"/>
                  </a:schemeClr>
                </a:solidFill>
              </a:rPr>
              <a:t>etc</a:t>
            </a:r>
            <a:r>
              <a:rPr lang="sv-SE" sz="1100" b="0" dirty="0">
                <a:solidFill>
                  <a:schemeClr val="bg1">
                    <a:lumMod val="65000"/>
                  </a:schemeClr>
                </a:solidFill>
              </a:rPr>
              <a:t>? </a:t>
            </a:r>
          </a:p>
          <a:p>
            <a:r>
              <a:rPr lang="en-US" sz="1200" b="0" dirty="0">
                <a:solidFill>
                  <a:schemeClr val="bg1">
                    <a:lumMod val="65000"/>
                  </a:schemeClr>
                </a:solidFill>
              </a:rPr>
              <a:t>8. Date and place for the meetings 2023 </a:t>
            </a:r>
            <a:r>
              <a:rPr lang="en-US" sz="1050" b="0" dirty="0">
                <a:solidFill>
                  <a:schemeClr val="bg1">
                    <a:lumMod val="65000"/>
                  </a:schemeClr>
                </a:solidFill>
              </a:rPr>
              <a:t>(March physical, October online)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en-US" sz="1200" dirty="0">
                <a:solidFill>
                  <a:srgbClr val="00B050"/>
                </a:solidFill>
              </a:rPr>
              <a:t>Green Text: text highlighted for </a:t>
            </a:r>
            <a:r>
              <a:rPr lang="en-US" sz="1200" dirty="0" err="1">
                <a:solidFill>
                  <a:srgbClr val="00B050"/>
                </a:solidFill>
              </a:rPr>
              <a:t>Excom</a:t>
            </a:r>
            <a:r>
              <a:rPr lang="en-US" sz="1200" dirty="0">
                <a:solidFill>
                  <a:srgbClr val="00B050"/>
                </a:solidFill>
              </a:rPr>
              <a:t>  </a:t>
            </a:r>
            <a:r>
              <a:rPr lang="en-US" sz="1100" dirty="0">
                <a:solidFill>
                  <a:srgbClr val="00B050"/>
                </a:solidFill>
              </a:rPr>
              <a:t>(waiting </a:t>
            </a:r>
            <a:r>
              <a:rPr lang="en-US" sz="1100" dirty="0" err="1">
                <a:solidFill>
                  <a:srgbClr val="00B050"/>
                </a:solidFill>
              </a:rPr>
              <a:t>Excom</a:t>
            </a:r>
            <a:r>
              <a:rPr lang="en-US" sz="1100" dirty="0">
                <a:solidFill>
                  <a:srgbClr val="00B050"/>
                </a:solidFill>
              </a:rPr>
              <a:t> decision/approval)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3AA06A-C3CE-B459-9B1C-C00917A34BDB}"/>
              </a:ext>
            </a:extLst>
          </p:cNvPr>
          <p:cNvSpPr/>
          <p:nvPr/>
        </p:nvSpPr>
        <p:spPr>
          <a:xfrm>
            <a:off x="894852" y="1317460"/>
            <a:ext cx="6768752" cy="1169551"/>
          </a:xfrm>
          <a:prstGeom prst="rect">
            <a:avLst/>
          </a:prstGeom>
          <a:ln w="19050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en-US" sz="1200" b="1" i="1" dirty="0">
                <a:solidFill>
                  <a:srgbClr val="0000FF"/>
                </a:solidFill>
              </a:rPr>
              <a:t>Early/preliminary report back from NorDig Excom </a:t>
            </a:r>
          </a:p>
          <a:p>
            <a:r>
              <a:rPr lang="en-US" sz="1200" b="1" i="1" dirty="0">
                <a:solidFill>
                  <a:srgbClr val="0000FF"/>
                </a:solidFill>
              </a:rPr>
              <a:t>Marked as “Excom” in blue text is outcome from this Excom meeting </a:t>
            </a:r>
            <a:r>
              <a:rPr lang="en-US" sz="1000" i="1" dirty="0">
                <a:solidFill>
                  <a:srgbClr val="0000FF"/>
                </a:solidFill>
              </a:rPr>
              <a:t>(decision, comments, tasks, feedback etc)</a:t>
            </a:r>
            <a:endParaRPr lang="en-US" sz="1200" i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200" b="1" i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1200" b="1" i="1" dirty="0">
                <a:solidFill>
                  <a:srgbClr val="0000FF"/>
                </a:solidFill>
              </a:rPr>
              <a:t>NorDig T </a:t>
            </a:r>
            <a:r>
              <a:rPr lang="en-US" sz="1050" b="1" i="1" dirty="0">
                <a:solidFill>
                  <a:srgbClr val="0000FF"/>
                </a:solidFill>
              </a:rPr>
              <a:t>(Per Tullstedt) </a:t>
            </a:r>
            <a:r>
              <a:rPr lang="en-US" sz="1200" b="1" i="1" dirty="0">
                <a:solidFill>
                  <a:srgbClr val="0000FF"/>
                </a:solidFill>
              </a:rPr>
              <a:t>extra report back from NorDig Excom meeting, mainly NorDig T related issues, not the official NorDig Excom report </a:t>
            </a:r>
            <a:r>
              <a:rPr lang="en-US" sz="1000" i="1" dirty="0">
                <a:solidFill>
                  <a:srgbClr val="0000FF"/>
                </a:solidFill>
              </a:rPr>
              <a:t>(which will come from our Excom secretary)</a:t>
            </a:r>
          </a:p>
        </p:txBody>
      </p:sp>
    </p:spTree>
    <p:extLst>
      <p:ext uri="{BB962C8B-B14F-4D97-AF65-F5344CB8AC3E}">
        <p14:creationId xmlns:p14="http://schemas.microsoft.com/office/powerpoint/2010/main" val="1953992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899592" y="34254"/>
            <a:ext cx="7715200" cy="648072"/>
          </a:xfrm>
        </p:spPr>
        <p:txBody>
          <a:bodyPr/>
          <a:lstStyle/>
          <a:p>
            <a:pPr>
              <a:defRPr/>
            </a:pPr>
            <a:r>
              <a:rPr lang="en-GB" b="1" dirty="0"/>
              <a:t>NorDig T report - </a:t>
            </a:r>
            <a:r>
              <a:rPr lang="en-US" b="1" dirty="0"/>
              <a:t> </a:t>
            </a:r>
            <a:r>
              <a:rPr lang="sv-SE" sz="1800" b="1" dirty="0" err="1">
                <a:solidFill>
                  <a:schemeClr val="tx1"/>
                </a:solidFill>
              </a:rPr>
              <a:t>Latest</a:t>
            </a:r>
            <a:r>
              <a:rPr lang="sv-SE" sz="1800" b="1" dirty="0">
                <a:solidFill>
                  <a:schemeClr val="tx1"/>
                </a:solidFill>
              </a:rPr>
              <a:t> </a:t>
            </a:r>
            <a:r>
              <a:rPr lang="sv-SE" sz="1800" b="1" dirty="0" err="1">
                <a:solidFill>
                  <a:schemeClr val="tx1"/>
                </a:solidFill>
              </a:rPr>
              <a:t>published</a:t>
            </a:r>
            <a:r>
              <a:rPr lang="sv-SE" sz="1800" b="1" dirty="0">
                <a:solidFill>
                  <a:schemeClr val="tx1"/>
                </a:solidFill>
              </a:rPr>
              <a:t> </a:t>
            </a:r>
            <a:r>
              <a:rPr lang="sv-SE" sz="1800" b="1" dirty="0" err="1">
                <a:solidFill>
                  <a:schemeClr val="tx1"/>
                </a:solidFill>
              </a:rPr>
              <a:t>specifications</a:t>
            </a:r>
            <a:br>
              <a:rPr lang="en-GB" sz="1800" b="1" dirty="0">
                <a:solidFill>
                  <a:schemeClr val="tx1"/>
                </a:solidFill>
              </a:rPr>
            </a:br>
            <a:r>
              <a:rPr lang="en-GB" sz="1400" b="1" dirty="0">
                <a:solidFill>
                  <a:schemeClr val="tx1"/>
                </a:solidFill>
              </a:rPr>
              <a:t>  </a:t>
            </a:r>
            <a:r>
              <a:rPr lang="en-US" sz="1400" b="1" dirty="0"/>
              <a:t>  NorDig Excom meeting </a:t>
            </a:r>
            <a:r>
              <a:rPr lang="en-US" sz="1400" b="1" kern="0" dirty="0">
                <a:latin typeface="+mj-lt"/>
                <a:ea typeface="+mj-ea"/>
                <a:cs typeface="+mj-cs"/>
              </a:rPr>
              <a:t>20</a:t>
            </a:r>
            <a:r>
              <a:rPr lang="en-US" sz="1400" b="1" kern="0" baseline="30000" dirty="0">
                <a:latin typeface="+mj-lt"/>
                <a:ea typeface="+mj-ea"/>
                <a:cs typeface="+mj-cs"/>
              </a:rPr>
              <a:t>th</a:t>
            </a:r>
            <a:r>
              <a:rPr lang="en-US" sz="1400" b="1" kern="0" dirty="0">
                <a:latin typeface="+mj-lt"/>
                <a:ea typeface="+mj-ea"/>
                <a:cs typeface="+mj-cs"/>
              </a:rPr>
              <a:t> October 2022 </a:t>
            </a:r>
            <a:endParaRPr lang="en-US" sz="1200" b="1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Platshållare för innehåll 1"/>
          <p:cNvSpPr txBox="1">
            <a:spLocks/>
          </p:cNvSpPr>
          <p:nvPr/>
        </p:nvSpPr>
        <p:spPr bwMode="auto">
          <a:xfrm>
            <a:off x="446233" y="866974"/>
            <a:ext cx="8712968" cy="5298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1600" b="1" kern="0" dirty="0">
                <a:latin typeface="Calibri" pitchFamily="34" charset="0"/>
              </a:rPr>
              <a:t>Status lasted published specifications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kern="0" dirty="0">
                <a:latin typeface="Calibri" pitchFamily="34" charset="0"/>
              </a:rPr>
              <a:t>NorDig Unified IRD specification</a:t>
            </a:r>
            <a:endParaRPr lang="en-US" sz="1400" i="1" kern="0" dirty="0">
              <a:latin typeface="Calibri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200" kern="0" dirty="0">
                <a:latin typeface="Calibri" pitchFamily="34" charset="0"/>
              </a:rPr>
              <a:t>Latest published: NorDig IRD spec v3.2   </a:t>
            </a:r>
            <a:r>
              <a:rPr lang="en-US" sz="1000" kern="0" dirty="0">
                <a:latin typeface="Calibri" pitchFamily="34" charset="0"/>
              </a:rPr>
              <a:t>(published May 2022)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200" i="1" kern="0" dirty="0">
                <a:latin typeface="Calibri" pitchFamily="34" charset="0"/>
              </a:rPr>
              <a:t>Draft for next version not yet started  </a:t>
            </a:r>
            <a:r>
              <a:rPr lang="en-US" sz="1100" i="1" kern="0" dirty="0">
                <a:latin typeface="Calibri" pitchFamily="34" charset="0"/>
              </a:rPr>
              <a:t>(9 items in bug/item list, e.g. BMP/UTF-8)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900" kern="0" dirty="0">
              <a:latin typeface="Calibri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kern="0" noProof="0" dirty="0">
                <a:latin typeface="Calibri" pitchFamily="34" charset="0"/>
              </a:rPr>
              <a:t>NorDig Test </a:t>
            </a:r>
            <a:r>
              <a:rPr lang="en-US" sz="1400" kern="0" dirty="0">
                <a:latin typeface="Calibri" pitchFamily="34" charset="0"/>
              </a:rPr>
              <a:t>Plan</a:t>
            </a:r>
            <a:endParaRPr lang="en-US" sz="1200" kern="0" dirty="0">
              <a:latin typeface="Calibri" pitchFamily="34" charset="0"/>
            </a:endParaRPr>
          </a:p>
          <a:p>
            <a:pPr marL="800100" lvl="1" indent="-342900" eaLnBrk="0" hangingPunct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200" kern="0" dirty="0">
                <a:latin typeface="Calibri" pitchFamily="34" charset="0"/>
              </a:rPr>
              <a:t>Latest published: NorDig Test Plan v3.2   </a:t>
            </a:r>
            <a:r>
              <a:rPr lang="en-US" sz="1000" kern="0" dirty="0">
                <a:latin typeface="Calibri" pitchFamily="34" charset="0"/>
              </a:rPr>
              <a:t>(published May 2022) </a:t>
            </a:r>
          </a:p>
          <a:p>
            <a:pPr marL="800100" lvl="1" indent="-342900" eaLnBrk="0" hangingPunct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200" kern="0" dirty="0">
                <a:latin typeface="Calibri" pitchFamily="34" charset="0"/>
              </a:rPr>
              <a:t>Test streams </a:t>
            </a:r>
            <a:r>
              <a:rPr lang="en-US" sz="1100" kern="0" dirty="0">
                <a:latin typeface="Arial Narrow" panose="020B0606020202030204" pitchFamily="34" charset="0"/>
              </a:rPr>
              <a:t>[NGA/AC-4 + old LTE interference stream]  (no changes)</a:t>
            </a:r>
          </a:p>
          <a:p>
            <a:pPr marL="800100" lvl="1" indent="-342900" eaLnBrk="0" hangingPunct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200" i="1" kern="0" dirty="0">
                <a:latin typeface="Calibri" pitchFamily="34" charset="0"/>
              </a:rPr>
              <a:t>Draft for next version not yet started  </a:t>
            </a:r>
            <a:r>
              <a:rPr lang="en-US" sz="1100" i="1" kern="0" dirty="0">
                <a:latin typeface="Calibri" pitchFamily="34" charset="0"/>
              </a:rPr>
              <a:t>(11 items in bug/item list)</a:t>
            </a:r>
            <a:endParaRPr lang="en-US" sz="1200" i="1" kern="0" dirty="0">
              <a:latin typeface="Calibri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100" kern="0" dirty="0">
              <a:latin typeface="Calibri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kern="0" dirty="0">
                <a:latin typeface="Calibri" pitchFamily="34" charset="0"/>
              </a:rPr>
              <a:t>NorDig Rules of Operation </a:t>
            </a:r>
          </a:p>
          <a:p>
            <a:pPr marL="800100" lvl="1" indent="-342900" eaLnBrk="0" hangingPunct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200" kern="0" dirty="0">
                <a:latin typeface="Calibri" pitchFamily="34" charset="0"/>
              </a:rPr>
              <a:t>Latest published: NorDig </a:t>
            </a:r>
            <a:r>
              <a:rPr lang="en-US" sz="1200" kern="0" dirty="0" err="1">
                <a:latin typeface="Calibri" pitchFamily="34" charset="0"/>
              </a:rPr>
              <a:t>RoO</a:t>
            </a:r>
            <a:r>
              <a:rPr lang="en-US" sz="1200" kern="0" dirty="0">
                <a:latin typeface="Calibri" pitchFamily="34" charset="0"/>
              </a:rPr>
              <a:t> v3.2    </a:t>
            </a:r>
            <a:r>
              <a:rPr lang="en-US" sz="1000" kern="0" dirty="0">
                <a:latin typeface="Calibri" pitchFamily="34" charset="0"/>
              </a:rPr>
              <a:t>(published May 2022)</a:t>
            </a:r>
          </a:p>
          <a:p>
            <a:pPr marL="800100" lvl="1" indent="-342900" eaLnBrk="0" hangingPunct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200" i="1" kern="0" dirty="0">
                <a:latin typeface="Calibri" pitchFamily="34" charset="0"/>
              </a:rPr>
              <a:t>Draft for next version not yet started  </a:t>
            </a:r>
            <a:r>
              <a:rPr lang="en-US" sz="1100" i="1" kern="0" dirty="0">
                <a:latin typeface="Calibri" pitchFamily="34" charset="0"/>
              </a:rPr>
              <a:t>(0 items in bug/item list, e.g. BMP/UTF-8)</a:t>
            </a:r>
          </a:p>
          <a:p>
            <a:pPr marL="800100" lvl="1" indent="-342900" eaLnBrk="0" hangingPunct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100" kern="0" dirty="0">
                <a:latin typeface="Calibri" pitchFamily="34" charset="0"/>
              </a:rPr>
              <a:t>Some Bugzilla items has a proposal been drafted</a:t>
            </a:r>
          </a:p>
          <a:p>
            <a:pPr marL="800100" lvl="1" indent="-342900" eaLnBrk="0" hangingPunct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100" i="1" kern="0" dirty="0">
                <a:latin typeface="Calibri" pitchFamily="34" charset="0"/>
              </a:rPr>
              <a:t>A number of rest items from v3.2 work, waiting for more input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kern="0" dirty="0">
              <a:latin typeface="Calibri" pitchFamily="34" charset="0"/>
            </a:endParaRPr>
          </a:p>
          <a:p>
            <a: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latin typeface="Calibri" pitchFamily="34" charset="0"/>
              </a:rPr>
              <a:t>NorDig EPG/EIT metadata exchange format  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200" kern="0" dirty="0">
                <a:latin typeface="Calibri" pitchFamily="34" charset="0"/>
              </a:rPr>
              <a:t>Latest published:</a:t>
            </a:r>
            <a:r>
              <a:rPr lang="sv-SE" sz="1200" kern="0" dirty="0">
                <a:latin typeface="Calibri" pitchFamily="34" charset="0"/>
              </a:rPr>
              <a:t> </a:t>
            </a:r>
          </a:p>
          <a:p>
            <a:pPr marL="1257300" lvl="2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sz="1100" kern="0" dirty="0">
                <a:latin typeface="Calibri" pitchFamily="34" charset="0"/>
              </a:rPr>
              <a:t>NorDig Metadata Exchange format </a:t>
            </a:r>
            <a:r>
              <a:rPr lang="sv-SE" sz="1100" kern="0" dirty="0" err="1">
                <a:latin typeface="Calibri" pitchFamily="34" charset="0"/>
              </a:rPr>
              <a:t>specification</a:t>
            </a:r>
            <a:r>
              <a:rPr lang="sv-SE" sz="1100" kern="0" dirty="0">
                <a:latin typeface="Calibri" pitchFamily="34" charset="0"/>
              </a:rPr>
              <a:t> v1.3 (</a:t>
            </a:r>
            <a:r>
              <a:rPr lang="sv-SE" sz="1100" kern="0" dirty="0" err="1">
                <a:latin typeface="Calibri" pitchFamily="34" charset="0"/>
              </a:rPr>
              <a:t>Oct</a:t>
            </a:r>
            <a:r>
              <a:rPr lang="sv-SE" sz="1100" kern="0" dirty="0">
                <a:latin typeface="Calibri" pitchFamily="34" charset="0"/>
              </a:rPr>
              <a:t> 2019), </a:t>
            </a:r>
          </a:p>
          <a:p>
            <a:pPr marL="1257300" lvl="2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sz="1100" kern="0" dirty="0" err="1">
                <a:latin typeface="Calibri" pitchFamily="34" charset="0"/>
              </a:rPr>
              <a:t>Guidelines</a:t>
            </a:r>
            <a:r>
              <a:rPr lang="sv-SE" sz="1100" kern="0" dirty="0">
                <a:latin typeface="Calibri" pitchFamily="34" charset="0"/>
              </a:rPr>
              <a:t> </a:t>
            </a:r>
            <a:r>
              <a:rPr lang="sv-SE" sz="1100" u="sng" kern="0" dirty="0">
                <a:latin typeface="Calibri" pitchFamily="34" charset="0"/>
              </a:rPr>
              <a:t>v1.4 (June 2022) </a:t>
            </a:r>
          </a:p>
          <a:p>
            <a:pPr marL="1257300" lvl="2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sz="1100" kern="0" dirty="0">
                <a:latin typeface="Calibri" pitchFamily="34" charset="0"/>
              </a:rPr>
              <a:t>Genre list v1.1, List </a:t>
            </a:r>
            <a:r>
              <a:rPr lang="sv-SE" sz="1100" kern="0" dirty="0" err="1">
                <a:latin typeface="Calibri" pitchFamily="34" charset="0"/>
              </a:rPr>
              <a:t>of</a:t>
            </a:r>
            <a:r>
              <a:rPr lang="sv-SE" sz="1100" kern="0" dirty="0">
                <a:latin typeface="Calibri" pitchFamily="34" charset="0"/>
              </a:rPr>
              <a:t> EPG/Event metadata in NorDig TVA format v.1.1  (Sep 2020)and</a:t>
            </a:r>
          </a:p>
          <a:p>
            <a:pPr marL="1257300" lvl="2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v-SE" sz="1100" kern="0" dirty="0">
                <a:latin typeface="Calibri" pitchFamily="34" charset="0"/>
              </a:rPr>
              <a:t>List </a:t>
            </a:r>
            <a:r>
              <a:rPr lang="sv-SE" sz="1100" kern="0" dirty="0" err="1">
                <a:latin typeface="Calibri" pitchFamily="34" charset="0"/>
              </a:rPr>
              <a:t>of</a:t>
            </a:r>
            <a:r>
              <a:rPr lang="sv-SE" sz="1100" kern="0" dirty="0">
                <a:latin typeface="Calibri" pitchFamily="34" charset="0"/>
              </a:rPr>
              <a:t> EPG/Event metadata in NorDig TVA format </a:t>
            </a:r>
            <a:r>
              <a:rPr lang="sv-SE" sz="1100" kern="0" dirty="0" err="1">
                <a:latin typeface="Calibri" pitchFamily="34" charset="0"/>
              </a:rPr>
              <a:t>ver</a:t>
            </a:r>
            <a:r>
              <a:rPr lang="sv-SE" sz="1100" kern="0" dirty="0">
                <a:latin typeface="Calibri" pitchFamily="34" charset="0"/>
              </a:rPr>
              <a:t>. 1.1 (</a:t>
            </a:r>
            <a:r>
              <a:rPr lang="sv-SE" sz="1100" kern="0" dirty="0" err="1">
                <a:latin typeface="Calibri" pitchFamily="34" charset="0"/>
              </a:rPr>
              <a:t>Oct</a:t>
            </a:r>
            <a:r>
              <a:rPr lang="sv-SE" sz="1100" kern="0" dirty="0">
                <a:latin typeface="Calibri" pitchFamily="34" charset="0"/>
              </a:rPr>
              <a:t> 2020)</a:t>
            </a:r>
            <a:endParaRPr lang="en-US" sz="1100" kern="0" dirty="0">
              <a:latin typeface="Calibri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kern="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546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899592" y="34254"/>
            <a:ext cx="7715200" cy="648072"/>
          </a:xfrm>
        </p:spPr>
        <p:txBody>
          <a:bodyPr/>
          <a:lstStyle/>
          <a:p>
            <a:pPr>
              <a:defRPr/>
            </a:pPr>
            <a:r>
              <a:rPr lang="en-GB" b="1" dirty="0"/>
              <a:t>NorDig T report -  </a:t>
            </a:r>
            <a:r>
              <a:rPr lang="en-GB" sz="1800" b="1" dirty="0">
                <a:solidFill>
                  <a:schemeClr val="tx1"/>
                </a:solidFill>
              </a:rPr>
              <a:t>Sami language and ISO10646/BMP/”UTF-8”</a:t>
            </a:r>
            <a:br>
              <a:rPr lang="en-GB" sz="1800" b="1" dirty="0">
                <a:solidFill>
                  <a:schemeClr val="tx1"/>
                </a:solidFill>
              </a:rPr>
            </a:br>
            <a:r>
              <a:rPr lang="en-GB" sz="1400" b="1" dirty="0">
                <a:solidFill>
                  <a:schemeClr val="tx1"/>
                </a:solidFill>
              </a:rPr>
              <a:t>  </a:t>
            </a:r>
            <a:r>
              <a:rPr lang="en-GB" sz="1400" b="1" dirty="0"/>
              <a:t>  NorDig Excom meeting </a:t>
            </a:r>
            <a:r>
              <a:rPr lang="en-US" sz="1400" b="1" kern="0" dirty="0">
                <a:latin typeface="+mj-lt"/>
                <a:ea typeface="+mj-ea"/>
                <a:cs typeface="+mj-cs"/>
              </a:rPr>
              <a:t>20</a:t>
            </a:r>
            <a:r>
              <a:rPr lang="en-US" sz="1400" b="1" kern="0" baseline="30000" dirty="0">
                <a:latin typeface="+mj-lt"/>
                <a:ea typeface="+mj-ea"/>
                <a:cs typeface="+mj-cs"/>
              </a:rPr>
              <a:t>th</a:t>
            </a:r>
            <a:r>
              <a:rPr lang="en-US" sz="1400" b="1" kern="0" dirty="0">
                <a:latin typeface="+mj-lt"/>
                <a:ea typeface="+mj-ea"/>
                <a:cs typeface="+mj-cs"/>
              </a:rPr>
              <a:t> October 2022 </a:t>
            </a:r>
            <a:endParaRPr lang="en-GB" sz="1200" b="1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6" name="Platshållare för innehåll 1"/>
          <p:cNvSpPr txBox="1">
            <a:spLocks/>
          </p:cNvSpPr>
          <p:nvPr/>
        </p:nvSpPr>
        <p:spPr bwMode="auto">
          <a:xfrm>
            <a:off x="251520" y="836712"/>
            <a:ext cx="871296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400" kern="0" dirty="0">
                <a:latin typeface="Calibri" pitchFamily="34" charset="0"/>
              </a:rPr>
              <a:t>AP investigation and prepare proposal for ISO10646/BMP/”UTF-8” to support NorDig members textual language in </a:t>
            </a:r>
            <a:r>
              <a:rPr lang="en-GB" sz="1400" b="1" kern="0" dirty="0">
                <a:latin typeface="Calibri" pitchFamily="34" charset="0"/>
              </a:rPr>
              <a:t>SI/EPG </a:t>
            </a:r>
            <a:r>
              <a:rPr lang="en-GB" sz="1400" kern="0" dirty="0">
                <a:latin typeface="Calibri" pitchFamily="34" charset="0"/>
              </a:rPr>
              <a:t>data and especially for Sami language (Skolt Sami) 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1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 Skolt Sami (used in Finland), need to use UTF-8 BMP to cover all letters in Skolt.</a:t>
            </a:r>
            <a:endParaRPr lang="en-GB" sz="1400" kern="0" dirty="0">
              <a:latin typeface="Calibri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400" kern="0" dirty="0">
                <a:latin typeface="Calibri" pitchFamily="34" charset="0"/>
              </a:rPr>
              <a:t>ISO/IEC 10646’s Basic Multilingual Plane (BMP) includes 65,536 code points/characters                                                 </a:t>
            </a:r>
            <a:r>
              <a:rPr lang="en-GB" sz="1100" kern="0" dirty="0">
                <a:latin typeface="Calibri" pitchFamily="34" charset="0"/>
              </a:rPr>
              <a:t>- ISO 10646 describe the code points/characters while UTF-8 describe the encoding code points/character.                                                                   - DVB TS102809 made a subset of ISO10646 BMP with approx. 365 characters </a:t>
            </a:r>
            <a:r>
              <a:rPr lang="en-US" sz="1100" kern="0" dirty="0">
                <a:latin typeface="Calibri" pitchFamily="34" charset="0"/>
              </a:rPr>
              <a:t>addressing the Western European market</a:t>
            </a:r>
            <a:r>
              <a:rPr lang="en-GB" sz="1100" kern="0" dirty="0">
                <a:latin typeface="Calibri" pitchFamily="34" charset="0"/>
              </a:rPr>
              <a:t>.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400" kern="0" dirty="0">
                <a:latin typeface="Calibri" pitchFamily="34" charset="0"/>
              </a:rPr>
              <a:t>Work started with identify characters needed for our NorDig textual languages </a:t>
            </a:r>
            <a:r>
              <a:rPr lang="en-GB" sz="1100" kern="0" dirty="0">
                <a:latin typeface="Calibri" pitchFamily="34" charset="0"/>
              </a:rPr>
              <a:t>(English, Irish/Gaelic, Danish, Finnish, Norwegian, Swedish and now also all Nordic Sami languages -&gt; approx. 325 characters)</a:t>
            </a:r>
            <a:r>
              <a:rPr lang="en-GB" sz="1400" kern="0" dirty="0">
                <a:latin typeface="Calibri" pitchFamily="34" charset="0"/>
              </a:rPr>
              <a:t>. Discussion requirement proposal started.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400" kern="0" dirty="0">
                <a:latin typeface="Calibri" pitchFamily="34" charset="0"/>
              </a:rPr>
              <a:t>DTG provided a liaison copy of their D-Book ISO10646 BMP character requirements 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400" kern="0" dirty="0">
                <a:latin typeface="Calibri" pitchFamily="34" charset="0"/>
              </a:rPr>
              <a:t>(Digita) prepare an MPEG test stream with Sami textual SI/EIT. 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400" kern="0" dirty="0">
                <a:latin typeface="Calibri" pitchFamily="34" charset="0"/>
              </a:rPr>
              <a:t>Excom AP/mandate to Technical group was to prepare ISO10646 BMP for SI/EPG usage.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GB" sz="1400" kern="0" dirty="0">
              <a:latin typeface="Calibri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400" kern="0" dirty="0">
                <a:latin typeface="Calibri" pitchFamily="34" charset="0"/>
              </a:rPr>
              <a:t>NorDigT/</a:t>
            </a:r>
            <a:r>
              <a:rPr lang="en-GB" sz="1400" kern="0" dirty="0" err="1">
                <a:latin typeface="Calibri" pitchFamily="34" charset="0"/>
              </a:rPr>
              <a:t>RoO</a:t>
            </a:r>
            <a:r>
              <a:rPr lang="en-GB" sz="1400" kern="0" dirty="0">
                <a:latin typeface="Calibri" pitchFamily="34" charset="0"/>
              </a:rPr>
              <a:t> noted that </a:t>
            </a:r>
            <a:r>
              <a:rPr lang="en-GB" sz="1400" b="1" kern="0" dirty="0">
                <a:latin typeface="Calibri" pitchFamily="34" charset="0"/>
              </a:rPr>
              <a:t>TTML subtitling </a:t>
            </a:r>
            <a:r>
              <a:rPr lang="en-GB" sz="1400" kern="0" dirty="0">
                <a:latin typeface="Calibri" pitchFamily="34" charset="0"/>
              </a:rPr>
              <a:t>and</a:t>
            </a:r>
            <a:r>
              <a:rPr lang="en-GB" sz="1400" b="1" kern="0" dirty="0">
                <a:latin typeface="Calibri" pitchFamily="34" charset="0"/>
              </a:rPr>
              <a:t> HbbTV </a:t>
            </a:r>
            <a:r>
              <a:rPr lang="en-GB" sz="1400" kern="0" dirty="0">
                <a:latin typeface="Calibri" pitchFamily="34" charset="0"/>
              </a:rPr>
              <a:t>is based upon ISO10646 BMP/UTF-8, but a subset of the BMP </a:t>
            </a:r>
            <a:r>
              <a:rPr lang="en-GB" sz="1100" kern="0" dirty="0">
                <a:latin typeface="Calibri" pitchFamily="34" charset="0"/>
              </a:rPr>
              <a:t>(approx. 365 characters referred to as “Western European Character Set”)</a:t>
            </a:r>
            <a:r>
              <a:rPr lang="en-GB" sz="1400" kern="0" dirty="0">
                <a:latin typeface="Calibri" pitchFamily="34" charset="0"/>
              </a:rPr>
              <a:t>, this subset however misses a number of characters </a:t>
            </a:r>
            <a:r>
              <a:rPr lang="en-GB" sz="1100" kern="0" dirty="0">
                <a:latin typeface="Calibri" pitchFamily="34" charset="0"/>
              </a:rPr>
              <a:t>(24 characters ~6% extra) </a:t>
            </a:r>
            <a:r>
              <a:rPr lang="en-GB" sz="1400" kern="0" dirty="0">
                <a:latin typeface="Calibri" pitchFamily="34" charset="0"/>
              </a:rPr>
              <a:t>for Irish/Gaelic and Sami/Skolt Sami.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400" kern="0" dirty="0">
                <a:solidFill>
                  <a:srgbClr val="00B050"/>
                </a:solidFill>
                <a:latin typeface="Calibri" pitchFamily="34" charset="0"/>
              </a:rPr>
              <a:t>Question for Excom: should </a:t>
            </a:r>
            <a:r>
              <a:rPr lang="en-GB" sz="1400" kern="0" dirty="0" err="1">
                <a:solidFill>
                  <a:srgbClr val="00B050"/>
                </a:solidFill>
                <a:latin typeface="Calibri" pitchFamily="34" charset="0"/>
              </a:rPr>
              <a:t>NorDig’s</a:t>
            </a:r>
            <a:r>
              <a:rPr lang="en-GB" sz="1400" kern="0" dirty="0">
                <a:solidFill>
                  <a:srgbClr val="00B050"/>
                </a:solidFill>
                <a:latin typeface="Calibri" pitchFamily="34" charset="0"/>
              </a:rPr>
              <a:t> TTML and HbbTV support Irish/Gaelic and Sami/Skolt Sami textual languages? </a:t>
            </a:r>
            <a:r>
              <a:rPr lang="en-GB" sz="1100" kern="0" dirty="0">
                <a:latin typeface="Calibri" pitchFamily="34" charset="0"/>
              </a:rPr>
              <a:t>(could potentially be same ISO10646 BMP subset for </a:t>
            </a:r>
            <a:r>
              <a:rPr lang="en-GB" sz="1100" kern="0" dirty="0" err="1">
                <a:latin typeface="Calibri" pitchFamily="34" charset="0"/>
              </a:rPr>
              <a:t>SI+HbbTV+TTML</a:t>
            </a:r>
            <a:r>
              <a:rPr lang="en-GB" sz="1100" kern="0" dirty="0">
                <a:latin typeface="Calibri" pitchFamily="34" charset="0"/>
              </a:rPr>
              <a:t>)</a:t>
            </a:r>
            <a:r>
              <a:rPr lang="en-GB" sz="1400" kern="0" dirty="0">
                <a:latin typeface="Calibri" pitchFamily="34" charset="0"/>
              </a:rPr>
              <a:t> 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400" kern="0" dirty="0">
                <a:solidFill>
                  <a:srgbClr val="0070C0"/>
                </a:solidFill>
                <a:latin typeface="Calibri" pitchFamily="34" charset="0"/>
              </a:rPr>
              <a:t>Swedish trading organisation: One TV manufacture is asking for that if TTML &amp; HbbTV adds these few extra 24 characters </a:t>
            </a:r>
            <a:r>
              <a:rPr lang="en-GB" sz="1200" kern="0" dirty="0">
                <a:solidFill>
                  <a:srgbClr val="0070C0"/>
                </a:solidFill>
                <a:latin typeface="Calibri" pitchFamily="34" charset="0"/>
              </a:rPr>
              <a:t>(</a:t>
            </a:r>
            <a:r>
              <a:rPr lang="en-GB" sz="1200" kern="0" dirty="0" err="1">
                <a:solidFill>
                  <a:srgbClr val="0070C0"/>
                </a:solidFill>
                <a:latin typeface="Calibri" pitchFamily="34" charset="0"/>
              </a:rPr>
              <a:t>Sami+Irish</a:t>
            </a:r>
            <a:r>
              <a:rPr lang="en-GB" sz="1200" kern="0" dirty="0">
                <a:solidFill>
                  <a:srgbClr val="0070C0"/>
                </a:solidFill>
                <a:latin typeface="Calibri" pitchFamily="34" charset="0"/>
              </a:rPr>
              <a:t>),</a:t>
            </a:r>
            <a:r>
              <a:rPr lang="en-GB" sz="1400" kern="0" dirty="0">
                <a:solidFill>
                  <a:srgbClr val="0070C0"/>
                </a:solidFill>
                <a:latin typeface="Calibri" pitchFamily="34" charset="0"/>
              </a:rPr>
              <a:t> this should have a real need from NorDig members.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400" kern="0" dirty="0">
                <a:solidFill>
                  <a:srgbClr val="0070C0"/>
                </a:solidFill>
                <a:latin typeface="Calibri" pitchFamily="34" charset="0"/>
              </a:rPr>
              <a:t>Per T report that Digita has already Sami in their present HbbTV app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400" kern="0" dirty="0">
                <a:solidFill>
                  <a:srgbClr val="0070C0"/>
                </a:solidFill>
                <a:latin typeface="Calibri" pitchFamily="34" charset="0"/>
              </a:rPr>
              <a:t>Per T understanding from several TV manufactures are that they already today supports more characters than the DVB minimum </a:t>
            </a:r>
            <a:r>
              <a:rPr lang="en-GB" sz="1200" kern="0" dirty="0">
                <a:solidFill>
                  <a:srgbClr val="0070C0"/>
                </a:solidFill>
                <a:latin typeface="Calibri" pitchFamily="34" charset="0"/>
              </a:rPr>
              <a:t>(365 of 65,536 BMP characters)</a:t>
            </a:r>
            <a:endParaRPr lang="en-GB" sz="1400" kern="0" dirty="0">
              <a:solidFill>
                <a:srgbClr val="0070C0"/>
              </a:solidFill>
              <a:latin typeface="Calibri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400" kern="0" dirty="0">
                <a:solidFill>
                  <a:srgbClr val="0070C0"/>
                </a:solidFill>
                <a:latin typeface="Calibri" pitchFamily="34" charset="0"/>
              </a:rPr>
              <a:t>Excom: 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400" kern="0" dirty="0">
                <a:solidFill>
                  <a:srgbClr val="0070C0"/>
                </a:solidFill>
                <a:latin typeface="Calibri" pitchFamily="34" charset="0"/>
              </a:rPr>
              <a:t>SI – Continue draft proposal and study more </a:t>
            </a:r>
            <a:r>
              <a:rPr lang="en-GB" sz="1200" kern="0" dirty="0">
                <a:solidFill>
                  <a:srgbClr val="0070C0"/>
                </a:solidFill>
                <a:latin typeface="Calibri" pitchFamily="34" charset="0"/>
              </a:rPr>
              <a:t>(</a:t>
            </a:r>
            <a:r>
              <a:rPr lang="en-GB" sz="1200" kern="0" dirty="0" err="1">
                <a:solidFill>
                  <a:srgbClr val="0070C0"/>
                </a:solidFill>
                <a:latin typeface="Calibri" pitchFamily="34" charset="0"/>
              </a:rPr>
              <a:t>espec</a:t>
            </a:r>
            <a:r>
              <a:rPr lang="en-GB" sz="1200" kern="0" dirty="0">
                <a:solidFill>
                  <a:srgbClr val="0070C0"/>
                </a:solidFill>
                <a:latin typeface="Calibri" pitchFamily="34" charset="0"/>
              </a:rPr>
              <a:t> grace period and legacy IRD behaviour)</a:t>
            </a:r>
            <a:r>
              <a:rPr lang="en-GB" sz="1400" kern="0" dirty="0">
                <a:solidFill>
                  <a:srgbClr val="0070C0"/>
                </a:solidFill>
                <a:latin typeface="Calibri" pitchFamily="34" charset="0"/>
              </a:rPr>
              <a:t>. 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400" kern="0" dirty="0">
                <a:solidFill>
                  <a:srgbClr val="0070C0"/>
                </a:solidFill>
                <a:latin typeface="Calibri" pitchFamily="34" charset="0"/>
              </a:rPr>
              <a:t>HbbTV &amp; TTML – study more </a:t>
            </a:r>
            <a:r>
              <a:rPr lang="en-GB" sz="1200" kern="0" dirty="0">
                <a:solidFill>
                  <a:srgbClr val="0070C0"/>
                </a:solidFill>
                <a:latin typeface="Calibri" pitchFamily="34" charset="0"/>
              </a:rPr>
              <a:t>(legacy IRD behaviour)</a:t>
            </a:r>
            <a:r>
              <a:rPr lang="en-GB" sz="1400" kern="0" dirty="0">
                <a:solidFill>
                  <a:srgbClr val="0070C0"/>
                </a:solidFill>
                <a:latin typeface="Calibri" pitchFamily="34" charset="0"/>
              </a:rPr>
              <a:t>, prepare draft proposal as package for </a:t>
            </a:r>
            <a:r>
              <a:rPr lang="en-GB" sz="1400" kern="0" dirty="0" err="1">
                <a:solidFill>
                  <a:srgbClr val="0070C0"/>
                </a:solidFill>
                <a:latin typeface="Calibri" pitchFamily="34" charset="0"/>
              </a:rPr>
              <a:t>SI+HbbTV+TTML</a:t>
            </a:r>
            <a:r>
              <a:rPr lang="en-GB" sz="1400" kern="0" dirty="0">
                <a:solidFill>
                  <a:srgbClr val="0070C0"/>
                </a:solidFill>
                <a:latin typeface="Calibri" pitchFamily="34" charset="0"/>
              </a:rPr>
              <a:t>         </a:t>
            </a:r>
          </a:p>
        </p:txBody>
      </p:sp>
    </p:spTree>
    <p:extLst>
      <p:ext uri="{BB962C8B-B14F-4D97-AF65-F5344CB8AC3E}">
        <p14:creationId xmlns:p14="http://schemas.microsoft.com/office/powerpoint/2010/main" val="3865209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970929" y="38891"/>
            <a:ext cx="7715200" cy="648072"/>
          </a:xfrm>
        </p:spPr>
        <p:txBody>
          <a:bodyPr/>
          <a:lstStyle/>
          <a:p>
            <a:pPr>
              <a:defRPr/>
            </a:pPr>
            <a:r>
              <a:rPr lang="en-US" b="1" dirty="0"/>
              <a:t>NorDig T report -  </a:t>
            </a:r>
            <a:r>
              <a:rPr lang="en-US" sz="2000" b="1" dirty="0"/>
              <a:t>NorDig EPG and Test files</a:t>
            </a:r>
            <a:br>
              <a:rPr lang="en-US" b="1" dirty="0"/>
            </a:br>
            <a:r>
              <a:rPr lang="en-GB" sz="1400" b="1" dirty="0"/>
              <a:t>    </a:t>
            </a:r>
            <a:r>
              <a:rPr lang="en-US" sz="1400" b="1" dirty="0"/>
              <a:t>NorDig Excom meeting </a:t>
            </a:r>
            <a:r>
              <a:rPr lang="en-US" sz="1400" b="1" kern="0" dirty="0">
                <a:latin typeface="+mj-lt"/>
                <a:ea typeface="+mj-ea"/>
                <a:cs typeface="+mj-cs"/>
              </a:rPr>
              <a:t>20</a:t>
            </a:r>
            <a:r>
              <a:rPr lang="en-US" sz="1400" b="1" kern="0" baseline="30000" dirty="0">
                <a:latin typeface="+mj-lt"/>
                <a:ea typeface="+mj-ea"/>
                <a:cs typeface="+mj-cs"/>
              </a:rPr>
              <a:t>th</a:t>
            </a:r>
            <a:r>
              <a:rPr lang="en-US" sz="1400" b="1" kern="0" dirty="0">
                <a:latin typeface="+mj-lt"/>
                <a:ea typeface="+mj-ea"/>
                <a:cs typeface="+mj-cs"/>
              </a:rPr>
              <a:t> October 2022 </a:t>
            </a:r>
            <a:endParaRPr lang="en-US" sz="1200" b="1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5" y="980728"/>
            <a:ext cx="8562613" cy="5112568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NorDig EPG group and Event exchange file format:</a:t>
            </a:r>
          </a:p>
          <a:p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Keep TV Anytime spec up to date  </a:t>
            </a:r>
          </a:p>
          <a:p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All spec are now  up to date</a:t>
            </a:r>
          </a:p>
          <a:p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Work to promote / help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impl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and use of NorDig EPG/event file format</a:t>
            </a:r>
          </a:p>
          <a:p>
            <a:endParaRPr lang="en-US" sz="1400" dirty="0"/>
          </a:p>
          <a:p>
            <a:r>
              <a:rPr lang="en-US" sz="1200" i="1" dirty="0"/>
              <a:t>Status of implementation and use of NorDig common EPG/Event metadata exchange format, done: NRK, TV2DK, TV2NO, DR, TDC, Red Bee Media, </a:t>
            </a:r>
            <a:r>
              <a:rPr lang="en-US" sz="1200" i="1" dirty="0" err="1"/>
              <a:t>SimpleTV</a:t>
            </a:r>
            <a:r>
              <a:rPr lang="en-US" sz="1200" i="1" dirty="0"/>
              <a:t>, SVT, Teracom – in process: TV2DK.</a:t>
            </a:r>
          </a:p>
          <a:p>
            <a:pPr marL="0" indent="0" eaLnBrk="0" hangingPunct="0">
              <a:spcBef>
                <a:spcPct val="20000"/>
              </a:spcBef>
              <a:buNone/>
              <a:defRPr/>
            </a:pPr>
            <a:endParaRPr lang="en-US" sz="1400" kern="0" dirty="0">
              <a:latin typeface="Calibri" pitchFamily="34" charset="0"/>
            </a:endParaRPr>
          </a:p>
          <a:p>
            <a:pPr marL="0" indent="0" eaLnBrk="0" hangingPunct="0">
              <a:spcBef>
                <a:spcPct val="20000"/>
              </a:spcBef>
              <a:buNone/>
              <a:defRPr/>
            </a:pPr>
            <a:r>
              <a:rPr lang="en-US" sz="1600" kern="0" dirty="0">
                <a:latin typeface="Calibri" pitchFamily="34" charset="0"/>
              </a:rPr>
              <a:t>NorDig Test files</a:t>
            </a:r>
          </a:p>
          <a:p>
            <a:pPr marL="400050">
              <a:buFont typeface="Arial" pitchFamily="34" charset="0"/>
              <a:buChar char="•"/>
              <a:defRPr/>
            </a:pPr>
            <a:r>
              <a:rPr lang="en-US" sz="1400" kern="0" dirty="0" err="1">
                <a:latin typeface="Calibri" pitchFamily="34" charset="0"/>
              </a:rPr>
              <a:t>Labwise</a:t>
            </a:r>
            <a:r>
              <a:rPr lang="en-US" sz="1400" kern="0" dirty="0">
                <a:latin typeface="Calibri" pitchFamily="34" charset="0"/>
              </a:rPr>
              <a:t> is making a NorDig adjusted version of the DVB TTML test streams, that they plans to share inside NorDig</a:t>
            </a:r>
          </a:p>
          <a:p>
            <a:pPr marL="400050">
              <a:buFont typeface="Arial" pitchFamily="34" charset="0"/>
              <a:buChar char="•"/>
              <a:defRPr/>
            </a:pPr>
            <a:r>
              <a:rPr lang="en-US" sz="1400" kern="0" dirty="0">
                <a:latin typeface="Calibri" pitchFamily="34" charset="0"/>
              </a:rPr>
              <a:t>TV2 Norway has added TTML out of their playout and made a MPEG recording for NorDig, that will be shared inside NorDig (plan to convert/re-encode this TV2 Norway mezzanine format to consumer V/A format)</a:t>
            </a:r>
          </a:p>
          <a:p>
            <a:pPr marL="400050">
              <a:buFont typeface="Arial" pitchFamily="34" charset="0"/>
              <a:buChar char="•"/>
              <a:defRPr/>
            </a:pPr>
            <a:r>
              <a:rPr lang="en-US" sz="1400" kern="0" dirty="0">
                <a:latin typeface="Calibri" pitchFamily="34" charset="0"/>
              </a:rPr>
              <a:t>Digita is preparing at test stream for testing Sami in SI/EIT and ISO10646 BMP/UTF-8 </a:t>
            </a:r>
          </a:p>
          <a:p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11571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5</a:t>
            </a:fld>
            <a:endParaRPr lang="nb-NO" dirty="0"/>
          </a:p>
        </p:txBody>
      </p:sp>
      <p:sp>
        <p:nvSpPr>
          <p:cNvPr id="10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/>
              <a:t>NorDig T report – report DVB status</a:t>
            </a:r>
            <a:br>
              <a:rPr lang="en-GB" b="1" dirty="0"/>
            </a:br>
            <a:r>
              <a:rPr lang="en-GB" sz="1400" b="1" dirty="0"/>
              <a:t>     </a:t>
            </a:r>
            <a:r>
              <a:rPr lang="en-US" sz="1400" b="1" dirty="0"/>
              <a:t>   NorDig Excom meeting </a:t>
            </a:r>
            <a:r>
              <a:rPr lang="en-US" sz="1400" b="1" kern="0" dirty="0">
                <a:latin typeface="+mj-lt"/>
                <a:ea typeface="+mj-ea"/>
                <a:cs typeface="+mj-cs"/>
              </a:rPr>
              <a:t>20</a:t>
            </a:r>
            <a:r>
              <a:rPr lang="en-US" sz="1400" b="1" kern="0" baseline="30000" dirty="0">
                <a:latin typeface="+mj-lt"/>
                <a:ea typeface="+mj-ea"/>
                <a:cs typeface="+mj-cs"/>
              </a:rPr>
              <a:t>th</a:t>
            </a:r>
            <a:r>
              <a:rPr lang="en-US" sz="1400" b="1" kern="0" dirty="0">
                <a:latin typeface="+mj-lt"/>
                <a:ea typeface="+mj-ea"/>
                <a:cs typeface="+mj-cs"/>
              </a:rPr>
              <a:t> October 2022 </a:t>
            </a:r>
            <a:endParaRPr lang="en-US" sz="1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2229"/>
            <a:ext cx="8229600" cy="5419933"/>
          </a:xfrm>
        </p:spPr>
        <p:txBody>
          <a:bodyPr/>
          <a:lstStyle/>
          <a:p>
            <a:r>
              <a:rPr lang="en-GB" dirty="0"/>
              <a:t>DVB </a:t>
            </a:r>
            <a:r>
              <a:rPr lang="en-GB" dirty="0" err="1"/>
              <a:t>video&amp;audio</a:t>
            </a:r>
            <a:r>
              <a:rPr lang="en-GB" dirty="0"/>
              <a:t> codec</a:t>
            </a:r>
          </a:p>
          <a:p>
            <a:endParaRPr lang="en-GB" dirty="0"/>
          </a:p>
          <a:p>
            <a:r>
              <a:rPr lang="en-GB" dirty="0"/>
              <a:t>DVB-I </a:t>
            </a:r>
          </a:p>
          <a:p>
            <a:endParaRPr lang="en-GB" dirty="0"/>
          </a:p>
          <a:p>
            <a:r>
              <a:rPr lang="en-GB" dirty="0"/>
              <a:t>DVB TA (Target Advertising)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Excom: wait </a:t>
            </a:r>
            <a:r>
              <a:rPr lang="en-GB" sz="1600" dirty="0">
                <a:solidFill>
                  <a:srgbClr val="0070C0"/>
                </a:solidFill>
              </a:rPr>
              <a:t>(</a:t>
            </a:r>
            <a:r>
              <a:rPr lang="en-GB" sz="1600" dirty="0" err="1">
                <a:solidFill>
                  <a:srgbClr val="0070C0"/>
                </a:solidFill>
              </a:rPr>
              <a:t>ie</a:t>
            </a:r>
            <a:r>
              <a:rPr lang="en-GB" sz="1600" dirty="0">
                <a:solidFill>
                  <a:srgbClr val="0070C0"/>
                </a:solidFill>
              </a:rPr>
              <a:t> no AP/mandate at present time for NorDig/T to start any work within this)</a:t>
            </a:r>
            <a:r>
              <a:rPr lang="en-GB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93849262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 utforming">
  <a:themeElements>
    <a:clrScheme name="Standard utform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 utform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utfor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163069</TotalTime>
  <Words>1112</Words>
  <Application>Microsoft Office PowerPoint</Application>
  <PresentationFormat>On-screen Show (4:3)</PresentationFormat>
  <Paragraphs>94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Arial Narrow</vt:lpstr>
      <vt:lpstr>Calibri</vt:lpstr>
      <vt:lpstr>Standard utforming</vt:lpstr>
      <vt:lpstr>PowerPoint Presentation</vt:lpstr>
      <vt:lpstr>NorDig T report -  Latest published specifications     NorDig Excom meeting 20th October 2022 </vt:lpstr>
      <vt:lpstr>NorDig T report -  Sami language and ISO10646/BMP/”UTF-8”     NorDig Excom meeting 20th October 2022 </vt:lpstr>
      <vt:lpstr>NorDig T report -  NorDig EPG and Test files     NorDig Excom meeting 20th October 2022 </vt:lpstr>
      <vt:lpstr>NorDig T report – report DVB status         NorDig Excom meeting 20th October 2022 </vt:lpstr>
    </vt:vector>
  </TitlesOfParts>
  <Company>Telenor 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Message to ExCom</dc:title>
  <dc:creator>Henri Caddeo</dc:creator>
  <cp:lastModifiedBy>Per Tullstedt 1726</cp:lastModifiedBy>
  <cp:revision>1746</cp:revision>
  <cp:lastPrinted>2017-10-03T18:13:30Z</cp:lastPrinted>
  <dcterms:created xsi:type="dcterms:W3CDTF">2007-01-31T19:27:04Z</dcterms:created>
  <dcterms:modified xsi:type="dcterms:W3CDTF">2022-10-20T13:05:41Z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09590d6-57cb-4910-a5a2-af1f3f398100_Enabled">
    <vt:lpwstr>true</vt:lpwstr>
  </property>
  <property fmtid="{D5CDD505-2E9C-101B-9397-08002B2CF9AE}" pid="3" name="MSIP_Label_009590d6-57cb-4910-a5a2-af1f3f398100_SetDate">
    <vt:lpwstr>2021-05-05T06:24:36Z</vt:lpwstr>
  </property>
  <property fmtid="{D5CDD505-2E9C-101B-9397-08002B2CF9AE}" pid="4" name="MSIP_Label_009590d6-57cb-4910-a5a2-af1f3f398100_Method">
    <vt:lpwstr>Privileged</vt:lpwstr>
  </property>
  <property fmtid="{D5CDD505-2E9C-101B-9397-08002B2CF9AE}" pid="5" name="MSIP_Label_009590d6-57cb-4910-a5a2-af1f3f398100_Name">
    <vt:lpwstr>Public</vt:lpwstr>
  </property>
  <property fmtid="{D5CDD505-2E9C-101B-9397-08002B2CF9AE}" pid="6" name="MSIP_Label_009590d6-57cb-4910-a5a2-af1f3f398100_SiteId">
    <vt:lpwstr>39475f2b-e6c8-46aa-92e0-e2b5fba94858</vt:lpwstr>
  </property>
  <property fmtid="{D5CDD505-2E9C-101B-9397-08002B2CF9AE}" pid="7" name="MSIP_Label_009590d6-57cb-4910-a5a2-af1f3f398100_ActionId">
    <vt:lpwstr>f27e3219-3021-4fe0-8336-3f011910eefb</vt:lpwstr>
  </property>
  <property fmtid="{D5CDD505-2E9C-101B-9397-08002B2CF9AE}" pid="8" name="MSIP_Label_009590d6-57cb-4910-a5a2-af1f3f398100_ContentBits">
    <vt:lpwstr>2</vt:lpwstr>
  </property>
  <property fmtid="{D5CDD505-2E9C-101B-9397-08002B2CF9AE}" pid="9" name="ClassificationContentMarkingFooterLocations">
    <vt:lpwstr>Standard utforming:3</vt:lpwstr>
  </property>
  <property fmtid="{D5CDD505-2E9C-101B-9397-08002B2CF9AE}" pid="10" name="ClassificationContentMarkingFooterText">
    <vt:lpwstr>Informationsklass: ÖPPEN</vt:lpwstr>
  </property>
</Properties>
</file>