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0" r:id="rId6"/>
    <p:sldId id="261" r:id="rId7"/>
    <p:sldId id="259" r:id="rId8"/>
    <p:sldId id="262" r:id="rId9"/>
    <p:sldId id="264" r:id="rId10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14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15.03.2016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9913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15.03.2016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36158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15.03.2016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8969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15.03.2016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79945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15.03.2016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80357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15.03.2016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5768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15.03.2016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60515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15.03.2016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50141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15.03.2016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82909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15.03.2016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79970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15.03.2016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2519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C86CB-1847-4584-9F7A-91E1486F5E28}" type="datetimeFigureOut">
              <a:rPr lang="nb-NO" smtClean="0"/>
              <a:t>15.03.2016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B82F5-D9D1-47EC-A847-79A2D402D1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9790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hyperlink" Target="https://www.google.no/url?sa=i&amp;rct=j&amp;q=&amp;esrc=s&amp;source=images&amp;cd=&amp;ved=0ahUKEwiBl_yEprHLAhWkDZoKHbBmDy8QjRwIBw&amp;url=https://twitter.com/symbonic/status/674997665919311872&amp;bvm=bv.116274245,d.bGs&amp;psig=AFQjCNGrXPHFKPLJbDljU1rmtfp9_lXCVg&amp;ust=1457533623490166" TargetMode="Externa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tech.ebu.ch/docs/tech-i/0790%20Tech-i%20issue%2026_for%20web.pdf" TargetMode="External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hyperlink" Target="http://www.google.no/url?sa=i&amp;rct=j&amp;q=&amp;esrc=s&amp;source=images&amp;cd=&amp;cad=rja&amp;uact=8&amp;ved=0ahUKEwiVybq4lbHLAhWiK5oKHXwpAiQQjRwIBw&amp;url=http://gezondheid.blog.nl/algemeen/2014/06/26/npo-komt-met-virtuele-doventolk&amp;bvm=bv.116274245,d.bGs&amp;psig=AFQjCNFwtTmxeSG1kunm0r7vAkLxnxJBwQ&amp;ust=145752916594860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www.dfki.de/~fanu01/articoli_miei/2013/heloir-sltat13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HbbTV 2.0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 smtClean="0"/>
              <a:t>Providing </a:t>
            </a:r>
            <a:r>
              <a:rPr lang="nb-NO" dirty="0" err="1" smtClean="0"/>
              <a:t>tools</a:t>
            </a:r>
            <a:r>
              <a:rPr lang="nb-NO" dirty="0" smtClean="0"/>
              <a:t> for </a:t>
            </a:r>
            <a:r>
              <a:rPr lang="nb-NO" dirty="0" err="1" smtClean="0"/>
              <a:t>improved</a:t>
            </a:r>
            <a:r>
              <a:rPr lang="nb-NO" dirty="0" smtClean="0"/>
              <a:t> </a:t>
            </a:r>
            <a:r>
              <a:rPr lang="nb-NO" dirty="0" err="1" smtClean="0"/>
              <a:t>accessibility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5058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28" y="365125"/>
            <a:ext cx="11920452" cy="1325563"/>
          </a:xfrm>
        </p:spPr>
        <p:txBody>
          <a:bodyPr/>
          <a:lstStyle/>
          <a:p>
            <a:pPr algn="ctr"/>
            <a:r>
              <a:rPr lang="nb-NO" dirty="0" err="1" smtClean="0"/>
              <a:t>Pairing</a:t>
            </a:r>
            <a:r>
              <a:rPr lang="nb-NO" dirty="0" smtClean="0"/>
              <a:t> &amp; app2app </a:t>
            </a:r>
            <a:r>
              <a:rPr lang="nb-NO" dirty="0" err="1" smtClean="0"/>
              <a:t>communication</a:t>
            </a:r>
            <a:r>
              <a:rPr lang="nb-NO" dirty="0" smtClean="0"/>
              <a:t> </a:t>
            </a:r>
            <a:r>
              <a:rPr lang="nb-NO" dirty="0" err="1" smtClean="0"/>
              <a:t>across</a:t>
            </a:r>
            <a:r>
              <a:rPr lang="nb-NO" dirty="0" smtClean="0"/>
              <a:t> </a:t>
            </a:r>
            <a:r>
              <a:rPr lang="nb-NO" dirty="0" err="1" smtClean="0"/>
              <a:t>devices</a:t>
            </a:r>
            <a:endParaRPr lang="nb-NO" dirty="0"/>
          </a:p>
        </p:txBody>
      </p:sp>
      <p:pic>
        <p:nvPicPr>
          <p:cNvPr id="11" name="Bild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35" y="1642930"/>
            <a:ext cx="2382165" cy="908453"/>
          </a:xfrm>
          <a:prstGeom prst="rect">
            <a:avLst/>
          </a:prstGeom>
        </p:spPr>
      </p:pic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62" y="2772295"/>
            <a:ext cx="6511771" cy="3776827"/>
          </a:xfrm>
          <a:prstGeom prst="rect">
            <a:avLst/>
          </a:prstGeom>
        </p:spPr>
      </p:pic>
      <p:pic>
        <p:nvPicPr>
          <p:cNvPr id="15" name="Bil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831" y="4570769"/>
            <a:ext cx="4608169" cy="2296994"/>
          </a:xfrm>
          <a:prstGeom prst="rect">
            <a:avLst/>
          </a:prstGeom>
        </p:spPr>
      </p:pic>
      <p:pic>
        <p:nvPicPr>
          <p:cNvPr id="16" name="Bild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579" y="1446732"/>
            <a:ext cx="2016412" cy="815627"/>
          </a:xfrm>
          <a:prstGeom prst="rect">
            <a:avLst/>
          </a:prstGeom>
        </p:spPr>
      </p:pic>
      <p:sp>
        <p:nvSpPr>
          <p:cNvPr id="17" name="TekstSylinder 16"/>
          <p:cNvSpPr txBox="1"/>
          <p:nvPr/>
        </p:nvSpPr>
        <p:spPr>
          <a:xfrm>
            <a:off x="5097481" y="2168737"/>
            <a:ext cx="775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dirty="0" smtClean="0"/>
              <a:t>2.0</a:t>
            </a:r>
          </a:p>
        </p:txBody>
      </p:sp>
      <p:sp>
        <p:nvSpPr>
          <p:cNvPr id="18" name="Pil høyre 17"/>
          <p:cNvSpPr/>
          <p:nvPr/>
        </p:nvSpPr>
        <p:spPr>
          <a:xfrm>
            <a:off x="3153488" y="1832011"/>
            <a:ext cx="421121" cy="4078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961" y="1642929"/>
            <a:ext cx="5571275" cy="2126965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317" y="3886612"/>
            <a:ext cx="2438281" cy="116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01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err="1" smtClean="0"/>
              <a:t>Frame</a:t>
            </a:r>
            <a:r>
              <a:rPr lang="nb-NO" dirty="0" smtClean="0"/>
              <a:t> </a:t>
            </a:r>
            <a:r>
              <a:rPr lang="nb-NO" dirty="0" err="1" smtClean="0"/>
              <a:t>accurate</a:t>
            </a:r>
            <a:r>
              <a:rPr lang="nb-NO" dirty="0" smtClean="0"/>
              <a:t> </a:t>
            </a:r>
            <a:r>
              <a:rPr lang="nb-NO" dirty="0" err="1" smtClean="0"/>
              <a:t>synchronization</a:t>
            </a:r>
            <a:endParaRPr lang="nb-NO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278" y="1690688"/>
            <a:ext cx="8961443" cy="4766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695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err="1" smtClean="0"/>
              <a:t>Frame</a:t>
            </a:r>
            <a:r>
              <a:rPr lang="nb-NO" dirty="0" smtClean="0"/>
              <a:t> </a:t>
            </a:r>
            <a:r>
              <a:rPr lang="nb-NO" dirty="0" err="1" smtClean="0"/>
              <a:t>accurate</a:t>
            </a:r>
            <a:r>
              <a:rPr lang="nb-NO" dirty="0" smtClean="0"/>
              <a:t> </a:t>
            </a:r>
            <a:r>
              <a:rPr lang="nb-NO" dirty="0" err="1" smtClean="0"/>
              <a:t>synchronization</a:t>
            </a:r>
            <a:endParaRPr lang="nb-NO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281" y="4970516"/>
            <a:ext cx="2016412" cy="815627"/>
          </a:xfrm>
          <a:prstGeom prst="rect">
            <a:avLst/>
          </a:prstGeom>
        </p:spPr>
      </p:pic>
      <p:sp>
        <p:nvSpPr>
          <p:cNvPr id="5" name="TekstSylinder 4"/>
          <p:cNvSpPr txBox="1"/>
          <p:nvPr/>
        </p:nvSpPr>
        <p:spPr>
          <a:xfrm>
            <a:off x="5924771" y="5661575"/>
            <a:ext cx="775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dirty="0" smtClean="0"/>
              <a:t>2.0</a:t>
            </a:r>
          </a:p>
        </p:txBody>
      </p:sp>
      <p:pic>
        <p:nvPicPr>
          <p:cNvPr id="6" name="Plassholder for innho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236" y="1940637"/>
            <a:ext cx="4108150" cy="2769539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04"/>
          <a:stretch/>
        </p:blipFill>
        <p:spPr>
          <a:xfrm>
            <a:off x="7045468" y="4333009"/>
            <a:ext cx="4170218" cy="1947357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14" y="4822824"/>
            <a:ext cx="3570743" cy="1232625"/>
          </a:xfrm>
          <a:prstGeom prst="rect">
            <a:avLst/>
          </a:prstGeom>
        </p:spPr>
      </p:pic>
      <p:pic>
        <p:nvPicPr>
          <p:cNvPr id="9" name="Bild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68" y="2161310"/>
            <a:ext cx="3949033" cy="2369420"/>
          </a:xfrm>
          <a:prstGeom prst="rect">
            <a:avLst/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819" y="1858936"/>
            <a:ext cx="1156568" cy="1156568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488" y="3079259"/>
            <a:ext cx="1190625" cy="1190625"/>
          </a:xfrm>
          <a:prstGeom prst="rect">
            <a:avLst/>
          </a:prstGeom>
        </p:spPr>
      </p:pic>
      <p:sp>
        <p:nvSpPr>
          <p:cNvPr id="12" name="Pil høyre 11"/>
          <p:cNvSpPr/>
          <p:nvPr/>
        </p:nvSpPr>
        <p:spPr>
          <a:xfrm>
            <a:off x="3976255" y="4530730"/>
            <a:ext cx="1018309" cy="613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3" name="TekstSylinder 12"/>
          <p:cNvSpPr txBox="1"/>
          <p:nvPr/>
        </p:nvSpPr>
        <p:spPr>
          <a:xfrm>
            <a:off x="278784" y="1821341"/>
            <a:ext cx="3717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 smtClean="0"/>
              <a:t>Frame</a:t>
            </a:r>
            <a:r>
              <a:rPr lang="nb-NO" dirty="0" smtClean="0"/>
              <a:t> </a:t>
            </a:r>
            <a:r>
              <a:rPr lang="nb-NO" dirty="0" err="1" smtClean="0"/>
              <a:t>accurate</a:t>
            </a:r>
            <a:r>
              <a:rPr lang="nb-NO" dirty="0" smtClean="0"/>
              <a:t> </a:t>
            </a:r>
            <a:r>
              <a:rPr lang="nb-NO" dirty="0" err="1" smtClean="0"/>
              <a:t>sync</a:t>
            </a:r>
            <a:r>
              <a:rPr lang="nb-NO" dirty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mediastreams</a:t>
            </a:r>
            <a:endParaRPr lang="nb-NO" dirty="0"/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1449" y="1962064"/>
            <a:ext cx="1193829" cy="950312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10631331" y="3006576"/>
            <a:ext cx="15468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 smtClean="0"/>
              <a:t>Sync</a:t>
            </a:r>
            <a:r>
              <a:rPr lang="nb-NO" dirty="0" smtClean="0"/>
              <a:t> </a:t>
            </a:r>
            <a:r>
              <a:rPr lang="nb-NO" dirty="0" err="1" smtClean="0"/>
              <a:t>mob+TV</a:t>
            </a:r>
            <a:r>
              <a:rPr lang="nb-NO" dirty="0" smtClean="0"/>
              <a:t>:</a:t>
            </a:r>
          </a:p>
          <a:p>
            <a:r>
              <a:rPr lang="nb-NO" dirty="0" smtClean="0"/>
              <a:t>-</a:t>
            </a:r>
            <a:r>
              <a:rPr lang="nb-NO" dirty="0" err="1" smtClean="0"/>
              <a:t>Spoken</a:t>
            </a:r>
            <a:r>
              <a:rPr lang="nb-NO" dirty="0" smtClean="0"/>
              <a:t>/</a:t>
            </a:r>
            <a:r>
              <a:rPr lang="nb-NO" dirty="0" err="1" smtClean="0"/>
              <a:t>big</a:t>
            </a:r>
            <a:r>
              <a:rPr lang="nb-NO" dirty="0" smtClean="0"/>
              <a:t> </a:t>
            </a:r>
          </a:p>
          <a:p>
            <a:r>
              <a:rPr lang="nb-NO" dirty="0" err="1" smtClean="0"/>
              <a:t>subtitles</a:t>
            </a:r>
            <a:endParaRPr lang="nb-NO" dirty="0" smtClean="0"/>
          </a:p>
          <a:p>
            <a:r>
              <a:rPr lang="nb-NO" dirty="0" smtClean="0"/>
              <a:t>-</a:t>
            </a:r>
            <a:r>
              <a:rPr lang="nb-NO" dirty="0" err="1" smtClean="0"/>
              <a:t>Sign</a:t>
            </a:r>
            <a:r>
              <a:rPr lang="nb-NO" dirty="0" smtClean="0"/>
              <a:t> </a:t>
            </a:r>
            <a:r>
              <a:rPr lang="nb-NO" dirty="0" err="1" smtClean="0"/>
              <a:t>language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7739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" y="365125"/>
            <a:ext cx="12192000" cy="1325563"/>
          </a:xfrm>
        </p:spPr>
        <p:txBody>
          <a:bodyPr/>
          <a:lstStyle/>
          <a:p>
            <a:pPr algn="ctr"/>
            <a:r>
              <a:rPr lang="nb-NO" dirty="0" err="1" smtClean="0"/>
              <a:t>Spoken</a:t>
            </a:r>
            <a:r>
              <a:rPr lang="nb-NO" dirty="0" smtClean="0"/>
              <a:t> </a:t>
            </a:r>
            <a:r>
              <a:rPr lang="nb-NO" dirty="0" err="1" smtClean="0"/>
              <a:t>subtitles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mobile </a:t>
            </a:r>
            <a:r>
              <a:rPr lang="nb-NO" dirty="0" err="1" smtClean="0"/>
              <a:t>rather</a:t>
            </a:r>
            <a:r>
              <a:rPr lang="nb-NO" dirty="0" smtClean="0"/>
              <a:t> </a:t>
            </a:r>
            <a:r>
              <a:rPr lang="nb-NO" dirty="0" err="1" smtClean="0"/>
              <a:t>than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shared</a:t>
            </a:r>
            <a:r>
              <a:rPr lang="nb-NO" dirty="0" smtClean="0"/>
              <a:t> TV</a:t>
            </a:r>
            <a:endParaRPr lang="nb-NO" dirty="0"/>
          </a:p>
        </p:txBody>
      </p:sp>
      <p:pic>
        <p:nvPicPr>
          <p:cNvPr id="4" name="Plassholder for inn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4815442" cy="4010836"/>
          </a:xfr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2866" y="2757878"/>
            <a:ext cx="1209675" cy="1381125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454" y="3728051"/>
            <a:ext cx="5051153" cy="2845720"/>
          </a:xfrm>
          <a:prstGeom prst="rect">
            <a:avLst/>
          </a:prstGeom>
        </p:spPr>
      </p:pic>
      <p:sp>
        <p:nvSpPr>
          <p:cNvPr id="9" name="Pil høyre 8"/>
          <p:cNvSpPr/>
          <p:nvPr/>
        </p:nvSpPr>
        <p:spPr>
          <a:xfrm rot="1667501">
            <a:off x="5244167" y="3337896"/>
            <a:ext cx="3421318" cy="658088"/>
          </a:xfrm>
          <a:prstGeom prst="rightArrow">
            <a:avLst>
              <a:gd name="adj1" fmla="val 50000"/>
              <a:gd name="adj2" fmla="val 521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" name="TekstSylinder 9"/>
          <p:cNvSpPr txBox="1"/>
          <p:nvPr/>
        </p:nvSpPr>
        <p:spPr>
          <a:xfrm>
            <a:off x="6491841" y="1585182"/>
            <a:ext cx="52726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-</a:t>
            </a:r>
            <a:r>
              <a:rPr lang="nb-NO" dirty="0" err="1" smtClean="0"/>
              <a:t>Individually</a:t>
            </a:r>
            <a:r>
              <a:rPr lang="nb-NO" dirty="0" smtClean="0"/>
              <a:t> </a:t>
            </a:r>
            <a:r>
              <a:rPr lang="nb-NO" dirty="0" err="1" smtClean="0"/>
              <a:t>adapted</a:t>
            </a:r>
            <a:r>
              <a:rPr lang="nb-NO" dirty="0" smtClean="0"/>
              <a:t> for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visually</a:t>
            </a:r>
            <a:r>
              <a:rPr lang="nb-NO" dirty="0" smtClean="0"/>
              <a:t> </a:t>
            </a:r>
            <a:r>
              <a:rPr lang="nb-NO" dirty="0" err="1" smtClean="0"/>
              <a:t>impaired</a:t>
            </a:r>
            <a:endParaRPr lang="nb-NO" dirty="0" smtClean="0"/>
          </a:p>
          <a:p>
            <a:endParaRPr lang="nb-NO" dirty="0" smtClean="0"/>
          </a:p>
          <a:p>
            <a:r>
              <a:rPr lang="nb-NO" dirty="0" smtClean="0"/>
              <a:t>-Not </a:t>
            </a:r>
            <a:r>
              <a:rPr lang="nb-NO" dirty="0" err="1" smtClean="0"/>
              <a:t>distrubing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shared</a:t>
            </a:r>
            <a:r>
              <a:rPr lang="nb-NO" dirty="0" smtClean="0"/>
              <a:t> </a:t>
            </a:r>
            <a:r>
              <a:rPr lang="nb-NO" dirty="0" err="1" smtClean="0"/>
              <a:t>experience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TV</a:t>
            </a:r>
          </a:p>
          <a:p>
            <a:endParaRPr lang="nb-NO" dirty="0" smtClean="0"/>
          </a:p>
          <a:p>
            <a:r>
              <a:rPr lang="nb-NO" dirty="0" smtClean="0"/>
              <a:t>-</a:t>
            </a:r>
            <a:r>
              <a:rPr lang="nb-NO" dirty="0" err="1" smtClean="0"/>
              <a:t>Could</a:t>
            </a:r>
            <a:r>
              <a:rPr lang="nb-NO" dirty="0" smtClean="0"/>
              <a:t> </a:t>
            </a:r>
            <a:r>
              <a:rPr lang="nb-NO" dirty="0" err="1" smtClean="0"/>
              <a:t>also</a:t>
            </a:r>
            <a:r>
              <a:rPr lang="nb-NO" dirty="0" smtClean="0"/>
              <a:t> be used for </a:t>
            </a:r>
            <a:r>
              <a:rPr lang="nb-NO" dirty="0" err="1" smtClean="0"/>
              <a:t>enhancing</a:t>
            </a:r>
            <a:r>
              <a:rPr lang="nb-NO" dirty="0" smtClean="0"/>
              <a:t> </a:t>
            </a:r>
            <a:r>
              <a:rPr lang="nb-NO" dirty="0" err="1" smtClean="0"/>
              <a:t>dialogue</a:t>
            </a:r>
            <a:endParaRPr lang="nb-NO" dirty="0" smtClean="0"/>
          </a:p>
        </p:txBody>
      </p:sp>
    </p:spTree>
    <p:extLst>
      <p:ext uri="{BB962C8B-B14F-4D97-AF65-F5344CB8AC3E}">
        <p14:creationId xmlns:p14="http://schemas.microsoft.com/office/powerpoint/2010/main" val="245225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err="1" smtClean="0"/>
              <a:t>Sign</a:t>
            </a:r>
            <a:r>
              <a:rPr lang="nb-NO" dirty="0" smtClean="0"/>
              <a:t> </a:t>
            </a:r>
            <a:r>
              <a:rPr lang="nb-NO" dirty="0" err="1" smtClean="0"/>
              <a:t>language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mobile in </a:t>
            </a:r>
            <a:r>
              <a:rPr lang="nb-NO" dirty="0" err="1"/>
              <a:t>s</a:t>
            </a:r>
            <a:r>
              <a:rPr lang="nb-NO" dirty="0" err="1" smtClean="0"/>
              <a:t>ync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TV</a:t>
            </a:r>
            <a:endParaRPr lang="nb-NO" dirty="0"/>
          </a:p>
        </p:txBody>
      </p:sp>
      <p:sp>
        <p:nvSpPr>
          <p:cNvPr id="8" name="TekstSylinder 7"/>
          <p:cNvSpPr txBox="1"/>
          <p:nvPr/>
        </p:nvSpPr>
        <p:spPr>
          <a:xfrm>
            <a:off x="7216833" y="1690688"/>
            <a:ext cx="478827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-</a:t>
            </a:r>
            <a:r>
              <a:rPr lang="nb-NO" dirty="0" err="1" smtClean="0"/>
              <a:t>Mandatory</a:t>
            </a:r>
            <a:r>
              <a:rPr lang="nb-NO" dirty="0" smtClean="0"/>
              <a:t> support for </a:t>
            </a:r>
            <a:r>
              <a:rPr lang="nb-NO" dirty="0" err="1" smtClean="0"/>
              <a:t>only</a:t>
            </a:r>
            <a:r>
              <a:rPr lang="nb-NO" dirty="0" smtClean="0"/>
              <a:t> </a:t>
            </a:r>
            <a:r>
              <a:rPr lang="nb-NO" dirty="0" err="1" smtClean="0"/>
              <a:t>one</a:t>
            </a:r>
            <a:r>
              <a:rPr lang="nb-NO" dirty="0" smtClean="0"/>
              <a:t> </a:t>
            </a:r>
            <a:r>
              <a:rPr lang="nb-NO" dirty="0" err="1" smtClean="0"/>
              <a:t>decoder</a:t>
            </a:r>
            <a:r>
              <a:rPr lang="nb-NO" dirty="0" smtClean="0"/>
              <a:t> </a:t>
            </a:r>
          </a:p>
          <a:p>
            <a:r>
              <a:rPr lang="nb-NO" dirty="0" err="1" smtClean="0"/>
              <a:t>does</a:t>
            </a:r>
            <a:r>
              <a:rPr lang="nb-NO" dirty="0" smtClean="0"/>
              <a:t> not </a:t>
            </a:r>
            <a:r>
              <a:rPr lang="nb-NO" dirty="0" err="1" smtClean="0"/>
              <a:t>result</a:t>
            </a:r>
            <a:r>
              <a:rPr lang="nb-NO" dirty="0"/>
              <a:t> </a:t>
            </a:r>
            <a:r>
              <a:rPr lang="nb-NO" dirty="0" smtClean="0"/>
              <a:t>in a separate TV </a:t>
            </a:r>
            <a:r>
              <a:rPr lang="nb-NO" dirty="0" err="1" smtClean="0"/>
              <a:t>channel</a:t>
            </a:r>
            <a:endParaRPr lang="nb-NO" dirty="0" smtClean="0"/>
          </a:p>
          <a:p>
            <a:endParaRPr lang="nb-NO" dirty="0"/>
          </a:p>
          <a:p>
            <a:r>
              <a:rPr lang="nb-NO" dirty="0" smtClean="0"/>
              <a:t>-The interpreter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second</a:t>
            </a:r>
            <a:r>
              <a:rPr lang="nb-NO" dirty="0" smtClean="0"/>
              <a:t> screen </a:t>
            </a:r>
            <a:r>
              <a:rPr lang="nb-NO" dirty="0" err="1" smtClean="0"/>
              <a:t>can</a:t>
            </a:r>
            <a:r>
              <a:rPr lang="nb-NO" dirty="0" smtClean="0"/>
              <a:t> be </a:t>
            </a:r>
          </a:p>
          <a:p>
            <a:r>
              <a:rPr lang="nb-NO" dirty="0" err="1" smtClean="0"/>
              <a:t>individually</a:t>
            </a:r>
            <a:r>
              <a:rPr lang="nb-NO" dirty="0" smtClean="0"/>
              <a:t> </a:t>
            </a:r>
            <a:r>
              <a:rPr lang="nb-NO" dirty="0" err="1" smtClean="0"/>
              <a:t>adapted</a:t>
            </a:r>
            <a:endParaRPr lang="nb-NO" dirty="0" smtClean="0"/>
          </a:p>
          <a:p>
            <a:endParaRPr lang="nb-NO" dirty="0"/>
          </a:p>
          <a:p>
            <a:r>
              <a:rPr lang="nb-NO" dirty="0" smtClean="0"/>
              <a:t>-Not </a:t>
            </a:r>
            <a:r>
              <a:rPr lang="nb-NO" dirty="0" err="1" smtClean="0"/>
              <a:t>disturbing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shared</a:t>
            </a:r>
            <a:r>
              <a:rPr lang="nb-NO" dirty="0" smtClean="0"/>
              <a:t> </a:t>
            </a:r>
            <a:r>
              <a:rPr lang="nb-NO" dirty="0" err="1" smtClean="0"/>
              <a:t>experience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TV</a:t>
            </a:r>
          </a:p>
          <a:p>
            <a:endParaRPr lang="nb-NO" dirty="0"/>
          </a:p>
          <a:p>
            <a:r>
              <a:rPr lang="nb-NO" dirty="0" smtClean="0"/>
              <a:t>-</a:t>
            </a:r>
            <a:r>
              <a:rPr lang="nb-NO" dirty="0" err="1" smtClean="0"/>
              <a:t>Could</a:t>
            </a:r>
            <a:r>
              <a:rPr lang="nb-NO" dirty="0" smtClean="0"/>
              <a:t> be an </a:t>
            </a:r>
            <a:r>
              <a:rPr lang="nb-NO" dirty="0" err="1" smtClean="0"/>
              <a:t>issue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sign</a:t>
            </a:r>
            <a:r>
              <a:rPr lang="nb-NO" dirty="0" smtClean="0"/>
              <a:t> </a:t>
            </a:r>
            <a:r>
              <a:rPr lang="nb-NO" dirty="0" err="1" smtClean="0"/>
              <a:t>language</a:t>
            </a:r>
            <a:r>
              <a:rPr lang="nb-NO" dirty="0" smtClean="0"/>
              <a:t> </a:t>
            </a:r>
            <a:r>
              <a:rPr lang="nb-NO" dirty="0" err="1" smtClean="0"/>
              <a:t>app</a:t>
            </a:r>
            <a:endParaRPr lang="nb-NO" dirty="0" smtClean="0"/>
          </a:p>
          <a:p>
            <a:r>
              <a:rPr lang="nb-NO" dirty="0" err="1" smtClean="0"/>
              <a:t>drawing</a:t>
            </a:r>
            <a:r>
              <a:rPr lang="nb-NO" dirty="0" smtClean="0"/>
              <a:t> </a:t>
            </a:r>
            <a:r>
              <a:rPr lang="nb-NO" dirty="0" err="1" smtClean="0"/>
              <a:t>attention</a:t>
            </a:r>
            <a:r>
              <a:rPr lang="nb-NO" dirty="0" smtClean="0"/>
              <a:t> </a:t>
            </a:r>
            <a:r>
              <a:rPr lang="nb-NO" dirty="0" err="1" smtClean="0"/>
              <a:t>away</a:t>
            </a:r>
            <a:r>
              <a:rPr lang="nb-NO" dirty="0" smtClean="0"/>
              <a:t> from TV screen</a:t>
            </a:r>
          </a:p>
          <a:p>
            <a:endParaRPr lang="nb-NO" dirty="0"/>
          </a:p>
          <a:p>
            <a:r>
              <a:rPr lang="nb-NO" dirty="0" smtClean="0"/>
              <a:t>-</a:t>
            </a:r>
            <a:r>
              <a:rPr lang="nb-NO" dirty="0" err="1" smtClean="0"/>
              <a:t>Issue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one</a:t>
            </a:r>
            <a:r>
              <a:rPr lang="nb-NO" dirty="0" smtClean="0"/>
              <a:t> </a:t>
            </a:r>
            <a:r>
              <a:rPr lang="nb-NO" dirty="0" err="1" smtClean="0"/>
              <a:t>decoder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TV </a:t>
            </a:r>
            <a:r>
              <a:rPr lang="nb-NO" dirty="0" err="1"/>
              <a:t>c</a:t>
            </a:r>
            <a:r>
              <a:rPr lang="nb-NO" dirty="0" err="1" smtClean="0"/>
              <a:t>ould</a:t>
            </a:r>
            <a:r>
              <a:rPr lang="nb-NO" dirty="0" smtClean="0"/>
              <a:t> </a:t>
            </a:r>
            <a:r>
              <a:rPr lang="nb-NO" dirty="0" err="1" smtClean="0"/>
              <a:t>also</a:t>
            </a:r>
            <a:r>
              <a:rPr lang="nb-NO" dirty="0" smtClean="0"/>
              <a:t> </a:t>
            </a:r>
          </a:p>
          <a:p>
            <a:r>
              <a:rPr lang="nb-NO" dirty="0" smtClean="0"/>
              <a:t>be </a:t>
            </a:r>
            <a:r>
              <a:rPr lang="nb-NO" dirty="0" err="1" smtClean="0"/>
              <a:t>solved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a </a:t>
            </a:r>
            <a:r>
              <a:rPr lang="nb-NO" dirty="0" err="1" smtClean="0"/>
              <a:t>precomposed</a:t>
            </a:r>
            <a:r>
              <a:rPr lang="nb-NO" dirty="0" smtClean="0"/>
              <a:t> </a:t>
            </a:r>
            <a:r>
              <a:rPr lang="nb-NO" dirty="0" err="1" smtClean="0"/>
              <a:t>stream</a:t>
            </a:r>
            <a:r>
              <a:rPr lang="nb-NO" dirty="0" smtClean="0"/>
              <a:t> </a:t>
            </a:r>
          </a:p>
          <a:p>
            <a:r>
              <a:rPr lang="nb-NO" dirty="0" err="1" smtClean="0"/>
              <a:t>including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interpreter. </a:t>
            </a:r>
          </a:p>
          <a:p>
            <a:r>
              <a:rPr lang="nb-NO" dirty="0" smtClean="0"/>
              <a:t>The </a:t>
            </a:r>
            <a:r>
              <a:rPr lang="nb-NO" dirty="0" err="1" smtClean="0"/>
              <a:t>stream</a:t>
            </a:r>
            <a:r>
              <a:rPr lang="nb-NO" dirty="0" smtClean="0"/>
              <a:t> </a:t>
            </a:r>
            <a:r>
              <a:rPr lang="nb-NO" dirty="0" err="1" smtClean="0"/>
              <a:t>does</a:t>
            </a:r>
            <a:r>
              <a:rPr lang="nb-NO" dirty="0" smtClean="0"/>
              <a:t> not </a:t>
            </a:r>
            <a:r>
              <a:rPr lang="nb-NO" dirty="0" err="1" smtClean="0"/>
              <a:t>require</a:t>
            </a:r>
            <a:r>
              <a:rPr lang="nb-NO" dirty="0" smtClean="0"/>
              <a:t> </a:t>
            </a:r>
            <a:r>
              <a:rPr lang="nb-NO" dirty="0" err="1" smtClean="0"/>
              <a:t>capacity</a:t>
            </a:r>
            <a:r>
              <a:rPr lang="nb-NO" dirty="0" smtClean="0"/>
              <a:t> from </a:t>
            </a:r>
          </a:p>
          <a:p>
            <a:r>
              <a:rPr lang="nb-NO" dirty="0" err="1" smtClean="0"/>
              <a:t>the</a:t>
            </a:r>
            <a:r>
              <a:rPr lang="nb-NO" dirty="0" smtClean="0"/>
              <a:t> TV </a:t>
            </a:r>
            <a:r>
              <a:rPr lang="nb-NO" dirty="0" err="1" smtClean="0"/>
              <a:t>nework</a:t>
            </a:r>
            <a:r>
              <a:rPr lang="nb-NO" dirty="0" smtClean="0"/>
              <a:t> and </a:t>
            </a:r>
            <a:r>
              <a:rPr lang="nb-NO" dirty="0" err="1" smtClean="0"/>
              <a:t>could</a:t>
            </a:r>
            <a:r>
              <a:rPr lang="nb-NO" dirty="0" smtClean="0"/>
              <a:t> </a:t>
            </a:r>
            <a:r>
              <a:rPr lang="nb-NO" dirty="0" err="1" smtClean="0"/>
              <a:t>easily</a:t>
            </a:r>
            <a:r>
              <a:rPr lang="nb-NO" dirty="0" smtClean="0"/>
              <a:t> be </a:t>
            </a:r>
            <a:r>
              <a:rPr lang="nb-NO" dirty="0" err="1" smtClean="0"/>
              <a:t>made</a:t>
            </a:r>
            <a:endParaRPr lang="nb-NO" dirty="0"/>
          </a:p>
          <a:p>
            <a:r>
              <a:rPr lang="nb-NO" dirty="0" err="1" smtClean="0"/>
              <a:t>available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HbbTV. </a:t>
            </a:r>
            <a:endParaRPr lang="nb-NO" dirty="0"/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291" y="1421002"/>
            <a:ext cx="1250970" cy="1857876"/>
          </a:xfrm>
          <a:prstGeom prst="rect">
            <a:avLst/>
          </a:prstGeom>
        </p:spPr>
      </p:pic>
      <p:sp>
        <p:nvSpPr>
          <p:cNvPr id="10" name="Pil høyre 9"/>
          <p:cNvSpPr/>
          <p:nvPr/>
        </p:nvSpPr>
        <p:spPr>
          <a:xfrm>
            <a:off x="3775459" y="2175411"/>
            <a:ext cx="1018309" cy="613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46" y="1356798"/>
            <a:ext cx="3415312" cy="2137324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408" y="1510988"/>
            <a:ext cx="2798789" cy="1604211"/>
          </a:xfrm>
          <a:prstGeom prst="rect">
            <a:avLst/>
          </a:prstGeom>
        </p:spPr>
      </p:pic>
      <p:pic>
        <p:nvPicPr>
          <p:cNvPr id="2050" name="Picture 2" descr="https://pbs.twimg.com/media/CV4SzM0XAAA0Mfm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104" y="3494122"/>
            <a:ext cx="4241896" cy="318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034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gezondheid.blog.nl/files/2014/06/NPO-logo-500x368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3157"/>
            <a:ext cx="3669124" cy="27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err="1" smtClean="0"/>
              <a:t>Sign</a:t>
            </a:r>
            <a:r>
              <a:rPr lang="nb-NO" dirty="0" smtClean="0"/>
              <a:t> </a:t>
            </a:r>
            <a:r>
              <a:rPr lang="nb-NO" dirty="0" err="1" smtClean="0"/>
              <a:t>language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avatars</a:t>
            </a:r>
            <a:r>
              <a:rPr lang="nb-NO" dirty="0" smtClean="0"/>
              <a:t>?</a:t>
            </a:r>
            <a:endParaRPr lang="nb-NO" dirty="0"/>
          </a:p>
        </p:txBody>
      </p:sp>
      <p:pic>
        <p:nvPicPr>
          <p:cNvPr id="1026" name="Picture 2" descr="Gebarentolk_avatar_8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495531"/>
            <a:ext cx="5571456" cy="313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Bild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032" y="4443632"/>
            <a:ext cx="2133600" cy="381000"/>
          </a:xfrm>
          <a:prstGeom prst="rect">
            <a:avLst/>
          </a:prstGeom>
        </p:spPr>
      </p:pic>
      <p:pic>
        <p:nvPicPr>
          <p:cNvPr id="9" name="Bild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0042" y="5001567"/>
            <a:ext cx="10651958" cy="1856433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9" y="4824632"/>
            <a:ext cx="2743200" cy="74295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3669124" y="1495531"/>
            <a:ext cx="212060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 smtClean="0"/>
              <a:t>Sign</a:t>
            </a:r>
            <a:r>
              <a:rPr lang="nb-NO" dirty="0" smtClean="0"/>
              <a:t> </a:t>
            </a:r>
            <a:r>
              <a:rPr lang="nb-NO" dirty="0" err="1" smtClean="0"/>
              <a:t>language</a:t>
            </a:r>
            <a:r>
              <a:rPr lang="nb-NO" dirty="0" smtClean="0"/>
              <a:t> for </a:t>
            </a:r>
            <a:r>
              <a:rPr lang="nb-NO" dirty="0" err="1" smtClean="0"/>
              <a:t>young</a:t>
            </a:r>
            <a:r>
              <a:rPr lang="nb-NO" dirty="0" smtClean="0"/>
              <a:t> </a:t>
            </a:r>
            <a:r>
              <a:rPr lang="nb-NO" dirty="0" err="1" smtClean="0"/>
              <a:t>children</a:t>
            </a:r>
            <a:r>
              <a:rPr lang="nb-NO" dirty="0"/>
              <a:t>:</a:t>
            </a:r>
            <a:endParaRPr lang="nb-NO" dirty="0" smtClean="0"/>
          </a:p>
          <a:p>
            <a:endParaRPr lang="nb-NO" dirty="0"/>
          </a:p>
          <a:p>
            <a:r>
              <a:rPr lang="nb-NO" dirty="0" smtClean="0"/>
              <a:t>-</a:t>
            </a:r>
            <a:r>
              <a:rPr lang="nb-NO" dirty="0" err="1" smtClean="0"/>
              <a:t>Can’t</a:t>
            </a:r>
            <a:r>
              <a:rPr lang="nb-NO" dirty="0" smtClean="0"/>
              <a:t> </a:t>
            </a:r>
            <a:r>
              <a:rPr lang="nb-NO" dirty="0" err="1" smtClean="0"/>
              <a:t>read</a:t>
            </a:r>
            <a:r>
              <a:rPr lang="nb-NO" dirty="0" smtClean="0"/>
              <a:t> </a:t>
            </a:r>
            <a:r>
              <a:rPr lang="nb-NO" dirty="0" err="1" smtClean="0"/>
              <a:t>text</a:t>
            </a:r>
            <a:r>
              <a:rPr lang="nb-NO" dirty="0" smtClean="0"/>
              <a:t>; dependent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avatar</a:t>
            </a:r>
            <a:r>
              <a:rPr lang="nb-NO" dirty="0" smtClean="0"/>
              <a:t>/interpreter</a:t>
            </a:r>
            <a:endParaRPr lang="nb-NO" dirty="0"/>
          </a:p>
          <a:p>
            <a:r>
              <a:rPr lang="nb-NO" dirty="0" smtClean="0"/>
              <a:t>-</a:t>
            </a:r>
            <a:r>
              <a:rPr lang="nb-NO" dirty="0" err="1" smtClean="0"/>
              <a:t>Autotranslation</a:t>
            </a:r>
            <a:r>
              <a:rPr lang="nb-NO" dirty="0" smtClean="0"/>
              <a:t> </a:t>
            </a:r>
            <a:r>
              <a:rPr lang="nb-NO" dirty="0" err="1" smtClean="0"/>
              <a:t>difficult</a:t>
            </a:r>
            <a:r>
              <a:rPr lang="nb-NO" dirty="0" smtClean="0"/>
              <a:t> </a:t>
            </a:r>
            <a:r>
              <a:rPr lang="nb-NO" dirty="0" err="1" smtClean="0"/>
              <a:t>but</a:t>
            </a:r>
            <a:r>
              <a:rPr lang="nb-NO" dirty="0" smtClean="0"/>
              <a:t> </a:t>
            </a:r>
            <a:r>
              <a:rPr lang="nb-NO" dirty="0" err="1" smtClean="0"/>
              <a:t>possible</a:t>
            </a:r>
            <a:r>
              <a:rPr lang="nb-NO" dirty="0" smtClean="0"/>
              <a:t> (</a:t>
            </a:r>
            <a:r>
              <a:rPr lang="nb-NO" dirty="0" err="1" smtClean="0"/>
              <a:t>out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scope</a:t>
            </a:r>
            <a:r>
              <a:rPr lang="nb-NO" dirty="0" smtClean="0"/>
              <a:t>)</a:t>
            </a:r>
            <a:endParaRPr lang="nb-NO" dirty="0"/>
          </a:p>
        </p:txBody>
      </p:sp>
      <p:sp>
        <p:nvSpPr>
          <p:cNvPr id="12" name="Rektangel 11"/>
          <p:cNvSpPr/>
          <p:nvPr/>
        </p:nvSpPr>
        <p:spPr>
          <a:xfrm>
            <a:off x="8881728" y="4587246"/>
            <a:ext cx="340718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100" dirty="0" smtClean="0">
                <a:hlinkClick r:id="rId8"/>
              </a:rPr>
              <a:t>https://tech.ebu.ch/docs/tech-i/0790%20Tech-i%20issue%2026_for%20web.pdf</a:t>
            </a:r>
            <a:endParaRPr lang="nb-NO" sz="1100" dirty="0" smtClean="0"/>
          </a:p>
          <a:p>
            <a:endParaRPr lang="nb-NO" sz="1100" dirty="0"/>
          </a:p>
        </p:txBody>
      </p:sp>
    </p:spTree>
    <p:extLst>
      <p:ext uri="{BB962C8B-B14F-4D97-AF65-F5344CB8AC3E}">
        <p14:creationId xmlns:p14="http://schemas.microsoft.com/office/powerpoint/2010/main" val="3017470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Real </a:t>
            </a:r>
            <a:r>
              <a:rPr lang="nb-NO" dirty="0"/>
              <a:t>i</a:t>
            </a:r>
            <a:r>
              <a:rPr lang="nb-NO" dirty="0" smtClean="0"/>
              <a:t>nterpreters rate </a:t>
            </a:r>
            <a:r>
              <a:rPr lang="nb-NO" dirty="0" err="1" smtClean="0"/>
              <a:t>higher</a:t>
            </a:r>
            <a:r>
              <a:rPr lang="nb-NO" dirty="0" smtClean="0"/>
              <a:t> </a:t>
            </a:r>
            <a:r>
              <a:rPr lang="nb-NO" dirty="0" err="1" smtClean="0"/>
              <a:t>than</a:t>
            </a:r>
            <a:r>
              <a:rPr lang="nb-NO" dirty="0" smtClean="0"/>
              <a:t> </a:t>
            </a:r>
            <a:r>
              <a:rPr lang="nb-NO" dirty="0" err="1" smtClean="0"/>
              <a:t>avatars</a:t>
            </a:r>
            <a:endParaRPr lang="nb-NO" dirty="0"/>
          </a:p>
        </p:txBody>
      </p:sp>
      <p:sp>
        <p:nvSpPr>
          <p:cNvPr id="5" name="Rektangel 4"/>
          <p:cNvSpPr/>
          <p:nvPr/>
        </p:nvSpPr>
        <p:spPr>
          <a:xfrm>
            <a:off x="2843463" y="6398112"/>
            <a:ext cx="934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nb-NO" u="sng" dirty="0" smtClean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http://www.dfki.de/~fanu01/articoli_miei/2013/heloir-sltat13.pdf</a:t>
            </a:r>
            <a:endParaRPr lang="nb-N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7751" y="1409301"/>
            <a:ext cx="8156497" cy="4965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75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Second screen as </a:t>
            </a:r>
            <a:r>
              <a:rPr lang="nb-NO" dirty="0" err="1" smtClean="0"/>
              <a:t>accessibility</a:t>
            </a:r>
            <a:r>
              <a:rPr lang="nb-NO" dirty="0" smtClean="0"/>
              <a:t> </a:t>
            </a:r>
            <a:r>
              <a:rPr lang="nb-NO" dirty="0" err="1" smtClean="0"/>
              <a:t>remote</a:t>
            </a:r>
            <a:r>
              <a:rPr lang="nb-NO" dirty="0" smtClean="0"/>
              <a:t>?</a:t>
            </a:r>
            <a:endParaRPr lang="nb-NO" dirty="0"/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463" y="2032083"/>
            <a:ext cx="3743325" cy="4333875"/>
          </a:xfrm>
          <a:prstGeom prst="rect">
            <a:avLst/>
          </a:prstGeom>
        </p:spPr>
      </p:pic>
      <p:pic>
        <p:nvPicPr>
          <p:cNvPr id="6" name="Picture 2" descr="C:\Users\n20415\Desktop\EBU Hybrid TV\EBU second scree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1341"/>
          <a:stretch>
            <a:fillRect/>
          </a:stretch>
        </p:blipFill>
        <p:spPr bwMode="auto">
          <a:xfrm>
            <a:off x="5819322" y="2032083"/>
            <a:ext cx="5534478" cy="407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8854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4819</TotalTime>
  <Words>210</Words>
  <Application>Microsoft Office PowerPoint</Application>
  <PresentationFormat>Widescreen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Office-tema</vt:lpstr>
      <vt:lpstr>HbbTV 2.0</vt:lpstr>
      <vt:lpstr>Pairing &amp; app2app communication across devices</vt:lpstr>
      <vt:lpstr>Frame accurate synchronization</vt:lpstr>
      <vt:lpstr>Frame accurate synchronization</vt:lpstr>
      <vt:lpstr>Spoken subtitles on mobile rather than on shared TV</vt:lpstr>
      <vt:lpstr>Sign language on mobile in sync with TV</vt:lpstr>
      <vt:lpstr>Sign language with avatars?</vt:lpstr>
      <vt:lpstr>Real interpreters rate higher than avatars</vt:lpstr>
      <vt:lpstr>Second screen as accessibility remote?</vt:lpstr>
    </vt:vector>
  </TitlesOfParts>
  <Company>Norsk Rikskringkasting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HbbTV 2.0</dc:title>
  <dc:creator>Erik Vold</dc:creator>
  <cp:lastModifiedBy>Per Tullstedt 1726</cp:lastModifiedBy>
  <cp:revision>37</cp:revision>
  <dcterms:created xsi:type="dcterms:W3CDTF">2016-03-08T12:38:48Z</dcterms:created>
  <dcterms:modified xsi:type="dcterms:W3CDTF">2016-03-18T15:48:35Z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-1847241565</vt:i4>
  </property>
  <property fmtid="{D5CDD505-2E9C-101B-9397-08002B2CF9AE}" pid="3" name="_NewReviewCycle">
    <vt:lpwstr/>
  </property>
  <property fmtid="{D5CDD505-2E9C-101B-9397-08002B2CF9AE}" pid="4" name="_EmailSubject">
    <vt:lpwstr>Kanskje dette er et greit utgangspunkt for NorDig T?</vt:lpwstr>
  </property>
  <property fmtid="{D5CDD505-2E9C-101B-9397-08002B2CF9AE}" pid="5" name="_AuthorEmail">
    <vt:lpwstr>erik.vold@nrk.no</vt:lpwstr>
  </property>
  <property fmtid="{D5CDD505-2E9C-101B-9397-08002B2CF9AE}" pid="6" name="_AuthorEmailDisplayName">
    <vt:lpwstr>Erik Vold</vt:lpwstr>
  </property>
</Properties>
</file>