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15">
  <p:sldMasterIdLst>
    <p:sldMasterId id="2147483648" r:id="rId1"/>
  </p:sldMasterIdLst>
  <p:notesMasterIdLst>
    <p:notesMasterId r:id="rId24"/>
  </p:notesMasterIdLst>
  <p:handoutMasterIdLst>
    <p:handoutMasterId r:id="rId25"/>
  </p:handoutMasterIdLst>
  <p:sldIdLst>
    <p:sldId id="846" r:id="rId2"/>
    <p:sldId id="920" r:id="rId3"/>
    <p:sldId id="577" r:id="rId4"/>
    <p:sldId id="596" r:id="rId5"/>
    <p:sldId id="512" r:id="rId6"/>
    <p:sldId id="975" r:id="rId7"/>
    <p:sldId id="976" r:id="rId8"/>
    <p:sldId id="977" r:id="rId9"/>
    <p:sldId id="978" r:id="rId10"/>
    <p:sldId id="979" r:id="rId11"/>
    <p:sldId id="910" r:id="rId12"/>
    <p:sldId id="897" r:id="rId13"/>
    <p:sldId id="974" r:id="rId14"/>
    <p:sldId id="548" r:id="rId15"/>
    <p:sldId id="925" r:id="rId16"/>
    <p:sldId id="927" r:id="rId17"/>
    <p:sldId id="926" r:id="rId18"/>
    <p:sldId id="928" r:id="rId19"/>
    <p:sldId id="924" r:id="rId20"/>
    <p:sldId id="934" r:id="rId21"/>
    <p:sldId id="935" r:id="rId22"/>
    <p:sldId id="958" r:id="rId23"/>
  </p:sldIdLst>
  <p:sldSz cx="9144000" cy="6858000" type="screen4x3"/>
  <p:notesSz cx="6797675" cy="9926638"/>
  <p:defaultTextStyle>
    <a:defPPr>
      <a:defRPr lang="nb-NO"/>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050"/>
    <a:srgbClr val="663300"/>
    <a:srgbClr val="008000"/>
    <a:srgbClr val="FFA3A5"/>
    <a:srgbClr val="5C0000"/>
    <a:srgbClr val="D2ECB6"/>
    <a:srgbClr val="FFABAD"/>
    <a:srgbClr val="C6E6A2"/>
    <a:srgbClr val="FF7C80"/>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llanmörkt format 2 - Dekorfärg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92" autoAdjust="0"/>
    <p:restoredTop sz="92234" autoAdjust="0"/>
  </p:normalViewPr>
  <p:slideViewPr>
    <p:cSldViewPr>
      <p:cViewPr varScale="1">
        <p:scale>
          <a:sx n="116" d="100"/>
          <a:sy n="116" d="100"/>
        </p:scale>
        <p:origin x="678" y="102"/>
      </p:cViewPr>
      <p:guideLst>
        <p:guide orient="horz" pos="2160"/>
        <p:guide pos="2880"/>
      </p:guideLst>
    </p:cSldViewPr>
  </p:slideViewPr>
  <p:outlineViewPr>
    <p:cViewPr>
      <p:scale>
        <a:sx n="33" d="100"/>
        <a:sy n="33" d="100"/>
      </p:scale>
      <p:origin x="48" y="945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6" d="100"/>
          <a:sy n="66" d="100"/>
        </p:scale>
        <p:origin x="185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b-NO"/>
          </a:p>
        </p:txBody>
      </p:sp>
      <p:sp>
        <p:nvSpPr>
          <p:cNvPr id="13315"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b-NO"/>
          </a:p>
        </p:txBody>
      </p:sp>
      <p:sp>
        <p:nvSpPr>
          <p:cNvPr id="13316"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b-NO"/>
          </a:p>
        </p:txBody>
      </p:sp>
      <p:sp>
        <p:nvSpPr>
          <p:cNvPr id="13317"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EAA92433-1856-4F43-8A08-AD921B5655D2}" type="slidenum">
              <a:rPr lang="nb-NO"/>
              <a:pPr>
                <a:defRPr/>
              </a:pPr>
              <a:t>‹#›</a:t>
            </a:fld>
            <a:endParaRPr lang="nb-NO"/>
          </a:p>
        </p:txBody>
      </p:sp>
    </p:spTree>
    <p:extLst>
      <p:ext uri="{BB962C8B-B14F-4D97-AF65-F5344CB8AC3E}">
        <p14:creationId xmlns:p14="http://schemas.microsoft.com/office/powerpoint/2010/main" val="1532733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b-NO"/>
          </a:p>
        </p:txBody>
      </p:sp>
      <p:sp>
        <p:nvSpPr>
          <p:cNvPr id="12291"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b-NO"/>
          </a:p>
        </p:txBody>
      </p:sp>
      <p:sp>
        <p:nvSpPr>
          <p:cNvPr id="6148" name="Rectangle 4"/>
          <p:cNvSpPr>
            <a:spLocks noGrp="1" noRot="1" noChangeAspect="1" noChangeArrowheads="1" noTextEdit="1"/>
          </p:cNvSpPr>
          <p:nvPr>
            <p:ph type="sldImg" idx="2"/>
          </p:nvPr>
        </p:nvSpPr>
        <p:spPr bwMode="auto">
          <a:xfrm>
            <a:off x="919163" y="744538"/>
            <a:ext cx="4962525" cy="3722687"/>
          </a:xfrm>
          <a:prstGeom prst="rect">
            <a:avLst/>
          </a:prstGeom>
          <a:noFill/>
          <a:ln w="9525">
            <a:solidFill>
              <a:srgbClr val="000000"/>
            </a:solidFill>
            <a:miter lim="800000"/>
            <a:headEnd/>
            <a:tailEnd/>
          </a:ln>
        </p:spPr>
      </p:sp>
      <p:sp>
        <p:nvSpPr>
          <p:cNvPr id="12293" name="Rectangle 5"/>
          <p:cNvSpPr>
            <a:spLocks noGrp="1" noChangeArrowheads="1"/>
          </p:cNvSpPr>
          <p:nvPr>
            <p:ph type="body" sz="quarter" idx="3"/>
          </p:nvPr>
        </p:nvSpPr>
        <p:spPr bwMode="auto">
          <a:xfrm>
            <a:off x="679450" y="4716463"/>
            <a:ext cx="5438775" cy="4465637"/>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p>
            <a:pPr lvl="0"/>
            <a:r>
              <a:rPr lang="nb-NO" noProof="0"/>
              <a:t>Klikk for å redigere tekststiler i malen</a:t>
            </a:r>
          </a:p>
          <a:p>
            <a:pPr lvl="1"/>
            <a:r>
              <a:rPr lang="nb-NO" noProof="0"/>
              <a:t>Andre nivå</a:t>
            </a:r>
          </a:p>
          <a:p>
            <a:pPr lvl="2"/>
            <a:r>
              <a:rPr lang="nb-NO" noProof="0"/>
              <a:t>Tredje nivå</a:t>
            </a:r>
          </a:p>
          <a:p>
            <a:pPr lvl="3"/>
            <a:r>
              <a:rPr lang="nb-NO" noProof="0"/>
              <a:t>Fjerde nivå</a:t>
            </a:r>
          </a:p>
          <a:p>
            <a:pPr lvl="4"/>
            <a:r>
              <a:rPr lang="nb-NO" noProof="0"/>
              <a:t>Femte nivå</a:t>
            </a:r>
          </a:p>
        </p:txBody>
      </p:sp>
      <p:sp>
        <p:nvSpPr>
          <p:cNvPr id="12294"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b-NO"/>
          </a:p>
        </p:txBody>
      </p:sp>
      <p:sp>
        <p:nvSpPr>
          <p:cNvPr id="12295"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176FCF84-E18E-4863-AF2E-AF6CBF85D626}" type="slidenum">
              <a:rPr lang="nb-NO"/>
              <a:pPr>
                <a:defRPr/>
              </a:pPr>
              <a:t>‹#›</a:t>
            </a:fld>
            <a:endParaRPr lang="nb-NO"/>
          </a:p>
        </p:txBody>
      </p:sp>
    </p:spTree>
    <p:extLst>
      <p:ext uri="{BB962C8B-B14F-4D97-AF65-F5344CB8AC3E}">
        <p14:creationId xmlns:p14="http://schemas.microsoft.com/office/powerpoint/2010/main" val="26474957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303"/>
            <a:ext cx="9144000" cy="4811151"/>
          </a:xfrm>
          <a:prstGeom prst="rect">
            <a:avLst/>
          </a:prstGeom>
        </p:spPr>
      </p:pic>
      <p:pic>
        <p:nvPicPr>
          <p:cNvPr id="10" name="Picture 9"/>
          <p:cNvPicPr>
            <a:picLocks noChangeAspect="1"/>
          </p:cNvPicPr>
          <p:nvPr userDrawn="1"/>
        </p:nvPicPr>
        <p:blipFill>
          <a:blip r:embed="rId3"/>
          <a:stretch>
            <a:fillRect/>
          </a:stretch>
        </p:blipFill>
        <p:spPr>
          <a:xfrm>
            <a:off x="115489" y="106777"/>
            <a:ext cx="1140622" cy="1077588"/>
          </a:xfrm>
          <a:prstGeom prst="rect">
            <a:avLst/>
          </a:prstGeom>
        </p:spPr>
      </p:pic>
      <p:sp>
        <p:nvSpPr>
          <p:cNvPr id="2" name="Tittel 1"/>
          <p:cNvSpPr>
            <a:spLocks noGrp="1"/>
          </p:cNvSpPr>
          <p:nvPr>
            <p:ph type="ctrTitle"/>
          </p:nvPr>
        </p:nvSpPr>
        <p:spPr>
          <a:xfrm>
            <a:off x="685800" y="2130427"/>
            <a:ext cx="7772400" cy="1470025"/>
          </a:xfrm>
        </p:spPr>
        <p:txBody>
          <a:bodyPr/>
          <a:lstStyle>
            <a:lvl1pPr>
              <a:defRPr sz="3600">
                <a:latin typeface="Calibri" pitchFamily="34" charset="0"/>
              </a:defRPr>
            </a:lvl1pPr>
          </a:lstStyle>
          <a:p>
            <a:r>
              <a:rPr lang="nb-NO" dirty="0"/>
              <a:t>Klikk for å redigere tittelstil</a:t>
            </a:r>
          </a:p>
        </p:txBody>
      </p:sp>
      <p:sp>
        <p:nvSpPr>
          <p:cNvPr id="3" name="Undertittel 2"/>
          <p:cNvSpPr>
            <a:spLocks noGrp="1"/>
          </p:cNvSpPr>
          <p:nvPr>
            <p:ph type="subTitle" idx="1"/>
          </p:nvPr>
        </p:nvSpPr>
        <p:spPr>
          <a:xfrm>
            <a:off x="1371600" y="3886200"/>
            <a:ext cx="6400800" cy="1752600"/>
          </a:xfrm>
        </p:spPr>
        <p:txBody>
          <a:bodyPr/>
          <a:lstStyle>
            <a:lvl1pPr marL="0" indent="0" algn="ctr">
              <a:buNone/>
              <a:defRPr sz="240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b-NO"/>
              <a:t>Klikk for å redigere undertittelstil i malen</a:t>
            </a:r>
          </a:p>
        </p:txBody>
      </p:sp>
      <p:sp>
        <p:nvSpPr>
          <p:cNvPr id="4" name="Rectangle 4"/>
          <p:cNvSpPr>
            <a:spLocks noGrp="1" noChangeArrowheads="1"/>
          </p:cNvSpPr>
          <p:nvPr>
            <p:ph type="dt" sz="half" idx="10"/>
          </p:nvPr>
        </p:nvSpPr>
        <p:spPr>
          <a:xfrm>
            <a:off x="457200" y="6453337"/>
            <a:ext cx="2133600" cy="268139"/>
          </a:xfrm>
          <a:ln/>
        </p:spPr>
        <p:txBody>
          <a:bodyPr/>
          <a:lstStyle>
            <a:lvl1pPr>
              <a:defRPr sz="1000"/>
            </a:lvl1pPr>
          </a:lstStyle>
          <a:p>
            <a:pPr>
              <a:defRPr/>
            </a:pPr>
            <a:endParaRPr lang="nb-NO" dirty="0"/>
          </a:p>
        </p:txBody>
      </p:sp>
      <p:sp>
        <p:nvSpPr>
          <p:cNvPr id="5" name="Rectangle 5"/>
          <p:cNvSpPr>
            <a:spLocks noGrp="1" noChangeArrowheads="1"/>
          </p:cNvSpPr>
          <p:nvPr>
            <p:ph type="ftr" sz="quarter" idx="11"/>
          </p:nvPr>
        </p:nvSpPr>
        <p:spPr>
          <a:xfrm>
            <a:off x="3124200" y="6453337"/>
            <a:ext cx="2895600" cy="268139"/>
          </a:xfrm>
          <a:ln/>
        </p:spPr>
        <p:txBody>
          <a:bodyPr/>
          <a:lstStyle>
            <a:lvl1pPr>
              <a:defRPr sz="1000"/>
            </a:lvl1pPr>
          </a:lstStyle>
          <a:p>
            <a:pPr>
              <a:defRPr/>
            </a:pPr>
            <a:endParaRPr lang="nb-NO" dirty="0"/>
          </a:p>
        </p:txBody>
      </p:sp>
      <p:sp>
        <p:nvSpPr>
          <p:cNvPr id="6" name="Rectangle 6"/>
          <p:cNvSpPr>
            <a:spLocks noGrp="1" noChangeArrowheads="1"/>
          </p:cNvSpPr>
          <p:nvPr>
            <p:ph type="sldNum" sz="quarter" idx="12"/>
          </p:nvPr>
        </p:nvSpPr>
        <p:spPr>
          <a:xfrm>
            <a:off x="7956376" y="6453337"/>
            <a:ext cx="730424" cy="268139"/>
          </a:xfrm>
          <a:ln/>
        </p:spPr>
        <p:txBody>
          <a:bodyPr/>
          <a:lstStyle>
            <a:lvl1pPr>
              <a:defRPr sz="1000"/>
            </a:lvl1pPr>
          </a:lstStyle>
          <a:p>
            <a:pPr>
              <a:defRPr/>
            </a:pPr>
            <a:fld id="{8448E413-277E-44FD-9FFC-64B2CB6B3D44}" type="slidenum">
              <a:rPr lang="nb-NO" smtClean="0"/>
              <a:pPr>
                <a:defRPr/>
              </a:pPr>
              <a:t>‹#›</a:t>
            </a:fld>
            <a:endParaRPr lang="nb-N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loddrett tekst 2"/>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78CAD0B0-430C-492C-B479-DA0B084581EF}" type="slidenum">
              <a:rPr lang="nb-NO"/>
              <a:pPr>
                <a:defRPr/>
              </a:pPr>
              <a:t>‹#›</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6629400" y="274640"/>
            <a:ext cx="2057400" cy="5851525"/>
          </a:xfrm>
        </p:spPr>
        <p:txBody>
          <a:bodyPr vert="eaVert"/>
          <a:lstStyle/>
          <a:p>
            <a:r>
              <a:rPr lang="nb-NO"/>
              <a:t>Klikk for å redigere tittelstil</a:t>
            </a:r>
          </a:p>
        </p:txBody>
      </p:sp>
      <p:sp>
        <p:nvSpPr>
          <p:cNvPr id="3" name="Plassholder for loddrett tekst 2"/>
          <p:cNvSpPr>
            <a:spLocks noGrp="1"/>
          </p:cNvSpPr>
          <p:nvPr>
            <p:ph type="body" orient="vert" idx="1"/>
          </p:nvPr>
        </p:nvSpPr>
        <p:spPr>
          <a:xfrm>
            <a:off x="457200" y="274640"/>
            <a:ext cx="6019800" cy="5851525"/>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59AF2481-7338-42A6-9766-AE6726C653D1}" type="slidenum">
              <a:rPr lang="nb-NO"/>
              <a:pPr>
                <a:defRPr/>
              </a:pPr>
              <a:t>‹#›</a:t>
            </a:fld>
            <a:endParaRPr lang="nb-N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tel og innhold">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stretch>
            <a:fillRect/>
          </a:stretch>
        </p:blipFill>
        <p:spPr>
          <a:xfrm>
            <a:off x="0" y="5939"/>
            <a:ext cx="9144000" cy="801369"/>
          </a:xfrm>
          <a:prstGeom prst="rect">
            <a:avLst/>
          </a:prstGeom>
        </p:spPr>
      </p:pic>
      <p:pic>
        <p:nvPicPr>
          <p:cNvPr id="4" name="Picture 3"/>
          <p:cNvPicPr>
            <a:picLocks noChangeAspect="1"/>
          </p:cNvPicPr>
          <p:nvPr userDrawn="1"/>
        </p:nvPicPr>
        <p:blipFill>
          <a:blip r:embed="rId3"/>
          <a:stretch>
            <a:fillRect/>
          </a:stretch>
        </p:blipFill>
        <p:spPr>
          <a:xfrm>
            <a:off x="20596" y="14177"/>
            <a:ext cx="803150" cy="758765"/>
          </a:xfrm>
          <a:prstGeom prst="rect">
            <a:avLst/>
          </a:prstGeom>
        </p:spPr>
      </p:pic>
      <p:sp>
        <p:nvSpPr>
          <p:cNvPr id="3" name="Plassholder for innhold 2"/>
          <p:cNvSpPr>
            <a:spLocks noGrp="1"/>
          </p:cNvSpPr>
          <p:nvPr>
            <p:ph idx="1"/>
          </p:nvPr>
        </p:nvSpPr>
        <p:spPr>
          <a:xfrm>
            <a:off x="457200" y="961395"/>
            <a:ext cx="8229600" cy="5419933"/>
          </a:xfrm>
        </p:spPr>
        <p:txBody>
          <a:bodyPr/>
          <a:lstStyle>
            <a:lvl1pPr>
              <a:defRPr sz="2000">
                <a:latin typeface="Calibri" pitchFamily="34" charset="0"/>
              </a:defRPr>
            </a:lvl1pPr>
            <a:lvl2pPr>
              <a:defRPr sz="1800">
                <a:latin typeface="Calibri" pitchFamily="34" charset="0"/>
              </a:defRPr>
            </a:lvl2pPr>
            <a:lvl3pPr>
              <a:defRPr sz="1600">
                <a:latin typeface="Calibri" pitchFamily="34" charset="0"/>
              </a:defRPr>
            </a:lvl3pPr>
            <a:lvl4pPr>
              <a:defRPr sz="1400">
                <a:latin typeface="Calibri" pitchFamily="34" charset="0"/>
              </a:defRPr>
            </a:lvl4pPr>
            <a:lvl5pPr>
              <a:defRPr sz="1400">
                <a:latin typeface="Calibri" pitchFamily="34" charset="0"/>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8" name="Tittel 1"/>
          <p:cNvSpPr>
            <a:spLocks noGrp="1"/>
          </p:cNvSpPr>
          <p:nvPr>
            <p:ph type="title"/>
          </p:nvPr>
        </p:nvSpPr>
        <p:spPr>
          <a:xfrm>
            <a:off x="971600" y="116632"/>
            <a:ext cx="7715200" cy="648072"/>
          </a:xfrm>
        </p:spPr>
        <p:txBody>
          <a:bodyPr/>
          <a:lstStyle>
            <a:lvl1pPr algn="l">
              <a:defRPr sz="2400"/>
            </a:lvl1pPr>
          </a:lstStyle>
          <a:p>
            <a:r>
              <a:rPr lang="nb-NO" dirty="0"/>
              <a:t>Klikk for å redigere tittelstil</a:t>
            </a:r>
          </a:p>
        </p:txBody>
      </p:sp>
      <p:sp>
        <p:nvSpPr>
          <p:cNvPr id="10" name="Platshållare för datum 9"/>
          <p:cNvSpPr>
            <a:spLocks noGrp="1"/>
          </p:cNvSpPr>
          <p:nvPr>
            <p:ph type="dt" sz="half" idx="10"/>
          </p:nvPr>
        </p:nvSpPr>
        <p:spPr>
          <a:xfrm>
            <a:off x="457200" y="6453337"/>
            <a:ext cx="2133600" cy="268139"/>
          </a:xfrm>
        </p:spPr>
        <p:txBody>
          <a:bodyPr/>
          <a:lstStyle>
            <a:lvl1pPr>
              <a:defRPr sz="1000"/>
            </a:lvl1pPr>
          </a:lstStyle>
          <a:p>
            <a:pPr>
              <a:defRPr/>
            </a:pPr>
            <a:endParaRPr lang="nb-NO"/>
          </a:p>
        </p:txBody>
      </p:sp>
      <p:sp>
        <p:nvSpPr>
          <p:cNvPr id="11" name="Platshållare för bildnummer 10"/>
          <p:cNvSpPr>
            <a:spLocks noGrp="1"/>
          </p:cNvSpPr>
          <p:nvPr>
            <p:ph type="sldNum" sz="quarter" idx="11"/>
          </p:nvPr>
        </p:nvSpPr>
        <p:spPr>
          <a:xfrm>
            <a:off x="6553200" y="6453337"/>
            <a:ext cx="2133600" cy="268139"/>
          </a:xfrm>
        </p:spPr>
        <p:txBody>
          <a:bodyPr/>
          <a:lstStyle>
            <a:lvl1pPr>
              <a:defRPr sz="1000"/>
            </a:lvl1pPr>
          </a:lstStyle>
          <a:p>
            <a:pPr>
              <a:defRPr/>
            </a:pPr>
            <a:fld id="{CD43E73F-939E-41C0-A51D-E14F15C47D94}" type="slidenum">
              <a:rPr lang="nb-NO" smtClean="0"/>
              <a:pPr>
                <a:defRPr/>
              </a:pPr>
              <a:t>‹#›</a:t>
            </a:fld>
            <a:endParaRPr lang="nb-NO" dirty="0"/>
          </a:p>
        </p:txBody>
      </p:sp>
      <p:sp>
        <p:nvSpPr>
          <p:cNvPr id="12" name="Platshållare för sidfot 11"/>
          <p:cNvSpPr>
            <a:spLocks noGrp="1"/>
          </p:cNvSpPr>
          <p:nvPr>
            <p:ph type="ftr" sz="quarter" idx="12"/>
          </p:nvPr>
        </p:nvSpPr>
        <p:spPr>
          <a:xfrm>
            <a:off x="3124200" y="6453337"/>
            <a:ext cx="2895600" cy="268139"/>
          </a:xfrm>
        </p:spPr>
        <p:txBody>
          <a:bodyPr/>
          <a:lstStyle>
            <a:lvl1pPr>
              <a:defRPr sz="1000"/>
            </a:lvl1pPr>
          </a:lstStyle>
          <a:p>
            <a:pPr>
              <a:defRPr/>
            </a:pPr>
            <a:r>
              <a:rPr lang="nb-NO"/>
              <a:t>NorDig/T 10 February 2007</a:t>
            </a:r>
          </a:p>
        </p:txBody>
      </p:sp>
      <p:cxnSp>
        <p:nvCxnSpPr>
          <p:cNvPr id="6" name="Straight Connector 5"/>
          <p:cNvCxnSpPr/>
          <p:nvPr userDrawn="1"/>
        </p:nvCxnSpPr>
        <p:spPr>
          <a:xfrm>
            <a:off x="0" y="798079"/>
            <a:ext cx="9144000" cy="9229"/>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ndelingsoverskrift">
    <p:spTree>
      <p:nvGrpSpPr>
        <p:cNvPr id="1" name=""/>
        <p:cNvGrpSpPr/>
        <p:nvPr/>
      </p:nvGrpSpPr>
      <p:grpSpPr>
        <a:xfrm>
          <a:off x="0" y="0"/>
          <a:ext cx="0" cy="0"/>
          <a:chOff x="0" y="0"/>
          <a:chExt cx="0" cy="0"/>
        </a:xfrm>
      </p:grpSpPr>
      <p:sp>
        <p:nvSpPr>
          <p:cNvPr id="2" name="Tittel 1"/>
          <p:cNvSpPr>
            <a:spLocks noGrp="1"/>
          </p:cNvSpPr>
          <p:nvPr>
            <p:ph type="title"/>
          </p:nvPr>
        </p:nvSpPr>
        <p:spPr>
          <a:xfrm>
            <a:off x="722313" y="4406902"/>
            <a:ext cx="7772400" cy="1362075"/>
          </a:xfrm>
        </p:spPr>
        <p:txBody>
          <a:bodyPr anchor="t"/>
          <a:lstStyle>
            <a:lvl1pPr algn="l">
              <a:defRPr sz="4000" b="1" cap="all"/>
            </a:lvl1pPr>
          </a:lstStyle>
          <a:p>
            <a:r>
              <a:rPr lang="nb-NO"/>
              <a:t>Klikk for å redigere tittelstil</a:t>
            </a:r>
          </a:p>
        </p:txBody>
      </p:sp>
      <p:sp>
        <p:nvSpPr>
          <p:cNvPr id="3" name="Plassholder f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b-NO"/>
              <a:t>Klikk for å redigere tekststiler i malen</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F9C81274-710A-4E52-832F-F617AFE28077}" type="slidenum">
              <a:rPr lang="nb-NO"/>
              <a:pPr>
                <a:defRPr/>
              </a:pPr>
              <a:t>‹#›</a:t>
            </a:fld>
            <a:endParaRPr lang="nb-N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AAC3097E-1200-41B3-8B38-8F142BFF3C8B}" type="slidenum">
              <a:rPr lang="nb-NO"/>
              <a:pPr>
                <a:defRPr/>
              </a:pPr>
              <a:t>‹#›</a:t>
            </a:fld>
            <a:endParaRPr lang="nb-N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lvl1pPr>
              <a:defRPr/>
            </a:lvl1pPr>
          </a:lstStyle>
          <a:p>
            <a:r>
              <a:rPr lang="nb-NO"/>
              <a:t>Klikk for å redigere tittelstil</a:t>
            </a:r>
          </a:p>
        </p:txBody>
      </p:sp>
      <p:sp>
        <p:nvSpPr>
          <p:cNvPr id="3" name="Plassholder f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Rectangle 4"/>
          <p:cNvSpPr>
            <a:spLocks noGrp="1" noChangeArrowheads="1"/>
          </p:cNvSpPr>
          <p:nvPr>
            <p:ph type="dt" sz="half" idx="10"/>
          </p:nvPr>
        </p:nvSpPr>
        <p:spPr>
          <a:ln/>
        </p:spPr>
        <p:txBody>
          <a:bodyPr/>
          <a:lstStyle>
            <a:lvl1pPr>
              <a:defRPr/>
            </a:lvl1pPr>
          </a:lstStyle>
          <a:p>
            <a:pPr>
              <a:defRPr/>
            </a:pPr>
            <a:endParaRPr lang="nb-NO"/>
          </a:p>
        </p:txBody>
      </p:sp>
      <p:sp>
        <p:nvSpPr>
          <p:cNvPr id="8"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9" name="Rectangle 6"/>
          <p:cNvSpPr>
            <a:spLocks noGrp="1" noChangeArrowheads="1"/>
          </p:cNvSpPr>
          <p:nvPr>
            <p:ph type="sldNum" sz="quarter" idx="12"/>
          </p:nvPr>
        </p:nvSpPr>
        <p:spPr>
          <a:ln/>
        </p:spPr>
        <p:txBody>
          <a:bodyPr/>
          <a:lstStyle>
            <a:lvl1pPr>
              <a:defRPr/>
            </a:lvl1pPr>
          </a:lstStyle>
          <a:p>
            <a:pPr>
              <a:defRPr/>
            </a:pPr>
            <a:fld id="{0FC02AB0-275D-437E-87DD-89525482DCD5}" type="slidenum">
              <a:rPr lang="nb-NO"/>
              <a:pPr>
                <a:defRPr/>
              </a:pPr>
              <a:t>‹#›</a:t>
            </a:fld>
            <a:endParaRPr lang="nb-N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Rectangle 4"/>
          <p:cNvSpPr>
            <a:spLocks noGrp="1" noChangeArrowheads="1"/>
          </p:cNvSpPr>
          <p:nvPr>
            <p:ph type="dt" sz="half" idx="10"/>
          </p:nvPr>
        </p:nvSpPr>
        <p:spPr>
          <a:ln/>
        </p:spPr>
        <p:txBody>
          <a:bodyPr/>
          <a:lstStyle>
            <a:lvl1pPr>
              <a:defRPr/>
            </a:lvl1pPr>
          </a:lstStyle>
          <a:p>
            <a:pPr>
              <a:defRPr/>
            </a:pPr>
            <a:endParaRPr lang="nb-NO"/>
          </a:p>
        </p:txBody>
      </p:sp>
      <p:sp>
        <p:nvSpPr>
          <p:cNvPr id="4"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5" name="Rectangle 6"/>
          <p:cNvSpPr>
            <a:spLocks noGrp="1" noChangeArrowheads="1"/>
          </p:cNvSpPr>
          <p:nvPr>
            <p:ph type="sldNum" sz="quarter" idx="12"/>
          </p:nvPr>
        </p:nvSpPr>
        <p:spPr>
          <a:ln/>
        </p:spPr>
        <p:txBody>
          <a:bodyPr/>
          <a:lstStyle>
            <a:lvl1pPr>
              <a:defRPr/>
            </a:lvl1pPr>
          </a:lstStyle>
          <a:p>
            <a:pPr>
              <a:defRPr/>
            </a:pPr>
            <a:fld id="{34218792-7E2F-4AC3-9DE1-916B1386EB93}" type="slidenum">
              <a:rPr lang="nb-NO"/>
              <a:pPr>
                <a:defRPr/>
              </a:pPr>
              <a:t>‹#›</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nb-NO"/>
          </a:p>
        </p:txBody>
      </p:sp>
      <p:sp>
        <p:nvSpPr>
          <p:cNvPr id="3"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4" name="Rectangle 6"/>
          <p:cNvSpPr>
            <a:spLocks noGrp="1" noChangeArrowheads="1"/>
          </p:cNvSpPr>
          <p:nvPr>
            <p:ph type="sldNum" sz="quarter" idx="12"/>
          </p:nvPr>
        </p:nvSpPr>
        <p:spPr>
          <a:ln/>
        </p:spPr>
        <p:txBody>
          <a:bodyPr/>
          <a:lstStyle>
            <a:lvl1pPr>
              <a:defRPr/>
            </a:lvl1pPr>
          </a:lstStyle>
          <a:p>
            <a:pPr>
              <a:defRPr/>
            </a:pPr>
            <a:fld id="{8C45C692-F0EC-4778-BA56-1CC4A14A8441}" type="slidenum">
              <a:rPr lang="nb-NO"/>
              <a:pPr>
                <a:defRPr/>
              </a:pPr>
              <a:t>‹#›</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457201" y="273050"/>
            <a:ext cx="3008313" cy="1162050"/>
          </a:xfrm>
        </p:spPr>
        <p:txBody>
          <a:bodyPr anchor="b"/>
          <a:lstStyle>
            <a:lvl1pPr algn="l">
              <a:defRPr sz="2000" b="1"/>
            </a:lvl1pPr>
          </a:lstStyle>
          <a:p>
            <a:r>
              <a:rPr lang="nb-NO"/>
              <a:t>Klikk for å redigere tittelstil</a:t>
            </a:r>
          </a:p>
        </p:txBody>
      </p:sp>
      <p:sp>
        <p:nvSpPr>
          <p:cNvPr id="3" name="Plassholder for innhold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98AA4AFA-28A4-452C-AC20-BFEC41F33A5A}" type="slidenum">
              <a:rPr lang="nb-NO"/>
              <a:pPr>
                <a:defRPr/>
              </a:pPr>
              <a:t>‹#›</a:t>
            </a:fld>
            <a:endParaRPr lang="nb-N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1792288" y="4800600"/>
            <a:ext cx="5486400" cy="566738"/>
          </a:xfrm>
        </p:spPr>
        <p:txBody>
          <a:bodyPr anchor="b"/>
          <a:lstStyle>
            <a:lvl1pPr algn="l">
              <a:defRPr sz="2000" b="1"/>
            </a:lvl1pPr>
          </a:lstStyle>
          <a:p>
            <a:r>
              <a:rPr lang="nb-NO"/>
              <a:t>Klikk for å redigere tittelstil</a:t>
            </a:r>
          </a:p>
        </p:txBody>
      </p:sp>
      <p:sp>
        <p:nvSpPr>
          <p:cNvPr id="3" name="Plassholder for bild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b-NO" noProof="0"/>
          </a:p>
        </p:txBody>
      </p:sp>
      <p:sp>
        <p:nvSpPr>
          <p:cNvPr id="4" name="Plassholder f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E462513B-5372-41FB-A4C6-100EAA37D4B2}" type="slidenum">
              <a:rPr lang="nb-NO"/>
              <a:pPr>
                <a:defRPr/>
              </a:pPr>
              <a:t>‹#›</a:t>
            </a:fld>
            <a:endParaRPr lang="nb-N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b-NO"/>
              <a:t>Klikk for å redigere tittelstil</a:t>
            </a:r>
          </a:p>
        </p:txBody>
      </p:sp>
      <p:sp>
        <p:nvSpPr>
          <p:cNvPr id="1027" name="Rectangle 3"/>
          <p:cNvSpPr>
            <a:spLocks noGrp="1" noChangeArrowheads="1"/>
          </p:cNvSpPr>
          <p:nvPr>
            <p:ph type="body" idx="1"/>
          </p:nvPr>
        </p:nvSpPr>
        <p:spPr bwMode="auto">
          <a:xfrm>
            <a:off x="457200" y="1600202"/>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nb-NO"/>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r>
              <a:rPr lang="nb-NO"/>
              <a:t>NorDig/T 10 February 2007</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CD43E73F-939E-41C0-A51D-E14F15C47D94}" type="slidenum">
              <a:rPr lang="nb-NO"/>
              <a:pPr>
                <a:defRPr/>
              </a:pPr>
              <a:t>‹#›</a:t>
            </a:fld>
            <a:endParaRPr lang="nb-N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flatpanelshd.com/focus.php?subaction=showfull&amp;id=1543913516" TargetMode="External"/><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Plassholder for lysbildenummer 5"/>
          <p:cNvSpPr>
            <a:spLocks noGrp="1"/>
          </p:cNvSpPr>
          <p:nvPr>
            <p:ph type="sldNum" sz="quarter" idx="12"/>
          </p:nvPr>
        </p:nvSpPr>
        <p:spPr>
          <a:noFill/>
        </p:spPr>
        <p:txBody>
          <a:bodyPr/>
          <a:lstStyle/>
          <a:p>
            <a:fld id="{B0662081-7423-49C5-ACB0-9F37174CD27F}" type="slidenum">
              <a:rPr lang="en-US" smtClean="0"/>
              <a:pPr/>
              <a:t>1</a:t>
            </a:fld>
            <a:endParaRPr lang="en-US" dirty="0"/>
          </a:p>
        </p:txBody>
      </p:sp>
      <p:sp>
        <p:nvSpPr>
          <p:cNvPr id="10" name="Rectangle 2"/>
          <p:cNvSpPr txBox="1">
            <a:spLocks noChangeArrowheads="1"/>
          </p:cNvSpPr>
          <p:nvPr/>
        </p:nvSpPr>
        <p:spPr bwMode="auto">
          <a:xfrm>
            <a:off x="1547665" y="44624"/>
            <a:ext cx="6984778" cy="850900"/>
          </a:xfrm>
          <a:prstGeom prst="rect">
            <a:avLst/>
          </a:prstGeom>
          <a:noFill/>
          <a:ln w="9525">
            <a:noFill/>
            <a:miter lim="800000"/>
            <a:headEnd/>
            <a:tailEnd/>
          </a:ln>
        </p:spPr>
        <p:txBody>
          <a:bodyPr anchor="ctr"/>
          <a:lstStyle/>
          <a:p>
            <a:pPr>
              <a:defRPr/>
            </a:pPr>
            <a:r>
              <a:rPr lang="en-US" sz="2400" b="1" kern="0" dirty="0">
                <a:latin typeface="+mj-lt"/>
                <a:ea typeface="+mj-ea"/>
                <a:cs typeface="+mj-cs"/>
              </a:rPr>
              <a:t>NorDig T report to Excom</a:t>
            </a:r>
          </a:p>
          <a:p>
            <a:pPr>
              <a:defRPr/>
            </a:pPr>
            <a:r>
              <a:rPr lang="en-US" sz="1400" b="1" kern="0" dirty="0">
                <a:latin typeface="+mj-lt"/>
                <a:ea typeface="+mj-ea"/>
                <a:cs typeface="+mj-cs"/>
              </a:rPr>
              <a:t>   NorDig Excom meeting </a:t>
            </a:r>
            <a:r>
              <a:rPr lang="en-US" sz="1400" b="1" kern="0" dirty="0" smtClean="0">
                <a:latin typeface="+mj-lt"/>
                <a:ea typeface="+mj-ea"/>
                <a:cs typeface="+mj-cs"/>
              </a:rPr>
              <a:t>10</a:t>
            </a:r>
            <a:r>
              <a:rPr lang="en-US" sz="1400" b="1" kern="0" baseline="30000" dirty="0" smtClean="0">
                <a:latin typeface="+mj-lt"/>
                <a:ea typeface="+mj-ea"/>
                <a:cs typeface="+mj-cs"/>
              </a:rPr>
              <a:t>th</a:t>
            </a:r>
            <a:r>
              <a:rPr lang="en-US" sz="1400" b="1" kern="0" dirty="0" smtClean="0">
                <a:latin typeface="+mj-lt"/>
                <a:ea typeface="+mj-ea"/>
                <a:cs typeface="+mj-cs"/>
              </a:rPr>
              <a:t> October </a:t>
            </a:r>
            <a:r>
              <a:rPr lang="en-US" sz="1400" b="1" kern="0" dirty="0">
                <a:latin typeface="+mj-lt"/>
                <a:ea typeface="+mj-ea"/>
                <a:cs typeface="+mj-cs"/>
              </a:rPr>
              <a:t>2019 </a:t>
            </a:r>
            <a:r>
              <a:rPr lang="en-US" sz="1200" b="1" kern="0" dirty="0">
                <a:latin typeface="+mj-lt"/>
                <a:ea typeface="+mj-ea"/>
                <a:cs typeface="+mj-cs"/>
              </a:rPr>
              <a:t>Stockholm, Sweden</a:t>
            </a:r>
          </a:p>
        </p:txBody>
      </p:sp>
      <p:pic>
        <p:nvPicPr>
          <p:cNvPr id="4" name="Picture 3"/>
          <p:cNvPicPr>
            <a:picLocks noChangeAspect="1"/>
          </p:cNvPicPr>
          <p:nvPr/>
        </p:nvPicPr>
        <p:blipFill>
          <a:blip r:embed="rId2"/>
          <a:stretch>
            <a:fillRect/>
          </a:stretch>
        </p:blipFill>
        <p:spPr>
          <a:xfrm>
            <a:off x="7092280" y="80551"/>
            <a:ext cx="1943371" cy="1943371"/>
          </a:xfrm>
          <a:prstGeom prst="rect">
            <a:avLst/>
          </a:prstGeom>
        </p:spPr>
      </p:pic>
      <p:pic>
        <p:nvPicPr>
          <p:cNvPr id="3" name="Picture 2"/>
          <p:cNvPicPr>
            <a:picLocks noChangeAspect="1"/>
          </p:cNvPicPr>
          <p:nvPr/>
        </p:nvPicPr>
        <p:blipFill>
          <a:blip r:embed="rId3"/>
          <a:stretch>
            <a:fillRect/>
          </a:stretch>
        </p:blipFill>
        <p:spPr>
          <a:xfrm>
            <a:off x="7296122" y="1927686"/>
            <a:ext cx="1836953" cy="669425"/>
          </a:xfrm>
          <a:prstGeom prst="rect">
            <a:avLst/>
          </a:prstGeom>
        </p:spPr>
      </p:pic>
      <p:sp>
        <p:nvSpPr>
          <p:cNvPr id="2" name="TextBox 1"/>
          <p:cNvSpPr txBox="1"/>
          <p:nvPr/>
        </p:nvSpPr>
        <p:spPr>
          <a:xfrm>
            <a:off x="1902823" y="1036469"/>
            <a:ext cx="6203429" cy="4124206"/>
          </a:xfrm>
          <a:prstGeom prst="rect">
            <a:avLst/>
          </a:prstGeom>
          <a:noFill/>
        </p:spPr>
        <p:txBody>
          <a:bodyPr wrap="none" rtlCol="0">
            <a:spAutoFit/>
          </a:bodyPr>
          <a:lstStyle/>
          <a:p>
            <a:r>
              <a:rPr lang="en-US" sz="1400" b="1" dirty="0"/>
              <a:t>NorDig ExCom agenda </a:t>
            </a:r>
            <a:r>
              <a:rPr lang="en-US" sz="1400" b="1" dirty="0" smtClean="0"/>
              <a:t>10</a:t>
            </a:r>
            <a:r>
              <a:rPr lang="en-US" sz="1400" b="1" baseline="30000" dirty="0" smtClean="0"/>
              <a:t>th</a:t>
            </a:r>
            <a:r>
              <a:rPr lang="en-US" sz="1400" b="1" dirty="0" smtClean="0"/>
              <a:t> October </a:t>
            </a:r>
            <a:r>
              <a:rPr lang="en-US" sz="1400" b="1" dirty="0"/>
              <a:t>2019:</a:t>
            </a:r>
          </a:p>
          <a:p>
            <a:r>
              <a:rPr lang="en-US" sz="1000" b="1" i="1" dirty="0"/>
              <a:t>Place: Clarion hotel, Arlanda in Stockholm</a:t>
            </a:r>
          </a:p>
          <a:p>
            <a:endParaRPr lang="en-US" sz="1400" b="1" dirty="0">
              <a:solidFill>
                <a:schemeClr val="bg1">
                  <a:lumMod val="65000"/>
                </a:schemeClr>
              </a:solidFill>
            </a:endParaRPr>
          </a:p>
          <a:p>
            <a:r>
              <a:rPr lang="en-US" sz="1400" b="1" dirty="0">
                <a:solidFill>
                  <a:schemeClr val="bg1">
                    <a:lumMod val="65000"/>
                  </a:schemeClr>
                </a:solidFill>
              </a:rPr>
              <a:t>1. Agenda and report from previous meeting </a:t>
            </a:r>
            <a:endParaRPr lang="en-GB" sz="1400" dirty="0">
              <a:solidFill>
                <a:schemeClr val="bg1">
                  <a:lumMod val="65000"/>
                </a:schemeClr>
              </a:solidFill>
            </a:endParaRPr>
          </a:p>
          <a:p>
            <a:r>
              <a:rPr lang="en-US" sz="1400" b="1" dirty="0">
                <a:solidFill>
                  <a:schemeClr val="bg1">
                    <a:lumMod val="65000"/>
                  </a:schemeClr>
                </a:solidFill>
              </a:rPr>
              <a:t>2. Organizational matters </a:t>
            </a:r>
            <a:endParaRPr lang="en-GB" sz="1400" dirty="0">
              <a:solidFill>
                <a:schemeClr val="bg1">
                  <a:lumMod val="65000"/>
                </a:schemeClr>
              </a:solidFill>
            </a:endParaRPr>
          </a:p>
          <a:p>
            <a:r>
              <a:rPr lang="en-US" sz="1400" dirty="0">
                <a:solidFill>
                  <a:schemeClr val="bg1">
                    <a:lumMod val="65000"/>
                  </a:schemeClr>
                </a:solidFill>
              </a:rPr>
              <a:t>   2.1. Membership situation </a:t>
            </a:r>
            <a:endParaRPr lang="en-GB" sz="1400" dirty="0">
              <a:solidFill>
                <a:schemeClr val="bg1">
                  <a:lumMod val="65000"/>
                </a:schemeClr>
              </a:solidFill>
            </a:endParaRPr>
          </a:p>
          <a:p>
            <a:r>
              <a:rPr lang="en-US" sz="1400" dirty="0">
                <a:solidFill>
                  <a:schemeClr val="bg1">
                    <a:lumMod val="65000"/>
                  </a:schemeClr>
                </a:solidFill>
              </a:rPr>
              <a:t>   2.2. Finance matters </a:t>
            </a:r>
            <a:endParaRPr lang="en-GB" sz="1400" dirty="0">
              <a:solidFill>
                <a:schemeClr val="bg1">
                  <a:lumMod val="65000"/>
                </a:schemeClr>
              </a:solidFill>
            </a:endParaRPr>
          </a:p>
          <a:p>
            <a:r>
              <a:rPr lang="en-US" sz="1400" dirty="0">
                <a:solidFill>
                  <a:schemeClr val="bg1">
                    <a:lumMod val="65000"/>
                  </a:schemeClr>
                </a:solidFill>
              </a:rPr>
              <a:t>   2.3. Organizational matters </a:t>
            </a:r>
            <a:endParaRPr lang="en-GB" sz="1400" dirty="0">
              <a:solidFill>
                <a:schemeClr val="bg1">
                  <a:lumMod val="65000"/>
                </a:schemeClr>
              </a:solidFill>
            </a:endParaRPr>
          </a:p>
          <a:p>
            <a:r>
              <a:rPr lang="en-US" sz="1400" dirty="0"/>
              <a:t> </a:t>
            </a:r>
            <a:r>
              <a:rPr lang="en-US" sz="1400" b="1" dirty="0"/>
              <a:t> </a:t>
            </a:r>
            <a:endParaRPr lang="en-GB" sz="1400" dirty="0"/>
          </a:p>
          <a:p>
            <a:r>
              <a:rPr lang="en-US" sz="1400" b="1" dirty="0"/>
              <a:t>3. Report from NorDig/T </a:t>
            </a:r>
            <a:endParaRPr lang="en-GB" sz="1400" dirty="0"/>
          </a:p>
          <a:p>
            <a:r>
              <a:rPr lang="en-US" sz="1400" dirty="0"/>
              <a:t>   3.1. NorDig/T status &amp; planning</a:t>
            </a:r>
            <a:endParaRPr lang="en-GB" sz="1400" dirty="0"/>
          </a:p>
          <a:p>
            <a:r>
              <a:rPr lang="en-US" sz="1400" dirty="0"/>
              <a:t>   </a:t>
            </a:r>
            <a:r>
              <a:rPr lang="en-US" sz="1400" dirty="0" smtClean="0"/>
              <a:t>3.2. dynamic metadata HDR updated status report </a:t>
            </a:r>
            <a:endParaRPr lang="en-GB" sz="1400" dirty="0"/>
          </a:p>
          <a:p>
            <a:r>
              <a:rPr lang="en-US" sz="1400" dirty="0"/>
              <a:t> </a:t>
            </a:r>
            <a:endParaRPr lang="en-US" sz="1400" dirty="0">
              <a:solidFill>
                <a:schemeClr val="bg1">
                  <a:lumMod val="65000"/>
                </a:schemeClr>
              </a:solidFill>
            </a:endParaRPr>
          </a:p>
          <a:p>
            <a:r>
              <a:rPr lang="en-US" sz="1400" b="1" dirty="0">
                <a:solidFill>
                  <a:schemeClr val="bg1">
                    <a:lumMod val="65000"/>
                  </a:schemeClr>
                </a:solidFill>
              </a:rPr>
              <a:t>4. Report from Industry </a:t>
            </a:r>
            <a:endParaRPr lang="en-GB" sz="1400" dirty="0">
              <a:solidFill>
                <a:schemeClr val="bg1">
                  <a:lumMod val="65000"/>
                </a:schemeClr>
              </a:solidFill>
            </a:endParaRPr>
          </a:p>
          <a:p>
            <a:r>
              <a:rPr lang="en-US" sz="1400" b="1" dirty="0">
                <a:solidFill>
                  <a:schemeClr val="bg1">
                    <a:lumMod val="65000"/>
                  </a:schemeClr>
                </a:solidFill>
              </a:rPr>
              <a:t>5. Reports from members, DVB and other </a:t>
            </a:r>
            <a:endParaRPr lang="en-GB" sz="1400" dirty="0">
              <a:solidFill>
                <a:schemeClr val="bg1">
                  <a:lumMod val="65000"/>
                </a:schemeClr>
              </a:solidFill>
            </a:endParaRPr>
          </a:p>
          <a:p>
            <a:r>
              <a:rPr lang="en-US" sz="1400" b="1" dirty="0">
                <a:solidFill>
                  <a:schemeClr val="bg1">
                    <a:lumMod val="65000"/>
                  </a:schemeClr>
                </a:solidFill>
              </a:rPr>
              <a:t>6. Any other business  </a:t>
            </a:r>
            <a:endParaRPr lang="en-GB" sz="1400" dirty="0">
              <a:solidFill>
                <a:schemeClr val="bg1">
                  <a:lumMod val="65000"/>
                </a:schemeClr>
              </a:solidFill>
            </a:endParaRPr>
          </a:p>
          <a:p>
            <a:r>
              <a:rPr lang="en-US" sz="1400" b="1" dirty="0">
                <a:solidFill>
                  <a:schemeClr val="bg1">
                    <a:lumMod val="65000"/>
                  </a:schemeClr>
                </a:solidFill>
              </a:rPr>
              <a:t>7. Date and place for the meetings in 2019, </a:t>
            </a:r>
            <a:r>
              <a:rPr lang="en-US" sz="1000" b="1" dirty="0">
                <a:solidFill>
                  <a:schemeClr val="bg1">
                    <a:lumMod val="65000"/>
                  </a:schemeClr>
                </a:solidFill>
              </a:rPr>
              <a:t>next 7</a:t>
            </a:r>
            <a:r>
              <a:rPr lang="en-US" sz="1000" b="1" baseline="30000" dirty="0">
                <a:solidFill>
                  <a:schemeClr val="bg1">
                    <a:lumMod val="65000"/>
                  </a:schemeClr>
                </a:solidFill>
              </a:rPr>
              <a:t>th</a:t>
            </a:r>
            <a:r>
              <a:rPr lang="en-US" sz="1000" b="1" dirty="0">
                <a:solidFill>
                  <a:schemeClr val="bg1">
                    <a:lumMod val="65000"/>
                  </a:schemeClr>
                </a:solidFill>
              </a:rPr>
              <a:t> Oct 2019</a:t>
            </a:r>
            <a:endParaRPr lang="en-US" sz="1400" dirty="0">
              <a:solidFill>
                <a:schemeClr val="bg1">
                  <a:lumMod val="65000"/>
                </a:schemeClr>
              </a:solidFill>
            </a:endParaRPr>
          </a:p>
          <a:p>
            <a:endParaRPr lang="en-US" sz="1400" b="1" dirty="0">
              <a:solidFill>
                <a:schemeClr val="bg1">
                  <a:lumMod val="65000"/>
                </a:schemeClr>
              </a:solidFill>
            </a:endParaRPr>
          </a:p>
          <a:p>
            <a:r>
              <a:rPr lang="en-US" sz="1400" b="1" dirty="0">
                <a:solidFill>
                  <a:schemeClr val="bg1">
                    <a:lumMod val="65000"/>
                  </a:schemeClr>
                </a:solidFill>
              </a:rPr>
              <a:t>  </a:t>
            </a:r>
            <a:r>
              <a:rPr lang="en-US" sz="1400" b="1" dirty="0">
                <a:solidFill>
                  <a:srgbClr val="00B050"/>
                </a:solidFill>
              </a:rPr>
              <a:t>Green Text: text highlighted for Excom  </a:t>
            </a:r>
            <a:r>
              <a:rPr lang="en-US" sz="1200" b="1" dirty="0">
                <a:solidFill>
                  <a:srgbClr val="00B050"/>
                </a:solidFill>
              </a:rPr>
              <a:t>(waiting Excom decision/approval)</a:t>
            </a:r>
          </a:p>
        </p:txBody>
      </p:sp>
      <p:grpSp>
        <p:nvGrpSpPr>
          <p:cNvPr id="8" name="Group 7"/>
          <p:cNvGrpSpPr/>
          <p:nvPr/>
        </p:nvGrpSpPr>
        <p:grpSpPr>
          <a:xfrm>
            <a:off x="179512" y="1316540"/>
            <a:ext cx="694421" cy="611146"/>
            <a:chOff x="93548" y="548680"/>
            <a:chExt cx="694421" cy="611146"/>
          </a:xfrm>
        </p:grpSpPr>
        <p:sp>
          <p:nvSpPr>
            <p:cNvPr id="9" name="Oval 8"/>
            <p:cNvSpPr/>
            <p:nvPr/>
          </p:nvSpPr>
          <p:spPr>
            <a:xfrm>
              <a:off x="107503" y="548680"/>
              <a:ext cx="666513" cy="61114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extBox 10"/>
            <p:cNvSpPr txBox="1"/>
            <p:nvPr/>
          </p:nvSpPr>
          <p:spPr>
            <a:xfrm>
              <a:off x="93548" y="621849"/>
              <a:ext cx="694421" cy="430887"/>
            </a:xfrm>
            <a:prstGeom prst="rect">
              <a:avLst/>
            </a:prstGeom>
            <a:noFill/>
          </p:spPr>
          <p:txBody>
            <a:bodyPr wrap="none" rtlCol="0">
              <a:spAutoFit/>
            </a:bodyPr>
            <a:lstStyle/>
            <a:p>
              <a:pPr algn="ctr"/>
              <a:r>
                <a:rPr lang="en-GB" sz="1100" dirty="0" smtClean="0">
                  <a:solidFill>
                    <a:schemeClr val="bg1"/>
                  </a:solidFill>
                </a:rPr>
                <a:t>Not</a:t>
              </a:r>
            </a:p>
            <a:p>
              <a:pPr algn="ctr"/>
              <a:r>
                <a:rPr lang="en-GB" sz="1100" dirty="0" smtClean="0">
                  <a:solidFill>
                    <a:schemeClr val="bg1"/>
                  </a:solidFill>
                </a:rPr>
                <a:t>updated</a:t>
              </a:r>
              <a:endParaRPr lang="en-GB" sz="1100" dirty="0">
                <a:solidFill>
                  <a:schemeClr val="bg1"/>
                </a:solidFill>
              </a:endParaRPr>
            </a:p>
          </p:txBody>
        </p:sp>
      </p:grpSp>
      <p:sp>
        <p:nvSpPr>
          <p:cNvPr id="5" name="TextBox 4"/>
          <p:cNvSpPr txBox="1"/>
          <p:nvPr/>
        </p:nvSpPr>
        <p:spPr>
          <a:xfrm rot="21295747">
            <a:off x="1004623" y="1927394"/>
            <a:ext cx="5400600" cy="923330"/>
          </a:xfrm>
          <a:prstGeom prst="rect">
            <a:avLst/>
          </a:prstGeom>
          <a:solidFill>
            <a:schemeClr val="bg1">
              <a:lumMod val="95000"/>
              <a:alpha val="58000"/>
            </a:schemeClr>
          </a:solidFill>
          <a:ln w="19050">
            <a:solidFill>
              <a:srgbClr val="FF0000"/>
            </a:solidFill>
          </a:ln>
        </p:spPr>
        <p:txBody>
          <a:bodyPr wrap="square" rtlCol="0">
            <a:spAutoFit/>
          </a:bodyPr>
          <a:lstStyle/>
          <a:p>
            <a:r>
              <a:rPr lang="en-GB" dirty="0" smtClean="0">
                <a:solidFill>
                  <a:srgbClr val="FF5050"/>
                </a:solidFill>
              </a:rPr>
              <a:t>Per T first draft proposal NorDig T report to Excom meeting 10 October 2019, based upon updating previous report from March 2019</a:t>
            </a:r>
            <a:endParaRPr lang="en-GB" dirty="0">
              <a:solidFill>
                <a:srgbClr val="FF5050"/>
              </a:solidFill>
            </a:endParaRPr>
          </a:p>
        </p:txBody>
      </p:sp>
    </p:spTree>
    <p:extLst>
      <p:ext uri="{BB962C8B-B14F-4D97-AF65-F5344CB8AC3E}">
        <p14:creationId xmlns:p14="http://schemas.microsoft.com/office/powerpoint/2010/main" val="19539928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US" b="1" dirty="0"/>
              <a:t> </a:t>
            </a:r>
            <a:r>
              <a:rPr lang="sv-SE" sz="1800" b="1" dirty="0">
                <a:solidFill>
                  <a:schemeClr val="tx1"/>
                </a:solidFill>
              </a:rPr>
              <a:t>Video </a:t>
            </a:r>
            <a:r>
              <a:rPr lang="sv-SE" sz="1800" b="1" dirty="0" err="1">
                <a:solidFill>
                  <a:schemeClr val="tx1"/>
                </a:solidFill>
              </a:rPr>
              <a:t>dynamic</a:t>
            </a:r>
            <a:r>
              <a:rPr lang="sv-SE" sz="1800" b="1" dirty="0">
                <a:solidFill>
                  <a:schemeClr val="tx1"/>
                </a:solidFill>
              </a:rPr>
              <a:t> </a:t>
            </a:r>
            <a:r>
              <a:rPr lang="sv-SE" sz="1800" b="1" dirty="0" smtClean="0">
                <a:solidFill>
                  <a:schemeClr val="tx1"/>
                </a:solidFill>
              </a:rPr>
              <a:t>HDR</a:t>
            </a:r>
            <a:r>
              <a:rPr lang="en-GB" sz="1800" b="1" dirty="0">
                <a:solidFill>
                  <a:schemeClr val="tx1"/>
                </a:solidFill>
              </a:rPr>
              <a:t/>
            </a:r>
            <a:br>
              <a:rPr lang="en-GB" sz="1800" b="1" dirty="0">
                <a:solidFill>
                  <a:schemeClr val="tx1"/>
                </a:solidFill>
              </a:rPr>
            </a:br>
            <a:r>
              <a:rPr lang="sv-SE" sz="1400" b="1" dirty="0">
                <a:solidFill>
                  <a:schemeClr val="tx1"/>
                </a:solidFill>
              </a:rPr>
              <a:t>   </a:t>
            </a:r>
            <a:r>
              <a:rPr lang="en-GB" sz="1400" b="1" dirty="0"/>
              <a:t>   </a:t>
            </a:r>
            <a:r>
              <a:rPr lang="en-US" sz="1400" b="1" dirty="0"/>
              <a:t>NorDig Excom meeting 7</a:t>
            </a:r>
            <a:r>
              <a:rPr lang="en-US" sz="1400" b="1" baseline="30000" dirty="0"/>
              <a:t>th</a:t>
            </a:r>
            <a:r>
              <a:rPr lang="en-US" sz="1400" b="1" dirty="0"/>
              <a:t> March 2019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10</a:t>
            </a:fld>
            <a:endParaRPr lang="en-US"/>
          </a:p>
        </p:txBody>
      </p:sp>
      <p:sp>
        <p:nvSpPr>
          <p:cNvPr id="6" name="Platshållare för innehåll 1"/>
          <p:cNvSpPr txBox="1">
            <a:spLocks/>
          </p:cNvSpPr>
          <p:nvPr/>
        </p:nvSpPr>
        <p:spPr bwMode="auto">
          <a:xfrm>
            <a:off x="251520" y="774736"/>
            <a:ext cx="8712968" cy="59467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US" sz="1600" kern="0" dirty="0" smtClean="0">
                <a:latin typeface="Calibri" pitchFamily="34" charset="0"/>
              </a:rPr>
              <a:t>Summary mini-study and </a:t>
            </a:r>
            <a:r>
              <a:rPr lang="en-US" sz="1600" kern="0" dirty="0">
                <a:latin typeface="Calibri" pitchFamily="34" charset="0"/>
              </a:rPr>
              <a:t>p</a:t>
            </a:r>
            <a:r>
              <a:rPr lang="en-US" sz="1600" kern="0" dirty="0" smtClean="0">
                <a:latin typeface="Calibri" pitchFamily="34" charset="0"/>
              </a:rPr>
              <a:t>roposal NorDig HEVC extensions dynamic </a:t>
            </a:r>
            <a:r>
              <a:rPr lang="en-US" sz="1600" kern="0" dirty="0">
                <a:latin typeface="Calibri" pitchFamily="34" charset="0"/>
              </a:rPr>
              <a:t>HDR</a:t>
            </a:r>
            <a:r>
              <a:rPr lang="en-US" sz="1600" kern="0" dirty="0" smtClean="0">
                <a:latin typeface="Calibri" pitchFamily="34" charset="0"/>
              </a:rPr>
              <a:t>:</a:t>
            </a:r>
          </a:p>
          <a:p>
            <a:pPr marL="285750" indent="-285750" eaLnBrk="0" hangingPunct="0">
              <a:spcBef>
                <a:spcPct val="20000"/>
              </a:spcBef>
              <a:buFont typeface="Arial" panose="020B0604020202020204" pitchFamily="34" charset="0"/>
              <a:buChar char="•"/>
              <a:defRPr/>
            </a:pPr>
            <a:r>
              <a:rPr lang="en-US" sz="1600" kern="0" dirty="0" smtClean="0">
                <a:latin typeface="Calibri" pitchFamily="34" charset="0"/>
              </a:rPr>
              <a:t>dHDR</a:t>
            </a:r>
          </a:p>
          <a:p>
            <a:pPr marL="742950" lvl="1" indent="-285750" eaLnBrk="0" hangingPunct="0">
              <a:spcBef>
                <a:spcPct val="20000"/>
              </a:spcBef>
              <a:buFontTx/>
              <a:buChar char="-"/>
              <a:defRPr/>
            </a:pPr>
            <a:r>
              <a:rPr lang="en-US" sz="1400" kern="0" dirty="0">
                <a:latin typeface="Calibri" pitchFamily="34" charset="0"/>
              </a:rPr>
              <a:t>DVB </a:t>
            </a:r>
            <a:r>
              <a:rPr lang="en-US" sz="1400" kern="0" dirty="0" smtClean="0">
                <a:solidFill>
                  <a:srgbClr val="0070C0"/>
                </a:solidFill>
                <a:latin typeface="Calibri" pitchFamily="34" charset="0"/>
              </a:rPr>
              <a:t>has specified </a:t>
            </a:r>
            <a:r>
              <a:rPr lang="en-US" sz="1400" kern="0" dirty="0" smtClean="0">
                <a:latin typeface="Calibri" pitchFamily="34" charset="0"/>
              </a:rPr>
              <a:t>three formats </a:t>
            </a:r>
            <a:r>
              <a:rPr lang="en-US" sz="1200" kern="0" dirty="0" smtClean="0">
                <a:solidFill>
                  <a:srgbClr val="0070C0"/>
                </a:solidFill>
                <a:latin typeface="Calibri" pitchFamily="34" charset="0"/>
              </a:rPr>
              <a:t>[</a:t>
            </a:r>
            <a:r>
              <a:rPr lang="en-GB" sz="1200" dirty="0">
                <a:solidFill>
                  <a:srgbClr val="0070C0"/>
                </a:solidFill>
                <a:latin typeface="Calibri" panose="020F0502020204030204" pitchFamily="34" charset="0"/>
              </a:rPr>
              <a:t>Technicolor/Philips </a:t>
            </a:r>
            <a:r>
              <a:rPr lang="en-GB" sz="1200" dirty="0" smtClean="0">
                <a:solidFill>
                  <a:srgbClr val="0070C0"/>
                </a:solidFill>
                <a:latin typeface="Calibri" panose="020F0502020204030204" pitchFamily="34" charset="0"/>
              </a:rPr>
              <a:t>SL-HDR2, </a:t>
            </a:r>
            <a:r>
              <a:rPr lang="en-GB" sz="1200" dirty="0">
                <a:solidFill>
                  <a:srgbClr val="0070C0"/>
                </a:solidFill>
                <a:latin typeface="Calibri" panose="020F0502020204030204" pitchFamily="34" charset="0"/>
              </a:rPr>
              <a:t>Samsung HDR10</a:t>
            </a:r>
            <a:r>
              <a:rPr lang="en-GB" sz="1200" dirty="0" smtClean="0">
                <a:solidFill>
                  <a:srgbClr val="0070C0"/>
                </a:solidFill>
                <a:latin typeface="Calibri" panose="020F0502020204030204" pitchFamily="34" charset="0"/>
              </a:rPr>
              <a:t>+, Dolby Vision</a:t>
            </a:r>
            <a:r>
              <a:rPr lang="en-US" sz="1200" kern="0" dirty="0" smtClean="0">
                <a:solidFill>
                  <a:srgbClr val="0070C0"/>
                </a:solidFill>
                <a:latin typeface="Calibri" pitchFamily="34" charset="0"/>
              </a:rPr>
              <a:t>]</a:t>
            </a:r>
            <a:r>
              <a:rPr lang="en-US" sz="1400" kern="0" dirty="0" smtClean="0">
                <a:solidFill>
                  <a:srgbClr val="0070C0"/>
                </a:solidFill>
                <a:latin typeface="Calibri" pitchFamily="34" charset="0"/>
              </a:rPr>
              <a:t> </a:t>
            </a:r>
          </a:p>
          <a:p>
            <a:pPr marL="742950" lvl="1" indent="-285750" eaLnBrk="0" hangingPunct="0">
              <a:spcBef>
                <a:spcPct val="20000"/>
              </a:spcBef>
              <a:buFontTx/>
              <a:buChar char="-"/>
              <a:defRPr/>
            </a:pPr>
            <a:r>
              <a:rPr lang="en-US" sz="1400" kern="0" dirty="0" smtClean="0">
                <a:latin typeface="Calibri" pitchFamily="34" charset="0"/>
              </a:rPr>
              <a:t>no result f comparing, coming/already in several TV sets to some degree (not as DVB specified),</a:t>
            </a:r>
          </a:p>
          <a:p>
            <a:pPr marL="742950" lvl="1" indent="-285750" eaLnBrk="0" hangingPunct="0">
              <a:spcBef>
                <a:spcPct val="20000"/>
              </a:spcBef>
              <a:buFontTx/>
              <a:buChar char="-"/>
              <a:defRPr/>
            </a:pPr>
            <a:r>
              <a:rPr lang="en-US" sz="1400" kern="0" dirty="0" smtClean="0">
                <a:latin typeface="Calibri" pitchFamily="34" charset="0"/>
              </a:rPr>
              <a:t>Service </a:t>
            </a:r>
            <a:r>
              <a:rPr lang="en-US" sz="1400" kern="0" dirty="0">
                <a:latin typeface="Calibri" pitchFamily="34" charset="0"/>
              </a:rPr>
              <a:t>plans in </a:t>
            </a:r>
            <a:r>
              <a:rPr lang="en-US" sz="1400" kern="0" dirty="0" smtClean="0">
                <a:latin typeface="Calibri" pitchFamily="34" charset="0"/>
              </a:rPr>
              <a:t>Europe: </a:t>
            </a:r>
          </a:p>
          <a:p>
            <a:pPr marL="1200150" lvl="2" indent="-285750" eaLnBrk="0" hangingPunct="0">
              <a:spcBef>
                <a:spcPct val="20000"/>
              </a:spcBef>
              <a:buFontTx/>
              <a:buChar char="-"/>
              <a:defRPr/>
            </a:pPr>
            <a:r>
              <a:rPr lang="en-US" sz="1400" kern="0" dirty="0" smtClean="0">
                <a:latin typeface="Calibri" pitchFamily="34" charset="0"/>
              </a:rPr>
              <a:t>broadcast: no info, several considering, live broadcast trials been made in France and Spain. </a:t>
            </a:r>
          </a:p>
          <a:p>
            <a:pPr marL="1200150" lvl="2" indent="-285750" eaLnBrk="0" hangingPunct="0">
              <a:spcBef>
                <a:spcPct val="20000"/>
              </a:spcBef>
              <a:buFontTx/>
              <a:buChar char="-"/>
              <a:defRPr/>
            </a:pPr>
            <a:r>
              <a:rPr lang="en-US" sz="1400" kern="0" dirty="0" smtClean="0">
                <a:solidFill>
                  <a:srgbClr val="0070C0"/>
                </a:solidFill>
                <a:latin typeface="Calibri" pitchFamily="34" charset="0"/>
              </a:rPr>
              <a:t>French DTT seems to draft optional dHDR (all 3 formats) and IRD shall not be disturb by format not supported</a:t>
            </a:r>
          </a:p>
          <a:p>
            <a:pPr marL="1200150" lvl="2" indent="-285750" eaLnBrk="0" hangingPunct="0">
              <a:spcBef>
                <a:spcPct val="20000"/>
              </a:spcBef>
              <a:buFontTx/>
              <a:buChar char="-"/>
              <a:defRPr/>
            </a:pPr>
            <a:r>
              <a:rPr lang="en-US" sz="1400" kern="0" dirty="0" smtClean="0">
                <a:solidFill>
                  <a:srgbClr val="0070C0"/>
                </a:solidFill>
                <a:latin typeface="Calibri" pitchFamily="34" charset="0"/>
              </a:rPr>
              <a:t>(DTG no disc/action/planning yet around broadcast HEVC nor dHDR)</a:t>
            </a:r>
          </a:p>
          <a:p>
            <a:pPr marL="1200150" lvl="2" indent="-285750" eaLnBrk="0" hangingPunct="0">
              <a:spcBef>
                <a:spcPct val="20000"/>
              </a:spcBef>
              <a:buFontTx/>
              <a:buChar char="-"/>
              <a:defRPr/>
            </a:pPr>
            <a:r>
              <a:rPr lang="en-US" sz="1400" kern="0" dirty="0" smtClean="0">
                <a:latin typeface="Calibri" pitchFamily="34" charset="0"/>
              </a:rPr>
              <a:t>OTT: already on-air</a:t>
            </a:r>
            <a:r>
              <a:rPr lang="en-US" sz="1400" kern="0" dirty="0" smtClean="0">
                <a:solidFill>
                  <a:srgbClr val="FF0000"/>
                </a:solidFill>
                <a:latin typeface="Calibri" pitchFamily="34" charset="0"/>
              </a:rPr>
              <a:t>  </a:t>
            </a:r>
            <a:endParaRPr lang="en-US" sz="1400" kern="0" dirty="0">
              <a:solidFill>
                <a:srgbClr val="FF0000"/>
              </a:solidFill>
              <a:latin typeface="Calibri" pitchFamily="34" charset="0"/>
            </a:endParaRPr>
          </a:p>
          <a:p>
            <a:pPr marL="742950" lvl="1" indent="-285750" eaLnBrk="0" hangingPunct="0">
              <a:spcBef>
                <a:spcPct val="20000"/>
              </a:spcBef>
              <a:buFontTx/>
              <a:buChar char="-"/>
              <a:defRPr/>
            </a:pPr>
            <a:r>
              <a:rPr lang="en-US" sz="1400" kern="0" dirty="0">
                <a:latin typeface="Calibri" pitchFamily="34" charset="0"/>
              </a:rPr>
              <a:t>NorDig Broadcasters: </a:t>
            </a:r>
            <a:r>
              <a:rPr lang="en-US" sz="1400" kern="0" dirty="0" smtClean="0">
                <a:latin typeface="Calibri" pitchFamily="34" charset="0"/>
              </a:rPr>
              <a:t>high interest from broadcasters </a:t>
            </a:r>
            <a:r>
              <a:rPr lang="en-US" sz="1200" kern="0" dirty="0" smtClean="0">
                <a:latin typeface="Calibri" pitchFamily="34" charset="0"/>
              </a:rPr>
              <a:t>(for usage in some program events, like drama productions)</a:t>
            </a:r>
            <a:r>
              <a:rPr lang="en-US" sz="1400" kern="0" dirty="0" smtClean="0">
                <a:latin typeface="Calibri" pitchFamily="34" charset="0"/>
              </a:rPr>
              <a:t> </a:t>
            </a:r>
            <a:endParaRPr lang="en-US" sz="1400" kern="0" dirty="0">
              <a:latin typeface="Calibri" pitchFamily="34" charset="0"/>
            </a:endParaRPr>
          </a:p>
          <a:p>
            <a:pPr marL="742950" lvl="1" indent="-285750" eaLnBrk="0" hangingPunct="0">
              <a:spcBef>
                <a:spcPct val="20000"/>
              </a:spcBef>
              <a:buFontTx/>
              <a:buChar char="-"/>
              <a:defRPr/>
            </a:pPr>
            <a:r>
              <a:rPr lang="en-US" sz="1400" kern="0" dirty="0" smtClean="0">
                <a:latin typeface="Calibri" pitchFamily="34" charset="0"/>
              </a:rPr>
              <a:t>NorDig work around dHDR:</a:t>
            </a:r>
          </a:p>
          <a:p>
            <a:pPr marL="1200150" lvl="2" indent="-285750" eaLnBrk="0" hangingPunct="0">
              <a:spcBef>
                <a:spcPct val="20000"/>
              </a:spcBef>
              <a:buFontTx/>
              <a:buChar char="-"/>
              <a:defRPr/>
            </a:pPr>
            <a:r>
              <a:rPr lang="en-GB" sz="1400" kern="0" dirty="0">
                <a:latin typeface="Calibri" pitchFamily="34" charset="0"/>
              </a:rPr>
              <a:t>NorDig </a:t>
            </a:r>
            <a:r>
              <a:rPr lang="en-GB" sz="1400" kern="0" dirty="0" smtClean="0">
                <a:latin typeface="Calibri" pitchFamily="34" charset="0"/>
              </a:rPr>
              <a:t>Excom will </a:t>
            </a:r>
            <a:r>
              <a:rPr lang="en-GB" sz="1400" kern="0" dirty="0">
                <a:latin typeface="Calibri" pitchFamily="34" charset="0"/>
              </a:rPr>
              <a:t>collect from members/broadcasters service plans and intensions and </a:t>
            </a:r>
            <a:r>
              <a:rPr lang="en-GB" sz="1200" kern="0" dirty="0">
                <a:latin typeface="Calibri" pitchFamily="34" charset="0"/>
              </a:rPr>
              <a:t>(regularly)</a:t>
            </a:r>
            <a:r>
              <a:rPr lang="en-GB" sz="1400" kern="0" dirty="0">
                <a:latin typeface="Calibri" pitchFamily="34" charset="0"/>
              </a:rPr>
              <a:t> present it the Industry </a:t>
            </a:r>
            <a:r>
              <a:rPr lang="en-GB" sz="1400" kern="0" dirty="0" smtClean="0">
                <a:latin typeface="Calibri" pitchFamily="34" charset="0"/>
              </a:rPr>
              <a:t>/NorDig T</a:t>
            </a:r>
            <a:r>
              <a:rPr lang="en-US" sz="1600" kern="0" dirty="0" smtClean="0">
                <a:latin typeface="Calibri" pitchFamily="34" charset="0"/>
              </a:rPr>
              <a:t>  </a:t>
            </a:r>
            <a:r>
              <a:rPr lang="en-US" sz="1200" kern="0" dirty="0" smtClean="0">
                <a:solidFill>
                  <a:srgbClr val="0070C0"/>
                </a:solidFill>
                <a:latin typeface="Calibri" pitchFamily="34" charset="0"/>
              </a:rPr>
              <a:t>(planned to be presented at Excom meeting 10</a:t>
            </a:r>
            <a:r>
              <a:rPr lang="en-US" sz="1200" kern="0" baseline="30000" dirty="0" smtClean="0">
                <a:solidFill>
                  <a:srgbClr val="0070C0"/>
                </a:solidFill>
                <a:latin typeface="Calibri" pitchFamily="34" charset="0"/>
              </a:rPr>
              <a:t>th</a:t>
            </a:r>
            <a:r>
              <a:rPr lang="en-US" sz="1200" kern="0" dirty="0" smtClean="0">
                <a:solidFill>
                  <a:srgbClr val="0070C0"/>
                </a:solidFill>
                <a:latin typeface="Calibri" pitchFamily="34" charset="0"/>
              </a:rPr>
              <a:t> Oct 2019)</a:t>
            </a:r>
            <a:endParaRPr lang="en-US" sz="1100" kern="0" dirty="0">
              <a:solidFill>
                <a:srgbClr val="0070C0"/>
              </a:solidFill>
              <a:latin typeface="Calibri" pitchFamily="34" charset="0"/>
            </a:endParaRPr>
          </a:p>
          <a:p>
            <a:pPr marL="1200150" lvl="2" indent="-285750" eaLnBrk="0" hangingPunct="0">
              <a:spcBef>
                <a:spcPct val="20000"/>
              </a:spcBef>
              <a:buFontTx/>
              <a:buChar char="-"/>
              <a:defRPr/>
            </a:pPr>
            <a:r>
              <a:rPr lang="en-US" sz="1400" kern="0" dirty="0" smtClean="0">
                <a:latin typeface="Calibri" pitchFamily="34" charset="0"/>
              </a:rPr>
              <a:t>NorDig T/video group study more, report back in Oct 2019 </a:t>
            </a:r>
            <a:r>
              <a:rPr lang="en-US" sz="1200" kern="0" dirty="0" smtClean="0">
                <a:latin typeface="Calibri" pitchFamily="34" charset="0"/>
              </a:rPr>
              <a:t>(waiting Excom decision before start drafting) </a:t>
            </a:r>
            <a:endParaRPr lang="en-US" sz="1400" kern="0" dirty="0" smtClean="0">
              <a:latin typeface="Calibri" pitchFamily="34" charset="0"/>
            </a:endParaRPr>
          </a:p>
          <a:p>
            <a:pPr eaLnBrk="0" hangingPunct="0">
              <a:spcBef>
                <a:spcPct val="20000"/>
              </a:spcBef>
              <a:defRPr/>
            </a:pPr>
            <a:endParaRPr lang="en-US" sz="1600" kern="0" dirty="0" smtClean="0">
              <a:latin typeface="Calibri" pitchFamily="34" charset="0"/>
            </a:endParaRPr>
          </a:p>
        </p:txBody>
      </p:sp>
      <p:sp>
        <p:nvSpPr>
          <p:cNvPr id="7" name="TextBox 6"/>
          <p:cNvSpPr txBox="1"/>
          <p:nvPr/>
        </p:nvSpPr>
        <p:spPr>
          <a:xfrm rot="20806634">
            <a:off x="254410" y="271796"/>
            <a:ext cx="2492990" cy="923330"/>
          </a:xfrm>
          <a:prstGeom prst="rect">
            <a:avLst/>
          </a:prstGeom>
          <a:noFill/>
        </p:spPr>
        <p:txBody>
          <a:bodyPr wrap="none" rtlCol="0">
            <a:spAutoFit/>
          </a:bodyPr>
          <a:lstStyle/>
          <a:p>
            <a:r>
              <a:rPr lang="en-GB" sz="5400" dirty="0" smtClean="0">
                <a:solidFill>
                  <a:srgbClr val="FF0000"/>
                </a:solidFill>
              </a:rPr>
              <a:t>DRAFT</a:t>
            </a:r>
            <a:endParaRPr lang="en-GB" sz="5400" dirty="0">
              <a:solidFill>
                <a:srgbClr val="FF0000"/>
              </a:solidFill>
            </a:endParaRPr>
          </a:p>
        </p:txBody>
      </p:sp>
    </p:spTree>
    <p:extLst>
      <p:ext uri="{BB962C8B-B14F-4D97-AF65-F5344CB8AC3E}">
        <p14:creationId xmlns:p14="http://schemas.microsoft.com/office/powerpoint/2010/main" val="33011770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  </a:t>
            </a:r>
            <a:r>
              <a:rPr lang="en-US" sz="2000" b="1" dirty="0"/>
              <a:t>HbbTV and NorDig EPG/Event info</a:t>
            </a:r>
            <a:r>
              <a:rPr lang="en-US" b="1" dirty="0"/>
              <a:t/>
            </a:r>
            <a:br>
              <a:rPr lang="en-US" b="1" dirty="0"/>
            </a:br>
            <a:r>
              <a:rPr lang="en-GB" sz="1400" b="1" dirty="0"/>
              <a:t>     </a:t>
            </a:r>
            <a:r>
              <a:rPr lang="en-US" sz="1400" b="1" dirty="0"/>
              <a:t>NorDig Excom meeting 10</a:t>
            </a:r>
            <a:r>
              <a:rPr lang="en-US" sz="1400" b="1" baseline="30000" dirty="0"/>
              <a:t>th</a:t>
            </a:r>
            <a:r>
              <a:rPr lang="en-US" sz="1400" b="1" dirty="0"/>
              <a:t> October 2019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11</a:t>
            </a:fld>
            <a:endParaRPr lang="en-US" dirty="0"/>
          </a:p>
        </p:txBody>
      </p:sp>
      <p:sp>
        <p:nvSpPr>
          <p:cNvPr id="5" name="Content Placeholder 4"/>
          <p:cNvSpPr>
            <a:spLocks noGrp="1"/>
          </p:cNvSpPr>
          <p:nvPr>
            <p:ph idx="1"/>
          </p:nvPr>
        </p:nvSpPr>
        <p:spPr>
          <a:xfrm>
            <a:off x="1043608" y="779218"/>
            <a:ext cx="7776864" cy="5314078"/>
          </a:xfrm>
        </p:spPr>
        <p:txBody>
          <a:bodyPr/>
          <a:lstStyle/>
          <a:p>
            <a:pPr marL="0" indent="0">
              <a:buNone/>
            </a:pPr>
            <a:r>
              <a:rPr lang="en-US" sz="1800" u="sng" dirty="0"/>
              <a:t>HbbTV status:</a:t>
            </a:r>
            <a:endParaRPr lang="sv-SE" sz="1800" u="sng" dirty="0"/>
          </a:p>
          <a:p>
            <a:r>
              <a:rPr lang="en-US" sz="1600" dirty="0" smtClean="0"/>
              <a:t>NorDig IRD spec v3.1: HbbTV v2.0.2 (latest available)</a:t>
            </a:r>
          </a:p>
          <a:p>
            <a:r>
              <a:rPr lang="en-US" sz="1600" dirty="0" smtClean="0"/>
              <a:t>NorDig Test Plan: test tasks now updated in Test Plan v3.1 proposal  </a:t>
            </a:r>
            <a:endParaRPr lang="en-US" sz="1600" dirty="0"/>
          </a:p>
          <a:p>
            <a:r>
              <a:rPr lang="en-US" sz="1600" dirty="0" smtClean="0"/>
              <a:t>NorDig HbbTV meeting at </a:t>
            </a:r>
            <a:r>
              <a:rPr lang="en-US" sz="1600" dirty="0" err="1" smtClean="0"/>
              <a:t>Digita’s</a:t>
            </a:r>
            <a:r>
              <a:rPr lang="en-US" sz="1600" dirty="0" smtClean="0"/>
              <a:t> HbbTV </a:t>
            </a:r>
            <a:r>
              <a:rPr lang="en-US" sz="1600" dirty="0" err="1" smtClean="0"/>
              <a:t>plugfest</a:t>
            </a:r>
            <a:r>
              <a:rPr lang="en-US" sz="1600" dirty="0" smtClean="0"/>
              <a:t> March 2019  </a:t>
            </a:r>
            <a:endParaRPr lang="en-US" sz="1000" dirty="0"/>
          </a:p>
          <a:p>
            <a:pPr marL="0" indent="0">
              <a:buNone/>
            </a:pPr>
            <a:r>
              <a:rPr lang="en-US" sz="1800" u="sng" dirty="0"/>
              <a:t>NorDig EPG group and Event exchange file format:</a:t>
            </a:r>
          </a:p>
          <a:p>
            <a:r>
              <a:rPr lang="en-US" sz="1600" dirty="0"/>
              <a:t>Keep TV Anytime spec up to </a:t>
            </a:r>
            <a:r>
              <a:rPr lang="en-US" sz="1600" dirty="0" smtClean="0"/>
              <a:t>date - developed six </a:t>
            </a:r>
            <a:r>
              <a:rPr lang="en-US" sz="1600" dirty="0"/>
              <a:t>NorDig proposals for updated of </a:t>
            </a:r>
            <a:r>
              <a:rPr lang="en-US" sz="1600" dirty="0" err="1"/>
              <a:t>TVAnytime</a:t>
            </a:r>
            <a:r>
              <a:rPr lang="en-US" sz="1600" dirty="0"/>
              <a:t> spec. final reviewed at ETSI, expected release end March 2019.  </a:t>
            </a:r>
          </a:p>
          <a:p>
            <a:r>
              <a:rPr lang="en-US" sz="1600" dirty="0" smtClean="0"/>
              <a:t>Updated </a:t>
            </a:r>
            <a:r>
              <a:rPr lang="en-US" sz="1600" dirty="0"/>
              <a:t>of guidelines</a:t>
            </a:r>
          </a:p>
          <a:p>
            <a:r>
              <a:rPr lang="en-US" sz="1600" dirty="0"/>
              <a:t>Work to promote / help </a:t>
            </a:r>
            <a:r>
              <a:rPr lang="en-US" sz="1600" dirty="0" err="1"/>
              <a:t>impl</a:t>
            </a:r>
            <a:r>
              <a:rPr lang="en-US" sz="1600" dirty="0"/>
              <a:t> and use of NorDig EPG/event file format</a:t>
            </a:r>
          </a:p>
          <a:p>
            <a:r>
              <a:rPr lang="en-US" sz="1600" dirty="0" smtClean="0"/>
              <a:t>Open </a:t>
            </a:r>
            <a:r>
              <a:rPr lang="en-US" sz="1600" dirty="0"/>
              <a:t>workshop Nov 2018 at TV2DK in Copenhagen, successful  </a:t>
            </a:r>
          </a:p>
          <a:p>
            <a:r>
              <a:rPr lang="en-US" sz="1600" dirty="0"/>
              <a:t>Next open workshop 16. May 2019 at TV2 Norway in Bergen</a:t>
            </a:r>
          </a:p>
          <a:p>
            <a:r>
              <a:rPr lang="en-US" sz="1600" dirty="0"/>
              <a:t>Status of implementation and use of NorDig common EPG/Event metadata exchange format, done or in process: NRK, TV2DK, TV2NO, DR, TDC, Red Be Media.</a:t>
            </a:r>
          </a:p>
          <a:p>
            <a:endParaRPr lang="en-US" sz="1600" dirty="0"/>
          </a:p>
        </p:txBody>
      </p:sp>
      <p:grpSp>
        <p:nvGrpSpPr>
          <p:cNvPr id="6" name="Group 5"/>
          <p:cNvGrpSpPr/>
          <p:nvPr/>
        </p:nvGrpSpPr>
        <p:grpSpPr>
          <a:xfrm>
            <a:off x="93548" y="548680"/>
            <a:ext cx="694421" cy="611146"/>
            <a:chOff x="93548" y="548680"/>
            <a:chExt cx="694421" cy="611146"/>
          </a:xfrm>
        </p:grpSpPr>
        <p:sp>
          <p:nvSpPr>
            <p:cNvPr id="7" name="Oval 6"/>
            <p:cNvSpPr/>
            <p:nvPr/>
          </p:nvSpPr>
          <p:spPr>
            <a:xfrm>
              <a:off x="107503" y="548680"/>
              <a:ext cx="666513" cy="61114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p:cNvSpPr txBox="1"/>
            <p:nvPr/>
          </p:nvSpPr>
          <p:spPr>
            <a:xfrm>
              <a:off x="93548" y="621849"/>
              <a:ext cx="694421" cy="430887"/>
            </a:xfrm>
            <a:prstGeom prst="rect">
              <a:avLst/>
            </a:prstGeom>
            <a:noFill/>
          </p:spPr>
          <p:txBody>
            <a:bodyPr wrap="none" rtlCol="0">
              <a:spAutoFit/>
            </a:bodyPr>
            <a:lstStyle/>
            <a:p>
              <a:pPr algn="ctr"/>
              <a:r>
                <a:rPr lang="en-GB" sz="1100" dirty="0" smtClean="0">
                  <a:solidFill>
                    <a:schemeClr val="bg1"/>
                  </a:solidFill>
                </a:rPr>
                <a:t>Not</a:t>
              </a:r>
            </a:p>
            <a:p>
              <a:pPr algn="ctr"/>
              <a:r>
                <a:rPr lang="en-GB" sz="1100" dirty="0" smtClean="0">
                  <a:solidFill>
                    <a:schemeClr val="bg1"/>
                  </a:solidFill>
                </a:rPr>
                <a:t>updated</a:t>
              </a:r>
              <a:endParaRPr lang="en-GB" sz="1100" dirty="0">
                <a:solidFill>
                  <a:schemeClr val="bg1"/>
                </a:solidFill>
              </a:endParaRPr>
            </a:p>
          </p:txBody>
        </p:sp>
      </p:grpSp>
    </p:spTree>
    <p:extLst>
      <p:ext uri="{BB962C8B-B14F-4D97-AF65-F5344CB8AC3E}">
        <p14:creationId xmlns:p14="http://schemas.microsoft.com/office/powerpoint/2010/main" val="8115713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  Unified IRD spec, </a:t>
            </a:r>
            <a:r>
              <a:rPr lang="en-US" sz="1800" b="1" dirty="0"/>
              <a:t>after v3.1</a:t>
            </a:r>
            <a:r>
              <a:rPr lang="en-US" b="1" dirty="0"/>
              <a:t/>
            </a:r>
            <a:br>
              <a:rPr lang="en-US" b="1" dirty="0"/>
            </a:br>
            <a:r>
              <a:rPr lang="en-GB" sz="1400" b="1" dirty="0"/>
              <a:t>     </a:t>
            </a:r>
            <a:r>
              <a:rPr lang="en-US" sz="1400" b="1" dirty="0"/>
              <a:t>NorDig Excom meeting 10</a:t>
            </a:r>
            <a:r>
              <a:rPr lang="en-US" sz="1400" b="1" baseline="30000" dirty="0"/>
              <a:t>th</a:t>
            </a:r>
            <a:r>
              <a:rPr lang="en-US" sz="1400" b="1" dirty="0"/>
              <a:t> October 2019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12</a:t>
            </a:fld>
            <a:endParaRPr lang="en-US" dirty="0"/>
          </a:p>
        </p:txBody>
      </p:sp>
      <p:sp>
        <p:nvSpPr>
          <p:cNvPr id="5" name="Content Placeholder 4"/>
          <p:cNvSpPr>
            <a:spLocks noGrp="1"/>
          </p:cNvSpPr>
          <p:nvPr>
            <p:ph idx="1"/>
          </p:nvPr>
        </p:nvSpPr>
        <p:spPr>
          <a:xfrm>
            <a:off x="641969" y="954710"/>
            <a:ext cx="7170391" cy="5138585"/>
          </a:xfrm>
        </p:spPr>
        <p:txBody>
          <a:bodyPr/>
          <a:lstStyle/>
          <a:p>
            <a:pPr marL="0" indent="0">
              <a:buNone/>
            </a:pPr>
            <a:r>
              <a:rPr lang="en-US" sz="1800" dirty="0"/>
              <a:t>NorDig Unified IRD spec future – “v3.2</a:t>
            </a:r>
            <a:r>
              <a:rPr lang="en-US" sz="1800" dirty="0" smtClean="0"/>
              <a:t>” proposals</a:t>
            </a:r>
            <a:r>
              <a:rPr lang="en-US" sz="1600" dirty="0" smtClean="0"/>
              <a:t>:</a:t>
            </a:r>
            <a:endParaRPr lang="en-US" sz="1600" dirty="0"/>
          </a:p>
          <a:p>
            <a:r>
              <a:rPr lang="en-US" sz="1600" dirty="0"/>
              <a:t>General </a:t>
            </a:r>
          </a:p>
          <a:p>
            <a:pPr lvl="1"/>
            <a:r>
              <a:rPr lang="en-US" sz="1400" dirty="0"/>
              <a:t>Bug list - a few number of listed items, </a:t>
            </a:r>
          </a:p>
          <a:p>
            <a:pPr lvl="1"/>
            <a:r>
              <a:rPr lang="en-US" sz="1100" dirty="0" smtClean="0">
                <a:solidFill>
                  <a:schemeClr val="bg1">
                    <a:lumMod val="50000"/>
                  </a:schemeClr>
                </a:solidFill>
              </a:rPr>
              <a:t>(CI+ ECP optional or mandatory </a:t>
            </a:r>
            <a:r>
              <a:rPr lang="en-US" sz="1050" dirty="0" smtClean="0">
                <a:solidFill>
                  <a:schemeClr val="bg1">
                    <a:lumMod val="50000"/>
                  </a:schemeClr>
                </a:solidFill>
              </a:rPr>
              <a:t>- see other slides)</a:t>
            </a:r>
          </a:p>
          <a:p>
            <a:pPr lvl="1"/>
            <a:r>
              <a:rPr lang="en-US" sz="1100" dirty="0" smtClean="0">
                <a:solidFill>
                  <a:schemeClr val="bg1">
                    <a:lumMod val="50000"/>
                  </a:schemeClr>
                </a:solidFill>
              </a:rPr>
              <a:t>(Audio APD signaling optional or mandatory </a:t>
            </a:r>
            <a:r>
              <a:rPr lang="en-US" sz="1050" dirty="0" smtClean="0">
                <a:solidFill>
                  <a:schemeClr val="bg1">
                    <a:lumMod val="50000"/>
                  </a:schemeClr>
                </a:solidFill>
              </a:rPr>
              <a:t>- see other slides)</a:t>
            </a:r>
          </a:p>
          <a:p>
            <a:r>
              <a:rPr lang="en-US" sz="1600" dirty="0" smtClean="0"/>
              <a:t>Video</a:t>
            </a:r>
            <a:r>
              <a:rPr lang="en-US" sz="1600" dirty="0"/>
              <a:t>: </a:t>
            </a:r>
            <a:r>
              <a:rPr lang="en-US" sz="1600" dirty="0" smtClean="0"/>
              <a:t>dynamic HDR and/or HFR</a:t>
            </a:r>
            <a:endParaRPr lang="en-US" sz="1600" dirty="0"/>
          </a:p>
          <a:p>
            <a:pPr lvl="1"/>
            <a:r>
              <a:rPr lang="en-US" sz="1400" dirty="0"/>
              <a:t>Excom earlier decided for incl of a HFR HEVC IRD profile within 2 years after our first HEVC IRD profile Dec 2017, NorDig T has not started this work, </a:t>
            </a:r>
          </a:p>
          <a:p>
            <a:pPr lvl="1"/>
            <a:r>
              <a:rPr lang="en-US" sz="1400" dirty="0" smtClean="0"/>
              <a:t>NorDig T/video report back to Excom dHDR and HFR, see other slides</a:t>
            </a:r>
          </a:p>
          <a:p>
            <a:r>
              <a:rPr lang="en-US" sz="1600" dirty="0" smtClean="0"/>
              <a:t>CA/CP/Security </a:t>
            </a:r>
            <a:endParaRPr lang="en-US" sz="1600" dirty="0"/>
          </a:p>
          <a:p>
            <a:pPr lvl="1"/>
            <a:r>
              <a:rPr lang="en-US" sz="1200" dirty="0" err="1"/>
              <a:t>CommonInterface</a:t>
            </a:r>
            <a:r>
              <a:rPr lang="en-US" sz="1200" dirty="0"/>
              <a:t> v2 (USB), still monitoring status, </a:t>
            </a:r>
            <a:r>
              <a:rPr lang="en-US" sz="1200" dirty="0">
                <a:solidFill>
                  <a:srgbClr val="00B050"/>
                </a:solidFill>
              </a:rPr>
              <a:t>members interest</a:t>
            </a:r>
            <a:r>
              <a:rPr lang="en-US" sz="1200" dirty="0" smtClean="0">
                <a:solidFill>
                  <a:srgbClr val="00B050"/>
                </a:solidFill>
              </a:rPr>
              <a:t>?</a:t>
            </a:r>
            <a:endParaRPr lang="en-US" sz="1600" dirty="0">
              <a:solidFill>
                <a:schemeClr val="bg1">
                  <a:lumMod val="65000"/>
                </a:schemeClr>
              </a:solidFill>
            </a:endParaRPr>
          </a:p>
          <a:p>
            <a:r>
              <a:rPr lang="en-US" sz="1600" dirty="0">
                <a:solidFill>
                  <a:schemeClr val="bg1">
                    <a:lumMod val="65000"/>
                  </a:schemeClr>
                </a:solidFill>
              </a:rPr>
              <a:t>Audio – none</a:t>
            </a:r>
          </a:p>
          <a:p>
            <a:r>
              <a:rPr lang="en-US" sz="1600" dirty="0">
                <a:solidFill>
                  <a:schemeClr val="bg1">
                    <a:lumMod val="65000"/>
                  </a:schemeClr>
                </a:solidFill>
              </a:rPr>
              <a:t>Subtitling – none</a:t>
            </a:r>
          </a:p>
          <a:p>
            <a:r>
              <a:rPr lang="en-US" sz="1600" dirty="0">
                <a:solidFill>
                  <a:schemeClr val="bg1">
                    <a:lumMod val="65000"/>
                  </a:schemeClr>
                </a:solidFill>
              </a:rPr>
              <a:t>HbbTV - none</a:t>
            </a:r>
          </a:p>
          <a:p>
            <a:r>
              <a:rPr lang="en-US" sz="1600" dirty="0" err="1">
                <a:solidFill>
                  <a:schemeClr val="bg1">
                    <a:lumMod val="65000"/>
                  </a:schemeClr>
                </a:solidFill>
              </a:rPr>
              <a:t>FrontEnd</a:t>
            </a:r>
            <a:r>
              <a:rPr lang="en-US" sz="1600" dirty="0">
                <a:solidFill>
                  <a:schemeClr val="bg1">
                    <a:lumMod val="65000"/>
                  </a:schemeClr>
                </a:solidFill>
              </a:rPr>
              <a:t> – none</a:t>
            </a:r>
          </a:p>
          <a:p>
            <a:r>
              <a:rPr lang="en-US" sz="1600" dirty="0">
                <a:solidFill>
                  <a:schemeClr val="bg1">
                    <a:lumMod val="65000"/>
                  </a:schemeClr>
                </a:solidFill>
              </a:rPr>
              <a:t>SSU - none</a:t>
            </a:r>
          </a:p>
          <a:p>
            <a:r>
              <a:rPr lang="en-US" sz="1600" dirty="0">
                <a:solidFill>
                  <a:schemeClr val="bg1">
                    <a:lumMod val="65000"/>
                  </a:schemeClr>
                </a:solidFill>
              </a:rPr>
              <a:t>PSI/SI, menus </a:t>
            </a:r>
            <a:r>
              <a:rPr lang="en-US" sz="1600" dirty="0" err="1">
                <a:solidFill>
                  <a:schemeClr val="bg1">
                    <a:lumMod val="65000"/>
                  </a:schemeClr>
                </a:solidFill>
              </a:rPr>
              <a:t>etc</a:t>
            </a:r>
            <a:r>
              <a:rPr lang="en-US" sz="1600" dirty="0" smtClean="0">
                <a:solidFill>
                  <a:schemeClr val="bg1">
                    <a:lumMod val="65000"/>
                  </a:schemeClr>
                </a:solidFill>
              </a:rPr>
              <a:t>…</a:t>
            </a:r>
          </a:p>
          <a:p>
            <a:r>
              <a:rPr lang="en-US" sz="1600" dirty="0" smtClean="0">
                <a:solidFill>
                  <a:schemeClr val="bg1">
                    <a:lumMod val="65000"/>
                  </a:schemeClr>
                </a:solidFill>
              </a:rPr>
              <a:t>Others? </a:t>
            </a:r>
            <a:endParaRPr lang="en-US" sz="1600" dirty="0">
              <a:solidFill>
                <a:schemeClr val="bg1">
                  <a:lumMod val="65000"/>
                </a:schemeClr>
              </a:solidFill>
            </a:endParaRPr>
          </a:p>
          <a:p>
            <a:pPr marL="0" indent="0">
              <a:buNone/>
            </a:pPr>
            <a:r>
              <a:rPr lang="en-US" sz="1600" dirty="0">
                <a:solidFill>
                  <a:srgbClr val="00B050"/>
                </a:solidFill>
              </a:rPr>
              <a:t>Excom view?</a:t>
            </a:r>
          </a:p>
        </p:txBody>
      </p:sp>
      <p:grpSp>
        <p:nvGrpSpPr>
          <p:cNvPr id="6" name="Group 5"/>
          <p:cNvGrpSpPr/>
          <p:nvPr/>
        </p:nvGrpSpPr>
        <p:grpSpPr>
          <a:xfrm>
            <a:off x="93548" y="548680"/>
            <a:ext cx="694421" cy="611146"/>
            <a:chOff x="93548" y="548680"/>
            <a:chExt cx="694421" cy="611146"/>
          </a:xfrm>
        </p:grpSpPr>
        <p:sp>
          <p:nvSpPr>
            <p:cNvPr id="7" name="Oval 6"/>
            <p:cNvSpPr/>
            <p:nvPr/>
          </p:nvSpPr>
          <p:spPr>
            <a:xfrm>
              <a:off x="107503" y="548680"/>
              <a:ext cx="666513" cy="61114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p:cNvSpPr txBox="1"/>
            <p:nvPr/>
          </p:nvSpPr>
          <p:spPr>
            <a:xfrm>
              <a:off x="93548" y="621849"/>
              <a:ext cx="694421" cy="430887"/>
            </a:xfrm>
            <a:prstGeom prst="rect">
              <a:avLst/>
            </a:prstGeom>
            <a:noFill/>
          </p:spPr>
          <p:txBody>
            <a:bodyPr wrap="none" rtlCol="0">
              <a:spAutoFit/>
            </a:bodyPr>
            <a:lstStyle/>
            <a:p>
              <a:pPr algn="ctr"/>
              <a:r>
                <a:rPr lang="en-GB" sz="1100" dirty="0" smtClean="0">
                  <a:solidFill>
                    <a:schemeClr val="bg1"/>
                  </a:solidFill>
                </a:rPr>
                <a:t>Not</a:t>
              </a:r>
            </a:p>
            <a:p>
              <a:pPr algn="ctr"/>
              <a:r>
                <a:rPr lang="en-GB" sz="1100" dirty="0" smtClean="0">
                  <a:solidFill>
                    <a:schemeClr val="bg1"/>
                  </a:solidFill>
                </a:rPr>
                <a:t>updated</a:t>
              </a:r>
              <a:endParaRPr lang="en-GB" sz="1100" dirty="0">
                <a:solidFill>
                  <a:schemeClr val="bg1"/>
                </a:solidFill>
              </a:endParaRPr>
            </a:p>
          </p:txBody>
        </p:sp>
      </p:grpSp>
    </p:spTree>
    <p:extLst>
      <p:ext uri="{BB962C8B-B14F-4D97-AF65-F5344CB8AC3E}">
        <p14:creationId xmlns:p14="http://schemas.microsoft.com/office/powerpoint/2010/main" val="13170196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13</a:t>
            </a:fld>
            <a:endParaRPr lang="nb-NO" dirty="0"/>
          </a:p>
        </p:txBody>
      </p:sp>
      <p:sp>
        <p:nvSpPr>
          <p:cNvPr id="10" name="Rubrik 2"/>
          <p:cNvSpPr>
            <a:spLocks noGrp="1"/>
          </p:cNvSpPr>
          <p:nvPr>
            <p:ph type="title"/>
          </p:nvPr>
        </p:nvSpPr>
        <p:spPr/>
        <p:txBody>
          <a:bodyPr/>
          <a:lstStyle/>
          <a:p>
            <a:pPr>
              <a:defRPr/>
            </a:pPr>
            <a:r>
              <a:rPr lang="en-GB" b="1" dirty="0"/>
              <a:t>NorDig T report </a:t>
            </a:r>
            <a:r>
              <a:rPr lang="en-GB" b="1" dirty="0" smtClean="0"/>
              <a:t>– report DVB status</a:t>
            </a:r>
            <a:r>
              <a:rPr lang="en-GB" b="1" dirty="0"/>
              <a:t/>
            </a:r>
            <a:br>
              <a:rPr lang="en-GB" b="1" dirty="0"/>
            </a:br>
            <a:r>
              <a:rPr lang="en-GB" sz="1400" b="1" dirty="0"/>
              <a:t>     </a:t>
            </a:r>
            <a:r>
              <a:rPr lang="en-US" sz="1400" b="1" dirty="0"/>
              <a:t>NorDig Excom meeting 10</a:t>
            </a:r>
            <a:r>
              <a:rPr lang="en-US" sz="1400" b="1" baseline="30000" dirty="0"/>
              <a:t>th</a:t>
            </a:r>
            <a:r>
              <a:rPr lang="en-US" sz="1400" b="1" dirty="0"/>
              <a:t> October 2019 </a:t>
            </a:r>
            <a:r>
              <a:rPr lang="en-US" sz="1200" b="1" dirty="0"/>
              <a:t>Stockholm, Sweden</a:t>
            </a:r>
          </a:p>
        </p:txBody>
      </p:sp>
      <p:grpSp>
        <p:nvGrpSpPr>
          <p:cNvPr id="9" name="Group 8"/>
          <p:cNvGrpSpPr/>
          <p:nvPr/>
        </p:nvGrpSpPr>
        <p:grpSpPr>
          <a:xfrm>
            <a:off x="93548" y="548680"/>
            <a:ext cx="694421" cy="611146"/>
            <a:chOff x="93548" y="548680"/>
            <a:chExt cx="694421" cy="611146"/>
          </a:xfrm>
        </p:grpSpPr>
        <p:sp>
          <p:nvSpPr>
            <p:cNvPr id="12" name="Oval 11"/>
            <p:cNvSpPr/>
            <p:nvPr/>
          </p:nvSpPr>
          <p:spPr>
            <a:xfrm>
              <a:off x="107503" y="548680"/>
              <a:ext cx="666513" cy="61114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extBox 12"/>
            <p:cNvSpPr txBox="1"/>
            <p:nvPr/>
          </p:nvSpPr>
          <p:spPr>
            <a:xfrm>
              <a:off x="93548" y="621849"/>
              <a:ext cx="694421" cy="430887"/>
            </a:xfrm>
            <a:prstGeom prst="rect">
              <a:avLst/>
            </a:prstGeom>
            <a:noFill/>
          </p:spPr>
          <p:txBody>
            <a:bodyPr wrap="none" rtlCol="0">
              <a:spAutoFit/>
            </a:bodyPr>
            <a:lstStyle/>
            <a:p>
              <a:pPr algn="ctr"/>
              <a:r>
                <a:rPr lang="en-GB" sz="1100" dirty="0" smtClean="0">
                  <a:solidFill>
                    <a:schemeClr val="bg1"/>
                  </a:solidFill>
                </a:rPr>
                <a:t>Not</a:t>
              </a:r>
            </a:p>
            <a:p>
              <a:pPr algn="ctr"/>
              <a:r>
                <a:rPr lang="en-GB" sz="1100" dirty="0" smtClean="0">
                  <a:solidFill>
                    <a:schemeClr val="bg1"/>
                  </a:solidFill>
                </a:rPr>
                <a:t>updated</a:t>
              </a:r>
              <a:endParaRPr lang="en-GB" sz="1100" dirty="0">
                <a:solidFill>
                  <a:schemeClr val="bg1"/>
                </a:solidFill>
              </a:endParaRPr>
            </a:p>
          </p:txBody>
        </p:sp>
      </p:grpSp>
      <p:sp>
        <p:nvSpPr>
          <p:cNvPr id="3" name="Content Placeholder 2"/>
          <p:cNvSpPr>
            <a:spLocks noGrp="1"/>
          </p:cNvSpPr>
          <p:nvPr>
            <p:ph idx="1"/>
          </p:nvPr>
        </p:nvSpPr>
        <p:spPr/>
        <p:txBody>
          <a:bodyPr/>
          <a:lstStyle/>
          <a:p>
            <a:r>
              <a:rPr lang="en-GB" dirty="0" smtClean="0"/>
              <a:t>DVB CI v2 (USB)</a:t>
            </a:r>
          </a:p>
          <a:p>
            <a:pPr lvl="1"/>
            <a:r>
              <a:rPr lang="en-GB" dirty="0" smtClean="0"/>
              <a:t>Specs published Dec2018</a:t>
            </a:r>
          </a:p>
          <a:p>
            <a:pPr lvl="1"/>
            <a:r>
              <a:rPr lang="en-GB" dirty="0" smtClean="0">
                <a:solidFill>
                  <a:srgbClr val="0070C0"/>
                </a:solidFill>
              </a:rPr>
              <a:t>Blah </a:t>
            </a:r>
            <a:r>
              <a:rPr lang="en-GB" dirty="0" err="1" smtClean="0">
                <a:solidFill>
                  <a:srgbClr val="0070C0"/>
                </a:solidFill>
              </a:rPr>
              <a:t>blah</a:t>
            </a:r>
            <a:endParaRPr lang="en-GB" dirty="0" smtClean="0">
              <a:solidFill>
                <a:srgbClr val="0070C0"/>
              </a:solidFill>
            </a:endParaRPr>
          </a:p>
          <a:p>
            <a:r>
              <a:rPr lang="en-GB" dirty="0" smtClean="0"/>
              <a:t>DVB-I </a:t>
            </a:r>
          </a:p>
          <a:p>
            <a:pPr lvl="1"/>
            <a:r>
              <a:rPr lang="en-GB" dirty="0"/>
              <a:t>At IBC2019, DVB will present the world’s first showcase of DVB-I, a new suite of specifications that is designed to improve OTT delivery, providing increased scalability and cost savings with the same user-friendliness and robustness as classical broadcast delivery solutions. </a:t>
            </a:r>
            <a:endParaRPr lang="en-GB" dirty="0" smtClean="0"/>
          </a:p>
          <a:p>
            <a:pPr lvl="1"/>
            <a:r>
              <a:rPr lang="en-GB" dirty="0" smtClean="0"/>
              <a:t>DVB-I </a:t>
            </a:r>
            <a:r>
              <a:rPr lang="en-GB" dirty="0"/>
              <a:t>enhances the viewer experience for hybrid and broadband television through advanced features like integrated channel lists, interactive content guides, and simple lean-back channel selection</a:t>
            </a:r>
            <a:r>
              <a:rPr lang="en-GB" dirty="0" smtClean="0"/>
              <a:t>.</a:t>
            </a:r>
          </a:p>
          <a:p>
            <a:pPr lvl="1"/>
            <a:r>
              <a:rPr lang="en-GB" dirty="0"/>
              <a:t>Low Latency DASH (LL-DASH</a:t>
            </a:r>
            <a:r>
              <a:rPr lang="en-GB" dirty="0" smtClean="0"/>
              <a:t>)</a:t>
            </a:r>
          </a:p>
          <a:p>
            <a:pPr lvl="1"/>
            <a:r>
              <a:rPr lang="en-GB" dirty="0"/>
              <a:t>Multicast Adaptive Bit Rate (</a:t>
            </a:r>
            <a:r>
              <a:rPr lang="en-GB" dirty="0" err="1"/>
              <a:t>mABR</a:t>
            </a:r>
            <a:r>
              <a:rPr lang="en-GB" dirty="0" smtClean="0"/>
              <a:t>) still in </a:t>
            </a:r>
            <a:r>
              <a:rPr lang="en-GB" dirty="0" err="1" smtClean="0"/>
              <a:t>delvelopment</a:t>
            </a:r>
            <a:endParaRPr lang="en-GB" dirty="0" smtClean="0"/>
          </a:p>
          <a:p>
            <a:endParaRPr lang="en-GB" dirty="0" smtClean="0"/>
          </a:p>
        </p:txBody>
      </p:sp>
    </p:spTree>
    <p:extLst>
      <p:ext uri="{BB962C8B-B14F-4D97-AF65-F5344CB8AC3E}">
        <p14:creationId xmlns:p14="http://schemas.microsoft.com/office/powerpoint/2010/main" val="33938492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996685" y="2132856"/>
            <a:ext cx="7321152" cy="3898381"/>
          </a:xfrm>
        </p:spPr>
        <p:txBody>
          <a:bodyPr/>
          <a:lstStyle/>
          <a:p>
            <a:pPr algn="ctr">
              <a:buNone/>
            </a:pPr>
            <a:r>
              <a:rPr lang="en-US" sz="3600" dirty="0"/>
              <a:t>END presentation </a:t>
            </a:r>
          </a:p>
          <a:p>
            <a:pPr algn="ctr">
              <a:buNone/>
            </a:pPr>
            <a:r>
              <a:rPr lang="en-US" sz="3600" dirty="0"/>
              <a:t>NorDig-T report</a:t>
            </a:r>
          </a:p>
          <a:p>
            <a:pPr algn="ctr">
              <a:buNone/>
            </a:pPr>
            <a:endParaRPr lang="en-US" sz="3600" dirty="0"/>
          </a:p>
          <a:p>
            <a:pPr algn="ctr">
              <a:buNone/>
            </a:pPr>
            <a:r>
              <a:rPr lang="en-US" dirty="0"/>
              <a:t>After here some detailed informative slides</a:t>
            </a:r>
          </a:p>
          <a:p>
            <a:pPr algn="ctr">
              <a:buNone/>
            </a:pPr>
            <a:r>
              <a:rPr lang="en-US" sz="2400" b="1" dirty="0"/>
              <a:t>ANNEX</a:t>
            </a:r>
          </a:p>
          <a:p>
            <a:pPr lvl="1"/>
            <a:r>
              <a:rPr lang="en-US" sz="1600" dirty="0" smtClean="0"/>
              <a:t>Annex A</a:t>
            </a:r>
            <a:r>
              <a:rPr lang="en-US" sz="1600" dirty="0"/>
              <a:t>: </a:t>
            </a:r>
            <a:r>
              <a:rPr lang="en-US" sz="1600" dirty="0" smtClean="0"/>
              <a:t>NorDig T </a:t>
            </a:r>
            <a:r>
              <a:rPr lang="en-US" sz="1600" dirty="0"/>
              <a:t>mandates </a:t>
            </a:r>
            <a:r>
              <a:rPr lang="en-US" sz="1600" dirty="0" smtClean="0"/>
              <a:t>2019-2020</a:t>
            </a:r>
            <a:endParaRPr lang="en-US" sz="1600" dirty="0" smtClean="0">
              <a:solidFill>
                <a:srgbClr val="0070C0"/>
              </a:solidFill>
            </a:endParaRPr>
          </a:p>
          <a:p>
            <a:pPr lvl="1"/>
            <a:r>
              <a:rPr lang="en-US" sz="1600" dirty="0" smtClean="0"/>
              <a:t>Annex </a:t>
            </a:r>
            <a:r>
              <a:rPr lang="en-US" sz="1600" dirty="0"/>
              <a:t>B</a:t>
            </a:r>
            <a:r>
              <a:rPr lang="en-US" sz="1600" dirty="0" smtClean="0"/>
              <a:t>: </a:t>
            </a:r>
          </a:p>
          <a:p>
            <a:pPr lvl="1"/>
            <a:r>
              <a:rPr lang="en-US" sz="1600" dirty="0" smtClean="0"/>
              <a:t>Annex C:</a:t>
            </a:r>
            <a:endParaRPr lang="en-US" sz="1600" dirty="0"/>
          </a:p>
        </p:txBody>
      </p:sp>
      <p:sp>
        <p:nvSpPr>
          <p:cNvPr id="3" name="Rubrik 2"/>
          <p:cNvSpPr>
            <a:spLocks noGrp="1"/>
          </p:cNvSpPr>
          <p:nvPr>
            <p:ph type="title"/>
          </p:nvPr>
        </p:nvSpPr>
        <p:spPr>
          <a:xfrm>
            <a:off x="971600" y="26016"/>
            <a:ext cx="7715200" cy="648072"/>
          </a:xfrm>
        </p:spPr>
        <p:txBody>
          <a:bodyPr/>
          <a:lstStyle/>
          <a:p>
            <a:pPr>
              <a:defRPr/>
            </a:pPr>
            <a:r>
              <a:rPr lang="en-GB" b="1" dirty="0"/>
              <a:t>NorDig T report –</a:t>
            </a:r>
            <a:br>
              <a:rPr lang="en-GB" b="1" dirty="0"/>
            </a:br>
            <a:r>
              <a:rPr lang="en-GB" sz="1400" b="1" dirty="0"/>
              <a:t>     </a:t>
            </a:r>
            <a:r>
              <a:rPr lang="en-US" sz="1400" b="1" dirty="0"/>
              <a:t>NorDig Excom meeting 10</a:t>
            </a:r>
            <a:r>
              <a:rPr lang="en-US" sz="1400" b="1" baseline="30000" dirty="0"/>
              <a:t>th</a:t>
            </a:r>
            <a:r>
              <a:rPr lang="en-US" sz="1400" b="1" dirty="0"/>
              <a:t> October 2019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nb-NO" smtClean="0"/>
              <a:pPr>
                <a:defRPr/>
              </a:pPr>
              <a:t>14</a:t>
            </a:fld>
            <a:endParaRPr lang="nb-NO" dirty="0"/>
          </a:p>
        </p:txBody>
      </p:sp>
    </p:spTree>
    <p:extLst>
      <p:ext uri="{BB962C8B-B14F-4D97-AF65-F5344CB8AC3E}">
        <p14:creationId xmlns:p14="http://schemas.microsoft.com/office/powerpoint/2010/main" val="11267432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980728"/>
            <a:ext cx="8363272" cy="5472608"/>
          </a:xfrm>
        </p:spPr>
        <p:txBody>
          <a:bodyPr/>
          <a:lstStyle/>
          <a:p>
            <a:pPr>
              <a:buNone/>
            </a:pPr>
            <a:r>
              <a:rPr lang="en-US" sz="1600" dirty="0"/>
              <a:t>NorDig T – </a:t>
            </a:r>
            <a:r>
              <a:rPr lang="en-US" sz="1600" dirty="0" smtClean="0"/>
              <a:t>mandates </a:t>
            </a:r>
            <a:r>
              <a:rPr lang="en-US" sz="1600" dirty="0"/>
              <a:t>&amp; items for period 2019-2020</a:t>
            </a:r>
            <a:r>
              <a:rPr lang="en-US" sz="1400" dirty="0"/>
              <a:t> </a:t>
            </a:r>
            <a:r>
              <a:rPr lang="en-US" sz="1600" dirty="0" smtClean="0"/>
              <a:t>- </a:t>
            </a:r>
            <a:r>
              <a:rPr lang="en-GB" sz="1200" i="1" dirty="0" smtClean="0">
                <a:solidFill>
                  <a:schemeClr val="bg1">
                    <a:lumMod val="50000"/>
                  </a:schemeClr>
                </a:solidFill>
              </a:rPr>
              <a:t>Excom approved March 2019</a:t>
            </a:r>
            <a:endParaRPr lang="en-US" sz="1400" i="1" dirty="0">
              <a:solidFill>
                <a:schemeClr val="bg1">
                  <a:lumMod val="50000"/>
                </a:schemeClr>
              </a:solidFill>
            </a:endParaRPr>
          </a:p>
          <a:p>
            <a:pPr marL="0" indent="0">
              <a:buNone/>
            </a:pPr>
            <a:r>
              <a:rPr lang="en-US" sz="1100" i="1" dirty="0" smtClean="0">
                <a:solidFill>
                  <a:schemeClr val="tx1">
                    <a:lumMod val="50000"/>
                    <a:lumOff val="50000"/>
                  </a:schemeClr>
                </a:solidFill>
              </a:rPr>
              <a:t> </a:t>
            </a:r>
            <a:r>
              <a:rPr lang="en-US" sz="1400" i="1" dirty="0" smtClean="0">
                <a:solidFill>
                  <a:schemeClr val="tx1">
                    <a:lumMod val="50000"/>
                    <a:lumOff val="50000"/>
                  </a:schemeClr>
                </a:solidFill>
              </a:rPr>
              <a:t> </a:t>
            </a:r>
            <a:endParaRPr lang="en-US" sz="1400" i="1" dirty="0">
              <a:solidFill>
                <a:schemeClr val="tx1">
                  <a:lumMod val="50000"/>
                  <a:lumOff val="50000"/>
                </a:schemeClr>
              </a:solidFill>
            </a:endParaRPr>
          </a:p>
          <a:p>
            <a:r>
              <a:rPr lang="en-US" sz="1400" dirty="0"/>
              <a:t>General: Keep IRD, RoO and Test Plan in line with each other</a:t>
            </a:r>
          </a:p>
          <a:p>
            <a:r>
              <a:rPr lang="en-US" sz="1600" dirty="0" err="1"/>
              <a:t>RoO</a:t>
            </a:r>
            <a:r>
              <a:rPr lang="en-US" sz="1600" dirty="0"/>
              <a:t> </a:t>
            </a:r>
            <a:endParaRPr lang="en-GB" sz="1600" dirty="0"/>
          </a:p>
          <a:p>
            <a:pPr lvl="1"/>
            <a:r>
              <a:rPr lang="en-US" sz="1400" dirty="0"/>
              <a:t>Maintain and update NorDig RoO - focus for 2019 RoO </a:t>
            </a:r>
            <a:r>
              <a:rPr lang="en-US" sz="1400" dirty="0" smtClean="0"/>
              <a:t>v3.1.x </a:t>
            </a:r>
            <a:endParaRPr lang="en-US" sz="1400" dirty="0"/>
          </a:p>
          <a:p>
            <a:pPr lvl="1"/>
            <a:r>
              <a:rPr lang="en-US" sz="1400" dirty="0"/>
              <a:t>(</a:t>
            </a:r>
            <a:r>
              <a:rPr lang="en-US" sz="1400" dirty="0" smtClean="0"/>
              <a:t>Excom </a:t>
            </a:r>
            <a:r>
              <a:rPr lang="en-US" sz="1400" dirty="0"/>
              <a:t>Oct 2018) changing layout to same as IRD spec, focus for RoO on items necessary to avoid misbehavior in IRDs.</a:t>
            </a:r>
          </a:p>
          <a:p>
            <a:r>
              <a:rPr lang="en-US" sz="1600" dirty="0"/>
              <a:t>Test and Test plan</a:t>
            </a:r>
            <a:endParaRPr lang="en-GB" sz="1600" dirty="0"/>
          </a:p>
          <a:p>
            <a:pPr lvl="1"/>
            <a:r>
              <a:rPr lang="en-US" sz="1400" dirty="0"/>
              <a:t>Maintain and update NorDig Test plan to match IRD spec</a:t>
            </a:r>
            <a:endParaRPr lang="en-GB" sz="2000" dirty="0"/>
          </a:p>
          <a:p>
            <a:pPr lvl="2"/>
            <a:r>
              <a:rPr lang="en-US" sz="1200" dirty="0"/>
              <a:t>Review and where possible combine similar test cases  to make it easier and faster to test</a:t>
            </a:r>
            <a:endParaRPr lang="en-GB" sz="1200" dirty="0"/>
          </a:p>
          <a:p>
            <a:pPr lvl="2"/>
            <a:r>
              <a:rPr lang="en-US" sz="1200" dirty="0"/>
              <a:t>“minimize” redundant test cases if possible without compromising with test quality, to speed up time for verification testing.</a:t>
            </a:r>
            <a:endParaRPr lang="en-GB" sz="1200" dirty="0"/>
          </a:p>
          <a:p>
            <a:pPr lvl="2"/>
            <a:r>
              <a:rPr lang="en-US" sz="1200" dirty="0"/>
              <a:t>Update and improve test </a:t>
            </a:r>
            <a:r>
              <a:rPr lang="en-US" sz="1200" dirty="0" smtClean="0"/>
              <a:t>cases</a:t>
            </a:r>
            <a:endParaRPr lang="en-US" sz="1600" dirty="0"/>
          </a:p>
          <a:p>
            <a:r>
              <a:rPr lang="en-US" sz="1600" dirty="0"/>
              <a:t>NorDig Unified IRD spec</a:t>
            </a:r>
            <a:endParaRPr lang="en-GB" sz="1600" dirty="0"/>
          </a:p>
          <a:p>
            <a:pPr lvl="1"/>
            <a:r>
              <a:rPr lang="en-US" sz="1400" dirty="0"/>
              <a:t>Maintain and update NorDig IRD specification </a:t>
            </a:r>
          </a:p>
          <a:p>
            <a:pPr lvl="2"/>
            <a:r>
              <a:rPr lang="en-US" sz="1200" dirty="0"/>
              <a:t>debugging, references to international standards and specifications are up to date)</a:t>
            </a:r>
            <a:endParaRPr lang="en-GB" sz="1800" dirty="0"/>
          </a:p>
          <a:p>
            <a:pPr lvl="1"/>
            <a:r>
              <a:rPr lang="en-US" sz="1400" dirty="0"/>
              <a:t>NorDig IRD spec update - </a:t>
            </a:r>
            <a:r>
              <a:rPr lang="en-GB" sz="1400" dirty="0"/>
              <a:t>investigate HEVC dynamic </a:t>
            </a:r>
            <a:r>
              <a:rPr lang="en-GB" sz="1400" dirty="0" smtClean="0"/>
              <a:t>HDR</a:t>
            </a:r>
            <a:endParaRPr lang="en-US" sz="1400" dirty="0"/>
          </a:p>
          <a:p>
            <a:pPr lvl="1"/>
            <a:r>
              <a:rPr lang="en-US" sz="1400" dirty="0"/>
              <a:t>Other items (listed since earlier):</a:t>
            </a:r>
            <a:endParaRPr lang="en-GB" sz="1800" dirty="0"/>
          </a:p>
          <a:p>
            <a:pPr lvl="2"/>
            <a:r>
              <a:rPr lang="en-US" sz="1200" dirty="0"/>
              <a:t>Review and improve IRD’s auto update for network </a:t>
            </a:r>
            <a:r>
              <a:rPr lang="en-US" sz="1200" dirty="0" smtClean="0"/>
              <a:t>changes?</a:t>
            </a:r>
            <a:endParaRPr lang="en-GB" sz="1200" dirty="0"/>
          </a:p>
          <a:p>
            <a:pPr lvl="2"/>
            <a:r>
              <a:rPr lang="en-GB" sz="1200" dirty="0" smtClean="0"/>
              <a:t>Handle </a:t>
            </a:r>
            <a:r>
              <a:rPr lang="en-GB" sz="1200" dirty="0"/>
              <a:t>mix of broadcast and OTT in same channel </a:t>
            </a:r>
            <a:r>
              <a:rPr lang="en-GB" sz="1200" dirty="0" smtClean="0"/>
              <a:t>list? (similar to or based upon DVB-I)</a:t>
            </a:r>
            <a:endParaRPr lang="en-GB" sz="1200" dirty="0"/>
          </a:p>
        </p:txBody>
      </p:sp>
      <p:sp>
        <p:nvSpPr>
          <p:cNvPr id="3" name="Rubrik 2"/>
          <p:cNvSpPr>
            <a:spLocks noGrp="1"/>
          </p:cNvSpPr>
          <p:nvPr>
            <p:ph type="title"/>
          </p:nvPr>
        </p:nvSpPr>
        <p:spPr>
          <a:xfrm>
            <a:off x="899592" y="17424"/>
            <a:ext cx="7776864" cy="706090"/>
          </a:xfrm>
        </p:spPr>
        <p:txBody>
          <a:bodyPr/>
          <a:lstStyle/>
          <a:p>
            <a:pPr>
              <a:defRPr/>
            </a:pPr>
            <a:r>
              <a:rPr lang="en-GB" b="1" dirty="0"/>
              <a:t>NorDig T report -</a:t>
            </a:r>
            <a:r>
              <a:rPr lang="en-US" sz="1600" b="1" dirty="0">
                <a:solidFill>
                  <a:schemeClr val="tx1"/>
                </a:solidFill>
              </a:rPr>
              <a:t> mandates and activities (1/4)</a:t>
            </a:r>
            <a:r>
              <a:rPr lang="en-GB" sz="1600" b="1" dirty="0">
                <a:solidFill>
                  <a:schemeClr val="tx1"/>
                </a:solidFill>
              </a:rPr>
              <a:t> </a:t>
            </a:r>
            <a:r>
              <a:rPr lang="en-GB" sz="1600" b="1" dirty="0"/>
              <a:t/>
            </a:r>
            <a:br>
              <a:rPr lang="en-GB" sz="1600" b="1" dirty="0"/>
            </a:br>
            <a:r>
              <a:rPr lang="en-GB" sz="1400" b="1" dirty="0"/>
              <a:t>      </a:t>
            </a:r>
            <a:r>
              <a:rPr lang="en-US" sz="1400" b="1" dirty="0"/>
              <a:t>NorDig Excom meeting 10</a:t>
            </a:r>
            <a:r>
              <a:rPr lang="en-US" sz="1400" b="1" baseline="30000" dirty="0"/>
              <a:t>th</a:t>
            </a:r>
            <a:r>
              <a:rPr lang="en-US" sz="1400" b="1" dirty="0"/>
              <a:t> October 2019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15</a:t>
            </a:fld>
            <a:endParaRPr lang="en-US" dirty="0"/>
          </a:p>
        </p:txBody>
      </p:sp>
    </p:spTree>
    <p:extLst>
      <p:ext uri="{BB962C8B-B14F-4D97-AF65-F5344CB8AC3E}">
        <p14:creationId xmlns:p14="http://schemas.microsoft.com/office/powerpoint/2010/main" val="34496527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980728"/>
            <a:ext cx="8363272" cy="5472608"/>
          </a:xfrm>
        </p:spPr>
        <p:txBody>
          <a:bodyPr/>
          <a:lstStyle/>
          <a:p>
            <a:pPr>
              <a:buNone/>
            </a:pPr>
            <a:r>
              <a:rPr lang="en-US" sz="1600" dirty="0"/>
              <a:t>continue NorDig mandates &amp; items for period </a:t>
            </a:r>
            <a:r>
              <a:rPr lang="en-US" sz="1600" dirty="0" smtClean="0"/>
              <a:t>2019-2020</a:t>
            </a:r>
            <a:endParaRPr lang="en-US" sz="1600" dirty="0" smtClean="0">
              <a:solidFill>
                <a:srgbClr val="00B050"/>
              </a:solidFill>
            </a:endParaRPr>
          </a:p>
          <a:p>
            <a:r>
              <a:rPr lang="en-US" sz="1400" dirty="0" smtClean="0"/>
              <a:t>Video, audio, subtitling</a:t>
            </a:r>
            <a:endParaRPr lang="en-GB" sz="1400" dirty="0" smtClean="0"/>
          </a:p>
          <a:p>
            <a:pPr lvl="1"/>
            <a:r>
              <a:rPr lang="en-US" sz="1200" b="1" dirty="0" smtClean="0"/>
              <a:t>Video</a:t>
            </a:r>
            <a:r>
              <a:rPr lang="en-US" sz="1200" dirty="0" smtClean="0"/>
              <a:t> </a:t>
            </a:r>
            <a:r>
              <a:rPr lang="en-US" sz="1200" dirty="0"/>
              <a:t>codec: NorDig’s first subset of HEVC (DVB’s UHD, HDR&amp;WCG, SFR), </a:t>
            </a:r>
            <a:r>
              <a:rPr lang="en-US" sz="1200" dirty="0" err="1"/>
              <a:t>incl</a:t>
            </a:r>
            <a:r>
              <a:rPr lang="en-US" sz="1200" dirty="0"/>
              <a:t> video processing and I/O (HDMI).   </a:t>
            </a:r>
            <a:endParaRPr lang="en-GB" sz="2000" dirty="0"/>
          </a:p>
          <a:p>
            <a:pPr lvl="1"/>
            <a:r>
              <a:rPr lang="en-US" sz="1200" b="1" dirty="0"/>
              <a:t>New Video</a:t>
            </a:r>
            <a:r>
              <a:rPr lang="en-US" sz="1200" dirty="0"/>
              <a:t> codec: </a:t>
            </a:r>
            <a:r>
              <a:rPr lang="en-US" sz="1200" dirty="0" smtClean="0"/>
              <a:t>monitor/investigate </a:t>
            </a:r>
            <a:r>
              <a:rPr lang="en-US" sz="1200" dirty="0"/>
              <a:t>issues with adding HEVC </a:t>
            </a:r>
            <a:r>
              <a:rPr lang="en-US" sz="1200" dirty="0" smtClean="0"/>
              <a:t>dHDR </a:t>
            </a:r>
            <a:r>
              <a:rPr lang="en-US" sz="1200" dirty="0"/>
              <a:t>support, check with Industry, make proposal    </a:t>
            </a:r>
          </a:p>
          <a:p>
            <a:pPr lvl="1"/>
            <a:r>
              <a:rPr lang="en-US" sz="1200" b="1" dirty="0" smtClean="0"/>
              <a:t>New </a:t>
            </a:r>
            <a:r>
              <a:rPr lang="en-US" sz="1200" b="1" dirty="0"/>
              <a:t>Video</a:t>
            </a:r>
            <a:r>
              <a:rPr lang="en-US" sz="1200" dirty="0"/>
              <a:t> codec:  If Excom decide, propose tech requirements </a:t>
            </a:r>
            <a:r>
              <a:rPr lang="en-US" sz="1200" dirty="0" smtClean="0"/>
              <a:t>for dynamic HDR</a:t>
            </a:r>
            <a:endParaRPr lang="en-GB" sz="2000" dirty="0"/>
          </a:p>
          <a:p>
            <a:pPr lvl="1"/>
            <a:r>
              <a:rPr lang="en-US" sz="1200" b="1" dirty="0"/>
              <a:t>Video</a:t>
            </a:r>
            <a:r>
              <a:rPr lang="en-US" sz="1200" dirty="0"/>
              <a:t>: Secure good IRD implementation for mixing/blending of SDR content (HbbTV, menus, subtitling) on top of HDR video.</a:t>
            </a:r>
            <a:endParaRPr lang="en-GB" sz="2000" dirty="0"/>
          </a:p>
          <a:p>
            <a:pPr lvl="1"/>
            <a:r>
              <a:rPr lang="en-US" sz="1200" b="1" dirty="0"/>
              <a:t>Audio</a:t>
            </a:r>
            <a:r>
              <a:rPr lang="en-US" sz="1200" dirty="0"/>
              <a:t> NGA </a:t>
            </a:r>
            <a:r>
              <a:rPr lang="en-US" sz="1200" dirty="0" smtClean="0"/>
              <a:t>(Dolby </a:t>
            </a:r>
            <a:r>
              <a:rPr lang="en-US" sz="1200" dirty="0"/>
              <a:t>AC-4), monitor </a:t>
            </a:r>
            <a:r>
              <a:rPr lang="en-US" sz="1200" dirty="0" smtClean="0"/>
              <a:t>DVB and Dolby specifications and recommendations </a:t>
            </a:r>
            <a:endParaRPr lang="en-US" sz="1200" strike="sngStrike" dirty="0">
              <a:solidFill>
                <a:srgbClr val="0070C0"/>
              </a:solidFill>
            </a:endParaRPr>
          </a:p>
          <a:p>
            <a:pPr lvl="1"/>
            <a:r>
              <a:rPr lang="en-US" sz="1200" b="1" dirty="0" smtClean="0"/>
              <a:t>Audio: </a:t>
            </a:r>
            <a:r>
              <a:rPr lang="en-US" sz="1200" dirty="0" smtClean="0"/>
              <a:t>monitor evolution immersive audio and object based audio.</a:t>
            </a:r>
            <a:endParaRPr lang="en-US" sz="1200" b="1" dirty="0" smtClean="0"/>
          </a:p>
          <a:p>
            <a:pPr lvl="1"/>
            <a:r>
              <a:rPr lang="en-US" sz="1200" b="1" dirty="0" smtClean="0"/>
              <a:t>Audio:</a:t>
            </a:r>
            <a:r>
              <a:rPr lang="en-US" sz="1200" dirty="0" smtClean="0"/>
              <a:t> if it is possible supports with tests and trials of NGA audio (both basic NGA and more advanced NGA).</a:t>
            </a:r>
          </a:p>
          <a:p>
            <a:pPr lvl="1"/>
            <a:r>
              <a:rPr lang="en-US" sz="1200" b="1" dirty="0" smtClean="0"/>
              <a:t>Subtitling</a:t>
            </a:r>
            <a:r>
              <a:rPr lang="en-US" sz="1200" dirty="0"/>
              <a:t>: </a:t>
            </a:r>
            <a:r>
              <a:rPr lang="en-US" sz="1200" dirty="0" smtClean="0"/>
              <a:t>monitor DVB specifications (TXT </a:t>
            </a:r>
            <a:r>
              <a:rPr lang="en-US" sz="1200" dirty="0" err="1" smtClean="0"/>
              <a:t>subt</a:t>
            </a:r>
            <a:r>
              <a:rPr lang="en-US" sz="1200" dirty="0" smtClean="0"/>
              <a:t>, DVB </a:t>
            </a:r>
            <a:r>
              <a:rPr lang="en-US" sz="1200" dirty="0" err="1" smtClean="0"/>
              <a:t>Subt</a:t>
            </a:r>
            <a:r>
              <a:rPr lang="en-US" sz="1200" dirty="0" smtClean="0"/>
              <a:t>, TTML).</a:t>
            </a:r>
            <a:endParaRPr lang="en-GB" sz="2000" strike="sngStrike" dirty="0">
              <a:solidFill>
                <a:srgbClr val="0070C0"/>
              </a:solidFill>
            </a:endParaRPr>
          </a:p>
          <a:p>
            <a:pPr lvl="1"/>
            <a:r>
              <a:rPr lang="en-US" sz="1200" b="1" dirty="0"/>
              <a:t>HbbTV</a:t>
            </a:r>
            <a:r>
              <a:rPr lang="en-US" sz="1200" dirty="0"/>
              <a:t>: Investigate use and mandate of new codes (HEVC and NGA) for (HEVC) HbbTV/Hybrid IRDs.</a:t>
            </a:r>
            <a:endParaRPr lang="en-GB" sz="20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16</a:t>
            </a:fld>
            <a:endParaRPr lang="en-US" dirty="0"/>
          </a:p>
        </p:txBody>
      </p:sp>
      <p:sp>
        <p:nvSpPr>
          <p:cNvPr id="6" name="Rubrik 2"/>
          <p:cNvSpPr>
            <a:spLocks noGrp="1"/>
          </p:cNvSpPr>
          <p:nvPr>
            <p:ph type="title"/>
          </p:nvPr>
        </p:nvSpPr>
        <p:spPr>
          <a:xfrm>
            <a:off x="899592" y="17424"/>
            <a:ext cx="7776864" cy="706090"/>
          </a:xfrm>
        </p:spPr>
        <p:txBody>
          <a:bodyPr/>
          <a:lstStyle/>
          <a:p>
            <a:pPr>
              <a:defRPr/>
            </a:pPr>
            <a:r>
              <a:rPr lang="en-GB" b="1" dirty="0"/>
              <a:t>NorDig T report -</a:t>
            </a:r>
            <a:r>
              <a:rPr lang="en-US" sz="1600" b="1" dirty="0">
                <a:solidFill>
                  <a:schemeClr val="tx1"/>
                </a:solidFill>
              </a:rPr>
              <a:t> mandates and activities </a:t>
            </a:r>
            <a:r>
              <a:rPr lang="en-US" sz="1600" b="1" dirty="0" smtClean="0">
                <a:solidFill>
                  <a:schemeClr val="tx1"/>
                </a:solidFill>
              </a:rPr>
              <a:t>(2/4</a:t>
            </a:r>
            <a:r>
              <a:rPr lang="en-US" sz="1600" b="1" dirty="0">
                <a:solidFill>
                  <a:schemeClr val="tx1"/>
                </a:solidFill>
              </a:rPr>
              <a:t>)</a:t>
            </a:r>
            <a:r>
              <a:rPr lang="en-GB" sz="1600" b="1" dirty="0">
                <a:solidFill>
                  <a:schemeClr val="tx1"/>
                </a:solidFill>
              </a:rPr>
              <a:t> </a:t>
            </a:r>
            <a:r>
              <a:rPr lang="en-GB" sz="1600" b="1" dirty="0"/>
              <a:t/>
            </a:r>
            <a:br>
              <a:rPr lang="en-GB" sz="1600" b="1" dirty="0"/>
            </a:br>
            <a:r>
              <a:rPr lang="en-GB" sz="1400" b="1" dirty="0"/>
              <a:t>      </a:t>
            </a:r>
            <a:r>
              <a:rPr lang="en-US" sz="1400" b="1" dirty="0"/>
              <a:t>NorDig Excom meeting 10</a:t>
            </a:r>
            <a:r>
              <a:rPr lang="en-US" sz="1400" b="1" baseline="30000" dirty="0"/>
              <a:t>th</a:t>
            </a:r>
            <a:r>
              <a:rPr lang="en-US" sz="1400" b="1" dirty="0"/>
              <a:t> October 2019 </a:t>
            </a:r>
            <a:r>
              <a:rPr lang="en-US" sz="1200" b="1" dirty="0"/>
              <a:t>Stockholm, Sweden</a:t>
            </a:r>
          </a:p>
        </p:txBody>
      </p:sp>
    </p:spTree>
    <p:extLst>
      <p:ext uri="{BB962C8B-B14F-4D97-AF65-F5344CB8AC3E}">
        <p14:creationId xmlns:p14="http://schemas.microsoft.com/office/powerpoint/2010/main" val="20044232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980728"/>
            <a:ext cx="8363272" cy="5472608"/>
          </a:xfrm>
        </p:spPr>
        <p:txBody>
          <a:bodyPr/>
          <a:lstStyle/>
          <a:p>
            <a:pPr>
              <a:buNone/>
            </a:pPr>
            <a:r>
              <a:rPr lang="en-US" sz="1600" dirty="0"/>
              <a:t>continue NorDig mandates &amp; items for period </a:t>
            </a:r>
            <a:r>
              <a:rPr lang="en-US" sz="1600" dirty="0" smtClean="0"/>
              <a:t>2019-2020 </a:t>
            </a:r>
            <a:r>
              <a:rPr lang="en-US" sz="1400" dirty="0" smtClean="0"/>
              <a:t> </a:t>
            </a:r>
            <a:endParaRPr lang="en-US" sz="1600" dirty="0">
              <a:solidFill>
                <a:srgbClr val="00B050"/>
              </a:solidFill>
            </a:endParaRPr>
          </a:p>
          <a:p>
            <a:r>
              <a:rPr lang="en-US" sz="1400" dirty="0"/>
              <a:t>HbbTV</a:t>
            </a:r>
            <a:endParaRPr lang="en-GB" sz="1400" dirty="0"/>
          </a:p>
          <a:p>
            <a:pPr lvl="1"/>
            <a:r>
              <a:rPr lang="en-US" sz="1200" dirty="0"/>
              <a:t>NorDig HbbTV test and test cases:</a:t>
            </a:r>
            <a:endParaRPr lang="en-GB" sz="2000" dirty="0"/>
          </a:p>
          <a:p>
            <a:pPr lvl="2"/>
            <a:r>
              <a:rPr lang="en-GB" sz="1100" dirty="0"/>
              <a:t>Maintain NorDig developed test cases. Propose new test cases to be developed if needed.  </a:t>
            </a:r>
            <a:endParaRPr lang="en-GB" sz="1400" strike="sngStrike" dirty="0"/>
          </a:p>
          <a:p>
            <a:pPr lvl="1"/>
            <a:r>
              <a:rPr lang="en-US" sz="1200" dirty="0"/>
              <a:t>NorDig HbbTV IRD requirements:</a:t>
            </a:r>
            <a:endParaRPr lang="en-GB" sz="2000" dirty="0"/>
          </a:p>
          <a:p>
            <a:pPr lvl="2"/>
            <a:r>
              <a:rPr lang="en-US" sz="1100" dirty="0"/>
              <a:t>Maintain and update HbbTV requirements </a:t>
            </a:r>
          </a:p>
          <a:p>
            <a:pPr lvl="2"/>
            <a:r>
              <a:rPr lang="en-US" sz="1100" dirty="0" smtClean="0"/>
              <a:t>Monitor </a:t>
            </a:r>
            <a:r>
              <a:rPr lang="en-US" sz="1100" dirty="0"/>
              <a:t>and report HbbTV spec development and usage. </a:t>
            </a:r>
            <a:endParaRPr lang="en-GB" sz="1400" dirty="0"/>
          </a:p>
          <a:p>
            <a:pPr lvl="1"/>
            <a:r>
              <a:rPr lang="en-GB" sz="1200" dirty="0"/>
              <a:t>Investigate additional HbbTV feature and requirements that are of interest for NorDig members (to be confirmed by –T and Excom before detailed proposal and any </a:t>
            </a:r>
            <a:r>
              <a:rPr lang="en-GB" sz="1200" dirty="0" err="1"/>
              <a:t>incl</a:t>
            </a:r>
            <a:r>
              <a:rPr lang="en-GB" sz="1200" dirty="0"/>
              <a:t>  into IRD spec</a:t>
            </a:r>
            <a:r>
              <a:rPr lang="en-GB" sz="1200" dirty="0" smtClean="0"/>
              <a:t>).</a:t>
            </a:r>
          </a:p>
          <a:p>
            <a:pPr lvl="2"/>
            <a:r>
              <a:rPr lang="en-GB" sz="1100" dirty="0"/>
              <a:t>Investigate </a:t>
            </a:r>
            <a:r>
              <a:rPr lang="en-GB" sz="1100" dirty="0" smtClean="0"/>
              <a:t>DVB-TA </a:t>
            </a:r>
            <a:r>
              <a:rPr lang="en-GB" sz="1100" dirty="0"/>
              <a:t>watermarking, impact </a:t>
            </a:r>
            <a:r>
              <a:rPr lang="en-GB" sz="1100" dirty="0" smtClean="0"/>
              <a:t>V/A and </a:t>
            </a:r>
            <a:r>
              <a:rPr lang="en-GB" sz="1100" dirty="0"/>
              <a:t>possibility to use for STB </a:t>
            </a:r>
            <a:r>
              <a:rPr lang="en-GB" sz="1100" dirty="0" smtClean="0"/>
              <a:t>solutions </a:t>
            </a:r>
            <a:r>
              <a:rPr lang="en-GB" sz="1100" dirty="0"/>
              <a:t>where STB do not support </a:t>
            </a:r>
            <a:r>
              <a:rPr lang="en-GB" sz="1100" dirty="0" smtClean="0"/>
              <a:t>HbbTV </a:t>
            </a:r>
            <a:r>
              <a:rPr lang="en-GB" sz="1100" dirty="0"/>
              <a:t>(STB bypass)</a:t>
            </a:r>
            <a:r>
              <a:rPr lang="en-GB" sz="1100" dirty="0" smtClean="0"/>
              <a:t> </a:t>
            </a:r>
            <a:endParaRPr lang="en-GB" sz="1100" dirty="0"/>
          </a:p>
          <a:p>
            <a:pPr lvl="1"/>
            <a:r>
              <a:rPr lang="en-GB" sz="1200" dirty="0"/>
              <a:t>HbbTV implementation:</a:t>
            </a:r>
            <a:endParaRPr lang="en-GB" sz="2000" dirty="0"/>
          </a:p>
          <a:p>
            <a:pPr lvl="2"/>
            <a:r>
              <a:rPr lang="en-GB" sz="1100" dirty="0"/>
              <a:t>Monitor and report HbbTV implementation in NorDig networks and other networks, </a:t>
            </a:r>
            <a:endParaRPr lang="en-GB" sz="1400" dirty="0"/>
          </a:p>
          <a:p>
            <a:pPr lvl="2"/>
            <a:r>
              <a:rPr lang="en-GB" sz="1100" dirty="0"/>
              <a:t>Monitor and report implementation status on IRD side   </a:t>
            </a:r>
            <a:endParaRPr lang="en-GB" sz="1400" dirty="0"/>
          </a:p>
          <a:p>
            <a:pPr lvl="2"/>
            <a:r>
              <a:rPr lang="en-GB" sz="1100" dirty="0"/>
              <a:t>Monitor and discuss experience and issues/problems with launching HbbTV services</a:t>
            </a:r>
            <a:endParaRPr lang="en-GB" sz="1400" dirty="0"/>
          </a:p>
          <a:p>
            <a:pPr lvl="1"/>
            <a:r>
              <a:rPr lang="en-US" sz="1200" dirty="0"/>
              <a:t>HbbTV DRM</a:t>
            </a:r>
            <a:endParaRPr lang="en-GB" sz="2000" dirty="0"/>
          </a:p>
          <a:p>
            <a:pPr lvl="2"/>
            <a:r>
              <a:rPr lang="en-GB" sz="1100" dirty="0"/>
              <a:t>Monitor HbbTV </a:t>
            </a:r>
            <a:r>
              <a:rPr lang="en-GB" sz="1100" dirty="0" smtClean="0"/>
              <a:t>DRM</a:t>
            </a:r>
            <a:endParaRPr lang="en-GB" sz="1400" strike="sngStrike" dirty="0"/>
          </a:p>
          <a:p>
            <a:pPr lvl="2"/>
            <a:r>
              <a:rPr lang="en-GB" sz="1100" dirty="0"/>
              <a:t>Review security </a:t>
            </a:r>
            <a:r>
              <a:rPr lang="en-GB" sz="1100" dirty="0" smtClean="0"/>
              <a:t>requirements</a:t>
            </a:r>
            <a:endParaRPr lang="en-GB" sz="14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17</a:t>
            </a:fld>
            <a:endParaRPr lang="en-US" dirty="0"/>
          </a:p>
        </p:txBody>
      </p:sp>
      <p:sp>
        <p:nvSpPr>
          <p:cNvPr id="6" name="Rubrik 2"/>
          <p:cNvSpPr>
            <a:spLocks noGrp="1"/>
          </p:cNvSpPr>
          <p:nvPr>
            <p:ph type="title"/>
          </p:nvPr>
        </p:nvSpPr>
        <p:spPr>
          <a:xfrm>
            <a:off x="899592" y="17424"/>
            <a:ext cx="7776864" cy="706090"/>
          </a:xfrm>
        </p:spPr>
        <p:txBody>
          <a:bodyPr/>
          <a:lstStyle/>
          <a:p>
            <a:pPr>
              <a:defRPr/>
            </a:pPr>
            <a:r>
              <a:rPr lang="en-GB" b="1" dirty="0"/>
              <a:t>NorDig T report -</a:t>
            </a:r>
            <a:r>
              <a:rPr lang="en-US" sz="1600" b="1" dirty="0">
                <a:solidFill>
                  <a:schemeClr val="tx1"/>
                </a:solidFill>
              </a:rPr>
              <a:t> mandates and activities </a:t>
            </a:r>
            <a:r>
              <a:rPr lang="en-US" sz="1600" b="1" dirty="0" smtClean="0">
                <a:solidFill>
                  <a:schemeClr val="tx1"/>
                </a:solidFill>
              </a:rPr>
              <a:t>(3/4</a:t>
            </a:r>
            <a:r>
              <a:rPr lang="en-US" sz="1600" b="1" dirty="0">
                <a:solidFill>
                  <a:schemeClr val="tx1"/>
                </a:solidFill>
              </a:rPr>
              <a:t>)</a:t>
            </a:r>
            <a:r>
              <a:rPr lang="en-GB" sz="1600" b="1" dirty="0">
                <a:solidFill>
                  <a:schemeClr val="tx1"/>
                </a:solidFill>
              </a:rPr>
              <a:t> </a:t>
            </a:r>
            <a:r>
              <a:rPr lang="en-GB" sz="1600" b="1" dirty="0"/>
              <a:t/>
            </a:r>
            <a:br>
              <a:rPr lang="en-GB" sz="1600" b="1" dirty="0"/>
            </a:br>
            <a:r>
              <a:rPr lang="en-GB" sz="1400" b="1" dirty="0"/>
              <a:t>      </a:t>
            </a:r>
            <a:r>
              <a:rPr lang="en-US" sz="1400" b="1" dirty="0"/>
              <a:t>NorDig Excom meeting 10</a:t>
            </a:r>
            <a:r>
              <a:rPr lang="en-US" sz="1400" b="1" baseline="30000" dirty="0"/>
              <a:t>th</a:t>
            </a:r>
            <a:r>
              <a:rPr lang="en-US" sz="1400" b="1" dirty="0"/>
              <a:t> October 2019 </a:t>
            </a:r>
            <a:r>
              <a:rPr lang="en-US" sz="1200" b="1" dirty="0"/>
              <a:t>Stockholm, Sweden</a:t>
            </a:r>
          </a:p>
        </p:txBody>
      </p:sp>
    </p:spTree>
    <p:extLst>
      <p:ext uri="{BB962C8B-B14F-4D97-AF65-F5344CB8AC3E}">
        <p14:creationId xmlns:p14="http://schemas.microsoft.com/office/powerpoint/2010/main" val="39099933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836712"/>
            <a:ext cx="8363272" cy="5472608"/>
          </a:xfrm>
        </p:spPr>
        <p:txBody>
          <a:bodyPr/>
          <a:lstStyle/>
          <a:p>
            <a:pPr>
              <a:buNone/>
            </a:pPr>
            <a:r>
              <a:rPr lang="en-US" sz="1600" dirty="0"/>
              <a:t>continue NorDig mandates &amp; items for period </a:t>
            </a:r>
            <a:r>
              <a:rPr lang="en-US" sz="1600" dirty="0" smtClean="0"/>
              <a:t>2019-2020</a:t>
            </a:r>
            <a:endParaRPr lang="en-US" sz="1600" dirty="0" smtClean="0">
              <a:solidFill>
                <a:srgbClr val="00B050"/>
              </a:solidFill>
            </a:endParaRPr>
          </a:p>
          <a:p>
            <a:r>
              <a:rPr lang="en-US" sz="1400" dirty="0" smtClean="0"/>
              <a:t>Accessibility</a:t>
            </a:r>
            <a:endParaRPr lang="en-GB" sz="1400" dirty="0" smtClean="0"/>
          </a:p>
          <a:p>
            <a:pPr lvl="1"/>
            <a:r>
              <a:rPr lang="en-US" sz="1100" dirty="0" smtClean="0"/>
              <a:t>Work </a:t>
            </a:r>
            <a:r>
              <a:rPr lang="en-US" sz="1100" dirty="0"/>
              <a:t>with harmonization of broadcast and better describe current broadcast for IRD manufactures</a:t>
            </a:r>
            <a:endParaRPr lang="en-GB" sz="1100" dirty="0"/>
          </a:p>
          <a:p>
            <a:pPr lvl="1"/>
            <a:r>
              <a:rPr lang="en-US" sz="1100" dirty="0"/>
              <a:t>Subtitling, propose updates and new IRD requirements both for normal and hard-of-hearing </a:t>
            </a:r>
            <a:r>
              <a:rPr lang="en-US" sz="1100" dirty="0" smtClean="0"/>
              <a:t>subtitling.</a:t>
            </a:r>
            <a:r>
              <a:rPr lang="en-GB" sz="1100" strike="sngStrike" dirty="0" smtClean="0"/>
              <a:t> </a:t>
            </a:r>
          </a:p>
          <a:p>
            <a:pPr lvl="1"/>
            <a:r>
              <a:rPr lang="en-GB" sz="1100" dirty="0" smtClean="0"/>
              <a:t>Create document </a:t>
            </a:r>
            <a:r>
              <a:rPr lang="en-GB" sz="1100" dirty="0"/>
              <a:t>explaining the work of the </a:t>
            </a:r>
            <a:r>
              <a:rPr lang="en-GB" sz="1100" dirty="0" smtClean="0"/>
              <a:t>group, (which ExCom </a:t>
            </a:r>
            <a:r>
              <a:rPr lang="en-GB" sz="1100" dirty="0"/>
              <a:t>members to pass this to their internal accessibility </a:t>
            </a:r>
            <a:r>
              <a:rPr lang="en-GB" sz="1100" dirty="0" smtClean="0"/>
              <a:t>teams). </a:t>
            </a:r>
            <a:r>
              <a:rPr lang="en-GB" sz="1100" dirty="0"/>
              <a:t>Gather information from accessibility groups and broadcasters to understand what their pain points </a:t>
            </a:r>
            <a:r>
              <a:rPr lang="en-GB" sz="1100" dirty="0" smtClean="0"/>
              <a:t>are.</a:t>
            </a:r>
            <a:endParaRPr lang="en-GB" sz="1100" dirty="0"/>
          </a:p>
          <a:p>
            <a:pPr lvl="1"/>
            <a:r>
              <a:rPr lang="en-GB" sz="1100" dirty="0"/>
              <a:t>S</a:t>
            </a:r>
            <a:r>
              <a:rPr lang="en-GB" sz="1100" dirty="0" smtClean="0"/>
              <a:t>et </a:t>
            </a:r>
            <a:r>
              <a:rPr lang="en-GB" sz="1100" dirty="0"/>
              <a:t>up a best practice workshop with broadcasters, manufacturers and </a:t>
            </a:r>
            <a:r>
              <a:rPr lang="en-GB" sz="1100" dirty="0" smtClean="0"/>
              <a:t>distributors</a:t>
            </a:r>
          </a:p>
          <a:p>
            <a:pPr lvl="1"/>
            <a:r>
              <a:rPr lang="en-GB" sz="1100" dirty="0"/>
              <a:t>Investigate the implications for streaming services on </a:t>
            </a:r>
            <a:r>
              <a:rPr lang="en-GB" sz="1100" dirty="0" smtClean="0"/>
              <a:t>accessibility</a:t>
            </a:r>
            <a:endParaRPr lang="en-GB" sz="1100" dirty="0"/>
          </a:p>
          <a:p>
            <a:pPr lvl="1"/>
            <a:r>
              <a:rPr lang="en-US" sz="1100" dirty="0" smtClean="0"/>
              <a:t>HbbTV </a:t>
            </a:r>
            <a:r>
              <a:rPr lang="en-US" sz="1100" dirty="0"/>
              <a:t>for Accessibility services – investigate how HbbTV can be used for Accessibility and if needed propose changes to IRD and RoO requirements  </a:t>
            </a:r>
            <a:endParaRPr lang="en-GB" sz="1100" dirty="0"/>
          </a:p>
          <a:p>
            <a:pPr lvl="1"/>
            <a:r>
              <a:rPr lang="en-GB" sz="1100" dirty="0"/>
              <a:t>Investigate benefits with NGA for accessibility</a:t>
            </a:r>
            <a:r>
              <a:rPr lang="en-GB" sz="1100" dirty="0" smtClean="0"/>
              <a:t>.</a:t>
            </a:r>
            <a:endParaRPr lang="en-GB" sz="1100" dirty="0"/>
          </a:p>
          <a:p>
            <a:r>
              <a:rPr lang="en-US" sz="1400" dirty="0"/>
              <a:t>CA and CI</a:t>
            </a:r>
            <a:endParaRPr lang="en-GB" sz="1400" dirty="0"/>
          </a:p>
          <a:p>
            <a:pPr lvl="1"/>
            <a:r>
              <a:rPr lang="en-US" sz="1100" dirty="0"/>
              <a:t>monitor and report </a:t>
            </a:r>
            <a:r>
              <a:rPr lang="en-US" sz="1100" dirty="0" err="1"/>
              <a:t>CIplus</a:t>
            </a:r>
            <a:r>
              <a:rPr lang="en-US" sz="1100" dirty="0"/>
              <a:t> LLP (CI+ v1.4 and v2.0) and DVB work (CI+ v2.0 </a:t>
            </a:r>
            <a:r>
              <a:rPr lang="en-US" sz="1100" dirty="0" err="1"/>
              <a:t>etc</a:t>
            </a:r>
            <a:r>
              <a:rPr lang="en-US" sz="1100" dirty="0"/>
              <a:t>) within these topics to NorDig Excom and Technical group. </a:t>
            </a:r>
            <a:endParaRPr lang="en-GB" sz="1600" dirty="0"/>
          </a:p>
          <a:p>
            <a:pPr lvl="1"/>
            <a:r>
              <a:rPr lang="en-GB" sz="1100" dirty="0"/>
              <a:t>Review security </a:t>
            </a:r>
            <a:r>
              <a:rPr lang="en-GB" sz="1100" dirty="0" smtClean="0"/>
              <a:t>requirements</a:t>
            </a:r>
            <a:endParaRPr lang="en-GB" sz="1400" dirty="0"/>
          </a:p>
          <a:p>
            <a:r>
              <a:rPr lang="en-GB" sz="1300" dirty="0"/>
              <a:t>EPG/Event exchange file format: </a:t>
            </a:r>
            <a:endParaRPr lang="en-GB" dirty="0"/>
          </a:p>
          <a:p>
            <a:pPr lvl="1"/>
            <a:r>
              <a:rPr lang="en-US" sz="1100" dirty="0" smtClean="0"/>
              <a:t>Promote </a:t>
            </a:r>
            <a:r>
              <a:rPr lang="en-US" sz="1100" dirty="0"/>
              <a:t>use </a:t>
            </a:r>
            <a:r>
              <a:rPr lang="en-US" sz="1100" dirty="0" smtClean="0"/>
              <a:t>for </a:t>
            </a:r>
            <a:r>
              <a:rPr lang="en-US" sz="1100" dirty="0"/>
              <a:t>NorDig </a:t>
            </a:r>
            <a:r>
              <a:rPr lang="en-US" sz="1100" dirty="0" smtClean="0"/>
              <a:t>members for example via open </a:t>
            </a:r>
            <a:r>
              <a:rPr lang="en-GB" sz="1100" dirty="0" smtClean="0"/>
              <a:t>workshops </a:t>
            </a:r>
            <a:r>
              <a:rPr lang="en-GB" sz="1100" dirty="0"/>
              <a:t>to support promoting and implementation of NorDig TVA format</a:t>
            </a:r>
            <a:r>
              <a:rPr lang="en-US" sz="1100" dirty="0" smtClean="0"/>
              <a:t>. </a:t>
            </a:r>
            <a:endParaRPr lang="en-GB" sz="1600" dirty="0"/>
          </a:p>
          <a:p>
            <a:pPr lvl="1"/>
            <a:r>
              <a:rPr lang="en-US" sz="1100" dirty="0"/>
              <a:t>Maintain </a:t>
            </a:r>
            <a:r>
              <a:rPr lang="en-US" sz="1100" dirty="0" smtClean="0"/>
              <a:t>NorDig </a:t>
            </a:r>
            <a:r>
              <a:rPr lang="en-US" sz="1100" dirty="0"/>
              <a:t>specification of common EPG/Event exchange file format </a:t>
            </a:r>
            <a:r>
              <a:rPr lang="en-US" sz="1100" dirty="0" smtClean="0"/>
              <a:t>and Guidelines, to be inline with TA Anytime specs </a:t>
            </a:r>
          </a:p>
          <a:p>
            <a:pPr lvl="1"/>
            <a:r>
              <a:rPr lang="en-US" sz="1100" dirty="0" smtClean="0"/>
              <a:t>Common </a:t>
            </a:r>
            <a:r>
              <a:rPr lang="en-US" sz="1100" dirty="0"/>
              <a:t>solution and recommendations about unique program ID’s. </a:t>
            </a:r>
            <a:endParaRPr lang="en-GB" sz="1600" strike="sngStrike" dirty="0" smtClean="0"/>
          </a:p>
          <a:p>
            <a:pPr lvl="1"/>
            <a:r>
              <a:rPr lang="en-GB" sz="1100" dirty="0" smtClean="0"/>
              <a:t>T</a:t>
            </a:r>
            <a:r>
              <a:rPr lang="en-US" sz="1100" dirty="0" err="1"/>
              <a:t>ranslation</a:t>
            </a:r>
            <a:r>
              <a:rPr lang="en-US" sz="1100" dirty="0"/>
              <a:t> of genres between Nordic and </a:t>
            </a:r>
            <a:r>
              <a:rPr lang="en-US" sz="1100" dirty="0" err="1"/>
              <a:t>Irich</a:t>
            </a:r>
            <a:r>
              <a:rPr lang="en-US" sz="1100" dirty="0"/>
              <a:t> language and </a:t>
            </a:r>
            <a:r>
              <a:rPr lang="en-US" sz="1100" dirty="0" smtClean="0"/>
              <a:t>English.</a:t>
            </a:r>
          </a:p>
          <a:p>
            <a:pPr lvl="1"/>
            <a:r>
              <a:rPr lang="en-US" sz="1100" dirty="0" smtClean="0"/>
              <a:t>Transform </a:t>
            </a:r>
            <a:r>
              <a:rPr lang="en-US" sz="1100" dirty="0"/>
              <a:t>NorDig TVA XML schemas to JSON and developing guidelines for using TVA with JSON (on request from developers)</a:t>
            </a:r>
            <a:endParaRPr lang="en-GB" sz="11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18</a:t>
            </a:fld>
            <a:endParaRPr lang="en-US" dirty="0"/>
          </a:p>
        </p:txBody>
      </p:sp>
      <p:sp>
        <p:nvSpPr>
          <p:cNvPr id="6" name="Rubrik 2"/>
          <p:cNvSpPr>
            <a:spLocks noGrp="1"/>
          </p:cNvSpPr>
          <p:nvPr>
            <p:ph type="title"/>
          </p:nvPr>
        </p:nvSpPr>
        <p:spPr>
          <a:xfrm>
            <a:off x="899592" y="17424"/>
            <a:ext cx="7776864" cy="706090"/>
          </a:xfrm>
        </p:spPr>
        <p:txBody>
          <a:bodyPr/>
          <a:lstStyle/>
          <a:p>
            <a:pPr>
              <a:defRPr/>
            </a:pPr>
            <a:r>
              <a:rPr lang="en-GB" b="1" dirty="0"/>
              <a:t>NorDig T report -</a:t>
            </a:r>
            <a:r>
              <a:rPr lang="en-US" sz="1600" b="1" dirty="0">
                <a:solidFill>
                  <a:schemeClr val="tx1"/>
                </a:solidFill>
              </a:rPr>
              <a:t> mandates and activities </a:t>
            </a:r>
            <a:r>
              <a:rPr lang="en-US" sz="1600" b="1" dirty="0" smtClean="0">
                <a:solidFill>
                  <a:schemeClr val="tx1"/>
                </a:solidFill>
              </a:rPr>
              <a:t>(4/4</a:t>
            </a:r>
            <a:r>
              <a:rPr lang="en-US" sz="1600" b="1" dirty="0">
                <a:solidFill>
                  <a:schemeClr val="tx1"/>
                </a:solidFill>
              </a:rPr>
              <a:t>)</a:t>
            </a:r>
            <a:r>
              <a:rPr lang="en-GB" sz="1600" b="1" dirty="0">
                <a:solidFill>
                  <a:schemeClr val="tx1"/>
                </a:solidFill>
              </a:rPr>
              <a:t> </a:t>
            </a:r>
            <a:r>
              <a:rPr lang="en-GB" sz="1600" b="1" dirty="0"/>
              <a:t/>
            </a:r>
            <a:br>
              <a:rPr lang="en-GB" sz="1600" b="1" dirty="0"/>
            </a:br>
            <a:r>
              <a:rPr lang="en-GB" sz="1400" b="1" dirty="0"/>
              <a:t>      </a:t>
            </a:r>
            <a:r>
              <a:rPr lang="en-US" sz="1400" b="1" dirty="0"/>
              <a:t>NorDig Excom meeting 10</a:t>
            </a:r>
            <a:r>
              <a:rPr lang="en-US" sz="1400" b="1" baseline="30000" dirty="0"/>
              <a:t>th</a:t>
            </a:r>
            <a:r>
              <a:rPr lang="en-US" sz="1400" b="1" dirty="0"/>
              <a:t> October 2019 </a:t>
            </a:r>
            <a:r>
              <a:rPr lang="en-US" sz="1200" b="1" dirty="0"/>
              <a:t>Stockholm, Sweden</a:t>
            </a:r>
          </a:p>
        </p:txBody>
      </p:sp>
    </p:spTree>
    <p:extLst>
      <p:ext uri="{BB962C8B-B14F-4D97-AF65-F5344CB8AC3E}">
        <p14:creationId xmlns:p14="http://schemas.microsoft.com/office/powerpoint/2010/main" val="29803461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US" b="1" dirty="0"/>
              <a:t> </a:t>
            </a:r>
            <a:r>
              <a:rPr lang="sv-SE" sz="1800" b="1" dirty="0" err="1">
                <a:solidFill>
                  <a:schemeClr val="tx1"/>
                </a:solidFill>
              </a:rPr>
              <a:t>Accessibility</a:t>
            </a:r>
            <a:r>
              <a:rPr lang="sv-SE" sz="1800" b="1" dirty="0">
                <a:solidFill>
                  <a:schemeClr val="tx1"/>
                </a:solidFill>
              </a:rPr>
              <a:t> </a:t>
            </a:r>
            <a:r>
              <a:rPr lang="sv-SE" sz="1800" b="1" dirty="0" err="1">
                <a:solidFill>
                  <a:schemeClr val="tx1"/>
                </a:solidFill>
              </a:rPr>
              <a:t>report</a:t>
            </a:r>
            <a:r>
              <a:rPr lang="sv-SE" sz="1800" b="1" dirty="0">
                <a:solidFill>
                  <a:schemeClr val="tx1"/>
                </a:solidFill>
              </a:rPr>
              <a:t> status </a:t>
            </a:r>
            <a:r>
              <a:rPr lang="sv-SE" sz="1800" b="1" dirty="0" smtClean="0">
                <a:solidFill>
                  <a:schemeClr val="tx1"/>
                </a:solidFill>
              </a:rPr>
              <a:t>         (1/4</a:t>
            </a:r>
            <a:r>
              <a:rPr lang="sv-SE" sz="1800" b="1" dirty="0">
                <a:solidFill>
                  <a:schemeClr val="tx1"/>
                </a:solidFill>
              </a:rPr>
              <a:t>)</a:t>
            </a:r>
            <a:br>
              <a:rPr lang="sv-SE" sz="1800" b="1" dirty="0">
                <a:solidFill>
                  <a:schemeClr val="tx1"/>
                </a:solidFill>
              </a:rPr>
            </a:br>
            <a:r>
              <a:rPr lang="sv-SE" sz="1400" b="1" dirty="0">
                <a:solidFill>
                  <a:schemeClr val="tx1"/>
                </a:solidFill>
              </a:rPr>
              <a:t>   </a:t>
            </a:r>
            <a:r>
              <a:rPr lang="en-GB" sz="1400" b="1" dirty="0"/>
              <a:t>  </a:t>
            </a:r>
            <a:r>
              <a:rPr lang="en-US" sz="1400" b="1" dirty="0"/>
              <a:t>NorDig Excom meeting 10</a:t>
            </a:r>
            <a:r>
              <a:rPr lang="en-US" sz="1400" b="1" baseline="30000" dirty="0"/>
              <a:t>th</a:t>
            </a:r>
            <a:r>
              <a:rPr lang="en-US" sz="1400" b="1" dirty="0"/>
              <a:t> October 2019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19</a:t>
            </a:fld>
            <a:endParaRPr lang="en-US"/>
          </a:p>
        </p:txBody>
      </p:sp>
      <p:sp>
        <p:nvSpPr>
          <p:cNvPr id="6" name="Platshållare för innehåll 1"/>
          <p:cNvSpPr txBox="1">
            <a:spLocks/>
          </p:cNvSpPr>
          <p:nvPr/>
        </p:nvSpPr>
        <p:spPr bwMode="auto">
          <a:xfrm>
            <a:off x="251520" y="784596"/>
            <a:ext cx="8712968" cy="8240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GB" sz="1400" dirty="0">
                <a:solidFill>
                  <a:schemeClr val="tx1">
                    <a:lumMod val="50000"/>
                    <a:lumOff val="50000"/>
                  </a:schemeClr>
                </a:solidFill>
              </a:rPr>
              <a:t>Investigate members usage of accessibility features and how it is signalized within the NorDig area (audio- and subtitle- languages, dubbing, spoken subtitles, sign languages and more). Make an overview. </a:t>
            </a:r>
            <a:endParaRPr lang="en-GB" sz="1400" dirty="0" smtClean="0">
              <a:solidFill>
                <a:schemeClr val="tx1">
                  <a:lumMod val="50000"/>
                  <a:lumOff val="50000"/>
                </a:schemeClr>
              </a:solidFill>
            </a:endParaRPr>
          </a:p>
          <a:p>
            <a:pPr eaLnBrk="0" hangingPunct="0">
              <a:spcBef>
                <a:spcPct val="20000"/>
              </a:spcBef>
              <a:defRPr/>
            </a:pPr>
            <a:r>
              <a:rPr lang="en-GB" sz="1400" dirty="0" smtClean="0">
                <a:solidFill>
                  <a:schemeClr val="tx1">
                    <a:lumMod val="50000"/>
                    <a:lumOff val="50000"/>
                  </a:schemeClr>
                </a:solidFill>
              </a:rPr>
              <a:t>(Full report in Annex B of this presentation).</a:t>
            </a:r>
            <a:endParaRPr lang="en-GB" sz="1400" strike="sngStrike" dirty="0">
              <a:solidFill>
                <a:schemeClr val="tx1">
                  <a:lumMod val="50000"/>
                  <a:lumOff val="50000"/>
                </a:schemeClr>
              </a:solidFill>
            </a:endParaRPr>
          </a:p>
          <a:p>
            <a:pPr marL="342900" indent="-342900" eaLnBrk="0" hangingPunct="0">
              <a:spcBef>
                <a:spcPct val="20000"/>
              </a:spcBef>
              <a:buFont typeface="Arial" pitchFamily="34" charset="0"/>
              <a:buChar char="•"/>
              <a:defRPr/>
            </a:pPr>
            <a:endParaRPr lang="en-US" sz="1400" i="1" kern="0" dirty="0">
              <a:solidFill>
                <a:srgbClr val="FF0000"/>
              </a:solidFill>
              <a:latin typeface="Calibri" pitchFamily="34" charset="0"/>
            </a:endParaRPr>
          </a:p>
        </p:txBody>
      </p:sp>
      <p:sp>
        <p:nvSpPr>
          <p:cNvPr id="9" name="Content Placeholder 1"/>
          <p:cNvSpPr>
            <a:spLocks noGrp="1"/>
          </p:cNvSpPr>
          <p:nvPr>
            <p:ph idx="1"/>
          </p:nvPr>
        </p:nvSpPr>
        <p:spPr>
          <a:xfrm>
            <a:off x="891275" y="1608667"/>
            <a:ext cx="8229600" cy="4968552"/>
          </a:xfrm>
        </p:spPr>
        <p:txBody>
          <a:bodyPr/>
          <a:lstStyle/>
          <a:p>
            <a:pPr marL="0" indent="0">
              <a:spcBef>
                <a:spcPts val="0"/>
              </a:spcBef>
              <a:buNone/>
            </a:pPr>
            <a:r>
              <a:rPr lang="en-GB" sz="1800" dirty="0" smtClean="0"/>
              <a:t>Mission</a:t>
            </a:r>
          </a:p>
          <a:p>
            <a:pPr>
              <a:spcBef>
                <a:spcPts val="0"/>
              </a:spcBef>
            </a:pPr>
            <a:r>
              <a:rPr lang="en-GB" sz="1800" dirty="0" smtClean="0"/>
              <a:t>To </a:t>
            </a:r>
            <a:r>
              <a:rPr lang="en-GB" sz="1800" dirty="0"/>
              <a:t>understand the current state of accessibility services across the NorDig region</a:t>
            </a:r>
          </a:p>
          <a:p>
            <a:pPr>
              <a:spcBef>
                <a:spcPts val="0"/>
              </a:spcBef>
            </a:pPr>
            <a:r>
              <a:rPr lang="en-GB" sz="1800" dirty="0"/>
              <a:t>To survey the members and gather feedback</a:t>
            </a:r>
          </a:p>
          <a:p>
            <a:pPr>
              <a:spcBef>
                <a:spcPts val="0"/>
              </a:spcBef>
            </a:pPr>
            <a:r>
              <a:rPr lang="en-GB" sz="1800" dirty="0"/>
              <a:t>To find the pain points in workflows</a:t>
            </a:r>
          </a:p>
          <a:p>
            <a:pPr>
              <a:spcBef>
                <a:spcPts val="0"/>
              </a:spcBef>
            </a:pPr>
            <a:r>
              <a:rPr lang="en-GB" sz="1800" dirty="0"/>
              <a:t>To find possible pain points in the customer experience</a:t>
            </a:r>
          </a:p>
          <a:p>
            <a:pPr>
              <a:spcBef>
                <a:spcPts val="0"/>
              </a:spcBef>
            </a:pPr>
            <a:r>
              <a:rPr lang="en-GB" sz="1800" dirty="0"/>
              <a:t>To learn if the technologies specified in the </a:t>
            </a:r>
            <a:r>
              <a:rPr lang="en-GB" sz="1800" dirty="0" err="1"/>
              <a:t>NorDig</a:t>
            </a:r>
            <a:r>
              <a:rPr lang="en-GB" sz="1800" dirty="0"/>
              <a:t> specification are being used </a:t>
            </a:r>
          </a:p>
          <a:p>
            <a:pPr>
              <a:spcBef>
                <a:spcPts val="0"/>
              </a:spcBef>
            </a:pPr>
            <a:r>
              <a:rPr lang="en-GB" sz="1800" dirty="0"/>
              <a:t>To find our why certain technologies are used or not used </a:t>
            </a:r>
            <a:endParaRPr lang="en-GB" sz="1800" dirty="0" smtClean="0"/>
          </a:p>
          <a:p>
            <a:pPr>
              <a:spcBef>
                <a:spcPts val="0"/>
              </a:spcBef>
            </a:pPr>
            <a:endParaRPr lang="en-GB" sz="1800" dirty="0"/>
          </a:p>
          <a:p>
            <a:pPr marL="0" indent="0">
              <a:buNone/>
            </a:pPr>
            <a:r>
              <a:rPr lang="en-GB" sz="1800" dirty="0" smtClean="0"/>
              <a:t>Questionnaire Jan 2019 </a:t>
            </a:r>
          </a:p>
          <a:p>
            <a:pPr marL="0" indent="0">
              <a:buNone/>
            </a:pPr>
            <a:r>
              <a:rPr lang="en-GB" sz="1800" dirty="0"/>
              <a:t>Q</a:t>
            </a:r>
            <a:r>
              <a:rPr lang="en-GB" sz="1800" dirty="0" smtClean="0"/>
              <a:t>uestions </a:t>
            </a:r>
            <a:r>
              <a:rPr lang="en-GB" sz="1800" dirty="0"/>
              <a:t>asked </a:t>
            </a:r>
            <a:r>
              <a:rPr lang="en-US" sz="1800" dirty="0"/>
              <a:t>to what extent the following accessibility / disability services types are used today:</a:t>
            </a:r>
            <a:endParaRPr lang="nb-NO" sz="1800" dirty="0"/>
          </a:p>
          <a:p>
            <a:pPr>
              <a:spcBef>
                <a:spcPts val="0"/>
              </a:spcBef>
            </a:pPr>
            <a:r>
              <a:rPr lang="en-US" sz="1800" dirty="0"/>
              <a:t>Audio Description (AD)</a:t>
            </a:r>
            <a:endParaRPr lang="nb-NO" sz="1800" dirty="0"/>
          </a:p>
          <a:p>
            <a:pPr>
              <a:spcBef>
                <a:spcPts val="0"/>
              </a:spcBef>
            </a:pPr>
            <a:r>
              <a:rPr lang="en-US" sz="1800" dirty="0"/>
              <a:t>Spoken subtitles (audio captioning)</a:t>
            </a:r>
            <a:endParaRPr lang="nb-NO" sz="1800" dirty="0"/>
          </a:p>
          <a:p>
            <a:pPr>
              <a:spcBef>
                <a:spcPts val="0"/>
              </a:spcBef>
            </a:pPr>
            <a:r>
              <a:rPr lang="en-US" sz="1800" dirty="0"/>
              <a:t>Same-language Subtitles (captioning) / Hard-of-Hearing Subtitles (HoH or HHS)</a:t>
            </a:r>
            <a:endParaRPr lang="nb-NO" sz="1800" dirty="0"/>
          </a:p>
          <a:p>
            <a:pPr>
              <a:spcBef>
                <a:spcPts val="0"/>
              </a:spcBef>
            </a:pPr>
            <a:r>
              <a:rPr lang="en-US" sz="1800" dirty="0"/>
              <a:t>Sign Language Description (video)</a:t>
            </a:r>
            <a:endParaRPr lang="nb-NO" sz="1800" dirty="0"/>
          </a:p>
          <a:p>
            <a:pPr>
              <a:spcBef>
                <a:spcPts val="0"/>
              </a:spcBef>
            </a:pPr>
            <a:r>
              <a:rPr lang="en-US" sz="1800" dirty="0"/>
              <a:t>Common questions</a:t>
            </a:r>
            <a:endParaRPr lang="nb-NO" sz="1800" dirty="0"/>
          </a:p>
          <a:p>
            <a:pPr marL="0" indent="0">
              <a:buNone/>
            </a:pPr>
            <a:r>
              <a:rPr lang="en-US" sz="1600" i="1" dirty="0"/>
              <a:t>      </a:t>
            </a:r>
            <a:r>
              <a:rPr lang="en-US" sz="1200" i="1" dirty="0"/>
              <a:t>(Prime time </a:t>
            </a:r>
            <a:r>
              <a:rPr lang="en-US" sz="1200" i="1" dirty="0" smtClean="0"/>
              <a:t>in this questionnaire was defined </a:t>
            </a:r>
            <a:r>
              <a:rPr lang="en-US" sz="1200" i="1" dirty="0"/>
              <a:t>from 19:00 to 23:00 every day, may differ in countries</a:t>
            </a:r>
            <a:r>
              <a:rPr lang="en-US" sz="1200" i="1" dirty="0" smtClean="0"/>
              <a:t>)</a:t>
            </a:r>
            <a:endParaRPr lang="nb-NO" sz="1200" dirty="0"/>
          </a:p>
        </p:txBody>
      </p:sp>
      <p:grpSp>
        <p:nvGrpSpPr>
          <p:cNvPr id="7" name="Group 6"/>
          <p:cNvGrpSpPr/>
          <p:nvPr/>
        </p:nvGrpSpPr>
        <p:grpSpPr>
          <a:xfrm>
            <a:off x="93548" y="548680"/>
            <a:ext cx="694421" cy="611146"/>
            <a:chOff x="93548" y="548680"/>
            <a:chExt cx="694421" cy="611146"/>
          </a:xfrm>
        </p:grpSpPr>
        <p:sp>
          <p:nvSpPr>
            <p:cNvPr id="8" name="Oval 7"/>
            <p:cNvSpPr/>
            <p:nvPr/>
          </p:nvSpPr>
          <p:spPr>
            <a:xfrm>
              <a:off x="107503" y="548680"/>
              <a:ext cx="666513" cy="61114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TextBox 9"/>
            <p:cNvSpPr txBox="1"/>
            <p:nvPr/>
          </p:nvSpPr>
          <p:spPr>
            <a:xfrm>
              <a:off x="93548" y="621849"/>
              <a:ext cx="694421" cy="430887"/>
            </a:xfrm>
            <a:prstGeom prst="rect">
              <a:avLst/>
            </a:prstGeom>
            <a:noFill/>
          </p:spPr>
          <p:txBody>
            <a:bodyPr wrap="none" rtlCol="0">
              <a:spAutoFit/>
            </a:bodyPr>
            <a:lstStyle/>
            <a:p>
              <a:pPr algn="ctr"/>
              <a:r>
                <a:rPr lang="en-GB" sz="1100" dirty="0" smtClean="0">
                  <a:solidFill>
                    <a:schemeClr val="bg1"/>
                  </a:solidFill>
                </a:rPr>
                <a:t>Not</a:t>
              </a:r>
            </a:p>
            <a:p>
              <a:pPr algn="ctr"/>
              <a:r>
                <a:rPr lang="en-GB" sz="1100" dirty="0" smtClean="0">
                  <a:solidFill>
                    <a:schemeClr val="bg1"/>
                  </a:solidFill>
                </a:rPr>
                <a:t>updated</a:t>
              </a:r>
              <a:endParaRPr lang="en-GB" sz="1100" dirty="0">
                <a:solidFill>
                  <a:schemeClr val="bg1"/>
                </a:solidFill>
              </a:endParaRPr>
            </a:p>
          </p:txBody>
        </p:sp>
      </p:grpSp>
    </p:spTree>
    <p:extLst>
      <p:ext uri="{BB962C8B-B14F-4D97-AF65-F5344CB8AC3E}">
        <p14:creationId xmlns:p14="http://schemas.microsoft.com/office/powerpoint/2010/main" val="31014310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US" b="1" dirty="0"/>
              <a:t> </a:t>
            </a:r>
            <a:r>
              <a:rPr lang="sv-SE" sz="1800" b="1" dirty="0" err="1">
                <a:solidFill>
                  <a:schemeClr val="tx1"/>
                </a:solidFill>
              </a:rPr>
              <a:t>Overview</a:t>
            </a:r>
            <a:r>
              <a:rPr lang="sv-SE" sz="1800" b="1" dirty="0">
                <a:solidFill>
                  <a:schemeClr val="tx1"/>
                </a:solidFill>
              </a:rPr>
              <a:t> </a:t>
            </a:r>
            <a:r>
              <a:rPr lang="sv-SE" sz="1800" b="1" dirty="0" err="1">
                <a:solidFill>
                  <a:schemeClr val="tx1"/>
                </a:solidFill>
              </a:rPr>
              <a:t>specification</a:t>
            </a:r>
            <a:r>
              <a:rPr lang="sv-SE" sz="1800" b="1" dirty="0">
                <a:solidFill>
                  <a:schemeClr val="tx1"/>
                </a:solidFill>
              </a:rPr>
              <a:t> </a:t>
            </a:r>
            <a:r>
              <a:rPr lang="sv-SE" sz="1800" b="1" dirty="0" err="1">
                <a:solidFill>
                  <a:schemeClr val="tx1"/>
                </a:solidFill>
              </a:rPr>
              <a:t>work</a:t>
            </a:r>
            <a:r>
              <a:rPr lang="en-GB" sz="1800" b="1" dirty="0">
                <a:solidFill>
                  <a:schemeClr val="tx1"/>
                </a:solidFill>
              </a:rPr>
              <a:t/>
            </a:r>
            <a:br>
              <a:rPr lang="en-GB" sz="1800" b="1" dirty="0">
                <a:solidFill>
                  <a:schemeClr val="tx1"/>
                </a:solidFill>
              </a:rPr>
            </a:br>
            <a:r>
              <a:rPr lang="sv-SE" sz="1400" b="1" dirty="0">
                <a:solidFill>
                  <a:schemeClr val="tx1"/>
                </a:solidFill>
              </a:rPr>
              <a:t> </a:t>
            </a:r>
            <a:r>
              <a:rPr lang="sv-SE" sz="1400" b="1" dirty="0" smtClean="0">
                <a:solidFill>
                  <a:schemeClr val="tx1"/>
                </a:solidFill>
              </a:rPr>
              <a:t>    </a:t>
            </a:r>
            <a:r>
              <a:rPr lang="en-US" sz="1400" b="1" dirty="0" smtClean="0"/>
              <a:t>NorDig </a:t>
            </a:r>
            <a:r>
              <a:rPr lang="en-US" sz="1400" b="1" dirty="0"/>
              <a:t>Excom meeting 10</a:t>
            </a:r>
            <a:r>
              <a:rPr lang="en-US" sz="1400" b="1" baseline="30000" dirty="0"/>
              <a:t>th</a:t>
            </a:r>
            <a:r>
              <a:rPr lang="en-US" sz="1400" b="1" dirty="0"/>
              <a:t> October 2019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a:t>
            </a:fld>
            <a:endParaRPr lang="en-US"/>
          </a:p>
        </p:txBody>
      </p:sp>
      <p:sp>
        <p:nvSpPr>
          <p:cNvPr id="6" name="Platshållare för innehåll 1"/>
          <p:cNvSpPr txBox="1">
            <a:spLocks/>
          </p:cNvSpPr>
          <p:nvPr/>
        </p:nvSpPr>
        <p:spPr bwMode="auto">
          <a:xfrm>
            <a:off x="251520" y="784596"/>
            <a:ext cx="8712968" cy="59567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defRPr/>
            </a:pPr>
            <a:r>
              <a:rPr lang="en-US" sz="1600" kern="0" dirty="0">
                <a:latin typeface="Calibri" pitchFamily="34" charset="0"/>
              </a:rPr>
              <a:t>Overview NorDig T specification work :</a:t>
            </a:r>
          </a:p>
          <a:p>
            <a:pPr marL="342900" indent="-342900" eaLnBrk="0" hangingPunct="0">
              <a:spcBef>
                <a:spcPct val="20000"/>
              </a:spcBef>
              <a:buFont typeface="Arial" pitchFamily="34" charset="0"/>
              <a:buChar char="•"/>
              <a:defRPr/>
            </a:pPr>
            <a:r>
              <a:rPr lang="en-US" sz="1600" kern="0" dirty="0">
                <a:latin typeface="Calibri" pitchFamily="34" charset="0"/>
              </a:rPr>
              <a:t>Rules of Operation </a:t>
            </a:r>
          </a:p>
          <a:p>
            <a:pPr marL="800100" lvl="1" indent="-342900" eaLnBrk="0" hangingPunct="0">
              <a:spcBef>
                <a:spcPct val="20000"/>
              </a:spcBef>
              <a:buFont typeface="Arial" pitchFamily="34" charset="0"/>
              <a:buChar char="•"/>
              <a:defRPr/>
            </a:pPr>
            <a:r>
              <a:rPr lang="en-US" sz="1200" kern="0" dirty="0">
                <a:latin typeface="Calibri" pitchFamily="34" charset="0"/>
              </a:rPr>
              <a:t>Latest published: </a:t>
            </a:r>
            <a:r>
              <a:rPr lang="en-US" sz="1200" kern="0" dirty="0" err="1">
                <a:latin typeface="Calibri" pitchFamily="34" charset="0"/>
              </a:rPr>
              <a:t>RoO</a:t>
            </a:r>
            <a:r>
              <a:rPr lang="en-US" sz="1200" kern="0" dirty="0">
                <a:latin typeface="Calibri" pitchFamily="34" charset="0"/>
              </a:rPr>
              <a:t> v2.5 </a:t>
            </a:r>
            <a:r>
              <a:rPr lang="en-US" sz="1100" kern="0" dirty="0">
                <a:latin typeface="Calibri" pitchFamily="34" charset="0"/>
              </a:rPr>
              <a:t>(published October 2016)</a:t>
            </a:r>
          </a:p>
          <a:p>
            <a:pPr marL="800100" lvl="1" indent="-342900" eaLnBrk="0" hangingPunct="0">
              <a:spcBef>
                <a:spcPct val="20000"/>
              </a:spcBef>
              <a:buFont typeface="Arial" pitchFamily="34" charset="0"/>
              <a:buChar char="•"/>
              <a:defRPr/>
            </a:pPr>
            <a:r>
              <a:rPr lang="en-US" sz="1200" kern="0" dirty="0">
                <a:latin typeface="Calibri" pitchFamily="34" charset="0"/>
              </a:rPr>
              <a:t>Update of </a:t>
            </a:r>
            <a:r>
              <a:rPr lang="en-US" sz="1200" kern="0" dirty="0" err="1">
                <a:latin typeface="Calibri" pitchFamily="34" charset="0"/>
              </a:rPr>
              <a:t>RoO</a:t>
            </a:r>
            <a:r>
              <a:rPr lang="en-US" sz="1200" kern="0" dirty="0">
                <a:latin typeface="Calibri" pitchFamily="34" charset="0"/>
              </a:rPr>
              <a:t> to v3.1, focus for 2019 but first </a:t>
            </a:r>
            <a:r>
              <a:rPr lang="en-US" sz="1200" kern="0" dirty="0" err="1">
                <a:latin typeface="Calibri" pitchFamily="34" charset="0"/>
              </a:rPr>
              <a:t>TestPlan</a:t>
            </a:r>
            <a:r>
              <a:rPr lang="en-US" sz="1200" kern="0" dirty="0">
                <a:latin typeface="Calibri" pitchFamily="34" charset="0"/>
              </a:rPr>
              <a:t> v3.1. Excom (Oct 2018) asked for changing layout to same as IRD spec, most important content for </a:t>
            </a:r>
            <a:r>
              <a:rPr lang="en-US" sz="1200" kern="0" dirty="0" err="1">
                <a:latin typeface="Calibri" pitchFamily="34" charset="0"/>
              </a:rPr>
              <a:t>RoO</a:t>
            </a:r>
            <a:r>
              <a:rPr lang="en-US" sz="1200" kern="0" dirty="0">
                <a:latin typeface="Calibri" pitchFamily="34" charset="0"/>
              </a:rPr>
              <a:t> shall be items necessary to avoid misbehavior in IRDs.</a:t>
            </a:r>
          </a:p>
          <a:p>
            <a:pPr marL="342900" indent="-342900" eaLnBrk="0" hangingPunct="0">
              <a:spcBef>
                <a:spcPct val="20000"/>
              </a:spcBef>
              <a:buFont typeface="Arial" pitchFamily="34" charset="0"/>
              <a:buChar char="•"/>
              <a:defRPr/>
            </a:pPr>
            <a:r>
              <a:rPr lang="en-US" sz="1600" kern="0" dirty="0">
                <a:latin typeface="Calibri" pitchFamily="34" charset="0"/>
              </a:rPr>
              <a:t>Unified IRD specification </a:t>
            </a:r>
          </a:p>
          <a:p>
            <a:pPr marL="800100" lvl="1" indent="-342900" eaLnBrk="0" hangingPunct="0">
              <a:spcBef>
                <a:spcPct val="20000"/>
              </a:spcBef>
              <a:buFont typeface="Arial" pitchFamily="34" charset="0"/>
              <a:buChar char="•"/>
              <a:defRPr/>
            </a:pPr>
            <a:r>
              <a:rPr lang="en-US" sz="1200" kern="0" dirty="0">
                <a:latin typeface="Calibri" pitchFamily="34" charset="0"/>
              </a:rPr>
              <a:t>Latest published: IRD spec </a:t>
            </a:r>
            <a:r>
              <a:rPr lang="en-US" sz="1200" kern="0" dirty="0" smtClean="0">
                <a:latin typeface="Calibri" pitchFamily="34" charset="0"/>
              </a:rPr>
              <a:t>v3.1.1 </a:t>
            </a:r>
            <a:r>
              <a:rPr lang="en-US" sz="1100" kern="0" dirty="0">
                <a:latin typeface="Calibri" pitchFamily="34" charset="0"/>
              </a:rPr>
              <a:t>(published </a:t>
            </a:r>
            <a:r>
              <a:rPr lang="en-US" sz="1100" kern="0" dirty="0" smtClean="0">
                <a:latin typeface="Calibri" pitchFamily="34" charset="0"/>
              </a:rPr>
              <a:t>September 2019)  </a:t>
            </a:r>
            <a:endParaRPr lang="en-US" sz="1100" kern="0" dirty="0">
              <a:latin typeface="Calibri" pitchFamily="34" charset="0"/>
            </a:endParaRPr>
          </a:p>
          <a:p>
            <a:pPr marL="342900" indent="-342900" eaLnBrk="0" hangingPunct="0">
              <a:spcBef>
                <a:spcPct val="20000"/>
              </a:spcBef>
              <a:buFont typeface="Arial" pitchFamily="34" charset="0"/>
              <a:buChar char="•"/>
              <a:defRPr/>
            </a:pPr>
            <a:r>
              <a:rPr lang="en-US" sz="1600" kern="0" noProof="0" dirty="0" smtClean="0">
                <a:latin typeface="Calibri" pitchFamily="34" charset="0"/>
              </a:rPr>
              <a:t>Test </a:t>
            </a:r>
            <a:r>
              <a:rPr lang="en-US" sz="1600" kern="0" dirty="0">
                <a:latin typeface="Calibri" pitchFamily="34" charset="0"/>
              </a:rPr>
              <a:t>Plan</a:t>
            </a:r>
            <a:r>
              <a:rPr lang="en-US" sz="1200" kern="0" dirty="0">
                <a:latin typeface="Calibri" pitchFamily="34" charset="0"/>
              </a:rPr>
              <a:t>  </a:t>
            </a:r>
            <a:endParaRPr lang="en-US" sz="1400" kern="0" dirty="0">
              <a:latin typeface="Calibri" pitchFamily="34" charset="0"/>
            </a:endParaRPr>
          </a:p>
          <a:p>
            <a:pPr marL="800100" lvl="1" indent="-342900" eaLnBrk="0" hangingPunct="0">
              <a:spcBef>
                <a:spcPct val="20000"/>
              </a:spcBef>
              <a:buFont typeface="Arial" pitchFamily="34" charset="0"/>
              <a:buChar char="•"/>
              <a:defRPr/>
            </a:pPr>
            <a:r>
              <a:rPr lang="en-US" sz="1200" kern="0" dirty="0">
                <a:latin typeface="Calibri" pitchFamily="34" charset="0"/>
              </a:rPr>
              <a:t>Latest: Test Plan </a:t>
            </a:r>
            <a:r>
              <a:rPr lang="en-US" sz="1200" kern="0" dirty="0" smtClean="0">
                <a:latin typeface="Calibri" pitchFamily="34" charset="0"/>
              </a:rPr>
              <a:t>v3.1.1</a:t>
            </a:r>
            <a:r>
              <a:rPr lang="en-US" sz="1100" kern="0" dirty="0">
                <a:latin typeface="Calibri" pitchFamily="34" charset="0"/>
              </a:rPr>
              <a:t> (published September 2019, </a:t>
            </a:r>
            <a:r>
              <a:rPr lang="en-US" sz="1100" kern="0" dirty="0" err="1" smtClean="0">
                <a:latin typeface="Calibri" pitchFamily="34" charset="0"/>
              </a:rPr>
              <a:t>incl</a:t>
            </a:r>
            <a:r>
              <a:rPr lang="en-US" sz="1100" kern="0" dirty="0" smtClean="0">
                <a:latin typeface="Calibri" pitchFamily="34" charset="0"/>
              </a:rPr>
              <a:t> Test addendum for SSU)</a:t>
            </a:r>
          </a:p>
          <a:p>
            <a:pPr marL="800100" lvl="1" indent="-342900" eaLnBrk="0" hangingPunct="0">
              <a:spcBef>
                <a:spcPct val="20000"/>
              </a:spcBef>
              <a:buFont typeface="Arial" pitchFamily="34" charset="0"/>
              <a:buChar char="•"/>
              <a:defRPr/>
            </a:pPr>
            <a:r>
              <a:rPr lang="en-US" sz="1100" kern="0" dirty="0" smtClean="0">
                <a:latin typeface="Calibri" pitchFamily="34" charset="0"/>
              </a:rPr>
              <a:t>NorDig Test streams, 12 streams for testing NGA/AC-4 + old LTE interference stream, to be used together with new Test Plan v3.1.1 </a:t>
            </a:r>
            <a:endParaRPr lang="en-US" sz="1100" kern="0" dirty="0">
              <a:latin typeface="Calibri" pitchFamily="34" charset="0"/>
            </a:endParaRPr>
          </a:p>
          <a:p>
            <a:pPr marL="342900" indent="-342900" eaLnBrk="0" hangingPunct="0">
              <a:spcBef>
                <a:spcPct val="20000"/>
              </a:spcBef>
              <a:buFont typeface="Arial" pitchFamily="34" charset="0"/>
              <a:buChar char="•"/>
              <a:defRPr/>
            </a:pPr>
            <a:r>
              <a:rPr lang="en-US" sz="1600" kern="0" dirty="0">
                <a:latin typeface="Calibri" pitchFamily="34" charset="0"/>
              </a:rPr>
              <a:t>Video –  potential HEVC extension: dynamic HDR </a:t>
            </a:r>
            <a:r>
              <a:rPr lang="en-US" sz="1600" kern="0" dirty="0" smtClean="0">
                <a:latin typeface="Calibri" pitchFamily="34" charset="0"/>
              </a:rPr>
              <a:t>  </a:t>
            </a:r>
          </a:p>
          <a:p>
            <a:pPr marL="800100" lvl="1" indent="-342900" eaLnBrk="0" hangingPunct="0">
              <a:spcBef>
                <a:spcPct val="20000"/>
              </a:spcBef>
              <a:buFont typeface="Arial" pitchFamily="34" charset="0"/>
              <a:buChar char="•"/>
              <a:defRPr/>
            </a:pPr>
            <a:r>
              <a:rPr lang="en-US" sz="1200" kern="0" dirty="0" smtClean="0">
                <a:latin typeface="Calibri" pitchFamily="34" charset="0"/>
              </a:rPr>
              <a:t>investigating report to Excom - see separate slides</a:t>
            </a:r>
          </a:p>
          <a:p>
            <a:pPr marL="342900" indent="-342900" eaLnBrk="0" hangingPunct="0">
              <a:spcBef>
                <a:spcPct val="20000"/>
              </a:spcBef>
              <a:buFont typeface="Arial" pitchFamily="34" charset="0"/>
              <a:buChar char="•"/>
              <a:defRPr/>
            </a:pPr>
            <a:r>
              <a:rPr lang="en-US" sz="1600" kern="0" dirty="0" smtClean="0">
                <a:latin typeface="Calibri" pitchFamily="34" charset="0"/>
              </a:rPr>
              <a:t>EPG/EIT </a:t>
            </a:r>
            <a:r>
              <a:rPr lang="en-US" sz="1600" kern="0" dirty="0">
                <a:latin typeface="Calibri" pitchFamily="34" charset="0"/>
              </a:rPr>
              <a:t>exchange file format</a:t>
            </a:r>
          </a:p>
          <a:p>
            <a:pPr marL="800100" lvl="1" indent="-342900" eaLnBrk="0" hangingPunct="0">
              <a:spcBef>
                <a:spcPct val="20000"/>
              </a:spcBef>
              <a:buFont typeface="Arial" panose="020B0604020202020204" pitchFamily="34" charset="0"/>
              <a:buChar char="•"/>
              <a:defRPr/>
            </a:pPr>
            <a:r>
              <a:rPr lang="sv-SE" sz="1200" kern="0" dirty="0">
                <a:latin typeface="Calibri" pitchFamily="34" charset="0"/>
              </a:rPr>
              <a:t>Workshop </a:t>
            </a:r>
            <a:r>
              <a:rPr lang="sv-SE" sz="1200" kern="0" dirty="0" smtClean="0">
                <a:latin typeface="Calibri" pitchFamily="34" charset="0"/>
              </a:rPr>
              <a:t>May 2019 </a:t>
            </a:r>
            <a:r>
              <a:rPr lang="sv-SE" sz="1200" kern="0" dirty="0">
                <a:latin typeface="Calibri" pitchFamily="34" charset="0"/>
              </a:rPr>
              <a:t>and </a:t>
            </a:r>
            <a:r>
              <a:rPr lang="sv-SE" sz="1200" kern="0" dirty="0" smtClean="0">
                <a:latin typeface="Calibri" pitchFamily="34" charset="0"/>
              </a:rPr>
              <a:t>plan new Nov </a:t>
            </a:r>
            <a:r>
              <a:rPr lang="sv-SE" sz="1200" kern="0" dirty="0">
                <a:latin typeface="Calibri" pitchFamily="34" charset="0"/>
              </a:rPr>
              <a:t>2019. </a:t>
            </a:r>
          </a:p>
          <a:p>
            <a:pPr marL="342900" indent="-342900" eaLnBrk="0" hangingPunct="0">
              <a:spcBef>
                <a:spcPct val="20000"/>
              </a:spcBef>
              <a:buFont typeface="Arial" panose="020B0604020202020204" pitchFamily="34" charset="0"/>
              <a:buChar char="•"/>
              <a:defRPr/>
            </a:pPr>
            <a:r>
              <a:rPr lang="en-US" sz="1600" kern="0" dirty="0" smtClean="0">
                <a:latin typeface="Calibri" pitchFamily="34" charset="0"/>
              </a:rPr>
              <a:t>Website </a:t>
            </a:r>
            <a:r>
              <a:rPr lang="en-US" sz="1600" kern="0" dirty="0">
                <a:latin typeface="Calibri" pitchFamily="34" charset="0"/>
              </a:rPr>
              <a:t>and admin</a:t>
            </a:r>
          </a:p>
        </p:txBody>
      </p:sp>
      <p:grpSp>
        <p:nvGrpSpPr>
          <p:cNvPr id="7" name="Group 6"/>
          <p:cNvGrpSpPr/>
          <p:nvPr/>
        </p:nvGrpSpPr>
        <p:grpSpPr>
          <a:xfrm>
            <a:off x="93548" y="548680"/>
            <a:ext cx="694421" cy="611146"/>
            <a:chOff x="93548" y="548680"/>
            <a:chExt cx="694421" cy="611146"/>
          </a:xfrm>
        </p:grpSpPr>
        <p:sp>
          <p:nvSpPr>
            <p:cNvPr id="5" name="Oval 4"/>
            <p:cNvSpPr/>
            <p:nvPr/>
          </p:nvSpPr>
          <p:spPr>
            <a:xfrm>
              <a:off x="107503" y="548680"/>
              <a:ext cx="666513" cy="61114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extBox 1"/>
            <p:cNvSpPr txBox="1"/>
            <p:nvPr/>
          </p:nvSpPr>
          <p:spPr>
            <a:xfrm>
              <a:off x="93548" y="621849"/>
              <a:ext cx="694421" cy="430887"/>
            </a:xfrm>
            <a:prstGeom prst="rect">
              <a:avLst/>
            </a:prstGeom>
            <a:noFill/>
          </p:spPr>
          <p:txBody>
            <a:bodyPr wrap="none" rtlCol="0">
              <a:spAutoFit/>
            </a:bodyPr>
            <a:lstStyle/>
            <a:p>
              <a:pPr algn="ctr"/>
              <a:r>
                <a:rPr lang="en-GB" sz="1100" dirty="0" smtClean="0">
                  <a:solidFill>
                    <a:schemeClr val="bg1"/>
                  </a:solidFill>
                </a:rPr>
                <a:t>Not</a:t>
              </a:r>
            </a:p>
            <a:p>
              <a:pPr algn="ctr"/>
              <a:r>
                <a:rPr lang="en-GB" sz="1100" dirty="0" smtClean="0">
                  <a:solidFill>
                    <a:schemeClr val="bg1"/>
                  </a:solidFill>
                </a:rPr>
                <a:t>updated</a:t>
              </a:r>
              <a:endParaRPr lang="en-GB" sz="1100" dirty="0">
                <a:solidFill>
                  <a:schemeClr val="bg1"/>
                </a:solidFill>
              </a:endParaRPr>
            </a:p>
          </p:txBody>
        </p:sp>
      </p:grpSp>
    </p:spTree>
    <p:extLst>
      <p:ext uri="{BB962C8B-B14F-4D97-AF65-F5344CB8AC3E}">
        <p14:creationId xmlns:p14="http://schemas.microsoft.com/office/powerpoint/2010/main" val="4012956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US" b="1" dirty="0"/>
              <a:t> </a:t>
            </a:r>
            <a:r>
              <a:rPr lang="sv-SE" sz="1800" b="1" dirty="0" err="1">
                <a:solidFill>
                  <a:schemeClr val="tx1"/>
                </a:solidFill>
              </a:rPr>
              <a:t>Accessibility</a:t>
            </a:r>
            <a:r>
              <a:rPr lang="sv-SE" sz="1800" b="1" dirty="0">
                <a:solidFill>
                  <a:schemeClr val="tx1"/>
                </a:solidFill>
              </a:rPr>
              <a:t> </a:t>
            </a:r>
            <a:r>
              <a:rPr lang="sv-SE" sz="1800" b="1" dirty="0" err="1">
                <a:solidFill>
                  <a:schemeClr val="tx1"/>
                </a:solidFill>
              </a:rPr>
              <a:t>report</a:t>
            </a:r>
            <a:r>
              <a:rPr lang="sv-SE" sz="1800" b="1" dirty="0">
                <a:solidFill>
                  <a:schemeClr val="tx1"/>
                </a:solidFill>
              </a:rPr>
              <a:t> </a:t>
            </a:r>
            <a:r>
              <a:rPr lang="sv-SE" sz="1800" b="1" dirty="0" smtClean="0">
                <a:solidFill>
                  <a:schemeClr val="tx1"/>
                </a:solidFill>
              </a:rPr>
              <a:t>status          (2/4)</a:t>
            </a:r>
            <a:r>
              <a:rPr lang="sv-SE" sz="1800" b="1" dirty="0">
                <a:solidFill>
                  <a:schemeClr val="tx1"/>
                </a:solidFill>
              </a:rPr>
              <a:t/>
            </a:r>
            <a:br>
              <a:rPr lang="sv-SE" sz="1800" b="1" dirty="0">
                <a:solidFill>
                  <a:schemeClr val="tx1"/>
                </a:solidFill>
              </a:rPr>
            </a:br>
            <a:r>
              <a:rPr lang="sv-SE" sz="1400" b="1" dirty="0">
                <a:solidFill>
                  <a:schemeClr val="tx1"/>
                </a:solidFill>
              </a:rPr>
              <a:t>   </a:t>
            </a:r>
            <a:r>
              <a:rPr lang="en-GB" sz="1400" b="1" dirty="0"/>
              <a:t>  </a:t>
            </a:r>
            <a:r>
              <a:rPr lang="en-US" sz="1400" b="1" dirty="0"/>
              <a:t>NorDig Excom meeting 10</a:t>
            </a:r>
            <a:r>
              <a:rPr lang="en-US" sz="1400" b="1" baseline="30000" dirty="0"/>
              <a:t>th</a:t>
            </a:r>
            <a:r>
              <a:rPr lang="en-US" sz="1400" b="1" dirty="0"/>
              <a:t> October 2019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20</a:t>
            </a:fld>
            <a:endParaRPr lang="en-US"/>
          </a:p>
        </p:txBody>
      </p:sp>
      <p:sp>
        <p:nvSpPr>
          <p:cNvPr id="9" name="Content Placeholder 1"/>
          <p:cNvSpPr>
            <a:spLocks noGrp="1"/>
          </p:cNvSpPr>
          <p:nvPr>
            <p:ph idx="1"/>
          </p:nvPr>
        </p:nvSpPr>
        <p:spPr>
          <a:xfrm>
            <a:off x="649881" y="922692"/>
            <a:ext cx="8229600" cy="5635957"/>
          </a:xfrm>
        </p:spPr>
        <p:txBody>
          <a:bodyPr/>
          <a:lstStyle/>
          <a:p>
            <a:pPr marL="0" indent="0">
              <a:buNone/>
            </a:pPr>
            <a:r>
              <a:rPr lang="en-GB" sz="1800" dirty="0"/>
              <a:t>Conclusions 1</a:t>
            </a:r>
          </a:p>
          <a:p>
            <a:pPr marL="0" indent="0">
              <a:buNone/>
            </a:pPr>
            <a:r>
              <a:rPr lang="en-GB" sz="1400" b="1" dirty="0" smtClean="0"/>
              <a:t>The </a:t>
            </a:r>
            <a:r>
              <a:rPr lang="en-GB" sz="1400" b="1" dirty="0"/>
              <a:t>use of accessibility in broadcast </a:t>
            </a:r>
            <a:r>
              <a:rPr lang="en-GB" sz="1400" b="1" dirty="0" smtClean="0"/>
              <a:t>services </a:t>
            </a:r>
          </a:p>
          <a:p>
            <a:pPr marL="0" indent="0">
              <a:buNone/>
            </a:pPr>
            <a:endParaRPr lang="en-GB" sz="1400" b="1" dirty="0"/>
          </a:p>
          <a:p>
            <a:r>
              <a:rPr lang="en-GB" sz="1800" dirty="0" smtClean="0"/>
              <a:t>More requirements and guidelines for accessibility are expected to be drafted as a result of the EAA and </a:t>
            </a:r>
            <a:r>
              <a:rPr lang="en-GB" sz="1800" dirty="0"/>
              <a:t>AVMS Directives (</a:t>
            </a:r>
            <a:r>
              <a:rPr lang="en-GB" sz="1800" dirty="0" smtClean="0"/>
              <a:t>EAA = European Accessibility Act </a:t>
            </a:r>
            <a:r>
              <a:rPr lang="en-GB" sz="1800" dirty="0"/>
              <a:t>and </a:t>
            </a:r>
            <a:r>
              <a:rPr lang="en-GB" sz="1800" dirty="0" smtClean="0"/>
              <a:t>AVMSD = Audio visual media services directive)</a:t>
            </a:r>
          </a:p>
          <a:p>
            <a:pPr marL="0" indent="0">
              <a:buNone/>
            </a:pPr>
            <a:endParaRPr lang="en-GB" sz="1800" dirty="0"/>
          </a:p>
          <a:p>
            <a:r>
              <a:rPr lang="en-GB" sz="1800" dirty="0" smtClean="0"/>
              <a:t>It </a:t>
            </a:r>
            <a:r>
              <a:rPr lang="en-GB" sz="1800" dirty="0"/>
              <a:t>was identified that in many </a:t>
            </a:r>
            <a:r>
              <a:rPr lang="en-GB" sz="1800" dirty="0" smtClean="0"/>
              <a:t>cases, except “Same Language Subtitles”, the </a:t>
            </a:r>
            <a:r>
              <a:rPr lang="en-GB" sz="1800" dirty="0"/>
              <a:t>provision of Accessibility services was lower than ideal, although always meeting minimum regulations, this may be because of several reasons:</a:t>
            </a:r>
          </a:p>
          <a:p>
            <a:pPr lvl="1">
              <a:spcBef>
                <a:spcPts val="600"/>
              </a:spcBef>
              <a:spcAft>
                <a:spcPts val="600"/>
              </a:spcAft>
            </a:pPr>
            <a:r>
              <a:rPr lang="en-GB" sz="1400" dirty="0"/>
              <a:t>Broadcasters want everyone to be able to receive their services, so transmission is done the simplest way which may not always be the most spectrally efficient or the best use of available technology.</a:t>
            </a:r>
          </a:p>
          <a:p>
            <a:pPr lvl="1">
              <a:spcBef>
                <a:spcPts val="600"/>
              </a:spcBef>
              <a:spcAft>
                <a:spcPts val="600"/>
              </a:spcAft>
            </a:pPr>
            <a:r>
              <a:rPr lang="en-GB" sz="1400" dirty="0"/>
              <a:t>There is a perception that legacy receivers may cause problems are preventing broadcasters from launching  new services or using new features.</a:t>
            </a:r>
          </a:p>
          <a:p>
            <a:pPr marL="0" indent="0">
              <a:spcAft>
                <a:spcPts val="600"/>
              </a:spcAft>
              <a:buNone/>
            </a:pPr>
            <a:endParaRPr lang="en-GB" sz="1400" dirty="0"/>
          </a:p>
          <a:p>
            <a:endParaRPr lang="en-GB" sz="1400" dirty="0"/>
          </a:p>
        </p:txBody>
      </p:sp>
      <p:grpSp>
        <p:nvGrpSpPr>
          <p:cNvPr id="5" name="Group 4"/>
          <p:cNvGrpSpPr/>
          <p:nvPr/>
        </p:nvGrpSpPr>
        <p:grpSpPr>
          <a:xfrm>
            <a:off x="93548" y="548680"/>
            <a:ext cx="694421" cy="611146"/>
            <a:chOff x="93548" y="548680"/>
            <a:chExt cx="694421" cy="611146"/>
          </a:xfrm>
        </p:grpSpPr>
        <p:sp>
          <p:nvSpPr>
            <p:cNvPr id="6" name="Oval 5"/>
            <p:cNvSpPr/>
            <p:nvPr/>
          </p:nvSpPr>
          <p:spPr>
            <a:xfrm>
              <a:off x="107503" y="548680"/>
              <a:ext cx="666513" cy="61114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extBox 6"/>
            <p:cNvSpPr txBox="1"/>
            <p:nvPr/>
          </p:nvSpPr>
          <p:spPr>
            <a:xfrm>
              <a:off x="93548" y="621849"/>
              <a:ext cx="694421" cy="430887"/>
            </a:xfrm>
            <a:prstGeom prst="rect">
              <a:avLst/>
            </a:prstGeom>
            <a:noFill/>
          </p:spPr>
          <p:txBody>
            <a:bodyPr wrap="none" rtlCol="0">
              <a:spAutoFit/>
            </a:bodyPr>
            <a:lstStyle/>
            <a:p>
              <a:pPr algn="ctr"/>
              <a:r>
                <a:rPr lang="en-GB" sz="1100" dirty="0" smtClean="0">
                  <a:solidFill>
                    <a:schemeClr val="bg1"/>
                  </a:solidFill>
                </a:rPr>
                <a:t>Not</a:t>
              </a:r>
            </a:p>
            <a:p>
              <a:pPr algn="ctr"/>
              <a:r>
                <a:rPr lang="en-GB" sz="1100" dirty="0" smtClean="0">
                  <a:solidFill>
                    <a:schemeClr val="bg1"/>
                  </a:solidFill>
                </a:rPr>
                <a:t>updated</a:t>
              </a:r>
              <a:endParaRPr lang="en-GB" sz="1100" dirty="0">
                <a:solidFill>
                  <a:schemeClr val="bg1"/>
                </a:solidFill>
              </a:endParaRPr>
            </a:p>
          </p:txBody>
        </p:sp>
      </p:grpSp>
    </p:spTree>
    <p:extLst>
      <p:ext uri="{BB962C8B-B14F-4D97-AF65-F5344CB8AC3E}">
        <p14:creationId xmlns:p14="http://schemas.microsoft.com/office/powerpoint/2010/main" val="14378237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US" b="1" dirty="0"/>
              <a:t> </a:t>
            </a:r>
            <a:r>
              <a:rPr lang="sv-SE" sz="1800" b="1" dirty="0" err="1">
                <a:solidFill>
                  <a:schemeClr val="tx1"/>
                </a:solidFill>
              </a:rPr>
              <a:t>Accessibility</a:t>
            </a:r>
            <a:r>
              <a:rPr lang="sv-SE" sz="1800" b="1" dirty="0">
                <a:solidFill>
                  <a:schemeClr val="tx1"/>
                </a:solidFill>
              </a:rPr>
              <a:t> </a:t>
            </a:r>
            <a:r>
              <a:rPr lang="sv-SE" sz="1800" b="1" dirty="0" err="1">
                <a:solidFill>
                  <a:schemeClr val="tx1"/>
                </a:solidFill>
              </a:rPr>
              <a:t>report</a:t>
            </a:r>
            <a:r>
              <a:rPr lang="sv-SE" sz="1800" b="1" dirty="0">
                <a:solidFill>
                  <a:schemeClr val="tx1"/>
                </a:solidFill>
              </a:rPr>
              <a:t> status           </a:t>
            </a:r>
            <a:r>
              <a:rPr lang="sv-SE" sz="1800" b="1" dirty="0" smtClean="0">
                <a:solidFill>
                  <a:schemeClr val="tx1"/>
                </a:solidFill>
              </a:rPr>
              <a:t>(3/4</a:t>
            </a:r>
            <a:r>
              <a:rPr lang="sv-SE" sz="1800" b="1" dirty="0">
                <a:solidFill>
                  <a:schemeClr val="tx1"/>
                </a:solidFill>
              </a:rPr>
              <a:t>)</a:t>
            </a:r>
            <a:br>
              <a:rPr lang="sv-SE" sz="1800" b="1" dirty="0">
                <a:solidFill>
                  <a:schemeClr val="tx1"/>
                </a:solidFill>
              </a:rPr>
            </a:br>
            <a:r>
              <a:rPr lang="sv-SE" sz="1400" b="1" dirty="0">
                <a:solidFill>
                  <a:schemeClr val="tx1"/>
                </a:solidFill>
              </a:rPr>
              <a:t>   </a:t>
            </a:r>
            <a:r>
              <a:rPr lang="en-GB" sz="1400" b="1" dirty="0"/>
              <a:t>  </a:t>
            </a:r>
            <a:r>
              <a:rPr lang="en-US" sz="1400" b="1" dirty="0"/>
              <a:t>NorDig Excom meeting 10</a:t>
            </a:r>
            <a:r>
              <a:rPr lang="en-US" sz="1400" b="1" baseline="30000" dirty="0"/>
              <a:t>th</a:t>
            </a:r>
            <a:r>
              <a:rPr lang="en-US" sz="1400" b="1" dirty="0"/>
              <a:t> October 2019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21</a:t>
            </a:fld>
            <a:endParaRPr lang="en-US"/>
          </a:p>
        </p:txBody>
      </p:sp>
      <p:sp>
        <p:nvSpPr>
          <p:cNvPr id="9" name="Content Placeholder 1"/>
          <p:cNvSpPr>
            <a:spLocks noGrp="1"/>
          </p:cNvSpPr>
          <p:nvPr>
            <p:ph idx="1"/>
          </p:nvPr>
        </p:nvSpPr>
        <p:spPr>
          <a:xfrm>
            <a:off x="755576" y="908086"/>
            <a:ext cx="8229600" cy="5635957"/>
          </a:xfrm>
        </p:spPr>
        <p:txBody>
          <a:bodyPr/>
          <a:lstStyle/>
          <a:p>
            <a:pPr marL="0" indent="0">
              <a:buNone/>
            </a:pPr>
            <a:r>
              <a:rPr lang="en-GB" sz="1800" dirty="0"/>
              <a:t>Conclusions </a:t>
            </a:r>
            <a:r>
              <a:rPr lang="en-GB" sz="1800" dirty="0" smtClean="0"/>
              <a:t>2</a:t>
            </a:r>
            <a:endParaRPr lang="en-GB" sz="1800" b="1" dirty="0" smtClean="0"/>
          </a:p>
          <a:p>
            <a:pPr marL="0" indent="0">
              <a:buNone/>
            </a:pPr>
            <a:r>
              <a:rPr lang="en-GB" sz="1400" b="1" dirty="0" smtClean="0"/>
              <a:t>The </a:t>
            </a:r>
            <a:r>
              <a:rPr lang="en-GB" sz="1400" b="1" dirty="0"/>
              <a:t>use of accessibility in broadcast </a:t>
            </a:r>
            <a:r>
              <a:rPr lang="en-GB" sz="1400" b="1" dirty="0" smtClean="0"/>
              <a:t>services</a:t>
            </a:r>
          </a:p>
          <a:p>
            <a:pPr marL="0" indent="0">
              <a:buNone/>
            </a:pPr>
            <a:endParaRPr lang="en-GB" sz="1400" b="1" dirty="0"/>
          </a:p>
          <a:p>
            <a:pPr>
              <a:spcBef>
                <a:spcPts val="600"/>
              </a:spcBef>
              <a:spcAft>
                <a:spcPts val="600"/>
              </a:spcAft>
            </a:pPr>
            <a:r>
              <a:rPr lang="en-GB" sz="1800" dirty="0" smtClean="0"/>
              <a:t>Pre-testing </a:t>
            </a:r>
            <a:r>
              <a:rPr lang="en-GB" sz="1800" dirty="0"/>
              <a:t>of Accessibility features on receivers </a:t>
            </a:r>
            <a:r>
              <a:rPr lang="en-GB" sz="1600" dirty="0"/>
              <a:t>(typically based upon Nordig </a:t>
            </a:r>
            <a:r>
              <a:rPr lang="en-GB" sz="1600" dirty="0" err="1"/>
              <a:t>testplan</a:t>
            </a:r>
            <a:r>
              <a:rPr lang="en-GB" sz="1600" dirty="0"/>
              <a:t>) </a:t>
            </a:r>
            <a:r>
              <a:rPr lang="en-GB" sz="1800" dirty="0"/>
              <a:t>may not always catch all problems and broadcaster use-case. </a:t>
            </a:r>
            <a:r>
              <a:rPr lang="en-GB" sz="1600" dirty="0"/>
              <a:t>(Some functionality like receiver mix is used outside Nordig area</a:t>
            </a:r>
            <a:r>
              <a:rPr lang="en-GB" sz="1600" dirty="0" smtClean="0"/>
              <a:t>)</a:t>
            </a:r>
            <a:endParaRPr lang="en-GB" sz="1600" dirty="0"/>
          </a:p>
          <a:p>
            <a:pPr>
              <a:spcBef>
                <a:spcPts val="600"/>
              </a:spcBef>
              <a:spcAft>
                <a:spcPts val="600"/>
              </a:spcAft>
            </a:pPr>
            <a:r>
              <a:rPr lang="en-GB" sz="1800" dirty="0"/>
              <a:t>Re-testing of new Accessibility features on legacy receivers is likely to be expensive and  broadcasters need to have a simple launch program. </a:t>
            </a:r>
          </a:p>
          <a:p>
            <a:pPr>
              <a:spcBef>
                <a:spcPts val="600"/>
              </a:spcBef>
              <a:spcAft>
                <a:spcPts val="600"/>
              </a:spcAft>
            </a:pPr>
            <a:r>
              <a:rPr lang="en-GB" sz="1800" dirty="0"/>
              <a:t>Broadcasters tends to use other types of broadcast technology than those recommended in Nordig/DVB, like setting up separate services for new accessibility features. </a:t>
            </a:r>
          </a:p>
          <a:p>
            <a:pPr>
              <a:spcBef>
                <a:spcPts val="600"/>
              </a:spcBef>
              <a:spcAft>
                <a:spcPts val="600"/>
              </a:spcAft>
            </a:pPr>
            <a:r>
              <a:rPr lang="en-GB" sz="1800" dirty="0" smtClean="0"/>
              <a:t>Broadcasters </a:t>
            </a:r>
            <a:r>
              <a:rPr lang="en-GB" sz="1800" dirty="0"/>
              <a:t>do</a:t>
            </a:r>
            <a:r>
              <a:rPr lang="en-GB" sz="1800" strike="sngStrike" dirty="0"/>
              <a:t> </a:t>
            </a:r>
            <a:r>
              <a:rPr lang="en-GB" sz="1800" dirty="0"/>
              <a:t>not prioritize informing consumers about their accessibility </a:t>
            </a:r>
            <a:r>
              <a:rPr lang="en-GB" sz="1800" dirty="0" smtClean="0"/>
              <a:t>services and how to find them on different IRDs.</a:t>
            </a:r>
            <a:endParaRPr lang="en-GB" sz="1800" dirty="0"/>
          </a:p>
          <a:p>
            <a:pPr>
              <a:spcBef>
                <a:spcPts val="600"/>
              </a:spcBef>
              <a:spcAft>
                <a:spcPts val="600"/>
              </a:spcAft>
            </a:pPr>
            <a:r>
              <a:rPr lang="en-GB" sz="1800" dirty="0"/>
              <a:t>Conclusion: We have a common spec, but all broadcasters are doing things their own way.</a:t>
            </a:r>
          </a:p>
          <a:p>
            <a:pPr>
              <a:spcAft>
                <a:spcPts val="600"/>
              </a:spcAft>
            </a:pPr>
            <a:endParaRPr lang="en-GB" sz="1800" dirty="0"/>
          </a:p>
          <a:p>
            <a:endParaRPr lang="en-GB" sz="1400" dirty="0"/>
          </a:p>
        </p:txBody>
      </p:sp>
      <p:grpSp>
        <p:nvGrpSpPr>
          <p:cNvPr id="5" name="Group 4"/>
          <p:cNvGrpSpPr/>
          <p:nvPr/>
        </p:nvGrpSpPr>
        <p:grpSpPr>
          <a:xfrm>
            <a:off x="93548" y="548680"/>
            <a:ext cx="694421" cy="611146"/>
            <a:chOff x="93548" y="548680"/>
            <a:chExt cx="694421" cy="611146"/>
          </a:xfrm>
        </p:grpSpPr>
        <p:sp>
          <p:nvSpPr>
            <p:cNvPr id="6" name="Oval 5"/>
            <p:cNvSpPr/>
            <p:nvPr/>
          </p:nvSpPr>
          <p:spPr>
            <a:xfrm>
              <a:off x="107503" y="548680"/>
              <a:ext cx="666513" cy="61114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extBox 6"/>
            <p:cNvSpPr txBox="1"/>
            <p:nvPr/>
          </p:nvSpPr>
          <p:spPr>
            <a:xfrm>
              <a:off x="93548" y="621849"/>
              <a:ext cx="694421" cy="430887"/>
            </a:xfrm>
            <a:prstGeom prst="rect">
              <a:avLst/>
            </a:prstGeom>
            <a:noFill/>
          </p:spPr>
          <p:txBody>
            <a:bodyPr wrap="none" rtlCol="0">
              <a:spAutoFit/>
            </a:bodyPr>
            <a:lstStyle/>
            <a:p>
              <a:pPr algn="ctr"/>
              <a:r>
                <a:rPr lang="en-GB" sz="1100" dirty="0" smtClean="0">
                  <a:solidFill>
                    <a:schemeClr val="bg1"/>
                  </a:solidFill>
                </a:rPr>
                <a:t>Not</a:t>
              </a:r>
            </a:p>
            <a:p>
              <a:pPr algn="ctr"/>
              <a:r>
                <a:rPr lang="en-GB" sz="1100" dirty="0" smtClean="0">
                  <a:solidFill>
                    <a:schemeClr val="bg1"/>
                  </a:solidFill>
                </a:rPr>
                <a:t>updated</a:t>
              </a:r>
              <a:endParaRPr lang="en-GB" sz="1100" dirty="0">
                <a:solidFill>
                  <a:schemeClr val="bg1"/>
                </a:solidFill>
              </a:endParaRPr>
            </a:p>
          </p:txBody>
        </p:sp>
      </p:grpSp>
    </p:spTree>
    <p:extLst>
      <p:ext uri="{BB962C8B-B14F-4D97-AF65-F5344CB8AC3E}">
        <p14:creationId xmlns:p14="http://schemas.microsoft.com/office/powerpoint/2010/main" val="8637042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US" b="1" dirty="0"/>
              <a:t> </a:t>
            </a:r>
            <a:r>
              <a:rPr lang="sv-SE" sz="1800" b="1" dirty="0" err="1">
                <a:solidFill>
                  <a:schemeClr val="tx1"/>
                </a:solidFill>
              </a:rPr>
              <a:t>Accessibility</a:t>
            </a:r>
            <a:r>
              <a:rPr lang="sv-SE" sz="1800" b="1" dirty="0">
                <a:solidFill>
                  <a:schemeClr val="tx1"/>
                </a:solidFill>
              </a:rPr>
              <a:t> </a:t>
            </a:r>
            <a:r>
              <a:rPr lang="sv-SE" sz="1800" b="1" dirty="0" err="1">
                <a:solidFill>
                  <a:schemeClr val="tx1"/>
                </a:solidFill>
              </a:rPr>
              <a:t>report</a:t>
            </a:r>
            <a:r>
              <a:rPr lang="sv-SE" sz="1800" b="1" dirty="0">
                <a:solidFill>
                  <a:schemeClr val="tx1"/>
                </a:solidFill>
              </a:rPr>
              <a:t> status           </a:t>
            </a:r>
            <a:r>
              <a:rPr lang="sv-SE" sz="1800" b="1" dirty="0" smtClean="0">
                <a:solidFill>
                  <a:schemeClr val="tx1"/>
                </a:solidFill>
              </a:rPr>
              <a:t>(4/4</a:t>
            </a:r>
            <a:r>
              <a:rPr lang="sv-SE" sz="1800" b="1" dirty="0">
                <a:solidFill>
                  <a:schemeClr val="tx1"/>
                </a:solidFill>
              </a:rPr>
              <a:t>)</a:t>
            </a:r>
            <a:br>
              <a:rPr lang="sv-SE" sz="1800" b="1" dirty="0">
                <a:solidFill>
                  <a:schemeClr val="tx1"/>
                </a:solidFill>
              </a:rPr>
            </a:br>
            <a:r>
              <a:rPr lang="sv-SE" sz="1400" b="1" dirty="0">
                <a:solidFill>
                  <a:schemeClr val="tx1"/>
                </a:solidFill>
              </a:rPr>
              <a:t>   </a:t>
            </a:r>
            <a:r>
              <a:rPr lang="en-GB" sz="1400" b="1" dirty="0"/>
              <a:t>  </a:t>
            </a:r>
            <a:r>
              <a:rPr lang="en-US" sz="1400" b="1" dirty="0"/>
              <a:t>NorDig Excom meeting 10</a:t>
            </a:r>
            <a:r>
              <a:rPr lang="en-US" sz="1400" b="1" baseline="30000" dirty="0"/>
              <a:t>th</a:t>
            </a:r>
            <a:r>
              <a:rPr lang="en-US" sz="1400" b="1" dirty="0"/>
              <a:t> October 2019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22</a:t>
            </a:fld>
            <a:endParaRPr lang="en-US"/>
          </a:p>
        </p:txBody>
      </p:sp>
      <p:sp>
        <p:nvSpPr>
          <p:cNvPr id="9" name="Content Placeholder 1"/>
          <p:cNvSpPr>
            <a:spLocks noGrp="1"/>
          </p:cNvSpPr>
          <p:nvPr>
            <p:ph idx="1"/>
          </p:nvPr>
        </p:nvSpPr>
        <p:spPr>
          <a:xfrm>
            <a:off x="611560" y="937093"/>
            <a:ext cx="8363272" cy="5491942"/>
          </a:xfrm>
        </p:spPr>
        <p:txBody>
          <a:bodyPr/>
          <a:lstStyle/>
          <a:p>
            <a:pPr marL="0" indent="0">
              <a:spcBef>
                <a:spcPts val="600"/>
              </a:spcBef>
              <a:spcAft>
                <a:spcPts val="600"/>
              </a:spcAft>
              <a:buNone/>
            </a:pPr>
            <a:r>
              <a:rPr lang="en-GB" sz="1800" dirty="0" smtClean="0"/>
              <a:t>Next Steps</a:t>
            </a:r>
          </a:p>
          <a:p>
            <a:pPr>
              <a:spcBef>
                <a:spcPts val="600"/>
              </a:spcBef>
              <a:spcAft>
                <a:spcPts val="600"/>
              </a:spcAft>
            </a:pPr>
            <a:r>
              <a:rPr lang="en-GB" sz="1600" dirty="0" smtClean="0"/>
              <a:t>The Nordig Accessibility group should prepare a short document explaining the work of the group and ask ExCom members to pass this to their internal accessibility teams. </a:t>
            </a:r>
          </a:p>
          <a:p>
            <a:pPr lvl="1">
              <a:spcBef>
                <a:spcPts val="600"/>
              </a:spcBef>
              <a:spcAft>
                <a:spcPts val="600"/>
              </a:spcAft>
            </a:pPr>
            <a:r>
              <a:rPr lang="en-GB" sz="1400" dirty="0" smtClean="0"/>
              <a:t>Invite them to contribute and ask questions.</a:t>
            </a:r>
          </a:p>
          <a:p>
            <a:pPr lvl="1">
              <a:spcBef>
                <a:spcPts val="600"/>
              </a:spcBef>
              <a:spcAft>
                <a:spcPts val="600"/>
              </a:spcAft>
            </a:pPr>
            <a:r>
              <a:rPr lang="en-GB" sz="1400" dirty="0"/>
              <a:t>We propose a to set up a best practice workshop with broadcasters, manufacturers and distributors</a:t>
            </a:r>
          </a:p>
          <a:p>
            <a:pPr lvl="1">
              <a:spcBef>
                <a:spcPts val="600"/>
              </a:spcBef>
              <a:spcAft>
                <a:spcPts val="600"/>
              </a:spcAft>
            </a:pPr>
            <a:r>
              <a:rPr lang="en-GB" sz="1400" dirty="0" smtClean="0"/>
              <a:t>Broadcasters who are considering to launch a new or modify an existing accessibility  service should contact Nordig Accessibility group.</a:t>
            </a:r>
          </a:p>
          <a:p>
            <a:pPr>
              <a:spcBef>
                <a:spcPts val="600"/>
              </a:spcBef>
              <a:spcAft>
                <a:spcPts val="600"/>
              </a:spcAft>
            </a:pPr>
            <a:r>
              <a:rPr lang="en-GB" sz="1600" dirty="0" smtClean="0"/>
              <a:t>We </a:t>
            </a:r>
            <a:r>
              <a:rPr lang="en-GB" sz="1600" dirty="0"/>
              <a:t>should gather information from accessibility groups and broadcasters to understand what </a:t>
            </a:r>
            <a:r>
              <a:rPr lang="en-GB" sz="1600" dirty="0" smtClean="0"/>
              <a:t>their </a:t>
            </a:r>
            <a:r>
              <a:rPr lang="en-GB" sz="1600" dirty="0"/>
              <a:t>pain points are. </a:t>
            </a:r>
          </a:p>
          <a:p>
            <a:pPr>
              <a:spcBef>
                <a:spcPts val="600"/>
              </a:spcBef>
              <a:spcAft>
                <a:spcPts val="600"/>
              </a:spcAft>
            </a:pPr>
            <a:r>
              <a:rPr lang="en-GB" sz="1600" dirty="0"/>
              <a:t>Collaborate with these accessibility groups so they can inform their members how to find/use the existing services. </a:t>
            </a:r>
          </a:p>
          <a:p>
            <a:pPr lvl="1">
              <a:spcBef>
                <a:spcPts val="600"/>
              </a:spcBef>
              <a:spcAft>
                <a:spcPts val="600"/>
              </a:spcAft>
            </a:pPr>
            <a:r>
              <a:rPr lang="en-GB" sz="1400" dirty="0"/>
              <a:t>We propose a question to </a:t>
            </a:r>
            <a:r>
              <a:rPr lang="en-GB" sz="1400" dirty="0" smtClean="0"/>
              <a:t>external accessibility </a:t>
            </a:r>
            <a:r>
              <a:rPr lang="en-GB" sz="1400" dirty="0"/>
              <a:t>groups</a:t>
            </a:r>
            <a:r>
              <a:rPr lang="en-GB" sz="1400" i="1" dirty="0"/>
              <a:t>: </a:t>
            </a:r>
            <a:r>
              <a:rPr lang="en-GB" sz="1200" i="1" dirty="0" smtClean="0"/>
              <a:t>Should Nordig Broadcasters deliver additional accessibility services even </a:t>
            </a:r>
            <a:r>
              <a:rPr lang="en-GB" sz="1200" i="1" dirty="0"/>
              <a:t>if </a:t>
            </a:r>
            <a:r>
              <a:rPr lang="en-GB" sz="1200" i="1" dirty="0" smtClean="0"/>
              <a:t>not </a:t>
            </a:r>
            <a:r>
              <a:rPr lang="en-GB" sz="1200" i="1" dirty="0"/>
              <a:t>all IRDs can receive them initially</a:t>
            </a:r>
            <a:r>
              <a:rPr lang="en-GB" sz="1200" i="1" dirty="0" smtClean="0"/>
              <a:t>?</a:t>
            </a:r>
          </a:p>
          <a:p>
            <a:pPr>
              <a:spcBef>
                <a:spcPts val="600"/>
              </a:spcBef>
              <a:spcAft>
                <a:spcPts val="600"/>
              </a:spcAft>
            </a:pPr>
            <a:r>
              <a:rPr lang="en-GB" sz="1800" dirty="0" smtClean="0"/>
              <a:t>Investigate the implications for streaming services on accessibility</a:t>
            </a:r>
          </a:p>
          <a:p>
            <a:pPr marL="0" indent="0">
              <a:spcBef>
                <a:spcPts val="600"/>
              </a:spcBef>
              <a:spcAft>
                <a:spcPts val="600"/>
              </a:spcAft>
              <a:buNone/>
            </a:pPr>
            <a:r>
              <a:rPr lang="en-GB" sz="1600" dirty="0" smtClean="0">
                <a:solidFill>
                  <a:srgbClr val="00B050"/>
                </a:solidFill>
              </a:rPr>
              <a:t>Excom view?</a:t>
            </a:r>
            <a:endParaRPr lang="en-GB" sz="1600" dirty="0">
              <a:solidFill>
                <a:srgbClr val="00B050"/>
              </a:solidFill>
            </a:endParaRPr>
          </a:p>
          <a:p>
            <a:pPr>
              <a:spcBef>
                <a:spcPts val="600"/>
              </a:spcBef>
              <a:spcAft>
                <a:spcPts val="600"/>
              </a:spcAft>
            </a:pPr>
            <a:endParaRPr lang="en-GB" sz="1600" dirty="0"/>
          </a:p>
          <a:p>
            <a:pPr>
              <a:spcBef>
                <a:spcPts val="600"/>
              </a:spcBef>
              <a:spcAft>
                <a:spcPts val="600"/>
              </a:spcAft>
            </a:pPr>
            <a:endParaRPr lang="en-GB" sz="1600" dirty="0"/>
          </a:p>
          <a:p>
            <a:pPr>
              <a:spcBef>
                <a:spcPts val="600"/>
              </a:spcBef>
              <a:spcAft>
                <a:spcPts val="600"/>
              </a:spcAft>
            </a:pPr>
            <a:endParaRPr lang="en-GB" sz="1600" dirty="0"/>
          </a:p>
        </p:txBody>
      </p:sp>
      <p:grpSp>
        <p:nvGrpSpPr>
          <p:cNvPr id="5" name="Group 4"/>
          <p:cNvGrpSpPr/>
          <p:nvPr/>
        </p:nvGrpSpPr>
        <p:grpSpPr>
          <a:xfrm>
            <a:off x="93548" y="548680"/>
            <a:ext cx="694421" cy="611146"/>
            <a:chOff x="93548" y="548680"/>
            <a:chExt cx="694421" cy="611146"/>
          </a:xfrm>
        </p:grpSpPr>
        <p:sp>
          <p:nvSpPr>
            <p:cNvPr id="6" name="Oval 5"/>
            <p:cNvSpPr/>
            <p:nvPr/>
          </p:nvSpPr>
          <p:spPr>
            <a:xfrm>
              <a:off x="107503" y="548680"/>
              <a:ext cx="666513" cy="61114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extBox 6"/>
            <p:cNvSpPr txBox="1"/>
            <p:nvPr/>
          </p:nvSpPr>
          <p:spPr>
            <a:xfrm>
              <a:off x="93548" y="621849"/>
              <a:ext cx="694421" cy="430887"/>
            </a:xfrm>
            <a:prstGeom prst="rect">
              <a:avLst/>
            </a:prstGeom>
            <a:noFill/>
          </p:spPr>
          <p:txBody>
            <a:bodyPr wrap="none" rtlCol="0">
              <a:spAutoFit/>
            </a:bodyPr>
            <a:lstStyle/>
            <a:p>
              <a:pPr algn="ctr"/>
              <a:r>
                <a:rPr lang="en-GB" sz="1100" dirty="0" smtClean="0">
                  <a:solidFill>
                    <a:schemeClr val="bg1"/>
                  </a:solidFill>
                </a:rPr>
                <a:t>Not</a:t>
              </a:r>
            </a:p>
            <a:p>
              <a:pPr algn="ctr"/>
              <a:r>
                <a:rPr lang="en-GB" sz="1100" dirty="0" smtClean="0">
                  <a:solidFill>
                    <a:schemeClr val="bg1"/>
                  </a:solidFill>
                </a:rPr>
                <a:t>updated</a:t>
              </a:r>
              <a:endParaRPr lang="en-GB" sz="1100" dirty="0">
                <a:solidFill>
                  <a:schemeClr val="bg1"/>
                </a:solidFill>
              </a:endParaRPr>
            </a:p>
          </p:txBody>
        </p:sp>
      </p:grpSp>
    </p:spTree>
    <p:extLst>
      <p:ext uri="{BB962C8B-B14F-4D97-AF65-F5344CB8AC3E}">
        <p14:creationId xmlns:p14="http://schemas.microsoft.com/office/powerpoint/2010/main" val="27671748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817240" y="836712"/>
            <a:ext cx="5842992" cy="936104"/>
          </a:xfrm>
        </p:spPr>
        <p:txBody>
          <a:bodyPr/>
          <a:lstStyle/>
          <a:p>
            <a:pPr lvl="0">
              <a:buNone/>
            </a:pPr>
            <a:r>
              <a:rPr lang="en-US" sz="1400" b="1" dirty="0">
                <a:latin typeface="+mn-lt"/>
              </a:rPr>
              <a:t>Overview - informative</a:t>
            </a:r>
          </a:p>
          <a:p>
            <a:pPr lvl="0">
              <a:buNone/>
            </a:pPr>
            <a:r>
              <a:rPr lang="en-US" sz="800" dirty="0">
                <a:latin typeface="+mn-lt"/>
              </a:rPr>
              <a:t> </a:t>
            </a:r>
          </a:p>
          <a:p>
            <a:pPr lvl="0">
              <a:buNone/>
            </a:pPr>
            <a:endParaRPr lang="en-US" sz="800" dirty="0">
              <a:latin typeface="+mn-lt"/>
            </a:endParaRPr>
          </a:p>
          <a:p>
            <a:pPr lvl="0">
              <a:buNone/>
            </a:pPr>
            <a:r>
              <a:rPr lang="en-US" sz="1800" dirty="0">
                <a:latin typeface="+mn-lt"/>
              </a:rPr>
              <a:t>NorDig T – </a:t>
            </a:r>
            <a:r>
              <a:rPr lang="en-US" sz="1800" i="1" dirty="0">
                <a:latin typeface="+mn-lt"/>
              </a:rPr>
              <a:t>active </a:t>
            </a:r>
            <a:r>
              <a:rPr lang="en-US" sz="1400" i="1" dirty="0">
                <a:latin typeface="+mn-lt"/>
              </a:rPr>
              <a:t>– Per Tullstedt, Teracom</a:t>
            </a:r>
            <a:endParaRPr lang="en-US" sz="1400" dirty="0">
              <a:latin typeface="+mn-lt"/>
            </a:endParaRPr>
          </a:p>
        </p:txBody>
      </p:sp>
      <p:sp>
        <p:nvSpPr>
          <p:cNvPr id="3" name="Rubrik 2"/>
          <p:cNvSpPr>
            <a:spLocks noGrp="1"/>
          </p:cNvSpPr>
          <p:nvPr>
            <p:ph type="title"/>
          </p:nvPr>
        </p:nvSpPr>
        <p:spPr>
          <a:xfrm>
            <a:off x="899592" y="44624"/>
            <a:ext cx="7715200" cy="648072"/>
          </a:xfrm>
        </p:spPr>
        <p:txBody>
          <a:bodyPr/>
          <a:lstStyle/>
          <a:p>
            <a:pPr>
              <a:defRPr/>
            </a:pPr>
            <a:r>
              <a:rPr lang="en-US" b="1" dirty="0"/>
              <a:t>NorDig T report -  </a:t>
            </a:r>
            <a:r>
              <a:rPr lang="en-US" sz="1800" b="1" dirty="0">
                <a:solidFill>
                  <a:schemeClr val="tx1"/>
                </a:solidFill>
              </a:rPr>
              <a:t>Work and subgroups</a:t>
            </a:r>
            <a:br>
              <a:rPr lang="en-US" sz="1800" b="1" dirty="0">
                <a:solidFill>
                  <a:schemeClr val="tx1"/>
                </a:solidFill>
              </a:rPr>
            </a:br>
            <a:r>
              <a:rPr lang="en-GB" sz="1400" b="1" dirty="0"/>
              <a:t> </a:t>
            </a:r>
            <a:r>
              <a:rPr lang="en-GB" sz="1400" b="1" dirty="0" smtClean="0"/>
              <a:t>    </a:t>
            </a:r>
            <a:r>
              <a:rPr lang="en-US" sz="1400" b="1" dirty="0" smtClean="0"/>
              <a:t>NorDig Excom </a:t>
            </a:r>
            <a:r>
              <a:rPr lang="en-US" sz="1400" b="1" dirty="0"/>
              <a:t>meeting 10</a:t>
            </a:r>
            <a:r>
              <a:rPr lang="en-US" sz="1400" b="1" baseline="30000" dirty="0"/>
              <a:t>th</a:t>
            </a:r>
            <a:r>
              <a:rPr lang="en-US" sz="1400" b="1" dirty="0"/>
              <a:t> October 2019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3</a:t>
            </a:fld>
            <a:endParaRPr lang="en-US"/>
          </a:p>
        </p:txBody>
      </p:sp>
      <p:sp>
        <p:nvSpPr>
          <p:cNvPr id="6" name="Platshållare för innehåll 1"/>
          <p:cNvSpPr txBox="1">
            <a:spLocks/>
          </p:cNvSpPr>
          <p:nvPr/>
        </p:nvSpPr>
        <p:spPr bwMode="auto">
          <a:xfrm>
            <a:off x="683568" y="1916832"/>
            <a:ext cx="7931224" cy="40324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defRPr/>
            </a:pPr>
            <a:r>
              <a:rPr lang="en-US" kern="0" dirty="0">
                <a:latin typeface="Calibri" pitchFamily="34" charset="0"/>
              </a:rPr>
              <a:t>NorDig T subgroups – status</a:t>
            </a:r>
            <a:endParaRPr lang="en-US" sz="2800" kern="0" dirty="0">
              <a:latin typeface="Calibri" pitchFamily="34" charset="0"/>
            </a:endParaRPr>
          </a:p>
          <a:p>
            <a:pPr marL="342900" indent="-342900" eaLnBrk="0" hangingPunct="0">
              <a:spcBef>
                <a:spcPct val="20000"/>
              </a:spcBef>
              <a:buFontTx/>
              <a:buChar char="•"/>
              <a:defRPr/>
            </a:pPr>
            <a:r>
              <a:rPr lang="en-US" kern="0" dirty="0">
                <a:latin typeface="Calibri" pitchFamily="34" charset="0"/>
              </a:rPr>
              <a:t>Audio – </a:t>
            </a:r>
            <a:r>
              <a:rPr lang="en-US" i="1" kern="0" dirty="0">
                <a:latin typeface="Calibri" pitchFamily="34" charset="0"/>
              </a:rPr>
              <a:t>active </a:t>
            </a:r>
            <a:r>
              <a:rPr lang="en-US" sz="1400" kern="0" dirty="0">
                <a:latin typeface="Calibri" pitchFamily="34" charset="0"/>
              </a:rPr>
              <a:t>– </a:t>
            </a:r>
            <a:r>
              <a:rPr lang="en-US" sz="1400" i="1" kern="0" dirty="0">
                <a:latin typeface="Calibri" pitchFamily="34" charset="0"/>
              </a:rPr>
              <a:t>Johan Lindroos, SVT</a:t>
            </a:r>
          </a:p>
          <a:p>
            <a:pPr marL="342900" indent="-342900" eaLnBrk="0" hangingPunct="0">
              <a:spcBef>
                <a:spcPct val="20000"/>
              </a:spcBef>
              <a:buFontTx/>
              <a:buChar char="•"/>
              <a:defRPr/>
            </a:pPr>
            <a:r>
              <a:rPr lang="en-US" kern="0" dirty="0">
                <a:latin typeface="Calibri" pitchFamily="34" charset="0"/>
              </a:rPr>
              <a:t>Test – </a:t>
            </a:r>
            <a:r>
              <a:rPr lang="en-US" i="1" kern="0" dirty="0">
                <a:latin typeface="Calibri" pitchFamily="34" charset="0"/>
              </a:rPr>
              <a:t>active </a:t>
            </a:r>
            <a:r>
              <a:rPr lang="en-US" sz="1400" kern="0" dirty="0">
                <a:latin typeface="Calibri" pitchFamily="34" charset="0"/>
              </a:rPr>
              <a:t>– (</a:t>
            </a:r>
            <a:r>
              <a:rPr lang="en-US" sz="1400" i="1" kern="0" dirty="0">
                <a:latin typeface="Calibri" pitchFamily="34" charset="0"/>
              </a:rPr>
              <a:t>Pasi Toiva, Labwise) </a:t>
            </a:r>
            <a:r>
              <a:rPr lang="en-US" sz="1000" i="1" kern="0" dirty="0">
                <a:latin typeface="Calibri" pitchFamily="34" charset="0"/>
              </a:rPr>
              <a:t>Per T and Peter M has co-chaired in absence of Pasi during autumn </a:t>
            </a:r>
            <a:r>
              <a:rPr lang="en-US" sz="1000" i="1" kern="0" dirty="0" smtClean="0">
                <a:latin typeface="Calibri" pitchFamily="34" charset="0"/>
              </a:rPr>
              <a:t>2018 - </a:t>
            </a:r>
            <a:r>
              <a:rPr lang="en-US" sz="1000" i="1" kern="0" dirty="0">
                <a:latin typeface="Calibri" pitchFamily="34" charset="0"/>
              </a:rPr>
              <a:t>2019 </a:t>
            </a:r>
          </a:p>
          <a:p>
            <a:pPr marL="342900" indent="-342900" eaLnBrk="0" hangingPunct="0">
              <a:spcBef>
                <a:spcPct val="20000"/>
              </a:spcBef>
              <a:buFontTx/>
              <a:buChar char="•"/>
              <a:defRPr/>
            </a:pPr>
            <a:r>
              <a:rPr lang="en-US" kern="0" dirty="0">
                <a:latin typeface="Calibri" pitchFamily="34" charset="0"/>
              </a:rPr>
              <a:t>RoO </a:t>
            </a:r>
            <a:r>
              <a:rPr lang="en-US" kern="0" dirty="0" smtClean="0">
                <a:latin typeface="Calibri" pitchFamily="34" charset="0"/>
              </a:rPr>
              <a:t>– </a:t>
            </a:r>
            <a:r>
              <a:rPr lang="en-US" sz="1400" i="1" kern="0" dirty="0" smtClean="0">
                <a:latin typeface="Calibri" pitchFamily="34" charset="0"/>
              </a:rPr>
              <a:t>Des </a:t>
            </a:r>
            <a:r>
              <a:rPr lang="de-DE" sz="1400" i="1" kern="0" dirty="0">
                <a:latin typeface="Calibri" pitchFamily="34" charset="0"/>
              </a:rPr>
              <a:t>Mac Giolla an Chloig</a:t>
            </a:r>
            <a:r>
              <a:rPr lang="en-US" sz="1400" i="1" kern="0" dirty="0">
                <a:latin typeface="Calibri" pitchFamily="34" charset="0"/>
              </a:rPr>
              <a:t>, RTÉNL</a:t>
            </a:r>
          </a:p>
          <a:p>
            <a:pPr marL="342900" indent="-342900" eaLnBrk="0" hangingPunct="0">
              <a:spcBef>
                <a:spcPct val="20000"/>
              </a:spcBef>
              <a:buFontTx/>
              <a:buChar char="•"/>
              <a:defRPr/>
            </a:pPr>
            <a:r>
              <a:rPr lang="en-US" kern="0" dirty="0">
                <a:latin typeface="Calibri" pitchFamily="34" charset="0"/>
              </a:rPr>
              <a:t>Accessibility – </a:t>
            </a:r>
            <a:r>
              <a:rPr lang="en-US" i="1" kern="0" dirty="0">
                <a:latin typeface="Calibri" pitchFamily="34" charset="0"/>
              </a:rPr>
              <a:t>active </a:t>
            </a:r>
            <a:r>
              <a:rPr lang="en-US" sz="1400" kern="0" dirty="0">
                <a:latin typeface="Calibri" pitchFamily="34" charset="0"/>
              </a:rPr>
              <a:t>– </a:t>
            </a:r>
            <a:r>
              <a:rPr lang="en-US" sz="1400" i="1" kern="0" dirty="0" err="1">
                <a:latin typeface="Calibri" pitchFamily="34" charset="0"/>
              </a:rPr>
              <a:t>Kjell</a:t>
            </a:r>
            <a:r>
              <a:rPr lang="en-US" sz="1400" i="1" kern="0" dirty="0">
                <a:latin typeface="Calibri" pitchFamily="34" charset="0"/>
              </a:rPr>
              <a:t> </a:t>
            </a:r>
            <a:r>
              <a:rPr lang="en-US" sz="1400" i="1" kern="0" dirty="0" err="1">
                <a:latin typeface="Calibri" pitchFamily="34" charset="0"/>
              </a:rPr>
              <a:t>Norberg</a:t>
            </a:r>
            <a:r>
              <a:rPr lang="en-US" sz="1400" i="1" kern="0" dirty="0">
                <a:latin typeface="Calibri" pitchFamily="34" charset="0"/>
              </a:rPr>
              <a:t>, NRK</a:t>
            </a:r>
          </a:p>
          <a:p>
            <a:pPr marL="342900" indent="-342900" eaLnBrk="0" hangingPunct="0">
              <a:spcBef>
                <a:spcPct val="20000"/>
              </a:spcBef>
              <a:buFontTx/>
              <a:buChar char="•"/>
              <a:defRPr/>
            </a:pPr>
            <a:r>
              <a:rPr lang="en-US" kern="0" dirty="0">
                <a:latin typeface="Calibri" pitchFamily="34" charset="0"/>
              </a:rPr>
              <a:t>API/PVR – </a:t>
            </a:r>
            <a:r>
              <a:rPr lang="en-US" i="1" kern="0" dirty="0">
                <a:latin typeface="Calibri" pitchFamily="34" charset="0"/>
              </a:rPr>
              <a:t>active </a:t>
            </a:r>
            <a:r>
              <a:rPr lang="en-US" kern="0" dirty="0">
                <a:latin typeface="Calibri" pitchFamily="34" charset="0"/>
              </a:rPr>
              <a:t>– </a:t>
            </a:r>
            <a:r>
              <a:rPr lang="en-US" sz="1400" i="1" kern="0" dirty="0">
                <a:latin typeface="Calibri" pitchFamily="34" charset="0"/>
              </a:rPr>
              <a:t>Erik Vold, NRK</a:t>
            </a:r>
          </a:p>
          <a:p>
            <a:pPr marL="342900" indent="-342900" eaLnBrk="0" hangingPunct="0">
              <a:spcBef>
                <a:spcPct val="20000"/>
              </a:spcBef>
              <a:buFontTx/>
              <a:buChar char="•"/>
              <a:defRPr/>
            </a:pPr>
            <a:r>
              <a:rPr lang="en-US" kern="0" noProof="0" dirty="0">
                <a:latin typeface="Calibri" pitchFamily="34" charset="0"/>
              </a:rPr>
              <a:t>EPG/Event exchange metadata – </a:t>
            </a:r>
            <a:r>
              <a:rPr lang="en-US" i="1" kern="0" noProof="0" dirty="0">
                <a:latin typeface="Calibri" pitchFamily="34" charset="0"/>
              </a:rPr>
              <a:t>active - </a:t>
            </a:r>
            <a:r>
              <a:rPr lang="en-US" sz="1400" i="1" kern="0" dirty="0">
                <a:latin typeface="Calibri" pitchFamily="34" charset="0"/>
              </a:rPr>
              <a:t>Peter M</a:t>
            </a:r>
            <a:r>
              <a:rPr lang="en-US" sz="1400" i="1" kern="0" dirty="0">
                <a:latin typeface="Calibri" panose="020F0502020204030204" pitchFamily="34" charset="0"/>
                <a:ea typeface="Cambria Math" panose="02040503050406030204" pitchFamily="18" charset="0"/>
              </a:rPr>
              <a:t>ølsted,</a:t>
            </a:r>
            <a:r>
              <a:rPr lang="en-US" sz="1400" i="1" kern="0" dirty="0">
                <a:latin typeface="Calibri" pitchFamily="34" charset="0"/>
              </a:rPr>
              <a:t> consultant (NorDig tech secretary)</a:t>
            </a:r>
          </a:p>
          <a:p>
            <a:pPr marL="342900" indent="-342900" eaLnBrk="0" hangingPunct="0">
              <a:spcBef>
                <a:spcPct val="20000"/>
              </a:spcBef>
              <a:buFontTx/>
              <a:buChar char="•"/>
              <a:defRPr/>
            </a:pPr>
            <a:r>
              <a:rPr lang="en-US" i="1" kern="0" dirty="0">
                <a:solidFill>
                  <a:schemeClr val="bg1">
                    <a:lumMod val="65000"/>
                  </a:schemeClr>
                </a:solidFill>
                <a:latin typeface="Calibri" pitchFamily="34" charset="0"/>
              </a:rPr>
              <a:t>SSU –  within NorDig T</a:t>
            </a:r>
            <a:endParaRPr lang="en-US" sz="1400" i="1" kern="0" dirty="0">
              <a:solidFill>
                <a:schemeClr val="bg1">
                  <a:lumMod val="65000"/>
                </a:schemeClr>
              </a:solidFill>
              <a:latin typeface="Calibri" pitchFamily="34" charset="0"/>
            </a:endParaRPr>
          </a:p>
          <a:p>
            <a:pPr marL="342900" indent="-342900" eaLnBrk="0" hangingPunct="0">
              <a:spcBef>
                <a:spcPct val="20000"/>
              </a:spcBef>
              <a:buFontTx/>
              <a:buChar char="•"/>
              <a:defRPr/>
            </a:pPr>
            <a:r>
              <a:rPr lang="en-US" i="1" kern="0" dirty="0" smtClean="0">
                <a:solidFill>
                  <a:schemeClr val="bg1">
                    <a:lumMod val="65000"/>
                  </a:schemeClr>
                </a:solidFill>
                <a:latin typeface="Calibri" pitchFamily="34" charset="0"/>
              </a:rPr>
              <a:t>CA/CI</a:t>
            </a:r>
            <a:r>
              <a:rPr lang="en-US" i="1" kern="0" dirty="0">
                <a:solidFill>
                  <a:schemeClr val="bg1">
                    <a:lumMod val="65000"/>
                  </a:schemeClr>
                </a:solidFill>
                <a:latin typeface="Calibri" pitchFamily="34" charset="0"/>
              </a:rPr>
              <a:t>+/Sec  –  within NorDig T</a:t>
            </a:r>
            <a:endParaRPr lang="en-US" sz="1400" i="1" kern="0" dirty="0">
              <a:solidFill>
                <a:schemeClr val="bg1">
                  <a:lumMod val="65000"/>
                </a:schemeClr>
              </a:solidFill>
              <a:latin typeface="Calibri" pitchFamily="34" charset="0"/>
            </a:endParaRPr>
          </a:p>
          <a:p>
            <a:pPr marL="342900" indent="-342900" eaLnBrk="0" hangingPunct="0">
              <a:spcBef>
                <a:spcPct val="20000"/>
              </a:spcBef>
              <a:buFontTx/>
              <a:buChar char="•"/>
              <a:defRPr/>
            </a:pPr>
            <a:r>
              <a:rPr lang="en-US" i="1" kern="0" dirty="0">
                <a:solidFill>
                  <a:schemeClr val="bg1">
                    <a:lumMod val="65000"/>
                  </a:schemeClr>
                </a:solidFill>
                <a:latin typeface="Calibri" pitchFamily="34" charset="0"/>
              </a:rPr>
              <a:t>Video </a:t>
            </a:r>
            <a:r>
              <a:rPr lang="en-US" i="1" kern="0" dirty="0" smtClean="0">
                <a:solidFill>
                  <a:schemeClr val="bg1">
                    <a:lumMod val="65000"/>
                  </a:schemeClr>
                </a:solidFill>
                <a:latin typeface="Calibri" pitchFamily="34" charset="0"/>
              </a:rPr>
              <a:t>– within </a:t>
            </a:r>
            <a:r>
              <a:rPr lang="en-US" i="1" kern="0" dirty="0">
                <a:solidFill>
                  <a:schemeClr val="bg1">
                    <a:lumMod val="65000"/>
                  </a:schemeClr>
                </a:solidFill>
                <a:latin typeface="Calibri" pitchFamily="34" charset="0"/>
              </a:rPr>
              <a:t>NorDig </a:t>
            </a:r>
            <a:r>
              <a:rPr lang="en-US" i="1" kern="0" dirty="0" smtClean="0">
                <a:solidFill>
                  <a:schemeClr val="bg1">
                    <a:lumMod val="65000"/>
                  </a:schemeClr>
                </a:solidFill>
                <a:latin typeface="Calibri" pitchFamily="34" charset="0"/>
              </a:rPr>
              <a:t>T </a:t>
            </a:r>
            <a:r>
              <a:rPr lang="en-US" sz="1400" i="1" kern="0" dirty="0" smtClean="0">
                <a:solidFill>
                  <a:schemeClr val="bg1">
                    <a:lumMod val="65000"/>
                  </a:schemeClr>
                </a:solidFill>
                <a:latin typeface="Calibri" pitchFamily="34" charset="0"/>
              </a:rPr>
              <a:t>(</a:t>
            </a:r>
            <a:r>
              <a:rPr lang="en-US" sz="1400" i="1" kern="0" dirty="0">
                <a:solidFill>
                  <a:schemeClr val="bg1">
                    <a:lumMod val="65000"/>
                  </a:schemeClr>
                </a:solidFill>
                <a:latin typeface="Calibri" pitchFamily="34" charset="0"/>
              </a:rPr>
              <a:t>been active for </a:t>
            </a:r>
            <a:r>
              <a:rPr lang="en-US" sz="1400" i="1" kern="0" dirty="0" smtClean="0">
                <a:solidFill>
                  <a:schemeClr val="bg1">
                    <a:lumMod val="65000"/>
                  </a:schemeClr>
                </a:solidFill>
                <a:latin typeface="Calibri" pitchFamily="34" charset="0"/>
              </a:rPr>
              <a:t>v3.1.1 </a:t>
            </a:r>
            <a:r>
              <a:rPr lang="en-US" sz="1400" i="1" kern="0" dirty="0">
                <a:solidFill>
                  <a:schemeClr val="bg1">
                    <a:lumMod val="65000"/>
                  </a:schemeClr>
                </a:solidFill>
                <a:latin typeface="Calibri" pitchFamily="34" charset="0"/>
              </a:rPr>
              <a:t>now dormant</a:t>
            </a:r>
            <a:r>
              <a:rPr lang="en-US" sz="1400" i="1" kern="0" dirty="0" smtClean="0">
                <a:solidFill>
                  <a:schemeClr val="bg1">
                    <a:lumMod val="65000"/>
                  </a:schemeClr>
                </a:solidFill>
                <a:latin typeface="Calibri" pitchFamily="34" charset="0"/>
              </a:rPr>
              <a:t>)</a:t>
            </a:r>
            <a:endParaRPr lang="en-US" sz="1100" i="1" kern="0" dirty="0">
              <a:solidFill>
                <a:schemeClr val="bg1">
                  <a:lumMod val="65000"/>
                </a:schemeClr>
              </a:solidFill>
              <a:latin typeface="Calibri" pitchFamily="34" charset="0"/>
            </a:endParaRPr>
          </a:p>
          <a:p>
            <a:pPr marL="342900" indent="-342900" eaLnBrk="0" hangingPunct="0">
              <a:spcBef>
                <a:spcPct val="20000"/>
              </a:spcBef>
              <a:buFontTx/>
              <a:buChar char="•"/>
              <a:defRPr/>
            </a:pPr>
            <a:endParaRPr lang="en-US" sz="1400" i="1" kern="0" dirty="0">
              <a:solidFill>
                <a:schemeClr val="bg1">
                  <a:lumMod val="65000"/>
                </a:schemeClr>
              </a:solidFill>
              <a:latin typeface="Calibri" pitchFamily="34" charset="0"/>
            </a:endParaRPr>
          </a:p>
        </p:txBody>
      </p:sp>
      <p:sp>
        <p:nvSpPr>
          <p:cNvPr id="5" name="TextBox 4"/>
          <p:cNvSpPr txBox="1"/>
          <p:nvPr/>
        </p:nvSpPr>
        <p:spPr>
          <a:xfrm>
            <a:off x="1187624" y="1130724"/>
            <a:ext cx="1925527" cy="276999"/>
          </a:xfrm>
          <a:prstGeom prst="rect">
            <a:avLst/>
          </a:prstGeom>
          <a:noFill/>
        </p:spPr>
        <p:txBody>
          <a:bodyPr wrap="none" rtlCol="0">
            <a:spAutoFit/>
          </a:bodyPr>
          <a:lstStyle/>
          <a:p>
            <a:r>
              <a:rPr lang="en-GB" sz="1200" i="1" dirty="0">
                <a:solidFill>
                  <a:schemeClr val="bg1">
                    <a:lumMod val="50000"/>
                  </a:schemeClr>
                </a:solidFill>
              </a:rPr>
              <a:t>group – status - chairman</a:t>
            </a:r>
          </a:p>
        </p:txBody>
      </p:sp>
      <p:grpSp>
        <p:nvGrpSpPr>
          <p:cNvPr id="7" name="Group 6"/>
          <p:cNvGrpSpPr/>
          <p:nvPr/>
        </p:nvGrpSpPr>
        <p:grpSpPr>
          <a:xfrm>
            <a:off x="93548" y="548680"/>
            <a:ext cx="694421" cy="611146"/>
            <a:chOff x="93548" y="548680"/>
            <a:chExt cx="694421" cy="611146"/>
          </a:xfrm>
        </p:grpSpPr>
        <p:sp>
          <p:nvSpPr>
            <p:cNvPr id="8" name="Oval 7"/>
            <p:cNvSpPr/>
            <p:nvPr/>
          </p:nvSpPr>
          <p:spPr>
            <a:xfrm>
              <a:off x="107503" y="548680"/>
              <a:ext cx="666513" cy="61114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p:cNvSpPr txBox="1"/>
            <p:nvPr/>
          </p:nvSpPr>
          <p:spPr>
            <a:xfrm>
              <a:off x="93548" y="621849"/>
              <a:ext cx="694421" cy="430887"/>
            </a:xfrm>
            <a:prstGeom prst="rect">
              <a:avLst/>
            </a:prstGeom>
            <a:noFill/>
          </p:spPr>
          <p:txBody>
            <a:bodyPr wrap="none" rtlCol="0">
              <a:spAutoFit/>
            </a:bodyPr>
            <a:lstStyle/>
            <a:p>
              <a:pPr algn="ctr"/>
              <a:r>
                <a:rPr lang="en-GB" sz="1100" dirty="0" smtClean="0">
                  <a:solidFill>
                    <a:schemeClr val="bg1"/>
                  </a:solidFill>
                </a:rPr>
                <a:t>Not</a:t>
              </a:r>
            </a:p>
            <a:p>
              <a:pPr algn="ctr"/>
              <a:r>
                <a:rPr lang="en-GB" sz="1100" dirty="0" smtClean="0">
                  <a:solidFill>
                    <a:schemeClr val="bg1"/>
                  </a:solidFill>
                </a:rPr>
                <a:t>updated</a:t>
              </a:r>
              <a:endParaRPr lang="en-GB" sz="1100" dirty="0">
                <a:solidFill>
                  <a:schemeClr val="bg1"/>
                </a:solidFill>
              </a:endParaRPr>
            </a:p>
          </p:txBody>
        </p:sp>
      </p:grpSp>
    </p:spTree>
    <p:extLst>
      <p:ext uri="{BB962C8B-B14F-4D97-AF65-F5344CB8AC3E}">
        <p14:creationId xmlns:p14="http://schemas.microsoft.com/office/powerpoint/2010/main" val="28248896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641969" y="993765"/>
            <a:ext cx="7787208" cy="5616624"/>
          </a:xfrm>
        </p:spPr>
        <p:txBody>
          <a:bodyPr/>
          <a:lstStyle/>
          <a:p>
            <a:pPr lvl="0">
              <a:buNone/>
            </a:pPr>
            <a:r>
              <a:rPr lang="en-US" sz="800" dirty="0">
                <a:latin typeface="+mn-lt"/>
              </a:rPr>
              <a:t> </a:t>
            </a:r>
          </a:p>
          <a:p>
            <a:pPr>
              <a:buNone/>
            </a:pPr>
            <a:r>
              <a:rPr lang="en-US" sz="1800" dirty="0">
                <a:latin typeface="+mn-lt"/>
              </a:rPr>
              <a:t>NorDig T (main group) meeting calendar 2019:</a:t>
            </a:r>
          </a:p>
          <a:p>
            <a:pPr>
              <a:buNone/>
            </a:pPr>
            <a:r>
              <a:rPr lang="en-US" sz="1400" i="1" dirty="0">
                <a:solidFill>
                  <a:schemeClr val="tx1">
                    <a:lumMod val="50000"/>
                    <a:lumOff val="50000"/>
                  </a:schemeClr>
                </a:solidFill>
              </a:rPr>
              <a:t>    </a:t>
            </a:r>
            <a:r>
              <a:rPr lang="en-US" sz="1100" i="1" dirty="0">
                <a:solidFill>
                  <a:schemeClr val="tx1">
                    <a:lumMod val="50000"/>
                    <a:lumOff val="50000"/>
                  </a:schemeClr>
                </a:solidFill>
              </a:rPr>
              <a:t>meetings 2019 are booked as shorter </a:t>
            </a:r>
            <a:r>
              <a:rPr lang="en-US" sz="1000" i="1" dirty="0">
                <a:solidFill>
                  <a:schemeClr val="tx1">
                    <a:lumMod val="50000"/>
                    <a:lumOff val="50000"/>
                  </a:schemeClr>
                </a:solidFill>
              </a:rPr>
              <a:t>(typically 2-3h/meeting) </a:t>
            </a:r>
            <a:r>
              <a:rPr lang="en-US" sz="1100" i="1" dirty="0">
                <a:solidFill>
                  <a:schemeClr val="tx1">
                    <a:lumMod val="50000"/>
                    <a:lumOff val="50000"/>
                  </a:schemeClr>
                </a:solidFill>
              </a:rPr>
              <a:t>compared to 2018 </a:t>
            </a:r>
            <a:r>
              <a:rPr lang="en-US" sz="1000" i="1" dirty="0">
                <a:solidFill>
                  <a:schemeClr val="tx1">
                    <a:lumMod val="50000"/>
                    <a:lumOff val="50000"/>
                  </a:schemeClr>
                </a:solidFill>
              </a:rPr>
              <a:t>(5-6h/meeting) </a:t>
            </a:r>
          </a:p>
          <a:p>
            <a:pPr>
              <a:buNone/>
            </a:pPr>
            <a:endParaRPr lang="en-US" sz="1400" dirty="0"/>
          </a:p>
          <a:p>
            <a:pPr lvl="0"/>
            <a:r>
              <a:rPr lang="en-US" sz="1800" dirty="0"/>
              <a:t>NorDig T, #1, Thu 31</a:t>
            </a:r>
            <a:r>
              <a:rPr lang="en-US" sz="1800" baseline="30000" dirty="0"/>
              <a:t>st</a:t>
            </a:r>
            <a:r>
              <a:rPr lang="en-US" sz="1800" dirty="0"/>
              <a:t> January 2019, </a:t>
            </a:r>
            <a:r>
              <a:rPr lang="en-US" sz="1400" dirty="0"/>
              <a:t>webinar, 10:00-12:30 CET </a:t>
            </a:r>
            <a:endParaRPr lang="en-GB" sz="1400" dirty="0"/>
          </a:p>
          <a:p>
            <a:pPr lvl="0"/>
            <a:r>
              <a:rPr lang="en-US" sz="1800" dirty="0"/>
              <a:t>NorDig T, #2, Tue 26</a:t>
            </a:r>
            <a:r>
              <a:rPr lang="en-US" sz="1800" baseline="30000" dirty="0"/>
              <a:t>th</a:t>
            </a:r>
            <a:r>
              <a:rPr lang="en-US" sz="1800" dirty="0"/>
              <a:t> February 2019, </a:t>
            </a:r>
            <a:r>
              <a:rPr lang="en-US" sz="1400" dirty="0"/>
              <a:t>webinar, 10:00-14:00 CET</a:t>
            </a:r>
            <a:endParaRPr lang="en-GB" sz="1400" dirty="0"/>
          </a:p>
          <a:p>
            <a:pPr marL="0" lvl="0" indent="0">
              <a:buNone/>
            </a:pPr>
            <a:r>
              <a:rPr lang="en-US" sz="1400" i="1" dirty="0">
                <a:solidFill>
                  <a:schemeClr val="bg1">
                    <a:lumMod val="65000"/>
                  </a:schemeClr>
                </a:solidFill>
              </a:rPr>
              <a:t>             Informative: Excom 7</a:t>
            </a:r>
            <a:r>
              <a:rPr lang="en-US" sz="1400" i="1" baseline="30000" dirty="0">
                <a:solidFill>
                  <a:schemeClr val="bg1">
                    <a:lumMod val="65000"/>
                  </a:schemeClr>
                </a:solidFill>
              </a:rPr>
              <a:t>th</a:t>
            </a:r>
            <a:r>
              <a:rPr lang="en-US" sz="1400" i="1" dirty="0">
                <a:solidFill>
                  <a:schemeClr val="bg1">
                    <a:lumMod val="65000"/>
                  </a:schemeClr>
                </a:solidFill>
              </a:rPr>
              <a:t> March </a:t>
            </a:r>
            <a:endParaRPr lang="en-GB" sz="1400" dirty="0">
              <a:solidFill>
                <a:schemeClr val="bg1">
                  <a:lumMod val="65000"/>
                </a:schemeClr>
              </a:solidFill>
            </a:endParaRPr>
          </a:p>
          <a:p>
            <a:pPr lvl="0"/>
            <a:r>
              <a:rPr lang="en-US" sz="1800" dirty="0"/>
              <a:t>NorDig T, #3</a:t>
            </a:r>
            <a:r>
              <a:rPr lang="en-GB" sz="1800" dirty="0"/>
              <a:t>, Tue 2</a:t>
            </a:r>
            <a:r>
              <a:rPr lang="en-GB" sz="1800" baseline="30000" dirty="0"/>
              <a:t>nd</a:t>
            </a:r>
            <a:r>
              <a:rPr lang="en-GB" sz="1800" dirty="0"/>
              <a:t> April 2019, </a:t>
            </a:r>
            <a:r>
              <a:rPr lang="en-GB" sz="1400" dirty="0"/>
              <a:t>webinar, 10:00-12:30 CET</a:t>
            </a:r>
          </a:p>
          <a:p>
            <a:pPr lvl="0"/>
            <a:r>
              <a:rPr lang="en-US" sz="1800" dirty="0"/>
              <a:t>NorDig T, #4, Tue 14</a:t>
            </a:r>
            <a:r>
              <a:rPr lang="en-US" sz="1800" baseline="30000" dirty="0"/>
              <a:t>th</a:t>
            </a:r>
            <a:r>
              <a:rPr lang="en-US" sz="1800" dirty="0"/>
              <a:t> May 2019, </a:t>
            </a:r>
            <a:r>
              <a:rPr lang="en-US" sz="1400" dirty="0"/>
              <a:t>TBD physical/webinar, 10:00-15:00 CET, </a:t>
            </a:r>
            <a:endParaRPr lang="en-GB" sz="1400" dirty="0"/>
          </a:p>
          <a:p>
            <a:pPr lvl="0"/>
            <a:r>
              <a:rPr lang="en-US" sz="1800" dirty="0"/>
              <a:t>NorDig T, #5, Tue 18</a:t>
            </a:r>
            <a:r>
              <a:rPr lang="en-US" sz="1800" baseline="30000" dirty="0"/>
              <a:t>th</a:t>
            </a:r>
            <a:r>
              <a:rPr lang="en-US" sz="1800" dirty="0"/>
              <a:t> June 2019, </a:t>
            </a:r>
            <a:r>
              <a:rPr lang="en-US" sz="1400" dirty="0"/>
              <a:t>webinar, placeholder, 10:00-12:30 CET</a:t>
            </a:r>
            <a:endParaRPr lang="en-GB" sz="1400" dirty="0"/>
          </a:p>
          <a:p>
            <a:pPr lvl="0"/>
            <a:r>
              <a:rPr lang="en-US" sz="1800" dirty="0"/>
              <a:t>NorDig T, #6, Tue 27</a:t>
            </a:r>
            <a:r>
              <a:rPr lang="en-US" sz="1800" baseline="30000" dirty="0"/>
              <a:t>th</a:t>
            </a:r>
            <a:r>
              <a:rPr lang="en-US" sz="1800" dirty="0"/>
              <a:t> August 2019, </a:t>
            </a:r>
            <a:r>
              <a:rPr lang="en-US" sz="1400" dirty="0"/>
              <a:t>webinar, 10:00-14:00 CET</a:t>
            </a:r>
            <a:endParaRPr lang="en-GB" sz="1400" dirty="0"/>
          </a:p>
          <a:p>
            <a:pPr lvl="0"/>
            <a:r>
              <a:rPr lang="en-US" sz="1800" dirty="0"/>
              <a:t>NorDig T, #7, Tue 24</a:t>
            </a:r>
            <a:r>
              <a:rPr lang="en-US" sz="1800" baseline="30000" dirty="0"/>
              <a:t>th</a:t>
            </a:r>
            <a:r>
              <a:rPr lang="en-US" sz="1800" dirty="0"/>
              <a:t> Sep 2019, </a:t>
            </a:r>
            <a:r>
              <a:rPr lang="en-US" sz="1400" dirty="0"/>
              <a:t>webinar, 10:00-16:00 CET. </a:t>
            </a:r>
            <a:endParaRPr lang="en-GB" sz="1400" dirty="0"/>
          </a:p>
          <a:p>
            <a:pPr marL="0" lvl="0" indent="0">
              <a:buNone/>
            </a:pPr>
            <a:r>
              <a:rPr lang="en-US" sz="1400" i="1" dirty="0">
                <a:solidFill>
                  <a:schemeClr val="bg1">
                    <a:lumMod val="65000"/>
                  </a:schemeClr>
                </a:solidFill>
              </a:rPr>
              <a:t>                Informative: Excom 10</a:t>
            </a:r>
            <a:r>
              <a:rPr lang="en-US" sz="1400" i="1" baseline="30000" dirty="0">
                <a:solidFill>
                  <a:schemeClr val="bg1">
                    <a:lumMod val="65000"/>
                  </a:schemeClr>
                </a:solidFill>
              </a:rPr>
              <a:t>th</a:t>
            </a:r>
            <a:r>
              <a:rPr lang="en-US" sz="1400" i="1" dirty="0">
                <a:solidFill>
                  <a:schemeClr val="bg1">
                    <a:lumMod val="65000"/>
                  </a:schemeClr>
                </a:solidFill>
              </a:rPr>
              <a:t> October (target </a:t>
            </a:r>
            <a:r>
              <a:rPr lang="en-US" sz="1400" i="1" dirty="0" err="1">
                <a:solidFill>
                  <a:schemeClr val="bg1">
                    <a:lumMod val="65000"/>
                  </a:schemeClr>
                </a:solidFill>
              </a:rPr>
              <a:t>RoO</a:t>
            </a:r>
            <a:r>
              <a:rPr lang="en-US" sz="1400" i="1" dirty="0">
                <a:solidFill>
                  <a:schemeClr val="bg1">
                    <a:lumMod val="65000"/>
                  </a:schemeClr>
                </a:solidFill>
              </a:rPr>
              <a:t> v3.2/3.1, IRD spec v3.2, Test Plan 3.2)</a:t>
            </a:r>
            <a:endParaRPr lang="en-GB" sz="1400" dirty="0">
              <a:solidFill>
                <a:schemeClr val="bg1">
                  <a:lumMod val="65000"/>
                </a:schemeClr>
              </a:solidFill>
            </a:endParaRPr>
          </a:p>
          <a:p>
            <a:pPr lvl="0"/>
            <a:r>
              <a:rPr lang="en-US" sz="1800" dirty="0"/>
              <a:t>NorDig T, #8, Thu 17</a:t>
            </a:r>
            <a:r>
              <a:rPr lang="en-US" sz="1800" baseline="30000" dirty="0"/>
              <a:t>th</a:t>
            </a:r>
            <a:r>
              <a:rPr lang="en-US" sz="1800" dirty="0"/>
              <a:t> October 2019, </a:t>
            </a:r>
            <a:r>
              <a:rPr lang="en-US" sz="1400" dirty="0"/>
              <a:t>webinar, 10:00-14:00 CET</a:t>
            </a:r>
            <a:endParaRPr lang="en-GB" sz="1400" dirty="0"/>
          </a:p>
          <a:p>
            <a:pPr lvl="0"/>
            <a:r>
              <a:rPr lang="en-US" sz="1800" dirty="0"/>
              <a:t>NorDig T, #9, Tue 3</a:t>
            </a:r>
            <a:r>
              <a:rPr lang="en-US" sz="1800" baseline="30000" dirty="0"/>
              <a:t>rd</a:t>
            </a:r>
            <a:r>
              <a:rPr lang="en-US" sz="1800" dirty="0"/>
              <a:t> December 2019, </a:t>
            </a:r>
            <a:r>
              <a:rPr lang="en-US" sz="1400" dirty="0"/>
              <a:t>webinar, placeholder, 10:00-12:00 CET.</a:t>
            </a:r>
            <a:endParaRPr lang="en-GB" sz="1400" dirty="0"/>
          </a:p>
          <a:p>
            <a:pPr lvl="0"/>
            <a:endParaRPr lang="en-US" sz="1400" dirty="0"/>
          </a:p>
        </p:txBody>
      </p:sp>
      <p:sp>
        <p:nvSpPr>
          <p:cNvPr id="3" name="Rubrik 2"/>
          <p:cNvSpPr>
            <a:spLocks noGrp="1"/>
          </p:cNvSpPr>
          <p:nvPr>
            <p:ph type="title"/>
          </p:nvPr>
        </p:nvSpPr>
        <p:spPr>
          <a:xfrm>
            <a:off x="970344" y="44624"/>
            <a:ext cx="7715200" cy="648072"/>
          </a:xfrm>
        </p:spPr>
        <p:txBody>
          <a:bodyPr/>
          <a:lstStyle/>
          <a:p>
            <a:pPr>
              <a:defRPr/>
            </a:pPr>
            <a:r>
              <a:rPr lang="en-US" b="1" dirty="0"/>
              <a:t>NorDig T report -  </a:t>
            </a:r>
            <a:r>
              <a:rPr lang="en-US" sz="1800" b="1" dirty="0">
                <a:solidFill>
                  <a:schemeClr val="tx1"/>
                </a:solidFill>
              </a:rPr>
              <a:t>Meeting calendar 2017</a:t>
            </a:r>
            <a:br>
              <a:rPr lang="en-US" sz="1800" b="1" dirty="0">
                <a:solidFill>
                  <a:schemeClr val="tx1"/>
                </a:solidFill>
              </a:rPr>
            </a:br>
            <a:r>
              <a:rPr lang="en-GB" sz="1400" b="1" dirty="0"/>
              <a:t>     </a:t>
            </a:r>
            <a:r>
              <a:rPr lang="en-US" sz="1400" b="1" dirty="0"/>
              <a:t>NorDig Excom meeting 10</a:t>
            </a:r>
            <a:r>
              <a:rPr lang="en-US" sz="1400" b="1" baseline="30000" dirty="0"/>
              <a:t>th</a:t>
            </a:r>
            <a:r>
              <a:rPr lang="en-US" sz="1400" b="1" dirty="0"/>
              <a:t> October 2019 </a:t>
            </a:r>
            <a:r>
              <a:rPr lang="en-US" sz="1200" b="1" dirty="0"/>
              <a:t>Stockholm, Sweden</a:t>
            </a:r>
          </a:p>
        </p:txBody>
      </p:sp>
      <p:sp>
        <p:nvSpPr>
          <p:cNvPr id="4" name="Platshållare för bildnummer 3"/>
          <p:cNvSpPr>
            <a:spLocks noGrp="1"/>
          </p:cNvSpPr>
          <p:nvPr>
            <p:ph type="sldNum" sz="quarter" idx="11"/>
          </p:nvPr>
        </p:nvSpPr>
        <p:spPr>
          <a:xfrm>
            <a:off x="6553200" y="6469813"/>
            <a:ext cx="2133600" cy="268139"/>
          </a:xfrm>
        </p:spPr>
        <p:txBody>
          <a:bodyPr/>
          <a:lstStyle/>
          <a:p>
            <a:pPr>
              <a:defRPr/>
            </a:pPr>
            <a:fld id="{CD43E73F-939E-41C0-A51D-E14F15C47D94}" type="slidenum">
              <a:rPr lang="en-US" smtClean="0"/>
              <a:pPr>
                <a:defRPr/>
              </a:pPr>
              <a:t>4</a:t>
            </a:fld>
            <a:endParaRPr lang="en-US" dirty="0"/>
          </a:p>
        </p:txBody>
      </p:sp>
      <p:pic>
        <p:nvPicPr>
          <p:cNvPr id="9" name="Picture 8"/>
          <p:cNvPicPr>
            <a:picLocks noChangeAspect="1"/>
          </p:cNvPicPr>
          <p:nvPr/>
        </p:nvPicPr>
        <p:blipFill>
          <a:blip r:embed="rId2"/>
          <a:stretch>
            <a:fillRect/>
          </a:stretch>
        </p:blipFill>
        <p:spPr>
          <a:xfrm>
            <a:off x="6687831" y="908915"/>
            <a:ext cx="2442101" cy="1831576"/>
          </a:xfrm>
          <a:prstGeom prst="rect">
            <a:avLst/>
          </a:prstGeom>
        </p:spPr>
      </p:pic>
      <p:grpSp>
        <p:nvGrpSpPr>
          <p:cNvPr id="6" name="Group 5"/>
          <p:cNvGrpSpPr/>
          <p:nvPr/>
        </p:nvGrpSpPr>
        <p:grpSpPr>
          <a:xfrm>
            <a:off x="93548" y="548680"/>
            <a:ext cx="694421" cy="611146"/>
            <a:chOff x="93548" y="548680"/>
            <a:chExt cx="694421" cy="611146"/>
          </a:xfrm>
        </p:grpSpPr>
        <p:sp>
          <p:nvSpPr>
            <p:cNvPr id="7" name="Oval 6"/>
            <p:cNvSpPr/>
            <p:nvPr/>
          </p:nvSpPr>
          <p:spPr>
            <a:xfrm>
              <a:off x="107503" y="548680"/>
              <a:ext cx="666513" cy="61114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p:cNvSpPr txBox="1"/>
            <p:nvPr/>
          </p:nvSpPr>
          <p:spPr>
            <a:xfrm>
              <a:off x="93548" y="621849"/>
              <a:ext cx="694421" cy="430887"/>
            </a:xfrm>
            <a:prstGeom prst="rect">
              <a:avLst/>
            </a:prstGeom>
            <a:noFill/>
          </p:spPr>
          <p:txBody>
            <a:bodyPr wrap="none" rtlCol="0">
              <a:spAutoFit/>
            </a:bodyPr>
            <a:lstStyle/>
            <a:p>
              <a:pPr algn="ctr"/>
              <a:r>
                <a:rPr lang="en-GB" sz="1100" dirty="0" smtClean="0">
                  <a:solidFill>
                    <a:schemeClr val="bg1"/>
                  </a:solidFill>
                </a:rPr>
                <a:t>Not</a:t>
              </a:r>
            </a:p>
            <a:p>
              <a:pPr algn="ctr"/>
              <a:r>
                <a:rPr lang="en-GB" sz="1100" dirty="0" smtClean="0">
                  <a:solidFill>
                    <a:schemeClr val="bg1"/>
                  </a:solidFill>
                </a:rPr>
                <a:t>updated</a:t>
              </a:r>
              <a:endParaRPr lang="en-GB" sz="1100" dirty="0">
                <a:solidFill>
                  <a:schemeClr val="bg1"/>
                </a:solidFill>
              </a:endParaRPr>
            </a:p>
          </p:txBody>
        </p:sp>
      </p:grpSp>
    </p:spTree>
    <p:extLst>
      <p:ext uri="{BB962C8B-B14F-4D97-AF65-F5344CB8AC3E}">
        <p14:creationId xmlns:p14="http://schemas.microsoft.com/office/powerpoint/2010/main" val="20095346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57576" y="17778"/>
            <a:ext cx="7715200" cy="648072"/>
          </a:xfrm>
        </p:spPr>
        <p:txBody>
          <a:bodyPr/>
          <a:lstStyle/>
          <a:p>
            <a:pPr>
              <a:defRPr/>
            </a:pPr>
            <a:r>
              <a:rPr lang="en-GB" b="1" dirty="0"/>
              <a:t>NorDig T report </a:t>
            </a:r>
            <a:r>
              <a:rPr lang="en-GB" sz="2000" b="1" dirty="0"/>
              <a:t>– </a:t>
            </a:r>
            <a:r>
              <a:rPr lang="en-GB" sz="2000" b="1" dirty="0">
                <a:solidFill>
                  <a:schemeClr val="tx1"/>
                </a:solidFill>
              </a:rPr>
              <a:t>NorDig </a:t>
            </a:r>
            <a:r>
              <a:rPr lang="en-GB" sz="2000" b="1" dirty="0" smtClean="0">
                <a:solidFill>
                  <a:schemeClr val="tx1"/>
                </a:solidFill>
              </a:rPr>
              <a:t>countries/networks </a:t>
            </a:r>
            <a:r>
              <a:rPr lang="en-GB" b="1" dirty="0">
                <a:solidFill>
                  <a:schemeClr val="tx1"/>
                </a:solidFill>
              </a:rPr>
              <a:t/>
            </a:r>
            <a:br>
              <a:rPr lang="en-GB" b="1" dirty="0">
                <a:solidFill>
                  <a:schemeClr val="tx1"/>
                </a:solidFill>
              </a:rPr>
            </a:br>
            <a:r>
              <a:rPr lang="en-GB" sz="1400" b="1" dirty="0"/>
              <a:t>     </a:t>
            </a:r>
            <a:r>
              <a:rPr lang="en-US" sz="1400" b="1" dirty="0"/>
              <a:t>NorDig Excom meeting 10</a:t>
            </a:r>
            <a:r>
              <a:rPr lang="en-US" sz="1400" b="1" baseline="30000" dirty="0"/>
              <a:t>th</a:t>
            </a:r>
            <a:r>
              <a:rPr lang="en-US" sz="1400" b="1" dirty="0"/>
              <a:t> October 2019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GB" smtClean="0"/>
              <a:pPr>
                <a:defRPr/>
              </a:pPr>
              <a:t>5</a:t>
            </a:fld>
            <a:endParaRPr lang="en-GB"/>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873705977"/>
              </p:ext>
            </p:extLst>
          </p:nvPr>
        </p:nvGraphicFramePr>
        <p:xfrm>
          <a:off x="481039" y="2766536"/>
          <a:ext cx="8229600" cy="3484880"/>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xmlns="" val="20000"/>
                    </a:ext>
                  </a:extLst>
                </a:gridCol>
                <a:gridCol w="4114800">
                  <a:extLst>
                    <a:ext uri="{9D8B030D-6E8A-4147-A177-3AD203B41FA5}">
                      <a16:colId xmlns:a16="http://schemas.microsoft.com/office/drawing/2014/main" xmlns="" val="20001"/>
                    </a:ext>
                  </a:extLst>
                </a:gridCol>
              </a:tblGrid>
              <a:tr h="370840">
                <a:tc>
                  <a:txBody>
                    <a:bodyPr/>
                    <a:lstStyle/>
                    <a:p>
                      <a:r>
                        <a:rPr lang="sv-SE" sz="1600" dirty="0">
                          <a:solidFill>
                            <a:schemeClr val="bg1">
                              <a:lumMod val="50000"/>
                            </a:schemeClr>
                          </a:solidFill>
                        </a:rPr>
                        <a:t>Country / Network</a:t>
                      </a:r>
                    </a:p>
                  </a:txBody>
                  <a:tcPr/>
                </a:tc>
                <a:tc>
                  <a:txBody>
                    <a:bodyPr/>
                    <a:lstStyle/>
                    <a:p>
                      <a:r>
                        <a:rPr lang="sv-SE" sz="1600" dirty="0">
                          <a:solidFill>
                            <a:schemeClr val="bg1">
                              <a:lumMod val="50000"/>
                            </a:schemeClr>
                          </a:solidFill>
                        </a:rPr>
                        <a:t>Status </a:t>
                      </a:r>
                    </a:p>
                  </a:txBody>
                  <a:tcPr/>
                </a:tc>
                <a:extLst>
                  <a:ext uri="{0D108BD9-81ED-4DB2-BD59-A6C34878D82A}">
                    <a16:rowId xmlns:a16="http://schemas.microsoft.com/office/drawing/2014/main" xmlns="" val="10000"/>
                  </a:ext>
                </a:extLst>
              </a:tr>
              <a:tr h="370840">
                <a:tc>
                  <a:txBody>
                    <a:bodyPr/>
                    <a:lstStyle/>
                    <a:p>
                      <a:r>
                        <a:rPr lang="sv-SE" sz="1600" dirty="0" err="1">
                          <a:solidFill>
                            <a:schemeClr val="bg1">
                              <a:lumMod val="50000"/>
                            </a:schemeClr>
                          </a:solidFill>
                        </a:rPr>
                        <a:t>Turkey</a:t>
                      </a:r>
                      <a:r>
                        <a:rPr lang="sv-SE" sz="1600" dirty="0">
                          <a:solidFill>
                            <a:schemeClr val="bg1">
                              <a:lumMod val="50000"/>
                            </a:schemeClr>
                          </a:solidFill>
                        </a:rPr>
                        <a:t> DTT </a:t>
                      </a:r>
                    </a:p>
                  </a:txBody>
                  <a:tcPr/>
                </a:tc>
                <a:tc>
                  <a:txBody>
                    <a:bodyPr/>
                    <a:lstStyle/>
                    <a:p>
                      <a:r>
                        <a:rPr lang="sv-SE" sz="1600" dirty="0" err="1">
                          <a:solidFill>
                            <a:schemeClr val="bg1">
                              <a:lumMod val="50000"/>
                            </a:schemeClr>
                          </a:solidFill>
                        </a:rPr>
                        <a:t>Confirmed</a:t>
                      </a:r>
                      <a:r>
                        <a:rPr lang="sv-SE" sz="1600" dirty="0">
                          <a:solidFill>
                            <a:schemeClr val="bg1">
                              <a:lumMod val="50000"/>
                            </a:schemeClr>
                          </a:solidFill>
                        </a:rPr>
                        <a:t> via </a:t>
                      </a:r>
                      <a:r>
                        <a:rPr lang="sv-SE" sz="1600" dirty="0" err="1">
                          <a:solidFill>
                            <a:schemeClr val="bg1">
                              <a:lumMod val="50000"/>
                            </a:schemeClr>
                          </a:solidFill>
                        </a:rPr>
                        <a:t>Vestel</a:t>
                      </a:r>
                      <a:endParaRPr lang="sv-SE" sz="1600" dirty="0">
                        <a:solidFill>
                          <a:schemeClr val="bg1">
                            <a:lumMod val="50000"/>
                          </a:schemeClr>
                        </a:solidFill>
                      </a:endParaRPr>
                    </a:p>
                  </a:txBody>
                  <a:tcPr/>
                </a:tc>
                <a:extLst>
                  <a:ext uri="{0D108BD9-81ED-4DB2-BD59-A6C34878D82A}">
                    <a16:rowId xmlns:a16="http://schemas.microsoft.com/office/drawing/2014/main" xmlns="" val="10001"/>
                  </a:ext>
                </a:extLst>
              </a:tr>
              <a:tr h="370840">
                <a:tc>
                  <a:txBody>
                    <a:bodyPr/>
                    <a:lstStyle/>
                    <a:p>
                      <a:r>
                        <a:rPr lang="sv-SE" sz="1600" dirty="0" err="1">
                          <a:solidFill>
                            <a:schemeClr val="bg1">
                              <a:lumMod val="50000"/>
                            </a:schemeClr>
                          </a:solidFill>
                        </a:rPr>
                        <a:t>Several</a:t>
                      </a:r>
                      <a:r>
                        <a:rPr lang="sv-SE" sz="1600" dirty="0">
                          <a:solidFill>
                            <a:schemeClr val="bg1">
                              <a:lumMod val="50000"/>
                            </a:schemeClr>
                          </a:solidFill>
                        </a:rPr>
                        <a:t> </a:t>
                      </a:r>
                      <a:r>
                        <a:rPr lang="sv-SE" sz="1600" dirty="0" err="1">
                          <a:solidFill>
                            <a:schemeClr val="bg1">
                              <a:lumMod val="50000"/>
                            </a:schemeClr>
                          </a:solidFill>
                        </a:rPr>
                        <a:t>eastern</a:t>
                      </a:r>
                      <a:r>
                        <a:rPr lang="sv-SE" sz="1600" dirty="0">
                          <a:solidFill>
                            <a:schemeClr val="bg1">
                              <a:lumMod val="50000"/>
                            </a:schemeClr>
                          </a:solidFill>
                        </a:rPr>
                        <a:t> </a:t>
                      </a:r>
                      <a:r>
                        <a:rPr lang="sv-SE" sz="1600" dirty="0" err="1">
                          <a:solidFill>
                            <a:schemeClr val="bg1">
                              <a:lumMod val="50000"/>
                            </a:schemeClr>
                          </a:solidFill>
                        </a:rPr>
                        <a:t>Europe</a:t>
                      </a:r>
                      <a:r>
                        <a:rPr lang="sv-SE" sz="1600" dirty="0">
                          <a:solidFill>
                            <a:schemeClr val="bg1">
                              <a:lumMod val="50000"/>
                            </a:schemeClr>
                          </a:solidFill>
                        </a:rPr>
                        <a:t> </a:t>
                      </a:r>
                      <a:r>
                        <a:rPr lang="sv-SE" sz="1600" dirty="0" err="1">
                          <a:solidFill>
                            <a:schemeClr val="bg1">
                              <a:lumMod val="50000"/>
                            </a:schemeClr>
                          </a:solidFill>
                        </a:rPr>
                        <a:t>countries</a:t>
                      </a:r>
                      <a:endParaRPr lang="sv-SE" sz="1600" dirty="0">
                        <a:solidFill>
                          <a:schemeClr val="bg1">
                            <a:lumMod val="50000"/>
                          </a:schemeClr>
                        </a:solidFill>
                      </a:endParaRPr>
                    </a:p>
                  </a:txBody>
                  <a:tcPr/>
                </a:tc>
                <a:tc>
                  <a:txBody>
                    <a:bodyPr/>
                    <a:lstStyle/>
                    <a:p>
                      <a:r>
                        <a:rPr lang="sv-SE" sz="1600" dirty="0" err="1">
                          <a:solidFill>
                            <a:schemeClr val="bg1">
                              <a:lumMod val="50000"/>
                            </a:schemeClr>
                          </a:solidFill>
                        </a:rPr>
                        <a:t>Indications</a:t>
                      </a:r>
                      <a:r>
                        <a:rPr lang="sv-SE" sz="1600" dirty="0">
                          <a:solidFill>
                            <a:schemeClr val="bg1">
                              <a:lumMod val="50000"/>
                            </a:schemeClr>
                          </a:solidFill>
                        </a:rPr>
                        <a:t>,</a:t>
                      </a:r>
                      <a:r>
                        <a:rPr lang="sv-SE" sz="1600" baseline="0" dirty="0">
                          <a:solidFill>
                            <a:schemeClr val="bg1">
                              <a:lumMod val="50000"/>
                            </a:schemeClr>
                          </a:solidFill>
                        </a:rPr>
                        <a:t> n</a:t>
                      </a:r>
                      <a:r>
                        <a:rPr lang="sv-SE" sz="1600" dirty="0">
                          <a:solidFill>
                            <a:schemeClr val="bg1">
                              <a:lumMod val="50000"/>
                            </a:schemeClr>
                          </a:solidFill>
                        </a:rPr>
                        <a:t>ot </a:t>
                      </a:r>
                      <a:r>
                        <a:rPr lang="sv-SE" sz="1600" dirty="0" err="1">
                          <a:solidFill>
                            <a:schemeClr val="bg1">
                              <a:lumMod val="50000"/>
                            </a:schemeClr>
                          </a:solidFill>
                        </a:rPr>
                        <a:t>confirmed</a:t>
                      </a:r>
                      <a:endParaRPr lang="sv-SE" sz="1600" dirty="0">
                        <a:solidFill>
                          <a:schemeClr val="bg1">
                            <a:lumMod val="50000"/>
                          </a:schemeClr>
                        </a:solidFill>
                      </a:endParaRPr>
                    </a:p>
                  </a:txBody>
                  <a:tcPr/>
                </a:tc>
                <a:extLst>
                  <a:ext uri="{0D108BD9-81ED-4DB2-BD59-A6C34878D82A}">
                    <a16:rowId xmlns:a16="http://schemas.microsoft.com/office/drawing/2014/main" xmlns="" val="10002"/>
                  </a:ext>
                </a:extLst>
              </a:tr>
              <a:tr h="370840">
                <a:tc>
                  <a:txBody>
                    <a:bodyPr/>
                    <a:lstStyle/>
                    <a:p>
                      <a:r>
                        <a:rPr lang="sv-SE" sz="1600" dirty="0">
                          <a:solidFill>
                            <a:schemeClr val="bg1">
                              <a:lumMod val="50000"/>
                            </a:schemeClr>
                          </a:solidFill>
                        </a:rPr>
                        <a:t>Malaysia </a:t>
                      </a:r>
                      <a:r>
                        <a:rPr lang="sv-SE" sz="1600" i="1" dirty="0">
                          <a:solidFill>
                            <a:schemeClr val="bg1">
                              <a:lumMod val="50000"/>
                            </a:schemeClr>
                          </a:solidFill>
                        </a:rPr>
                        <a:t>(</a:t>
                      </a:r>
                      <a:r>
                        <a:rPr lang="sv-SE" sz="1600" i="1" dirty="0" err="1">
                          <a:solidFill>
                            <a:schemeClr val="bg1">
                              <a:lumMod val="50000"/>
                            </a:schemeClr>
                          </a:solidFill>
                        </a:rPr>
                        <a:t>blue</a:t>
                      </a:r>
                      <a:r>
                        <a:rPr lang="sv-SE" sz="1600" i="1" baseline="0" dirty="0">
                          <a:solidFill>
                            <a:schemeClr val="bg1">
                              <a:lumMod val="50000"/>
                            </a:schemeClr>
                          </a:solidFill>
                        </a:rPr>
                        <a:t> copy</a:t>
                      </a:r>
                      <a:r>
                        <a:rPr lang="sv-SE" sz="1600" i="1" dirty="0">
                          <a:solidFill>
                            <a:schemeClr val="bg1">
                              <a:lumMod val="50000"/>
                            </a:schemeClr>
                          </a:solidFill>
                        </a:rPr>
                        <a:t>)</a:t>
                      </a:r>
                      <a:r>
                        <a:rPr lang="sv-SE" sz="1600" i="1" baseline="0" dirty="0">
                          <a:solidFill>
                            <a:schemeClr val="bg1">
                              <a:lumMod val="50000"/>
                            </a:schemeClr>
                          </a:solidFill>
                        </a:rPr>
                        <a:t> </a:t>
                      </a:r>
                      <a:endParaRPr lang="sv-SE" sz="1600" i="1" dirty="0">
                        <a:solidFill>
                          <a:schemeClr val="bg1">
                            <a:lumMod val="50000"/>
                          </a:schemeClr>
                        </a:solidFill>
                      </a:endParaRPr>
                    </a:p>
                  </a:txBody>
                  <a:tcPr/>
                </a:tc>
                <a:tc>
                  <a:txBody>
                    <a:bodyPr/>
                    <a:lstStyle/>
                    <a:p>
                      <a:r>
                        <a:rPr lang="sv-SE" sz="1600" dirty="0">
                          <a:solidFill>
                            <a:schemeClr val="bg1">
                              <a:lumMod val="50000"/>
                            </a:schemeClr>
                          </a:solidFill>
                        </a:rPr>
                        <a:t>Digita</a:t>
                      </a:r>
                    </a:p>
                  </a:txBody>
                  <a:tcPr/>
                </a:tc>
                <a:extLst>
                  <a:ext uri="{0D108BD9-81ED-4DB2-BD59-A6C34878D82A}">
                    <a16:rowId xmlns:a16="http://schemas.microsoft.com/office/drawing/2014/main" xmlns="" val="10003"/>
                  </a:ext>
                </a:extLst>
              </a:tr>
              <a:tr h="370840">
                <a:tc>
                  <a:txBody>
                    <a:bodyPr/>
                    <a:lstStyle/>
                    <a:p>
                      <a:r>
                        <a:rPr lang="sv-SE" sz="1600" i="0" dirty="0" smtClean="0">
                          <a:solidFill>
                            <a:schemeClr val="bg1">
                              <a:lumMod val="50000"/>
                            </a:schemeClr>
                          </a:solidFill>
                        </a:rPr>
                        <a:t>German </a:t>
                      </a:r>
                      <a:r>
                        <a:rPr lang="sv-SE" sz="1600" i="0" dirty="0">
                          <a:solidFill>
                            <a:schemeClr val="bg1">
                              <a:lumMod val="50000"/>
                            </a:schemeClr>
                          </a:solidFill>
                        </a:rPr>
                        <a:t>DTT (Media broadcast/TDF)</a:t>
                      </a:r>
                    </a:p>
                  </a:txBody>
                  <a:tcPr/>
                </a:tc>
                <a:tc>
                  <a:txBody>
                    <a:bodyPr/>
                    <a:lstStyle/>
                    <a:p>
                      <a:r>
                        <a:rPr lang="sv-SE" sz="1600" i="0" dirty="0" err="1">
                          <a:solidFill>
                            <a:schemeClr val="bg1">
                              <a:lumMod val="50000"/>
                            </a:schemeClr>
                          </a:solidFill>
                        </a:rPr>
                        <a:t>Based</a:t>
                      </a:r>
                      <a:r>
                        <a:rPr lang="sv-SE" sz="1600" i="0" dirty="0">
                          <a:solidFill>
                            <a:schemeClr val="bg1">
                              <a:lumMod val="50000"/>
                            </a:schemeClr>
                          </a:solidFill>
                        </a:rPr>
                        <a:t> on/</a:t>
                      </a:r>
                      <a:r>
                        <a:rPr lang="sv-SE" sz="1600" i="0" dirty="0" err="1">
                          <a:solidFill>
                            <a:schemeClr val="bg1">
                              <a:lumMod val="50000"/>
                            </a:schemeClr>
                          </a:solidFill>
                        </a:rPr>
                        <a:t>reference</a:t>
                      </a:r>
                      <a:r>
                        <a:rPr lang="sv-SE" sz="1600" i="0" dirty="0">
                          <a:solidFill>
                            <a:schemeClr val="bg1">
                              <a:lumMod val="50000"/>
                            </a:schemeClr>
                          </a:solidFill>
                        </a:rPr>
                        <a:t> to NorDig IRD</a:t>
                      </a:r>
                    </a:p>
                  </a:txBody>
                  <a:tcPr/>
                </a:tc>
                <a:extLst>
                  <a:ext uri="{0D108BD9-81ED-4DB2-BD59-A6C34878D82A}">
                    <a16:rowId xmlns:a16="http://schemas.microsoft.com/office/drawing/2014/main" xmlns="" val="10004"/>
                  </a:ext>
                </a:extLst>
              </a:tr>
              <a:tr h="370840">
                <a:tc>
                  <a:txBody>
                    <a:bodyPr/>
                    <a:lstStyle/>
                    <a:p>
                      <a:r>
                        <a:rPr lang="sv-SE" sz="1600" i="0" dirty="0">
                          <a:solidFill>
                            <a:schemeClr val="bg1">
                              <a:lumMod val="50000"/>
                            </a:schemeClr>
                          </a:solidFill>
                        </a:rPr>
                        <a:t>Georgia DTT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600" i="0" dirty="0" err="1">
                          <a:solidFill>
                            <a:schemeClr val="bg1">
                              <a:lumMod val="50000"/>
                            </a:schemeClr>
                          </a:solidFill>
                        </a:rPr>
                        <a:t>Based</a:t>
                      </a:r>
                      <a:r>
                        <a:rPr lang="sv-SE" sz="1600" i="0" dirty="0">
                          <a:solidFill>
                            <a:schemeClr val="bg1">
                              <a:lumMod val="50000"/>
                            </a:schemeClr>
                          </a:solidFill>
                        </a:rPr>
                        <a:t> on/</a:t>
                      </a:r>
                      <a:r>
                        <a:rPr lang="sv-SE" sz="1600" i="0" dirty="0" err="1">
                          <a:solidFill>
                            <a:schemeClr val="bg1">
                              <a:lumMod val="50000"/>
                            </a:schemeClr>
                          </a:solidFill>
                        </a:rPr>
                        <a:t>reference</a:t>
                      </a:r>
                      <a:r>
                        <a:rPr lang="sv-SE" sz="1600" i="0" dirty="0">
                          <a:solidFill>
                            <a:schemeClr val="bg1">
                              <a:lumMod val="50000"/>
                            </a:schemeClr>
                          </a:solidFill>
                        </a:rPr>
                        <a:t> to NorDig IRD (v2.2)</a:t>
                      </a:r>
                    </a:p>
                  </a:txBody>
                  <a:tcPr/>
                </a:tc>
                <a:extLst>
                  <a:ext uri="{0D108BD9-81ED-4DB2-BD59-A6C34878D82A}">
                    <a16:rowId xmlns:a16="http://schemas.microsoft.com/office/drawing/2014/main" xmlns="" val="10005"/>
                  </a:ext>
                </a:extLst>
              </a:tr>
              <a:tr h="370840">
                <a:tc>
                  <a:txBody>
                    <a:bodyPr/>
                    <a:lstStyle/>
                    <a:p>
                      <a:pPr marL="0" algn="l" defTabSz="914400" rtl="0" eaLnBrk="1" latinLnBrk="0" hangingPunct="1"/>
                      <a:r>
                        <a:rPr lang="sv-SE" sz="1600" i="0" kern="1200" dirty="0" err="1">
                          <a:solidFill>
                            <a:schemeClr val="bg1">
                              <a:lumMod val="50000"/>
                            </a:schemeClr>
                          </a:solidFill>
                          <a:latin typeface="+mn-lt"/>
                          <a:ea typeface="+mn-ea"/>
                          <a:cs typeface="+mn-cs"/>
                        </a:rPr>
                        <a:t>French</a:t>
                      </a:r>
                      <a:r>
                        <a:rPr lang="sv-SE" sz="1600" i="0" kern="1200" dirty="0">
                          <a:solidFill>
                            <a:schemeClr val="bg1">
                              <a:lumMod val="50000"/>
                            </a:schemeClr>
                          </a:solidFill>
                          <a:latin typeface="+mn-lt"/>
                          <a:ea typeface="+mn-ea"/>
                          <a:cs typeface="+mn-cs"/>
                        </a:rPr>
                        <a:t> </a:t>
                      </a:r>
                      <a:r>
                        <a:rPr lang="sv-SE" sz="1600" i="0" kern="1200" dirty="0" smtClean="0">
                          <a:solidFill>
                            <a:schemeClr val="bg1">
                              <a:lumMod val="50000"/>
                            </a:schemeClr>
                          </a:solidFill>
                          <a:latin typeface="+mn-lt"/>
                          <a:ea typeface="+mn-ea"/>
                          <a:cs typeface="+mn-cs"/>
                        </a:rPr>
                        <a:t>DTT/FAVN </a:t>
                      </a:r>
                      <a:r>
                        <a:rPr lang="sv-SE" sz="1600" i="0" kern="1200" dirty="0">
                          <a:solidFill>
                            <a:schemeClr val="bg1">
                              <a:lumMod val="50000"/>
                            </a:schemeClr>
                          </a:solidFill>
                          <a:latin typeface="+mn-lt"/>
                          <a:ea typeface="+mn-ea"/>
                          <a:cs typeface="+mn-cs"/>
                        </a:rPr>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600" i="0" kern="1200" dirty="0" err="1">
                          <a:solidFill>
                            <a:schemeClr val="bg1">
                              <a:lumMod val="50000"/>
                            </a:schemeClr>
                          </a:solidFill>
                          <a:latin typeface="+mn-lt"/>
                          <a:ea typeface="+mn-ea"/>
                          <a:cs typeface="+mn-cs"/>
                        </a:rPr>
                        <a:t>Based</a:t>
                      </a:r>
                      <a:r>
                        <a:rPr lang="sv-SE" sz="1600" i="0" kern="1200" dirty="0">
                          <a:solidFill>
                            <a:schemeClr val="bg1">
                              <a:lumMod val="50000"/>
                            </a:schemeClr>
                          </a:solidFill>
                          <a:latin typeface="+mn-lt"/>
                          <a:ea typeface="+mn-ea"/>
                          <a:cs typeface="+mn-cs"/>
                        </a:rPr>
                        <a:t> on/</a:t>
                      </a:r>
                      <a:r>
                        <a:rPr lang="sv-SE" sz="1600" i="0" kern="1200" dirty="0" err="1">
                          <a:solidFill>
                            <a:schemeClr val="bg1">
                              <a:lumMod val="50000"/>
                            </a:schemeClr>
                          </a:solidFill>
                          <a:latin typeface="+mn-lt"/>
                          <a:ea typeface="+mn-ea"/>
                          <a:cs typeface="+mn-cs"/>
                        </a:rPr>
                        <a:t>reference</a:t>
                      </a:r>
                      <a:r>
                        <a:rPr lang="sv-SE" sz="1600" i="0" kern="1200" dirty="0">
                          <a:solidFill>
                            <a:schemeClr val="bg1">
                              <a:lumMod val="50000"/>
                            </a:schemeClr>
                          </a:solidFill>
                          <a:latin typeface="+mn-lt"/>
                          <a:ea typeface="+mn-ea"/>
                          <a:cs typeface="+mn-cs"/>
                        </a:rPr>
                        <a:t> to NorDig IRD v??</a:t>
                      </a:r>
                    </a:p>
                  </a:txBody>
                  <a:tcPr/>
                </a:tc>
                <a:extLst>
                  <a:ext uri="{0D108BD9-81ED-4DB2-BD59-A6C34878D82A}">
                    <a16:rowId xmlns:a16="http://schemas.microsoft.com/office/drawing/2014/main" xmlns="" val="10006"/>
                  </a:ext>
                </a:extLst>
              </a:tr>
              <a:tr h="370840">
                <a:tc>
                  <a:txBody>
                    <a:bodyPr/>
                    <a:lstStyle/>
                    <a:p>
                      <a:pPr marL="0" algn="l" defTabSz="914400" rtl="0" eaLnBrk="1" latinLnBrk="0" hangingPunct="1"/>
                      <a:r>
                        <a:rPr lang="sv-SE" sz="1600" i="0" kern="1200" dirty="0">
                          <a:solidFill>
                            <a:schemeClr val="bg1">
                              <a:lumMod val="50000"/>
                            </a:schemeClr>
                          </a:solidFill>
                          <a:latin typeface="+mn-lt"/>
                          <a:ea typeface="+mn-ea"/>
                          <a:cs typeface="+mn-cs"/>
                        </a:rPr>
                        <a:t>Italien DTT </a:t>
                      </a:r>
                      <a:r>
                        <a:rPr lang="sv-SE" sz="1600" i="0" kern="1200" dirty="0" smtClean="0">
                          <a:solidFill>
                            <a:schemeClr val="bg1">
                              <a:lumMod val="50000"/>
                            </a:schemeClr>
                          </a:solidFill>
                          <a:latin typeface="+mn-lt"/>
                          <a:ea typeface="+mn-ea"/>
                          <a:cs typeface="+mn-cs"/>
                        </a:rPr>
                        <a:t>+ </a:t>
                      </a:r>
                      <a:r>
                        <a:rPr lang="sv-SE" sz="1600" i="0" kern="1200" dirty="0" err="1" smtClean="0">
                          <a:solidFill>
                            <a:schemeClr val="bg1">
                              <a:lumMod val="50000"/>
                            </a:schemeClr>
                          </a:solidFill>
                          <a:latin typeface="+mn-lt"/>
                          <a:ea typeface="+mn-ea"/>
                          <a:cs typeface="+mn-cs"/>
                        </a:rPr>
                        <a:t>Satellite</a:t>
                      </a:r>
                      <a:endParaRPr lang="sv-SE" sz="1600" i="0" kern="1200" dirty="0">
                        <a:solidFill>
                          <a:schemeClr val="bg1">
                            <a:lumMod val="50000"/>
                          </a:schemeClr>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400" i="0" kern="1200" dirty="0" err="1" smtClean="0">
                          <a:solidFill>
                            <a:schemeClr val="bg1">
                              <a:lumMod val="50000"/>
                            </a:schemeClr>
                          </a:solidFill>
                          <a:latin typeface="+mn-lt"/>
                          <a:ea typeface="+mn-ea"/>
                          <a:cs typeface="+mn-cs"/>
                        </a:rPr>
                        <a:t>Partly</a:t>
                      </a:r>
                      <a:r>
                        <a:rPr lang="sv-SE" sz="1400" i="0" kern="1200" dirty="0" smtClean="0">
                          <a:solidFill>
                            <a:schemeClr val="bg1">
                              <a:lumMod val="50000"/>
                            </a:schemeClr>
                          </a:solidFill>
                          <a:latin typeface="+mn-lt"/>
                          <a:ea typeface="+mn-ea"/>
                          <a:cs typeface="+mn-cs"/>
                        </a:rPr>
                        <a:t> </a:t>
                      </a:r>
                      <a:r>
                        <a:rPr lang="sv-SE" sz="1400" i="0" kern="1200" dirty="0" err="1" smtClean="0">
                          <a:solidFill>
                            <a:schemeClr val="bg1">
                              <a:lumMod val="50000"/>
                            </a:schemeClr>
                          </a:solidFill>
                          <a:latin typeface="+mn-lt"/>
                          <a:ea typeface="+mn-ea"/>
                          <a:cs typeface="+mn-cs"/>
                        </a:rPr>
                        <a:t>based</a:t>
                      </a:r>
                      <a:r>
                        <a:rPr lang="sv-SE" sz="1400" i="0" kern="1200" dirty="0" smtClean="0">
                          <a:solidFill>
                            <a:schemeClr val="bg1">
                              <a:lumMod val="50000"/>
                            </a:schemeClr>
                          </a:solidFill>
                          <a:latin typeface="+mn-lt"/>
                          <a:ea typeface="+mn-ea"/>
                          <a:cs typeface="+mn-cs"/>
                        </a:rPr>
                        <a:t> </a:t>
                      </a:r>
                      <a:r>
                        <a:rPr lang="sv-SE" sz="1400" i="0" kern="1200" dirty="0">
                          <a:solidFill>
                            <a:schemeClr val="bg1">
                              <a:lumMod val="50000"/>
                            </a:schemeClr>
                          </a:solidFill>
                          <a:latin typeface="+mn-lt"/>
                          <a:ea typeface="+mn-ea"/>
                          <a:cs typeface="+mn-cs"/>
                        </a:rPr>
                        <a:t>on/</a:t>
                      </a:r>
                      <a:r>
                        <a:rPr lang="sv-SE" sz="1400" i="0" kern="1200" dirty="0" err="1">
                          <a:solidFill>
                            <a:schemeClr val="bg1">
                              <a:lumMod val="50000"/>
                            </a:schemeClr>
                          </a:solidFill>
                          <a:latin typeface="+mn-lt"/>
                          <a:ea typeface="+mn-ea"/>
                          <a:cs typeface="+mn-cs"/>
                        </a:rPr>
                        <a:t>reference</a:t>
                      </a:r>
                      <a:r>
                        <a:rPr lang="sv-SE" sz="1400" i="0" kern="1200" dirty="0">
                          <a:solidFill>
                            <a:schemeClr val="bg1">
                              <a:lumMod val="50000"/>
                            </a:schemeClr>
                          </a:solidFill>
                          <a:latin typeface="+mn-lt"/>
                          <a:ea typeface="+mn-ea"/>
                          <a:cs typeface="+mn-cs"/>
                        </a:rPr>
                        <a:t> to NorDig IRD </a:t>
                      </a:r>
                      <a:r>
                        <a:rPr lang="sv-SE" sz="1400" i="0" kern="1200" dirty="0" smtClean="0">
                          <a:solidFill>
                            <a:schemeClr val="bg1">
                              <a:lumMod val="50000"/>
                            </a:schemeClr>
                          </a:solidFill>
                          <a:latin typeface="+mn-lt"/>
                          <a:ea typeface="+mn-ea"/>
                          <a:cs typeface="+mn-cs"/>
                        </a:rPr>
                        <a:t>(v2.5, RF), </a:t>
                      </a:r>
                      <a:r>
                        <a:rPr lang="sv-SE" sz="1400" i="0" kern="1200" dirty="0" err="1" smtClean="0">
                          <a:solidFill>
                            <a:schemeClr val="bg1">
                              <a:lumMod val="50000"/>
                            </a:schemeClr>
                          </a:solidFill>
                          <a:latin typeface="+mn-lt"/>
                          <a:ea typeface="+mn-ea"/>
                          <a:cs typeface="+mn-cs"/>
                        </a:rPr>
                        <a:t>partly</a:t>
                      </a:r>
                      <a:r>
                        <a:rPr lang="sv-SE" sz="1400" i="0" kern="1200" dirty="0" smtClean="0">
                          <a:solidFill>
                            <a:schemeClr val="bg1">
                              <a:lumMod val="50000"/>
                            </a:schemeClr>
                          </a:solidFill>
                          <a:latin typeface="+mn-lt"/>
                          <a:ea typeface="+mn-ea"/>
                          <a:cs typeface="+mn-cs"/>
                        </a:rPr>
                        <a:t> </a:t>
                      </a:r>
                      <a:r>
                        <a:rPr lang="sv-SE" sz="1400" i="0" kern="1200" dirty="0" err="1" smtClean="0">
                          <a:solidFill>
                            <a:schemeClr val="bg1">
                              <a:lumMod val="50000"/>
                            </a:schemeClr>
                          </a:solidFill>
                          <a:latin typeface="+mn-lt"/>
                          <a:ea typeface="+mn-ea"/>
                          <a:cs typeface="+mn-cs"/>
                        </a:rPr>
                        <a:t>own</a:t>
                      </a:r>
                      <a:r>
                        <a:rPr lang="sv-SE" sz="1400" i="0" kern="1200" dirty="0" smtClean="0">
                          <a:solidFill>
                            <a:schemeClr val="bg1">
                              <a:lumMod val="50000"/>
                            </a:schemeClr>
                          </a:solidFill>
                          <a:latin typeface="+mn-lt"/>
                          <a:ea typeface="+mn-ea"/>
                          <a:cs typeface="+mn-cs"/>
                        </a:rPr>
                        <a:t> </a:t>
                      </a:r>
                      <a:r>
                        <a:rPr lang="sv-SE" sz="1400" i="0" kern="1200" dirty="0" err="1" smtClean="0">
                          <a:solidFill>
                            <a:schemeClr val="bg1">
                              <a:lumMod val="50000"/>
                            </a:schemeClr>
                          </a:solidFill>
                          <a:latin typeface="+mn-lt"/>
                          <a:ea typeface="+mn-ea"/>
                          <a:cs typeface="+mn-cs"/>
                        </a:rPr>
                        <a:t>requirements</a:t>
                      </a:r>
                      <a:r>
                        <a:rPr lang="sv-SE" sz="1400" i="0" kern="1200" dirty="0" smtClean="0">
                          <a:solidFill>
                            <a:schemeClr val="bg1">
                              <a:lumMod val="50000"/>
                            </a:schemeClr>
                          </a:solidFill>
                          <a:latin typeface="+mn-lt"/>
                          <a:ea typeface="+mn-ea"/>
                          <a:cs typeface="+mn-cs"/>
                        </a:rPr>
                        <a:t> (</a:t>
                      </a:r>
                      <a:r>
                        <a:rPr lang="sv-SE" sz="1400" i="0" kern="1200" dirty="0" err="1" smtClean="0">
                          <a:solidFill>
                            <a:schemeClr val="bg1">
                              <a:lumMod val="50000"/>
                            </a:schemeClr>
                          </a:solidFill>
                          <a:latin typeface="+mn-lt"/>
                          <a:ea typeface="+mn-ea"/>
                          <a:cs typeface="+mn-cs"/>
                        </a:rPr>
                        <a:t>e.g</a:t>
                      </a:r>
                      <a:r>
                        <a:rPr lang="sv-SE" sz="1400" i="0" kern="1200" dirty="0" smtClean="0">
                          <a:solidFill>
                            <a:schemeClr val="bg1">
                              <a:lumMod val="50000"/>
                            </a:schemeClr>
                          </a:solidFill>
                          <a:latin typeface="+mn-lt"/>
                          <a:ea typeface="+mn-ea"/>
                          <a:cs typeface="+mn-cs"/>
                        </a:rPr>
                        <a:t>. SI)</a:t>
                      </a:r>
                      <a:endParaRPr lang="sv-SE" sz="1400" i="0" kern="1200" dirty="0">
                        <a:solidFill>
                          <a:schemeClr val="bg1">
                            <a:lumMod val="50000"/>
                          </a:schemeClr>
                        </a:solidFill>
                        <a:latin typeface="+mn-lt"/>
                        <a:ea typeface="+mn-ea"/>
                        <a:cs typeface="+mn-cs"/>
                      </a:endParaRPr>
                    </a:p>
                  </a:txBody>
                  <a:tcPr/>
                </a:tc>
                <a:extLst>
                  <a:ext uri="{0D108BD9-81ED-4DB2-BD59-A6C34878D82A}">
                    <a16:rowId xmlns:a16="http://schemas.microsoft.com/office/drawing/2014/main" xmlns="" val="10007"/>
                  </a:ext>
                </a:extLst>
              </a:tr>
              <a:tr h="370840">
                <a:tc>
                  <a:txBody>
                    <a:bodyPr/>
                    <a:lstStyle/>
                    <a:p>
                      <a:r>
                        <a:rPr lang="sv-SE" sz="1600" i="0" dirty="0" err="1" smtClean="0">
                          <a:solidFill>
                            <a:srgbClr val="0070C0"/>
                          </a:solidFill>
                        </a:rPr>
                        <a:t>Poland</a:t>
                      </a:r>
                      <a:r>
                        <a:rPr lang="sv-SE" sz="1600" i="0" dirty="0" smtClean="0">
                          <a:solidFill>
                            <a:srgbClr val="0070C0"/>
                          </a:solidFill>
                        </a:rPr>
                        <a:t> DTT</a:t>
                      </a:r>
                      <a:endParaRPr lang="sv-SE" sz="1600" i="0" dirty="0">
                        <a:solidFill>
                          <a:srgbClr val="0070C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400" i="0" dirty="0" err="1" smtClean="0">
                          <a:solidFill>
                            <a:srgbClr val="0070C0"/>
                          </a:solidFill>
                        </a:rPr>
                        <a:t>Might</a:t>
                      </a:r>
                      <a:r>
                        <a:rPr lang="sv-SE" sz="1400" i="0" dirty="0" smtClean="0">
                          <a:solidFill>
                            <a:srgbClr val="0070C0"/>
                          </a:solidFill>
                        </a:rPr>
                        <a:t> be</a:t>
                      </a:r>
                      <a:r>
                        <a:rPr lang="sv-SE" sz="1400" i="0" baseline="0" dirty="0" smtClean="0">
                          <a:solidFill>
                            <a:srgbClr val="0070C0"/>
                          </a:solidFill>
                        </a:rPr>
                        <a:t> </a:t>
                      </a:r>
                      <a:r>
                        <a:rPr lang="sv-SE" sz="1400" i="0" baseline="0" dirty="0" err="1" smtClean="0">
                          <a:solidFill>
                            <a:srgbClr val="0070C0"/>
                          </a:solidFill>
                        </a:rPr>
                        <a:t>b</a:t>
                      </a:r>
                      <a:r>
                        <a:rPr lang="sv-SE" sz="1400" i="0" dirty="0" err="1" smtClean="0">
                          <a:solidFill>
                            <a:srgbClr val="0070C0"/>
                          </a:solidFill>
                        </a:rPr>
                        <a:t>ased</a:t>
                      </a:r>
                      <a:r>
                        <a:rPr lang="sv-SE" sz="1400" i="0" dirty="0" smtClean="0">
                          <a:solidFill>
                            <a:srgbClr val="0070C0"/>
                          </a:solidFill>
                        </a:rPr>
                        <a:t> on/</a:t>
                      </a:r>
                      <a:r>
                        <a:rPr lang="sv-SE" sz="1400" i="0" dirty="0" err="1" smtClean="0">
                          <a:solidFill>
                            <a:srgbClr val="0070C0"/>
                          </a:solidFill>
                        </a:rPr>
                        <a:t>reference</a:t>
                      </a:r>
                      <a:r>
                        <a:rPr lang="sv-SE" sz="1400" i="0" dirty="0" smtClean="0">
                          <a:solidFill>
                            <a:srgbClr val="0070C0"/>
                          </a:solidFill>
                        </a:rPr>
                        <a:t> to NorDig IRD</a:t>
                      </a:r>
                    </a:p>
                  </a:txBody>
                  <a:tcPr/>
                </a:tc>
              </a:tr>
            </a:tbl>
          </a:graphicData>
        </a:graphic>
      </p:graphicFrame>
      <p:sp>
        <p:nvSpPr>
          <p:cNvPr id="8" name="Rectangle 7"/>
          <p:cNvSpPr/>
          <p:nvPr/>
        </p:nvSpPr>
        <p:spPr>
          <a:xfrm>
            <a:off x="683568" y="1012668"/>
            <a:ext cx="7992888" cy="1631216"/>
          </a:xfrm>
          <a:prstGeom prst="rect">
            <a:avLst/>
          </a:prstGeom>
        </p:spPr>
        <p:txBody>
          <a:bodyPr wrap="square">
            <a:spAutoFit/>
          </a:bodyPr>
          <a:lstStyle/>
          <a:p>
            <a:r>
              <a:rPr lang="en-GB" sz="2000" dirty="0">
                <a:cs typeface="Tahoma" pitchFamily="34" charset="0"/>
              </a:rPr>
              <a:t>List of Countries using NorDig specifications </a:t>
            </a:r>
            <a:r>
              <a:rPr lang="en-GB" sz="1600" dirty="0">
                <a:cs typeface="Tahoma" pitchFamily="34" charset="0"/>
              </a:rPr>
              <a:t>(outside NorDig members),</a:t>
            </a:r>
            <a:endParaRPr lang="en-GB" dirty="0">
              <a:cs typeface="Tahoma" pitchFamily="34" charset="0"/>
            </a:endParaRPr>
          </a:p>
          <a:p>
            <a:r>
              <a:rPr lang="en-GB" sz="1600" dirty="0">
                <a:cs typeface="Tahoma" pitchFamily="34" charset="0"/>
              </a:rPr>
              <a:t>Nothing new to report, same as last meeting (same as previous report).</a:t>
            </a:r>
          </a:p>
          <a:p>
            <a:endParaRPr lang="en-GB" sz="1600" dirty="0">
              <a:cs typeface="Tahoma" pitchFamily="34" charset="0"/>
            </a:endParaRPr>
          </a:p>
          <a:p>
            <a:r>
              <a:rPr lang="en-GB" sz="1600" i="1" dirty="0">
                <a:solidFill>
                  <a:schemeClr val="bg1">
                    <a:lumMod val="50000"/>
                  </a:schemeClr>
                </a:solidFill>
                <a:cs typeface="Tahoma" pitchFamily="34" charset="0"/>
              </a:rPr>
              <a:t>Several IRD manufactures and other mentions that several other territories and DVB networks refers or uses NorDig as basis for their IRD specs (especially “newer” networks). Among reasons seems open spec and content </a:t>
            </a:r>
            <a:r>
              <a:rPr lang="en-GB" sz="1400" i="1" dirty="0">
                <a:solidFill>
                  <a:schemeClr val="bg1">
                    <a:lumMod val="50000"/>
                  </a:schemeClr>
                </a:solidFill>
                <a:cs typeface="Tahoma" pitchFamily="34" charset="0"/>
              </a:rPr>
              <a:t>(T2, HbbTV, subtitling etc). </a:t>
            </a:r>
            <a:endParaRPr lang="en-GB" sz="1600" i="1" dirty="0">
              <a:solidFill>
                <a:schemeClr val="bg1">
                  <a:lumMod val="50000"/>
                </a:schemeClr>
              </a:solidFill>
              <a:cs typeface="Tahoma" pitchFamily="34" charset="0"/>
            </a:endParaRPr>
          </a:p>
        </p:txBody>
      </p:sp>
      <p:sp>
        <p:nvSpPr>
          <p:cNvPr id="10" name="TextBox 9"/>
          <p:cNvSpPr txBox="1"/>
          <p:nvPr/>
        </p:nvSpPr>
        <p:spPr>
          <a:xfrm>
            <a:off x="85454" y="645693"/>
            <a:ext cx="526106" cy="276999"/>
          </a:xfrm>
          <a:prstGeom prst="rect">
            <a:avLst/>
          </a:prstGeom>
          <a:noFill/>
        </p:spPr>
        <p:txBody>
          <a:bodyPr wrap="none" rtlCol="0">
            <a:spAutoFit/>
          </a:bodyPr>
          <a:lstStyle/>
          <a:p>
            <a:r>
              <a:rPr lang="en-GB" sz="1200" b="1" dirty="0">
                <a:solidFill>
                  <a:schemeClr val="tx1">
                    <a:lumMod val="85000"/>
                    <a:lumOff val="15000"/>
                  </a:schemeClr>
                </a:solidFill>
              </a:rPr>
              <a:t>draft</a:t>
            </a:r>
          </a:p>
        </p:txBody>
      </p:sp>
      <p:grpSp>
        <p:nvGrpSpPr>
          <p:cNvPr id="9" name="Group 8"/>
          <p:cNvGrpSpPr/>
          <p:nvPr/>
        </p:nvGrpSpPr>
        <p:grpSpPr>
          <a:xfrm>
            <a:off x="93548" y="548680"/>
            <a:ext cx="694421" cy="611146"/>
            <a:chOff x="93548" y="548680"/>
            <a:chExt cx="694421" cy="611146"/>
          </a:xfrm>
        </p:grpSpPr>
        <p:sp>
          <p:nvSpPr>
            <p:cNvPr id="11" name="Oval 10"/>
            <p:cNvSpPr/>
            <p:nvPr/>
          </p:nvSpPr>
          <p:spPr>
            <a:xfrm>
              <a:off x="107503" y="548680"/>
              <a:ext cx="666513" cy="61114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p:cNvSpPr txBox="1"/>
            <p:nvPr/>
          </p:nvSpPr>
          <p:spPr>
            <a:xfrm>
              <a:off x="93548" y="621849"/>
              <a:ext cx="694421" cy="430887"/>
            </a:xfrm>
            <a:prstGeom prst="rect">
              <a:avLst/>
            </a:prstGeom>
            <a:noFill/>
          </p:spPr>
          <p:txBody>
            <a:bodyPr wrap="none" rtlCol="0">
              <a:spAutoFit/>
            </a:bodyPr>
            <a:lstStyle/>
            <a:p>
              <a:pPr algn="ctr"/>
              <a:r>
                <a:rPr lang="en-GB" sz="1100" dirty="0" smtClean="0">
                  <a:solidFill>
                    <a:schemeClr val="bg1"/>
                  </a:solidFill>
                </a:rPr>
                <a:t>Not</a:t>
              </a:r>
            </a:p>
            <a:p>
              <a:pPr algn="ctr"/>
              <a:r>
                <a:rPr lang="en-GB" sz="1100" dirty="0" smtClean="0">
                  <a:solidFill>
                    <a:schemeClr val="bg1"/>
                  </a:solidFill>
                </a:rPr>
                <a:t>updated</a:t>
              </a:r>
              <a:endParaRPr lang="en-GB" sz="1100" dirty="0">
                <a:solidFill>
                  <a:schemeClr val="bg1"/>
                </a:solidFill>
              </a:endParaRPr>
            </a:p>
          </p:txBody>
        </p:sp>
      </p:grpSp>
    </p:spTree>
    <p:extLst>
      <p:ext uri="{BB962C8B-B14F-4D97-AF65-F5344CB8AC3E}">
        <p14:creationId xmlns:p14="http://schemas.microsoft.com/office/powerpoint/2010/main" val="9311307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13946" y="3933057"/>
            <a:ext cx="3451758" cy="2837790"/>
          </a:xfrm>
          <a:prstGeom prst="rect">
            <a:avLst/>
          </a:prstGeom>
        </p:spPr>
      </p:pic>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US" b="1" dirty="0"/>
              <a:t> </a:t>
            </a:r>
            <a:r>
              <a:rPr lang="sv-SE" sz="1800" b="1" dirty="0">
                <a:solidFill>
                  <a:schemeClr val="tx1"/>
                </a:solidFill>
              </a:rPr>
              <a:t>Video </a:t>
            </a:r>
            <a:r>
              <a:rPr lang="sv-SE" sz="1800" b="1" dirty="0" err="1">
                <a:solidFill>
                  <a:schemeClr val="tx1"/>
                </a:solidFill>
              </a:rPr>
              <a:t>dynamic</a:t>
            </a:r>
            <a:r>
              <a:rPr lang="sv-SE" sz="1800" b="1" dirty="0">
                <a:solidFill>
                  <a:schemeClr val="tx1"/>
                </a:solidFill>
              </a:rPr>
              <a:t> </a:t>
            </a:r>
            <a:r>
              <a:rPr lang="sv-SE" sz="1800" b="1" dirty="0" smtClean="0">
                <a:solidFill>
                  <a:schemeClr val="tx1"/>
                </a:solidFill>
              </a:rPr>
              <a:t>HDR</a:t>
            </a:r>
            <a:r>
              <a:rPr lang="en-GB" sz="1800" b="1" dirty="0">
                <a:solidFill>
                  <a:schemeClr val="tx1"/>
                </a:solidFill>
              </a:rPr>
              <a:t/>
            </a:r>
            <a:br>
              <a:rPr lang="en-GB" sz="1800" b="1" dirty="0">
                <a:solidFill>
                  <a:schemeClr val="tx1"/>
                </a:solidFill>
              </a:rPr>
            </a:br>
            <a:r>
              <a:rPr lang="sv-SE" sz="1400" b="1" dirty="0">
                <a:solidFill>
                  <a:schemeClr val="tx1"/>
                </a:solidFill>
              </a:rPr>
              <a:t>   </a:t>
            </a:r>
            <a:r>
              <a:rPr lang="en-GB" sz="1400" b="1" dirty="0"/>
              <a:t>  </a:t>
            </a:r>
            <a:r>
              <a:rPr lang="en-US" sz="1400" b="1" dirty="0"/>
              <a:t>NorDig Excom meeting </a:t>
            </a:r>
            <a:r>
              <a:rPr lang="en-US" sz="1400" b="1" dirty="0" smtClean="0"/>
              <a:t>10</a:t>
            </a:r>
            <a:r>
              <a:rPr lang="en-US" sz="1400" b="1" baseline="30000" dirty="0" smtClean="0"/>
              <a:t>th</a:t>
            </a:r>
            <a:r>
              <a:rPr lang="en-US" sz="1400" b="1" dirty="0" smtClean="0"/>
              <a:t> October 2019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6</a:t>
            </a:fld>
            <a:endParaRPr lang="en-US"/>
          </a:p>
        </p:txBody>
      </p:sp>
      <p:sp>
        <p:nvSpPr>
          <p:cNvPr id="6" name="Platshållare för innehåll 1"/>
          <p:cNvSpPr txBox="1">
            <a:spLocks/>
          </p:cNvSpPr>
          <p:nvPr/>
        </p:nvSpPr>
        <p:spPr bwMode="auto">
          <a:xfrm>
            <a:off x="251520" y="784596"/>
            <a:ext cx="8712968" cy="340225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 typeface="Arial" pitchFamily="34" charset="0"/>
              <a:buChar char="•"/>
              <a:defRPr/>
            </a:pPr>
            <a:r>
              <a:rPr lang="en-US" sz="1600" kern="0" dirty="0" smtClean="0">
                <a:latin typeface="Calibri" pitchFamily="34" charset="0"/>
              </a:rPr>
              <a:t>Background: Dynamic metadata </a:t>
            </a:r>
            <a:r>
              <a:rPr lang="en-US" sz="1600" kern="0" dirty="0" err="1" smtClean="0">
                <a:latin typeface="Calibri" pitchFamily="34" charset="0"/>
              </a:rPr>
              <a:t>HighDynamicRange</a:t>
            </a:r>
            <a:r>
              <a:rPr lang="en-US" sz="1600" kern="0" dirty="0" smtClean="0">
                <a:latin typeface="Calibri" pitchFamily="34" charset="0"/>
              </a:rPr>
              <a:t> (dHDR)</a:t>
            </a:r>
            <a:r>
              <a:rPr lang="en-US" sz="1100" kern="0" dirty="0" smtClean="0">
                <a:latin typeface="Calibri" pitchFamily="34" charset="0"/>
              </a:rPr>
              <a:t> </a:t>
            </a:r>
            <a:r>
              <a:rPr lang="en-US" sz="1100" kern="0" dirty="0" smtClean="0">
                <a:solidFill>
                  <a:schemeClr val="bg1">
                    <a:lumMod val="50000"/>
                  </a:schemeClr>
                </a:solidFill>
                <a:latin typeface="Calibri" pitchFamily="34" charset="0"/>
              </a:rPr>
              <a:t>and </a:t>
            </a:r>
            <a:r>
              <a:rPr lang="en-US" sz="1100" kern="0" dirty="0" err="1" smtClean="0">
                <a:solidFill>
                  <a:schemeClr val="bg1">
                    <a:lumMod val="50000"/>
                  </a:schemeClr>
                </a:solidFill>
                <a:latin typeface="Calibri" pitchFamily="34" charset="0"/>
              </a:rPr>
              <a:t>HighFrameRate</a:t>
            </a:r>
            <a:r>
              <a:rPr lang="en-US" sz="1100" kern="0" dirty="0" smtClean="0">
                <a:solidFill>
                  <a:schemeClr val="bg1">
                    <a:lumMod val="50000"/>
                  </a:schemeClr>
                </a:solidFill>
                <a:latin typeface="Calibri" pitchFamily="34" charset="0"/>
              </a:rPr>
              <a:t> (HFR)</a:t>
            </a:r>
            <a:r>
              <a:rPr lang="en-US" sz="1600" i="1" kern="0" dirty="0" smtClean="0">
                <a:latin typeface="Calibri" pitchFamily="34" charset="0"/>
              </a:rPr>
              <a:t>:</a:t>
            </a:r>
            <a:endParaRPr lang="en-US" sz="1600" i="1" kern="0" dirty="0">
              <a:latin typeface="Calibri" pitchFamily="34" charset="0"/>
            </a:endParaRPr>
          </a:p>
          <a:p>
            <a:pPr marL="800100" lvl="1" indent="-342900" eaLnBrk="0" hangingPunct="0">
              <a:spcBef>
                <a:spcPct val="20000"/>
              </a:spcBef>
              <a:buFont typeface="Arial" pitchFamily="34" charset="0"/>
              <a:buChar char="•"/>
              <a:defRPr/>
            </a:pPr>
            <a:r>
              <a:rPr lang="en-US" sz="1400" kern="0" dirty="0" smtClean="0">
                <a:latin typeface="Calibri" pitchFamily="34" charset="0"/>
              </a:rPr>
              <a:t>Investigating </a:t>
            </a:r>
            <a:r>
              <a:rPr lang="en-US" sz="1400" kern="0" dirty="0">
                <a:latin typeface="Calibri" pitchFamily="34" charset="0"/>
              </a:rPr>
              <a:t>as Excom asked Oct2018:</a:t>
            </a:r>
            <a:endParaRPr lang="en-GB" sz="1400" i="1" kern="0" dirty="0">
              <a:latin typeface="Calibri" pitchFamily="34" charset="0"/>
            </a:endParaRPr>
          </a:p>
          <a:p>
            <a:pPr marL="1257300" lvl="2" indent="-342900" eaLnBrk="0" hangingPunct="0">
              <a:spcBef>
                <a:spcPct val="20000"/>
              </a:spcBef>
              <a:buFont typeface="Arial" pitchFamily="34" charset="0"/>
              <a:buChar char="•"/>
              <a:defRPr/>
            </a:pPr>
            <a:r>
              <a:rPr lang="en-GB" sz="1200" i="1" kern="0" dirty="0">
                <a:latin typeface="Calibri" pitchFamily="34" charset="0"/>
              </a:rPr>
              <a:t>Members interest now 2019 for HFR and/or dynamic HDR (should NorDig add both or one of them?).</a:t>
            </a:r>
          </a:p>
          <a:p>
            <a:pPr marL="1257300" lvl="2" indent="-342900" eaLnBrk="0" hangingPunct="0">
              <a:spcBef>
                <a:spcPct val="20000"/>
              </a:spcBef>
              <a:buFont typeface="Arial" pitchFamily="34" charset="0"/>
              <a:buChar char="•"/>
              <a:defRPr/>
            </a:pPr>
            <a:r>
              <a:rPr lang="en-GB" sz="1200" i="1" kern="0" dirty="0">
                <a:latin typeface="Calibri" pitchFamily="34" charset="0"/>
              </a:rPr>
              <a:t>If </a:t>
            </a:r>
            <a:r>
              <a:rPr lang="en-GB" sz="1200" i="1" kern="0" dirty="0" smtClean="0">
                <a:latin typeface="Calibri" pitchFamily="34" charset="0"/>
              </a:rPr>
              <a:t>dynamic </a:t>
            </a:r>
            <a:r>
              <a:rPr lang="en-GB" sz="1200" i="1" kern="0" dirty="0">
                <a:latin typeface="Calibri" pitchFamily="34" charset="0"/>
              </a:rPr>
              <a:t>HDR is recommended, then should it be included as a new IRD “profile” (two NorDig HEVC “profiles” (basic HEVC and </a:t>
            </a:r>
            <a:r>
              <a:rPr lang="en-GB" sz="1200" i="1" kern="0" dirty="0" smtClean="0">
                <a:latin typeface="Calibri" pitchFamily="34" charset="0"/>
              </a:rPr>
              <a:t>dHDR </a:t>
            </a:r>
            <a:r>
              <a:rPr lang="en-GB" sz="1200" i="1" kern="0" dirty="0">
                <a:latin typeface="Calibri" pitchFamily="34" charset="0"/>
              </a:rPr>
              <a:t>HEVC IRD) or extent the existing HEVC IRD “profile” (with a certain grace period)?</a:t>
            </a:r>
          </a:p>
          <a:p>
            <a:pPr marL="1257300" lvl="2" indent="-342900" eaLnBrk="0" hangingPunct="0">
              <a:spcBef>
                <a:spcPct val="20000"/>
              </a:spcBef>
              <a:buFont typeface="Arial" pitchFamily="34" charset="0"/>
              <a:buChar char="•"/>
              <a:defRPr/>
            </a:pPr>
            <a:r>
              <a:rPr lang="en-GB" sz="1200" i="1" kern="0" dirty="0" smtClean="0">
                <a:latin typeface="Calibri" pitchFamily="34" charset="0"/>
              </a:rPr>
              <a:t>If </a:t>
            </a:r>
            <a:r>
              <a:rPr lang="en-GB" sz="1200" i="1" kern="0" dirty="0">
                <a:latin typeface="Calibri" pitchFamily="34" charset="0"/>
              </a:rPr>
              <a:t>dynamic HDR, how many of DVB three alt to be included? Which one if not all? </a:t>
            </a:r>
            <a:endParaRPr lang="en-GB" sz="1200" i="1" kern="0" dirty="0" smtClean="0">
              <a:latin typeface="Calibri" pitchFamily="34" charset="0"/>
            </a:endParaRPr>
          </a:p>
          <a:p>
            <a:pPr marL="800100" lvl="1" indent="-342900" eaLnBrk="0" hangingPunct="0">
              <a:spcBef>
                <a:spcPct val="20000"/>
              </a:spcBef>
              <a:buFont typeface="Arial" pitchFamily="34" charset="0"/>
              <a:buChar char="•"/>
              <a:defRPr/>
            </a:pPr>
            <a:r>
              <a:rPr lang="en-US" sz="1400" kern="0" dirty="0">
                <a:latin typeface="Calibri" pitchFamily="34" charset="0"/>
              </a:rPr>
              <a:t>As earlier NorDig </a:t>
            </a:r>
            <a:r>
              <a:rPr lang="en-US" sz="1400" kern="0" dirty="0" smtClean="0">
                <a:latin typeface="Calibri" pitchFamily="34" charset="0"/>
              </a:rPr>
              <a:t>based upon </a:t>
            </a:r>
            <a:r>
              <a:rPr lang="en-US" sz="1400" kern="0" dirty="0">
                <a:latin typeface="Calibri" pitchFamily="34" charset="0"/>
              </a:rPr>
              <a:t>DVB spec, only variants inside coming DVB specs is relevant here</a:t>
            </a:r>
            <a:r>
              <a:rPr lang="en-US" sz="1400" kern="0" dirty="0" smtClean="0">
                <a:latin typeface="Calibri" pitchFamily="34" charset="0"/>
              </a:rPr>
              <a:t>.</a:t>
            </a:r>
          </a:p>
          <a:p>
            <a:pPr marL="800100" lvl="1" indent="-342900" eaLnBrk="0" hangingPunct="0">
              <a:spcBef>
                <a:spcPct val="20000"/>
              </a:spcBef>
              <a:buFont typeface="Arial" pitchFamily="34" charset="0"/>
              <a:buChar char="•"/>
              <a:defRPr/>
            </a:pPr>
            <a:r>
              <a:rPr lang="en-US" sz="1400" i="1" kern="0" dirty="0" smtClean="0">
                <a:latin typeface="Calibri" pitchFamily="34" charset="0"/>
              </a:rPr>
              <a:t>Excom meeting March2019:</a:t>
            </a:r>
          </a:p>
          <a:p>
            <a:pPr marL="1257300" lvl="2" indent="-342900" eaLnBrk="0" hangingPunct="0">
              <a:spcBef>
                <a:spcPct val="20000"/>
              </a:spcBef>
              <a:buFont typeface="Arial" pitchFamily="34" charset="0"/>
              <a:buChar char="•"/>
              <a:defRPr/>
            </a:pPr>
            <a:r>
              <a:rPr lang="en-US" sz="1200" i="1" kern="0" dirty="0" smtClean="0">
                <a:solidFill>
                  <a:schemeClr val="bg1">
                    <a:lumMod val="65000"/>
                  </a:schemeClr>
                </a:solidFill>
                <a:latin typeface="Calibri" pitchFamily="34" charset="0"/>
              </a:rPr>
              <a:t>HFR: low interest right now to introduce -&gt; postponed</a:t>
            </a:r>
          </a:p>
          <a:p>
            <a:pPr marL="1257300" lvl="2" indent="-342900" eaLnBrk="0" hangingPunct="0">
              <a:spcBef>
                <a:spcPct val="20000"/>
              </a:spcBef>
              <a:buFont typeface="Arial" pitchFamily="34" charset="0"/>
              <a:buChar char="•"/>
              <a:defRPr/>
            </a:pPr>
            <a:r>
              <a:rPr lang="en-US" sz="1400" i="1" kern="0" dirty="0" smtClean="0">
                <a:latin typeface="Calibri" pitchFamily="34" charset="0"/>
              </a:rPr>
              <a:t>dHDR: interest but Excom to investigate members concrete interest and demands, </a:t>
            </a:r>
          </a:p>
          <a:p>
            <a:pPr marL="1257300" lvl="2" indent="-342900" eaLnBrk="0" hangingPunct="0">
              <a:spcBef>
                <a:spcPct val="20000"/>
              </a:spcBef>
              <a:buFont typeface="Arial" pitchFamily="34" charset="0"/>
              <a:buChar char="•"/>
              <a:defRPr/>
            </a:pPr>
            <a:r>
              <a:rPr lang="en-US" sz="1400" i="1" kern="0" dirty="0" smtClean="0">
                <a:latin typeface="Calibri" pitchFamily="34" charset="0"/>
              </a:rPr>
              <a:t>dHDR: technical group </a:t>
            </a:r>
            <a:r>
              <a:rPr lang="en-US" sz="1400" kern="0" dirty="0">
                <a:latin typeface="Calibri" pitchFamily="34" charset="0"/>
              </a:rPr>
              <a:t>study </a:t>
            </a:r>
            <a:r>
              <a:rPr lang="en-US" sz="1400" kern="0" dirty="0" smtClean="0">
                <a:latin typeface="Calibri" pitchFamily="34" charset="0"/>
              </a:rPr>
              <a:t>more, </a:t>
            </a:r>
            <a:r>
              <a:rPr lang="en-US" sz="1400" kern="0" dirty="0">
                <a:latin typeface="Calibri" pitchFamily="34" charset="0"/>
              </a:rPr>
              <a:t>too early to start </a:t>
            </a:r>
            <a:r>
              <a:rPr lang="en-US" sz="1400" kern="0" dirty="0" smtClean="0">
                <a:latin typeface="Calibri" pitchFamily="34" charset="0"/>
              </a:rPr>
              <a:t>drafting, </a:t>
            </a:r>
            <a:r>
              <a:rPr lang="en-GB" sz="1400" kern="0" dirty="0" smtClean="0">
                <a:latin typeface="Calibri" pitchFamily="34" charset="0"/>
              </a:rPr>
              <a:t>commercial </a:t>
            </a:r>
            <a:r>
              <a:rPr lang="en-GB" sz="1400" kern="0" dirty="0">
                <a:latin typeface="Calibri" pitchFamily="34" charset="0"/>
              </a:rPr>
              <a:t>requirement should be updated </a:t>
            </a:r>
            <a:r>
              <a:rPr lang="en-GB" sz="1200" kern="0" dirty="0" smtClean="0">
                <a:latin typeface="Calibri" pitchFamily="34" charset="0"/>
              </a:rPr>
              <a:t>(old commercial requirements used for HEVC&amp;NGA)</a:t>
            </a:r>
            <a:endParaRPr lang="en-US" sz="1200" i="1" kern="0" dirty="0" smtClean="0">
              <a:latin typeface="Calibri" pitchFamily="34" charset="0"/>
            </a:endParaRPr>
          </a:p>
          <a:p>
            <a:pPr marL="800100" lvl="1" indent="-342900" eaLnBrk="0" hangingPunct="0">
              <a:spcBef>
                <a:spcPct val="20000"/>
              </a:spcBef>
              <a:buFont typeface="Arial" pitchFamily="34" charset="0"/>
              <a:buChar char="•"/>
              <a:defRPr/>
            </a:pPr>
            <a:endParaRPr lang="en-GB" sz="1400" kern="0" dirty="0">
              <a:latin typeface="Calibri" pitchFamily="34" charset="0"/>
            </a:endParaRPr>
          </a:p>
        </p:txBody>
      </p:sp>
      <p:pic>
        <p:nvPicPr>
          <p:cNvPr id="46" name="Picture 45"/>
          <p:cNvPicPr>
            <a:picLocks noChangeAspect="1"/>
          </p:cNvPicPr>
          <p:nvPr/>
        </p:nvPicPr>
        <p:blipFill>
          <a:blip r:embed="rId3"/>
          <a:stretch>
            <a:fillRect/>
          </a:stretch>
        </p:blipFill>
        <p:spPr>
          <a:xfrm>
            <a:off x="5350151" y="4524758"/>
            <a:ext cx="3763011" cy="1885086"/>
          </a:xfrm>
          <a:prstGeom prst="rect">
            <a:avLst/>
          </a:prstGeom>
        </p:spPr>
      </p:pic>
      <p:pic>
        <p:nvPicPr>
          <p:cNvPr id="47" name="Picture 46"/>
          <p:cNvPicPr>
            <a:picLocks noChangeAspect="1"/>
          </p:cNvPicPr>
          <p:nvPr/>
        </p:nvPicPr>
        <p:blipFill>
          <a:blip r:embed="rId4"/>
          <a:stretch>
            <a:fillRect/>
          </a:stretch>
        </p:blipFill>
        <p:spPr>
          <a:xfrm>
            <a:off x="5880970" y="6409844"/>
            <a:ext cx="512919" cy="115331"/>
          </a:xfrm>
          <a:prstGeom prst="rect">
            <a:avLst/>
          </a:prstGeom>
        </p:spPr>
      </p:pic>
      <p:sp>
        <p:nvSpPr>
          <p:cNvPr id="49" name="TextBox 48"/>
          <p:cNvSpPr txBox="1"/>
          <p:nvPr/>
        </p:nvSpPr>
        <p:spPr>
          <a:xfrm>
            <a:off x="6896023" y="4184355"/>
            <a:ext cx="825867" cy="369332"/>
          </a:xfrm>
          <a:prstGeom prst="rect">
            <a:avLst/>
          </a:prstGeom>
          <a:noFill/>
        </p:spPr>
        <p:txBody>
          <a:bodyPr wrap="none" rtlCol="0">
            <a:spAutoFit/>
          </a:bodyPr>
          <a:lstStyle/>
          <a:p>
            <a:r>
              <a:rPr lang="en-GB" b="1" dirty="0" smtClean="0">
                <a:solidFill>
                  <a:schemeClr val="tx1">
                    <a:lumMod val="65000"/>
                    <a:lumOff val="35000"/>
                  </a:schemeClr>
                </a:solidFill>
              </a:rPr>
              <a:t>dHDR</a:t>
            </a:r>
            <a:endParaRPr lang="en-GB" b="1" dirty="0">
              <a:solidFill>
                <a:schemeClr val="tx1">
                  <a:lumMod val="65000"/>
                  <a:lumOff val="35000"/>
                </a:schemeClr>
              </a:solidFill>
            </a:endParaRPr>
          </a:p>
        </p:txBody>
      </p:sp>
      <p:sp>
        <p:nvSpPr>
          <p:cNvPr id="2" name="Rectangle 1"/>
          <p:cNvSpPr/>
          <p:nvPr/>
        </p:nvSpPr>
        <p:spPr>
          <a:xfrm>
            <a:off x="1780252" y="4119386"/>
            <a:ext cx="1670317" cy="273882"/>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3563357" y="4382559"/>
            <a:ext cx="1877437" cy="246221"/>
          </a:xfrm>
          <a:prstGeom prst="rect">
            <a:avLst/>
          </a:prstGeom>
          <a:noFill/>
        </p:spPr>
        <p:txBody>
          <a:bodyPr wrap="none" rtlCol="0">
            <a:spAutoFit/>
          </a:bodyPr>
          <a:lstStyle/>
          <a:p>
            <a:r>
              <a:rPr lang="en-GB" sz="1000" dirty="0">
                <a:latin typeface="Calibri" panose="020F0502020204030204" pitchFamily="34" charset="0"/>
              </a:rPr>
              <a:t>s</a:t>
            </a:r>
            <a:r>
              <a:rPr lang="en-GB" sz="1000" dirty="0" smtClean="0">
                <a:latin typeface="Calibri" panose="020F0502020204030204" pitchFamily="34" charset="0"/>
              </a:rPr>
              <a:t>tatic HDR (both HLG10 </a:t>
            </a:r>
            <a:r>
              <a:rPr lang="en-GB" sz="1000" dirty="0">
                <a:latin typeface="Calibri" panose="020F0502020204030204" pitchFamily="34" charset="0"/>
              </a:rPr>
              <a:t>&amp;</a:t>
            </a:r>
            <a:r>
              <a:rPr lang="en-GB" sz="1000" dirty="0" smtClean="0">
                <a:latin typeface="Calibri" panose="020F0502020204030204" pitchFamily="34" charset="0"/>
              </a:rPr>
              <a:t> PQ10)</a:t>
            </a:r>
            <a:endParaRPr lang="en-GB" sz="1000" dirty="0">
              <a:latin typeface="Calibri" panose="020F0502020204030204" pitchFamily="34" charset="0"/>
            </a:endParaRPr>
          </a:p>
        </p:txBody>
      </p:sp>
      <p:sp>
        <p:nvSpPr>
          <p:cNvPr id="16" name="TextBox 15"/>
          <p:cNvSpPr txBox="1"/>
          <p:nvPr/>
        </p:nvSpPr>
        <p:spPr>
          <a:xfrm>
            <a:off x="3563357" y="4524758"/>
            <a:ext cx="1883849" cy="246221"/>
          </a:xfrm>
          <a:prstGeom prst="rect">
            <a:avLst/>
          </a:prstGeom>
          <a:noFill/>
        </p:spPr>
        <p:txBody>
          <a:bodyPr wrap="none" rtlCol="0">
            <a:spAutoFit/>
          </a:bodyPr>
          <a:lstStyle/>
          <a:p>
            <a:r>
              <a:rPr lang="en-GB" sz="1000" dirty="0" smtClean="0">
                <a:latin typeface="Calibri" panose="020F0502020204030204" pitchFamily="34" charset="0"/>
              </a:rPr>
              <a:t>SFR up to 50 fps e.g. 1080p50fps</a:t>
            </a:r>
            <a:endParaRPr lang="en-GB" sz="1000" dirty="0">
              <a:latin typeface="Calibri" panose="020F0502020204030204" pitchFamily="34" charset="0"/>
            </a:endParaRPr>
          </a:p>
        </p:txBody>
      </p:sp>
      <p:cxnSp>
        <p:nvCxnSpPr>
          <p:cNvPr id="11" name="Straight Connector 10"/>
          <p:cNvCxnSpPr/>
          <p:nvPr/>
        </p:nvCxnSpPr>
        <p:spPr>
          <a:xfrm flipV="1">
            <a:off x="3124583" y="4591240"/>
            <a:ext cx="424240" cy="138904"/>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13" name="Left Brace 12"/>
          <p:cNvSpPr/>
          <p:nvPr/>
        </p:nvSpPr>
        <p:spPr>
          <a:xfrm>
            <a:off x="3556631" y="4467199"/>
            <a:ext cx="98829" cy="246286"/>
          </a:xfrm>
          <a:prstGeom prst="leftBrace">
            <a:avLst/>
          </a:prstGeom>
          <a:ln>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3" name="TextBox 22"/>
          <p:cNvSpPr txBox="1"/>
          <p:nvPr/>
        </p:nvSpPr>
        <p:spPr>
          <a:xfrm>
            <a:off x="3434311" y="4132207"/>
            <a:ext cx="1423788" cy="246221"/>
          </a:xfrm>
          <a:prstGeom prst="rect">
            <a:avLst/>
          </a:prstGeom>
          <a:noFill/>
        </p:spPr>
        <p:txBody>
          <a:bodyPr wrap="none" rtlCol="0">
            <a:spAutoFit/>
          </a:bodyPr>
          <a:lstStyle/>
          <a:p>
            <a:r>
              <a:rPr lang="en-GB" sz="1000" dirty="0" smtClean="0">
                <a:solidFill>
                  <a:srgbClr val="FF0000"/>
                </a:solidFill>
                <a:latin typeface="Calibri" panose="020F0502020204030204" pitchFamily="34" charset="0"/>
              </a:rPr>
              <a:t>Under discussion today </a:t>
            </a:r>
            <a:endParaRPr lang="en-GB" sz="1000" dirty="0">
              <a:solidFill>
                <a:srgbClr val="FF0000"/>
              </a:solidFill>
              <a:latin typeface="Calibri" panose="020F0502020204030204" pitchFamily="34" charset="0"/>
            </a:endParaRPr>
          </a:p>
        </p:txBody>
      </p:sp>
      <p:sp>
        <p:nvSpPr>
          <p:cNvPr id="19" name="TextBox 18"/>
          <p:cNvSpPr txBox="1"/>
          <p:nvPr/>
        </p:nvSpPr>
        <p:spPr>
          <a:xfrm rot="20806634">
            <a:off x="254410" y="271796"/>
            <a:ext cx="2492990" cy="923330"/>
          </a:xfrm>
          <a:prstGeom prst="rect">
            <a:avLst/>
          </a:prstGeom>
          <a:noFill/>
        </p:spPr>
        <p:txBody>
          <a:bodyPr wrap="none" rtlCol="0">
            <a:spAutoFit/>
          </a:bodyPr>
          <a:lstStyle/>
          <a:p>
            <a:r>
              <a:rPr lang="en-GB" sz="5400" dirty="0" smtClean="0">
                <a:solidFill>
                  <a:srgbClr val="FF0000"/>
                </a:solidFill>
              </a:rPr>
              <a:t>DRAFT</a:t>
            </a:r>
            <a:endParaRPr lang="en-GB" sz="5400" dirty="0">
              <a:solidFill>
                <a:srgbClr val="FF0000"/>
              </a:solidFill>
            </a:endParaRPr>
          </a:p>
        </p:txBody>
      </p:sp>
    </p:spTree>
    <p:extLst>
      <p:ext uri="{BB962C8B-B14F-4D97-AF65-F5344CB8AC3E}">
        <p14:creationId xmlns:p14="http://schemas.microsoft.com/office/powerpoint/2010/main" val="31738743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US" b="1" dirty="0"/>
              <a:t> </a:t>
            </a:r>
            <a:r>
              <a:rPr lang="sv-SE" sz="1800" b="1" dirty="0">
                <a:solidFill>
                  <a:schemeClr val="tx1"/>
                </a:solidFill>
              </a:rPr>
              <a:t>Video </a:t>
            </a:r>
            <a:r>
              <a:rPr lang="sv-SE" sz="1800" b="1" dirty="0" err="1">
                <a:solidFill>
                  <a:schemeClr val="tx1"/>
                </a:solidFill>
              </a:rPr>
              <a:t>dynamic</a:t>
            </a:r>
            <a:r>
              <a:rPr lang="sv-SE" sz="1800" b="1" dirty="0">
                <a:solidFill>
                  <a:schemeClr val="tx1"/>
                </a:solidFill>
              </a:rPr>
              <a:t> </a:t>
            </a:r>
            <a:r>
              <a:rPr lang="sv-SE" sz="1800" b="1" dirty="0" smtClean="0">
                <a:solidFill>
                  <a:schemeClr val="tx1"/>
                </a:solidFill>
              </a:rPr>
              <a:t>HDR</a:t>
            </a:r>
            <a:r>
              <a:rPr lang="en-GB" sz="1800" b="1" dirty="0">
                <a:solidFill>
                  <a:schemeClr val="tx1"/>
                </a:solidFill>
              </a:rPr>
              <a:t/>
            </a:r>
            <a:br>
              <a:rPr lang="en-GB" sz="1800" b="1" dirty="0">
                <a:solidFill>
                  <a:schemeClr val="tx1"/>
                </a:solidFill>
              </a:rPr>
            </a:br>
            <a:r>
              <a:rPr lang="sv-SE" sz="1400" b="1" dirty="0" smtClean="0">
                <a:solidFill>
                  <a:schemeClr val="tx1"/>
                </a:solidFill>
              </a:rPr>
              <a:t>   </a:t>
            </a:r>
            <a:r>
              <a:rPr lang="en-GB" sz="1400" b="1" dirty="0"/>
              <a:t>   </a:t>
            </a:r>
            <a:r>
              <a:rPr lang="en-US" sz="1400" b="1" dirty="0"/>
              <a:t>NorDig Excom meeting </a:t>
            </a:r>
            <a:r>
              <a:rPr lang="en-US" sz="1400" b="1" dirty="0" smtClean="0"/>
              <a:t>10</a:t>
            </a:r>
            <a:r>
              <a:rPr lang="en-US" sz="1400" b="1" baseline="30000" dirty="0" smtClean="0"/>
              <a:t>th</a:t>
            </a:r>
            <a:r>
              <a:rPr lang="en-US" sz="1400" b="1" dirty="0" smtClean="0"/>
              <a:t> October </a:t>
            </a:r>
            <a:r>
              <a:rPr lang="en-US" sz="1400" b="1" dirty="0"/>
              <a:t>2019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7</a:t>
            </a:fld>
            <a:endParaRPr lang="en-US"/>
          </a:p>
        </p:txBody>
      </p:sp>
      <p:sp>
        <p:nvSpPr>
          <p:cNvPr id="6" name="Platshållare för innehåll 1"/>
          <p:cNvSpPr txBox="1">
            <a:spLocks/>
          </p:cNvSpPr>
          <p:nvPr/>
        </p:nvSpPr>
        <p:spPr bwMode="auto">
          <a:xfrm>
            <a:off x="348507" y="836712"/>
            <a:ext cx="8712968" cy="575521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z="1600" dirty="0" smtClean="0">
                <a:latin typeface="Calibri" panose="020F0502020204030204" pitchFamily="34" charset="0"/>
              </a:rPr>
              <a:t>Dynamic </a:t>
            </a:r>
            <a:r>
              <a:rPr lang="en-GB" sz="1600" dirty="0">
                <a:latin typeface="Calibri" panose="020F0502020204030204" pitchFamily="34" charset="0"/>
              </a:rPr>
              <a:t>metadata HDR (dHDR</a:t>
            </a:r>
            <a:r>
              <a:rPr lang="en-GB" sz="1600" dirty="0" smtClean="0">
                <a:latin typeface="Calibri" panose="020F0502020204030204" pitchFamily="34" charset="0"/>
              </a:rPr>
              <a:t>)</a:t>
            </a:r>
          </a:p>
          <a:p>
            <a:pPr marL="742950" lvl="1" indent="-285750">
              <a:buFont typeface="Arial" panose="020B0604020202020204" pitchFamily="34" charset="0"/>
              <a:buChar char="•"/>
            </a:pPr>
            <a:r>
              <a:rPr lang="en-US" sz="1400" dirty="0">
                <a:latin typeface="Calibri" panose="020F0502020204030204" pitchFamily="34" charset="0"/>
              </a:rPr>
              <a:t>DVB </a:t>
            </a:r>
            <a:r>
              <a:rPr lang="en-US" sz="1400" dirty="0" smtClean="0">
                <a:latin typeface="Calibri" panose="020F0502020204030204" pitchFamily="34" charset="0"/>
              </a:rPr>
              <a:t>dHDR status: </a:t>
            </a:r>
            <a:r>
              <a:rPr lang="en-US" sz="1400" dirty="0" smtClean="0">
                <a:solidFill>
                  <a:srgbClr val="0070C0"/>
                </a:solidFill>
                <a:latin typeface="Calibri" panose="020F0502020204030204" pitchFamily="34" charset="0"/>
              </a:rPr>
              <a:t>spec finalized, </a:t>
            </a:r>
            <a:r>
              <a:rPr lang="en-US" sz="1400" dirty="0" smtClean="0">
                <a:solidFill>
                  <a:srgbClr val="0070C0"/>
                </a:solidFill>
                <a:latin typeface="Calibri" panose="020F0502020204030204" pitchFamily="34" charset="0"/>
              </a:rPr>
              <a:t>DVB/ETSI spec published, DVB prepare reference streams f dHDR</a:t>
            </a:r>
            <a:endParaRPr lang="en-US" sz="1400" dirty="0" smtClean="0">
              <a:solidFill>
                <a:srgbClr val="0070C0"/>
              </a:solidFill>
              <a:latin typeface="Calibri" panose="020F0502020204030204" pitchFamily="34" charset="0"/>
            </a:endParaRPr>
          </a:p>
          <a:p>
            <a:pPr marL="742950" lvl="1" indent="-285750">
              <a:buFont typeface="Arial" panose="020B0604020202020204" pitchFamily="34" charset="0"/>
              <a:buChar char="•"/>
            </a:pPr>
            <a:r>
              <a:rPr lang="en-GB" sz="1400" dirty="0" smtClean="0">
                <a:solidFill>
                  <a:srgbClr val="0070C0"/>
                </a:solidFill>
                <a:latin typeface="Calibri" panose="020F0502020204030204" pitchFamily="34" charset="0"/>
              </a:rPr>
              <a:t>(OTT) DASH dHDR status: under publication </a:t>
            </a:r>
            <a:r>
              <a:rPr lang="en-GB" sz="1400" dirty="0" err="1" smtClean="0">
                <a:solidFill>
                  <a:srgbClr val="0070C0"/>
                </a:solidFill>
                <a:latin typeface="Calibri" panose="020F0502020204030204" pitchFamily="34" charset="0"/>
              </a:rPr>
              <a:t>prel</a:t>
            </a:r>
            <a:r>
              <a:rPr lang="en-GB" sz="1400" dirty="0" smtClean="0">
                <a:solidFill>
                  <a:srgbClr val="0070C0"/>
                </a:solidFill>
                <a:latin typeface="Calibri" panose="020F0502020204030204" pitchFamily="34" charset="0"/>
              </a:rPr>
              <a:t> w 3 month ETSI spec </a:t>
            </a:r>
            <a:endParaRPr lang="en-GB" sz="1400" dirty="0">
              <a:solidFill>
                <a:srgbClr val="0070C0"/>
              </a:solidFill>
              <a:latin typeface="Calibri" panose="020F0502020204030204" pitchFamily="34" charset="0"/>
            </a:endParaRPr>
          </a:p>
          <a:p>
            <a:pPr marL="742950" lvl="1" indent="-285750">
              <a:buFont typeface="Arial" panose="020B0604020202020204" pitchFamily="34" charset="0"/>
              <a:buChar char="•"/>
            </a:pPr>
            <a:r>
              <a:rPr lang="en-GB" sz="1400" dirty="0">
                <a:latin typeface="Calibri" panose="020F0502020204030204" pitchFamily="34" charset="0"/>
              </a:rPr>
              <a:t>DVB </a:t>
            </a:r>
            <a:r>
              <a:rPr lang="en-GB" sz="1400" dirty="0" smtClean="0">
                <a:solidFill>
                  <a:srgbClr val="0070C0"/>
                </a:solidFill>
                <a:latin typeface="Calibri" panose="020F0502020204030204" pitchFamily="34" charset="0"/>
              </a:rPr>
              <a:t>has included </a:t>
            </a:r>
            <a:r>
              <a:rPr lang="en-GB" sz="1400" dirty="0">
                <a:latin typeface="Calibri" panose="020F0502020204030204" pitchFamily="34" charset="0"/>
              </a:rPr>
              <a:t>3 </a:t>
            </a:r>
            <a:r>
              <a:rPr lang="en-GB" sz="1400" dirty="0" smtClean="0">
                <a:latin typeface="Calibri" panose="020F0502020204030204" pitchFamily="34" charset="0"/>
              </a:rPr>
              <a:t>dHDR technologies/formats, all HDR PQ10 based:</a:t>
            </a:r>
            <a:endParaRPr lang="en-GB" sz="1400" dirty="0">
              <a:latin typeface="Calibri" panose="020F0502020204030204" pitchFamily="34" charset="0"/>
            </a:endParaRPr>
          </a:p>
          <a:p>
            <a:pPr marL="1200150" lvl="2" indent="-285750">
              <a:buFont typeface="Arial" panose="020B0604020202020204" pitchFamily="34" charset="0"/>
              <a:buChar char="•"/>
            </a:pPr>
            <a:r>
              <a:rPr lang="en-GB" sz="1400" dirty="0">
                <a:latin typeface="Calibri" panose="020F0502020204030204" pitchFamily="34" charset="0"/>
              </a:rPr>
              <a:t>Technicolor/Philips SL-HDR2 </a:t>
            </a:r>
            <a:r>
              <a:rPr lang="en-GB" sz="1100" dirty="0">
                <a:latin typeface="Calibri" panose="020F0502020204030204" pitchFamily="34" charset="0"/>
              </a:rPr>
              <a:t>(ETSI TS 103 433-2, S</a:t>
            </a:r>
            <a:r>
              <a:rPr lang="en-US" sz="1100" dirty="0">
                <a:latin typeface="Calibri" panose="020F0502020204030204" pitchFamily="34" charset="0"/>
              </a:rPr>
              <a:t>MPTE ST 2094-20 Philips &amp;</a:t>
            </a:r>
            <a:r>
              <a:rPr lang="en-US" sz="1100" dirty="0" smtClean="0">
                <a:latin typeface="Calibri" panose="020F0502020204030204" pitchFamily="34" charset="0"/>
              </a:rPr>
              <a:t> </a:t>
            </a:r>
            <a:r>
              <a:rPr lang="en-US" sz="1100" dirty="0">
                <a:latin typeface="Calibri" panose="020F0502020204030204" pitchFamily="34" charset="0"/>
              </a:rPr>
              <a:t>2094-30 Technicolor formats</a:t>
            </a:r>
            <a:r>
              <a:rPr lang="en-GB" sz="1100" dirty="0">
                <a:latin typeface="Calibri" panose="020F0502020204030204" pitchFamily="34" charset="0"/>
              </a:rPr>
              <a:t>)</a:t>
            </a:r>
            <a:endParaRPr lang="en-GB" sz="1400" dirty="0">
              <a:latin typeface="Calibri" panose="020F0502020204030204" pitchFamily="34" charset="0"/>
            </a:endParaRPr>
          </a:p>
          <a:p>
            <a:pPr marL="1200150" lvl="2" indent="-285750">
              <a:buFont typeface="Arial" panose="020B0604020202020204" pitchFamily="34" charset="0"/>
              <a:buChar char="•"/>
            </a:pPr>
            <a:r>
              <a:rPr lang="en-GB" sz="1400" dirty="0">
                <a:latin typeface="Calibri" panose="020F0502020204030204" pitchFamily="34" charset="0"/>
              </a:rPr>
              <a:t>Samsung </a:t>
            </a:r>
            <a:r>
              <a:rPr lang="en-GB" sz="1400" dirty="0" smtClean="0">
                <a:latin typeface="Calibri" panose="020F0502020204030204" pitchFamily="34" charset="0"/>
              </a:rPr>
              <a:t>HDR10+ </a:t>
            </a:r>
            <a:r>
              <a:rPr lang="en-GB" sz="1100" dirty="0">
                <a:latin typeface="Calibri" panose="020F0502020204030204" pitchFamily="34" charset="0"/>
              </a:rPr>
              <a:t>(SMPTE ST 2094-40)</a:t>
            </a:r>
          </a:p>
          <a:p>
            <a:pPr marL="1200150" lvl="2" indent="-285750">
              <a:buFont typeface="Arial" panose="020B0604020202020204" pitchFamily="34" charset="0"/>
              <a:buChar char="•"/>
            </a:pPr>
            <a:r>
              <a:rPr lang="en-GB" sz="1400" dirty="0">
                <a:latin typeface="Calibri" panose="020F0502020204030204" pitchFamily="34" charset="0"/>
              </a:rPr>
              <a:t>Dolby </a:t>
            </a:r>
            <a:r>
              <a:rPr lang="en-GB" sz="1400" dirty="0" smtClean="0">
                <a:latin typeface="Calibri" panose="020F0502020204030204" pitchFamily="34" charset="0"/>
              </a:rPr>
              <a:t>Vision </a:t>
            </a:r>
            <a:r>
              <a:rPr lang="en-GB" sz="1100" dirty="0" smtClean="0">
                <a:latin typeface="Calibri" panose="020F0502020204030204" pitchFamily="34" charset="0"/>
              </a:rPr>
              <a:t>(ETSI TS 103 572, SMPTE </a:t>
            </a:r>
            <a:r>
              <a:rPr lang="en-GB" sz="1100" dirty="0">
                <a:latin typeface="Calibri" panose="020F0502020204030204" pitchFamily="34" charset="0"/>
              </a:rPr>
              <a:t>ST 2094-10)</a:t>
            </a:r>
          </a:p>
          <a:p>
            <a:pPr lvl="1"/>
            <a:r>
              <a:rPr lang="en-GB" sz="1100" dirty="0" smtClean="0">
                <a:latin typeface="Calibri" panose="020F0502020204030204" pitchFamily="34" charset="0"/>
              </a:rPr>
              <a:t>		</a:t>
            </a:r>
            <a:r>
              <a:rPr lang="en-GB" sz="1100" i="1" dirty="0" smtClean="0">
                <a:latin typeface="Calibri" panose="020F0502020204030204" pitchFamily="34" charset="0"/>
              </a:rPr>
              <a:t>(</a:t>
            </a:r>
            <a:r>
              <a:rPr lang="en-GB" sz="1100" i="1" dirty="0">
                <a:latin typeface="Calibri" panose="020F0502020204030204" pitchFamily="34" charset="0"/>
              </a:rPr>
              <a:t>Note: all three dHDR candidates </a:t>
            </a:r>
            <a:r>
              <a:rPr lang="en-GB" sz="1100" i="1" dirty="0" smtClean="0">
                <a:latin typeface="Calibri" panose="020F0502020204030204" pitchFamily="34" charset="0"/>
              </a:rPr>
              <a:t>been </a:t>
            </a:r>
            <a:r>
              <a:rPr lang="en-GB" sz="1100" i="1" dirty="0">
                <a:latin typeface="Calibri" panose="020F0502020204030204" pitchFamily="34" charset="0"/>
              </a:rPr>
              <a:t>present in NorDig-T/video subgroup meetings)</a:t>
            </a:r>
          </a:p>
          <a:p>
            <a:pPr marL="742950" lvl="1" indent="-285750">
              <a:buFont typeface="Arial" panose="020B0604020202020204" pitchFamily="34" charset="0"/>
              <a:buChar char="•"/>
            </a:pPr>
            <a:r>
              <a:rPr lang="en-GB" sz="1400" dirty="0" smtClean="0">
                <a:latin typeface="Calibri" panose="020F0502020204030204" pitchFamily="34" charset="0"/>
              </a:rPr>
              <a:t>All </a:t>
            </a:r>
            <a:r>
              <a:rPr lang="en-GB" sz="1400" dirty="0">
                <a:latin typeface="Calibri" panose="020F0502020204030204" pitchFamily="34" charset="0"/>
              </a:rPr>
              <a:t>3 </a:t>
            </a:r>
            <a:r>
              <a:rPr lang="en-GB" sz="1400" dirty="0" smtClean="0">
                <a:latin typeface="Calibri" panose="020F0502020204030204" pitchFamily="34" charset="0"/>
              </a:rPr>
              <a:t>dHDR formats are backward </a:t>
            </a:r>
            <a:r>
              <a:rPr lang="en-GB" sz="1400" dirty="0">
                <a:latin typeface="Calibri" panose="020F0502020204030204" pitchFamily="34" charset="0"/>
              </a:rPr>
              <a:t>compatible for static </a:t>
            </a:r>
            <a:r>
              <a:rPr lang="en-GB" sz="1400" dirty="0" smtClean="0">
                <a:latin typeface="Calibri" panose="020F0502020204030204" pitchFamily="34" charset="0"/>
              </a:rPr>
              <a:t>HDR/PQ10 </a:t>
            </a:r>
            <a:r>
              <a:rPr lang="en-GB" sz="1400" dirty="0">
                <a:latin typeface="Calibri" panose="020F0502020204030204" pitchFamily="34" charset="0"/>
              </a:rPr>
              <a:t>IRDs to receive and </a:t>
            </a:r>
            <a:r>
              <a:rPr lang="en-GB" sz="1400" dirty="0" smtClean="0">
                <a:latin typeface="Calibri" panose="020F0502020204030204" pitchFamily="34" charset="0"/>
              </a:rPr>
              <a:t>display </a:t>
            </a:r>
            <a:r>
              <a:rPr lang="en-GB" sz="1100" dirty="0" smtClean="0">
                <a:latin typeface="Calibri" panose="020F0502020204030204" pitchFamily="34" charset="0"/>
              </a:rPr>
              <a:t>(up to broadcaster/colourist to ensure performance for static HDR HEVC IRDs)</a:t>
            </a:r>
            <a:r>
              <a:rPr lang="en-GB" sz="1400" dirty="0" smtClean="0">
                <a:latin typeface="Calibri" panose="020F0502020204030204" pitchFamily="34" charset="0"/>
              </a:rPr>
              <a:t>. </a:t>
            </a:r>
            <a:endParaRPr lang="en-GB" sz="1400" dirty="0">
              <a:latin typeface="Calibri" panose="020F0502020204030204" pitchFamily="34" charset="0"/>
            </a:endParaRPr>
          </a:p>
          <a:p>
            <a:pPr marL="742950" lvl="1" indent="-285750">
              <a:buFont typeface="Arial" panose="020B0604020202020204" pitchFamily="34" charset="0"/>
              <a:buChar char="•"/>
            </a:pPr>
            <a:r>
              <a:rPr lang="en-GB" sz="1400" dirty="0" smtClean="0">
                <a:solidFill>
                  <a:srgbClr val="0070C0"/>
                </a:solidFill>
                <a:latin typeface="Calibri" panose="020F0502020204030204" pitchFamily="34" charset="0"/>
              </a:rPr>
              <a:t>HLG dHDR, </a:t>
            </a:r>
          </a:p>
          <a:p>
            <a:pPr marL="1200150" lvl="2" indent="-285750">
              <a:buFont typeface="Arial" panose="020B0604020202020204" pitchFamily="34" charset="0"/>
              <a:buChar char="•"/>
            </a:pPr>
            <a:r>
              <a:rPr lang="en-GB" sz="1400" dirty="0" smtClean="0">
                <a:solidFill>
                  <a:srgbClr val="0070C0"/>
                </a:solidFill>
                <a:latin typeface="Calibri" panose="020F0502020204030204" pitchFamily="34" charset="0"/>
              </a:rPr>
              <a:t>work ongoing in ETSI </a:t>
            </a:r>
            <a:r>
              <a:rPr lang="en-GB" sz="1100" dirty="0" smtClean="0">
                <a:solidFill>
                  <a:srgbClr val="0070C0"/>
                </a:solidFill>
                <a:latin typeface="Calibri" panose="020F0502020204030204" pitchFamily="34" charset="0"/>
              </a:rPr>
              <a:t>(JTC broadcast group)</a:t>
            </a:r>
            <a:r>
              <a:rPr lang="en-GB" sz="1400" dirty="0" smtClean="0">
                <a:solidFill>
                  <a:srgbClr val="0070C0"/>
                </a:solidFill>
                <a:latin typeface="Calibri" panose="020F0502020204030204" pitchFamily="34" charset="0"/>
              </a:rPr>
              <a:t> for </a:t>
            </a:r>
            <a:r>
              <a:rPr lang="en-GB" sz="1400" dirty="0">
                <a:solidFill>
                  <a:srgbClr val="0070C0"/>
                </a:solidFill>
                <a:latin typeface="Calibri" panose="020F0502020204030204" pitchFamily="34" charset="0"/>
              </a:rPr>
              <a:t>Technicolor/Philips </a:t>
            </a:r>
            <a:r>
              <a:rPr lang="en-GB" sz="1400" dirty="0" smtClean="0">
                <a:solidFill>
                  <a:srgbClr val="0070C0"/>
                </a:solidFill>
                <a:latin typeface="Calibri" panose="020F0502020204030204" pitchFamily="34" charset="0"/>
              </a:rPr>
              <a:t>SL-HDR3, Dolby mention already support but not promoted (since DVB so far been for PQ).</a:t>
            </a:r>
          </a:p>
          <a:p>
            <a:pPr marL="1200150" lvl="2" indent="-285750">
              <a:buFont typeface="Arial" panose="020B0604020202020204" pitchFamily="34" charset="0"/>
              <a:buChar char="•"/>
            </a:pPr>
            <a:r>
              <a:rPr lang="en-GB" sz="1400" dirty="0" smtClean="0">
                <a:solidFill>
                  <a:srgbClr val="0070C0"/>
                </a:solidFill>
                <a:latin typeface="Calibri" panose="020F0502020204030204" pitchFamily="34" charset="0"/>
              </a:rPr>
              <a:t>Conversion possible from HLG dHDR to PQ dHDR within same format </a:t>
            </a:r>
            <a:r>
              <a:rPr lang="en-GB" sz="1100" dirty="0" smtClean="0">
                <a:solidFill>
                  <a:srgbClr val="0070C0"/>
                </a:solidFill>
                <a:latin typeface="Arial Narrow" panose="020B0606020202030204" pitchFamily="34" charset="0"/>
              </a:rPr>
              <a:t>(</a:t>
            </a:r>
            <a:r>
              <a:rPr lang="en-GB" sz="1100" dirty="0">
                <a:solidFill>
                  <a:srgbClr val="0070C0"/>
                </a:solidFill>
                <a:latin typeface="Arial Narrow" panose="020B0606020202030204" pitchFamily="34" charset="0"/>
              </a:rPr>
              <a:t>Technicolor/Philips </a:t>
            </a:r>
            <a:r>
              <a:rPr lang="en-GB" sz="1100" dirty="0" smtClean="0">
                <a:solidFill>
                  <a:srgbClr val="0070C0"/>
                </a:solidFill>
                <a:latin typeface="Arial Narrow" panose="020B0606020202030204" pitchFamily="34" charset="0"/>
              </a:rPr>
              <a:t>SL-HDR3 to SL-HDR2)</a:t>
            </a:r>
            <a:endParaRPr lang="en-GB" sz="1400" dirty="0" smtClean="0">
              <a:solidFill>
                <a:srgbClr val="0070C0"/>
              </a:solidFill>
              <a:latin typeface="Arial Narrow" panose="020B0606020202030204" pitchFamily="34" charset="0"/>
            </a:endParaRPr>
          </a:p>
          <a:p>
            <a:pPr marL="742950" lvl="1" indent="-285750">
              <a:buFont typeface="Arial" panose="020B0604020202020204" pitchFamily="34" charset="0"/>
              <a:buChar char="•"/>
            </a:pPr>
            <a:r>
              <a:rPr lang="en-GB" sz="1400" dirty="0" smtClean="0">
                <a:solidFill>
                  <a:srgbClr val="0070C0"/>
                </a:solidFill>
                <a:latin typeface="Calibri" panose="020F0502020204030204" pitchFamily="34" charset="0"/>
              </a:rPr>
              <a:t>dHDR bandwidth</a:t>
            </a:r>
          </a:p>
          <a:p>
            <a:pPr marL="1200150" lvl="2" indent="-285750">
              <a:buFont typeface="Arial" panose="020B0604020202020204" pitchFamily="34" charset="0"/>
              <a:buChar char="•"/>
            </a:pPr>
            <a:r>
              <a:rPr lang="en-GB" sz="1400" dirty="0" smtClean="0">
                <a:solidFill>
                  <a:srgbClr val="0070C0"/>
                </a:solidFill>
                <a:latin typeface="Calibri" panose="020F0502020204030204" pitchFamily="34" charset="0"/>
              </a:rPr>
              <a:t>All formats has </a:t>
            </a:r>
            <a:r>
              <a:rPr lang="en-GB" sz="1400" dirty="0">
                <a:latin typeface="Calibri" panose="020F0502020204030204" pitchFamily="34" charset="0"/>
              </a:rPr>
              <a:t>low extra capacity </a:t>
            </a:r>
            <a:r>
              <a:rPr lang="en-GB" sz="1200" dirty="0" smtClean="0">
                <a:solidFill>
                  <a:srgbClr val="0070C0"/>
                </a:solidFill>
                <a:latin typeface="Calibri" panose="020F0502020204030204" pitchFamily="34" charset="0"/>
              </a:rPr>
              <a:t>(in magnitude </a:t>
            </a:r>
            <a:r>
              <a:rPr lang="en-GB" sz="1200" dirty="0">
                <a:solidFill>
                  <a:srgbClr val="0070C0"/>
                </a:solidFill>
                <a:latin typeface="Calibri" panose="020F0502020204030204" pitchFamily="34" charset="0"/>
              </a:rPr>
              <a:t>of 100kbps or </a:t>
            </a:r>
            <a:r>
              <a:rPr lang="en-GB" sz="1200" dirty="0" smtClean="0">
                <a:solidFill>
                  <a:srgbClr val="0070C0"/>
                </a:solidFill>
                <a:latin typeface="Calibri" panose="020F0502020204030204" pitchFamily="34" charset="0"/>
              </a:rPr>
              <a:t>less) </a:t>
            </a:r>
          </a:p>
          <a:p>
            <a:pPr marL="1200150" lvl="2" indent="-285750">
              <a:buFont typeface="Arial" panose="020B0604020202020204" pitchFamily="34" charset="0"/>
              <a:buChar char="•"/>
            </a:pPr>
            <a:r>
              <a:rPr lang="en-GB" sz="1400" dirty="0" smtClean="0">
                <a:latin typeface="Calibri" panose="020F0502020204030204" pitchFamily="34" charset="0"/>
              </a:rPr>
              <a:t>supports </a:t>
            </a:r>
            <a:r>
              <a:rPr lang="en-GB" sz="1400" dirty="0">
                <a:latin typeface="Calibri" panose="020F0502020204030204" pitchFamily="34" charset="0"/>
              </a:rPr>
              <a:t>of “simulcast” several dHDR metadata formats for one and the same video </a:t>
            </a:r>
            <a:r>
              <a:rPr lang="en-GB" sz="1400" dirty="0" smtClean="0">
                <a:latin typeface="Calibri" panose="020F0502020204030204" pitchFamily="34" charset="0"/>
              </a:rPr>
              <a:t>stream in </a:t>
            </a:r>
            <a:r>
              <a:rPr lang="en-GB" sz="1200" dirty="0" smtClean="0">
                <a:latin typeface="Calibri" panose="020F0502020204030204" pitchFamily="34" charset="0"/>
              </a:rPr>
              <a:t>(DVB requirement, so far not </a:t>
            </a:r>
            <a:r>
              <a:rPr lang="en-GB" sz="1200" dirty="0">
                <a:latin typeface="Calibri" panose="020F0502020204030204" pitchFamily="34" charset="0"/>
              </a:rPr>
              <a:t>yet tested)</a:t>
            </a:r>
            <a:endParaRPr lang="en-GB" sz="1600" dirty="0">
              <a:latin typeface="Calibri" panose="020F0502020204030204" pitchFamily="34" charset="0"/>
            </a:endParaRPr>
          </a:p>
          <a:p>
            <a:pPr marL="1200150" lvl="2" indent="-285750">
              <a:buFont typeface="Arial" panose="020B0604020202020204" pitchFamily="34" charset="0"/>
              <a:buChar char="•"/>
            </a:pPr>
            <a:r>
              <a:rPr lang="en-GB" sz="1400" dirty="0" smtClean="0">
                <a:solidFill>
                  <a:srgbClr val="0070C0"/>
                </a:solidFill>
                <a:latin typeface="Calibri" panose="020F0502020204030204" pitchFamily="34" charset="0"/>
              </a:rPr>
              <a:t>Indication/example, SL-HDR2 typically around 1-15kbps</a:t>
            </a:r>
          </a:p>
          <a:p>
            <a:pPr marL="742950" lvl="1" indent="-285750">
              <a:buFont typeface="Arial" panose="020B0604020202020204" pitchFamily="34" charset="0"/>
              <a:buChar char="•"/>
            </a:pPr>
            <a:r>
              <a:rPr lang="en-GB" sz="1400" dirty="0" smtClean="0">
                <a:latin typeface="Calibri" panose="020F0502020204030204" pitchFamily="34" charset="0"/>
              </a:rPr>
              <a:t>NorDig-T/video has not (yet) compared the 3 formats (</a:t>
            </a:r>
            <a:r>
              <a:rPr lang="en-GB" sz="1400" dirty="0" err="1" smtClean="0">
                <a:latin typeface="Calibri" panose="020F0502020204030204" pitchFamily="34" charset="0"/>
              </a:rPr>
              <a:t>pros&amp;cons</a:t>
            </a:r>
            <a:r>
              <a:rPr lang="en-GB" sz="1400" dirty="0">
                <a:latin typeface="Calibri" panose="020F0502020204030204" pitchFamily="34" charset="0"/>
              </a:rPr>
              <a:t>, relative efficiency, IPR costs</a:t>
            </a:r>
            <a:r>
              <a:rPr lang="en-GB" sz="1400" dirty="0" smtClean="0">
                <a:latin typeface="Calibri" panose="020F0502020204030204" pitchFamily="34" charset="0"/>
              </a:rPr>
              <a:t>…).</a:t>
            </a:r>
          </a:p>
          <a:p>
            <a:pPr marL="742950" lvl="1" indent="-285750">
              <a:buFont typeface="Arial" panose="020B0604020202020204" pitchFamily="34" charset="0"/>
              <a:buChar char="•"/>
            </a:pPr>
            <a:endParaRPr lang="en-GB" sz="1400" dirty="0" smtClean="0">
              <a:latin typeface="Calibri" panose="020F0502020204030204" pitchFamily="34" charset="0"/>
            </a:endParaRPr>
          </a:p>
          <a:p>
            <a:pPr marL="742950" lvl="1" indent="-285750">
              <a:buFont typeface="Arial" panose="020B0604020202020204" pitchFamily="34" charset="0"/>
              <a:buChar char="•"/>
            </a:pPr>
            <a:r>
              <a:rPr lang="en-GB" sz="1400" dirty="0" smtClean="0">
                <a:latin typeface="Calibri" panose="020F0502020204030204" pitchFamily="34" charset="0"/>
              </a:rPr>
              <a:t>dHDR already used in some OTT/Online streaming services </a:t>
            </a:r>
            <a:r>
              <a:rPr lang="en-GB" sz="1200" dirty="0" smtClean="0">
                <a:latin typeface="Calibri" panose="020F0502020204030204" pitchFamily="34" charset="0"/>
              </a:rPr>
              <a:t>(e.g. Netflix, Amazon, Apple, multiple formats used)</a:t>
            </a:r>
            <a:r>
              <a:rPr lang="en-GB" sz="1400" dirty="0" smtClean="0">
                <a:latin typeface="Calibri" panose="020F0502020204030204" pitchFamily="34" charset="0"/>
              </a:rPr>
              <a:t> and available in some TV sets </a:t>
            </a:r>
            <a:r>
              <a:rPr lang="en-GB" sz="1200" dirty="0" smtClean="0">
                <a:latin typeface="Calibri" panose="020F0502020204030204" pitchFamily="34" charset="0"/>
              </a:rPr>
              <a:t>(even if it might not yet </a:t>
            </a:r>
            <a:r>
              <a:rPr lang="en-GB" sz="1200" dirty="0" err="1" smtClean="0">
                <a:latin typeface="Calibri" panose="020F0502020204030204" pitchFamily="34" charset="0"/>
              </a:rPr>
              <a:t>impl</a:t>
            </a:r>
            <a:r>
              <a:rPr lang="en-GB" sz="1200" dirty="0" smtClean="0">
                <a:latin typeface="Calibri" panose="020F0502020204030204" pitchFamily="34" charset="0"/>
              </a:rPr>
              <a:t> as coming DVB signalling for </a:t>
            </a:r>
            <a:r>
              <a:rPr lang="en-GB" sz="1200" dirty="0" err="1" smtClean="0">
                <a:latin typeface="Calibri" panose="020F0502020204030204" pitchFamily="34" charset="0"/>
              </a:rPr>
              <a:t>dHDRs</a:t>
            </a:r>
            <a:r>
              <a:rPr lang="en-GB" sz="1200" dirty="0" smtClean="0">
                <a:latin typeface="Calibri" panose="020F0502020204030204" pitchFamily="34" charset="0"/>
              </a:rPr>
              <a:t>)</a:t>
            </a:r>
            <a:r>
              <a:rPr lang="en-GB" sz="1400" dirty="0" smtClean="0">
                <a:latin typeface="Calibri" panose="020F0502020204030204" pitchFamily="34" charset="0"/>
              </a:rPr>
              <a:t>. </a:t>
            </a:r>
            <a:r>
              <a:rPr lang="en-GB" sz="1200" dirty="0" smtClean="0">
                <a:latin typeface="Calibri" panose="020F0502020204030204" pitchFamily="34" charset="0"/>
              </a:rPr>
              <a:t>(Note</a:t>
            </a:r>
            <a:r>
              <a:rPr lang="en-GB" sz="1200" dirty="0">
                <a:latin typeface="Calibri" panose="020F0502020204030204" pitchFamily="34" charset="0"/>
              </a:rPr>
              <a:t>, </a:t>
            </a:r>
            <a:r>
              <a:rPr lang="en-GB" sz="1200" dirty="0" smtClean="0">
                <a:latin typeface="Calibri" panose="020F0502020204030204" pitchFamily="34" charset="0"/>
              </a:rPr>
              <a:t>we can </a:t>
            </a:r>
            <a:r>
              <a:rPr lang="en-GB" sz="1200" dirty="0">
                <a:latin typeface="Calibri" panose="020F0502020204030204" pitchFamily="34" charset="0"/>
              </a:rPr>
              <a:t>not </a:t>
            </a:r>
            <a:r>
              <a:rPr lang="en-GB" sz="1200" dirty="0" smtClean="0">
                <a:latin typeface="Calibri" panose="020F0502020204030204" pitchFamily="34" charset="0"/>
              </a:rPr>
              <a:t>expect that current dHDR </a:t>
            </a:r>
            <a:r>
              <a:rPr lang="en-GB" sz="1200" dirty="0" err="1" smtClean="0">
                <a:latin typeface="Calibri" panose="020F0502020204030204" pitchFamily="34" charset="0"/>
              </a:rPr>
              <a:t>impl</a:t>
            </a:r>
            <a:r>
              <a:rPr lang="en-GB" sz="1200" dirty="0" smtClean="0">
                <a:latin typeface="Calibri" panose="020F0502020204030204" pitchFamily="34" charset="0"/>
              </a:rPr>
              <a:t> on TV sets will work for </a:t>
            </a:r>
            <a:r>
              <a:rPr lang="en-GB" sz="1200" dirty="0">
                <a:latin typeface="Calibri" panose="020F0502020204030204" pitchFamily="34" charset="0"/>
              </a:rPr>
              <a:t>broadcast usage or DVB </a:t>
            </a:r>
            <a:r>
              <a:rPr lang="en-GB" sz="1200" dirty="0" smtClean="0">
                <a:latin typeface="Calibri" panose="020F0502020204030204" pitchFamily="34" charset="0"/>
              </a:rPr>
              <a:t>DASH streaming).</a:t>
            </a:r>
          </a:p>
          <a:p>
            <a:pPr marL="742950" lvl="1" indent="-285750">
              <a:buFont typeface="Arial" panose="020B0604020202020204" pitchFamily="34" charset="0"/>
              <a:buChar char="•"/>
            </a:pPr>
            <a:r>
              <a:rPr lang="en-GB" sz="1400" dirty="0" smtClean="0">
                <a:latin typeface="Calibri" panose="020F0502020204030204" pitchFamily="34" charset="0"/>
              </a:rPr>
              <a:t>Conversion from one dHDR format to another, could harm “artistic intension” from colourist, content owner/broadcasters may not allow this, no “approved” method today.  </a:t>
            </a:r>
          </a:p>
        </p:txBody>
      </p:sp>
      <p:sp>
        <p:nvSpPr>
          <p:cNvPr id="7" name="TextBox 6"/>
          <p:cNvSpPr txBox="1"/>
          <p:nvPr/>
        </p:nvSpPr>
        <p:spPr>
          <a:xfrm rot="20806634">
            <a:off x="254410" y="271796"/>
            <a:ext cx="2492990" cy="923330"/>
          </a:xfrm>
          <a:prstGeom prst="rect">
            <a:avLst/>
          </a:prstGeom>
          <a:noFill/>
        </p:spPr>
        <p:txBody>
          <a:bodyPr wrap="none" rtlCol="0">
            <a:spAutoFit/>
          </a:bodyPr>
          <a:lstStyle/>
          <a:p>
            <a:r>
              <a:rPr lang="en-GB" sz="5400" dirty="0" smtClean="0">
                <a:solidFill>
                  <a:srgbClr val="FF0000"/>
                </a:solidFill>
              </a:rPr>
              <a:t>DRAFT</a:t>
            </a:r>
            <a:endParaRPr lang="en-GB" sz="5400" dirty="0">
              <a:solidFill>
                <a:srgbClr val="FF0000"/>
              </a:solidFill>
            </a:endParaRPr>
          </a:p>
        </p:txBody>
      </p:sp>
    </p:spTree>
    <p:extLst>
      <p:ext uri="{BB962C8B-B14F-4D97-AF65-F5344CB8AC3E}">
        <p14:creationId xmlns:p14="http://schemas.microsoft.com/office/powerpoint/2010/main" val="9003301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US" b="1" dirty="0"/>
              <a:t> </a:t>
            </a:r>
            <a:r>
              <a:rPr lang="sv-SE" sz="1800" b="1" dirty="0">
                <a:solidFill>
                  <a:schemeClr val="tx1"/>
                </a:solidFill>
              </a:rPr>
              <a:t>Video </a:t>
            </a:r>
            <a:r>
              <a:rPr lang="sv-SE" sz="1800" b="1" dirty="0" err="1">
                <a:solidFill>
                  <a:schemeClr val="tx1"/>
                </a:solidFill>
              </a:rPr>
              <a:t>dynamic</a:t>
            </a:r>
            <a:r>
              <a:rPr lang="sv-SE" sz="1800" b="1" dirty="0">
                <a:solidFill>
                  <a:schemeClr val="tx1"/>
                </a:solidFill>
              </a:rPr>
              <a:t> </a:t>
            </a:r>
            <a:r>
              <a:rPr lang="sv-SE" sz="1800" b="1" dirty="0" smtClean="0">
                <a:solidFill>
                  <a:schemeClr val="tx1"/>
                </a:solidFill>
              </a:rPr>
              <a:t>HDR</a:t>
            </a:r>
            <a:r>
              <a:rPr lang="en-GB" sz="1800" b="1" dirty="0">
                <a:solidFill>
                  <a:schemeClr val="tx1"/>
                </a:solidFill>
              </a:rPr>
              <a:t/>
            </a:r>
            <a:br>
              <a:rPr lang="en-GB" sz="1800" b="1" dirty="0">
                <a:solidFill>
                  <a:schemeClr val="tx1"/>
                </a:solidFill>
              </a:rPr>
            </a:br>
            <a:r>
              <a:rPr lang="sv-SE" sz="1400" b="1" dirty="0">
                <a:solidFill>
                  <a:schemeClr val="tx1"/>
                </a:solidFill>
              </a:rPr>
              <a:t>   </a:t>
            </a:r>
            <a:r>
              <a:rPr lang="en-GB" sz="1400" b="1" dirty="0"/>
              <a:t>   </a:t>
            </a:r>
            <a:r>
              <a:rPr lang="en-US" sz="1400" b="1" dirty="0"/>
              <a:t>NorDig Excom meeting 7</a:t>
            </a:r>
            <a:r>
              <a:rPr lang="en-US" sz="1400" b="1" baseline="30000" dirty="0"/>
              <a:t>th</a:t>
            </a:r>
            <a:r>
              <a:rPr lang="en-US" sz="1400" b="1" dirty="0"/>
              <a:t> March 2019 </a:t>
            </a:r>
            <a:r>
              <a:rPr lang="en-US" sz="1200" b="1" dirty="0"/>
              <a:t>Stockholm, Sweden</a:t>
            </a:r>
          </a:p>
        </p:txBody>
      </p:sp>
      <p:sp>
        <p:nvSpPr>
          <p:cNvPr id="4" name="Platshållare för bildnummer 3"/>
          <p:cNvSpPr>
            <a:spLocks noGrp="1"/>
          </p:cNvSpPr>
          <p:nvPr>
            <p:ph type="sldNum" sz="quarter" idx="11"/>
          </p:nvPr>
        </p:nvSpPr>
        <p:spPr>
          <a:xfrm>
            <a:off x="8334482" y="6453337"/>
            <a:ext cx="352318" cy="268139"/>
          </a:xfrm>
        </p:spPr>
        <p:txBody>
          <a:bodyPr/>
          <a:lstStyle/>
          <a:p>
            <a:pPr>
              <a:defRPr/>
            </a:pPr>
            <a:fld id="{CD43E73F-939E-41C0-A51D-E14F15C47D94}" type="slidenum">
              <a:rPr lang="en-US" smtClean="0"/>
              <a:pPr>
                <a:defRPr/>
              </a:pPr>
              <a:t>8</a:t>
            </a:fld>
            <a:endParaRPr lang="en-US" dirty="0"/>
          </a:p>
        </p:txBody>
      </p:sp>
      <p:sp>
        <p:nvSpPr>
          <p:cNvPr id="6" name="Platshållare för innehåll 1"/>
          <p:cNvSpPr txBox="1">
            <a:spLocks/>
          </p:cNvSpPr>
          <p:nvPr/>
        </p:nvSpPr>
        <p:spPr bwMode="auto">
          <a:xfrm>
            <a:off x="251520" y="784596"/>
            <a:ext cx="8712968" cy="45616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ts val="0"/>
              </a:spcBef>
              <a:buFont typeface="Arial" pitchFamily="34" charset="0"/>
              <a:buChar char="•"/>
              <a:defRPr/>
            </a:pPr>
            <a:r>
              <a:rPr lang="en-US" sz="1600" kern="0" dirty="0" smtClean="0">
                <a:latin typeface="Calibri" pitchFamily="34" charset="0"/>
              </a:rPr>
              <a:t>Members view (broadcasters and operators)</a:t>
            </a:r>
          </a:p>
          <a:p>
            <a:pPr marL="800100" lvl="1" indent="-342900" eaLnBrk="0" hangingPunct="0">
              <a:spcBef>
                <a:spcPts val="0"/>
              </a:spcBef>
              <a:buFont typeface="Arial" pitchFamily="34" charset="0"/>
              <a:buChar char="•"/>
              <a:defRPr/>
            </a:pPr>
            <a:r>
              <a:rPr lang="en-US" sz="1600" kern="0" dirty="0" smtClean="0">
                <a:latin typeface="Calibri" pitchFamily="34" charset="0"/>
              </a:rPr>
              <a:t>SVT, DR &amp; NRK: </a:t>
            </a:r>
          </a:p>
          <a:p>
            <a:pPr marL="1200150" lvl="2" indent="-285750" eaLnBrk="0" hangingPunct="0">
              <a:spcBef>
                <a:spcPts val="0"/>
              </a:spcBef>
              <a:buFontTx/>
              <a:buChar char="-"/>
              <a:defRPr/>
            </a:pPr>
            <a:r>
              <a:rPr lang="en-US" sz="1400" kern="0" dirty="0" smtClean="0">
                <a:latin typeface="Calibri" pitchFamily="34" charset="0"/>
              </a:rPr>
              <a:t>dHDR, right now more interest than HFR and UHD, </a:t>
            </a:r>
          </a:p>
          <a:p>
            <a:pPr marL="1200150" lvl="2" indent="-285750" eaLnBrk="0" hangingPunct="0">
              <a:spcBef>
                <a:spcPts val="0"/>
              </a:spcBef>
              <a:buFontTx/>
              <a:buChar char="-"/>
              <a:defRPr/>
            </a:pPr>
            <a:r>
              <a:rPr lang="en-US" sz="1400" kern="0" dirty="0" smtClean="0">
                <a:latin typeface="Calibri" pitchFamily="34" charset="0"/>
              </a:rPr>
              <a:t>dHDR could make big difference </a:t>
            </a:r>
            <a:r>
              <a:rPr lang="en-US" sz="1400" kern="0" dirty="0" err="1" smtClean="0">
                <a:latin typeface="Calibri" pitchFamily="34" charset="0"/>
              </a:rPr>
              <a:t>espec</a:t>
            </a:r>
            <a:r>
              <a:rPr lang="en-US" sz="1400" kern="0" dirty="0" smtClean="0">
                <a:latin typeface="Calibri" pitchFamily="34" charset="0"/>
              </a:rPr>
              <a:t> for drama production, </a:t>
            </a:r>
          </a:p>
          <a:p>
            <a:pPr marL="1200150" lvl="2" indent="-285750" eaLnBrk="0" hangingPunct="0">
              <a:spcBef>
                <a:spcPts val="0"/>
              </a:spcBef>
              <a:buFontTx/>
              <a:buChar char="-"/>
              <a:defRPr/>
            </a:pPr>
            <a:r>
              <a:rPr lang="en-US" sz="1400" kern="0" dirty="0" smtClean="0">
                <a:latin typeface="Calibri" pitchFamily="34" charset="0"/>
              </a:rPr>
              <a:t>dHDR roll-out could for example be first via OTT streaming and later within broadcast,</a:t>
            </a:r>
          </a:p>
          <a:p>
            <a:pPr marL="1200150" lvl="2" indent="-285750" eaLnBrk="0" hangingPunct="0">
              <a:spcBef>
                <a:spcPts val="0"/>
              </a:spcBef>
              <a:buFontTx/>
              <a:buChar char="-"/>
              <a:defRPr/>
            </a:pPr>
            <a:r>
              <a:rPr lang="en-US" sz="1400" kern="0" dirty="0" smtClean="0">
                <a:latin typeface="Calibri" pitchFamily="34" charset="0"/>
              </a:rPr>
              <a:t>dHDR </a:t>
            </a:r>
            <a:r>
              <a:rPr lang="en-US" sz="1400" kern="0" dirty="0">
                <a:latin typeface="Calibri" pitchFamily="34" charset="0"/>
              </a:rPr>
              <a:t>too early today to select one </a:t>
            </a:r>
            <a:r>
              <a:rPr lang="en-US" sz="1400" kern="0" dirty="0" smtClean="0">
                <a:latin typeface="Calibri" pitchFamily="34" charset="0"/>
              </a:rPr>
              <a:t>of the formats, </a:t>
            </a:r>
          </a:p>
          <a:p>
            <a:pPr marL="1200150" lvl="2" indent="-285750" eaLnBrk="0" hangingPunct="0">
              <a:spcBef>
                <a:spcPts val="0"/>
              </a:spcBef>
              <a:buFontTx/>
              <a:buChar char="-"/>
              <a:defRPr/>
            </a:pPr>
            <a:r>
              <a:rPr lang="en-US" sz="1400" kern="0" dirty="0" smtClean="0">
                <a:latin typeface="Calibri" pitchFamily="34" charset="0"/>
              </a:rPr>
              <a:t>dHDR could accept that this would be optional tool for IRD (initially), </a:t>
            </a:r>
            <a:r>
              <a:rPr lang="en-US" sz="1200" kern="0" dirty="0" smtClean="0">
                <a:latin typeface="Calibri" pitchFamily="34" charset="0"/>
              </a:rPr>
              <a:t>(but big interest among broadcasters for dHDR than NorDig should mandate dHDR w grace period)</a:t>
            </a:r>
          </a:p>
          <a:p>
            <a:pPr marL="1200150" lvl="2" indent="-285750" eaLnBrk="0" hangingPunct="0">
              <a:spcBef>
                <a:spcPts val="0"/>
              </a:spcBef>
              <a:buFontTx/>
              <a:buChar char="-"/>
              <a:defRPr/>
            </a:pPr>
            <a:r>
              <a:rPr lang="en-US" sz="1400" kern="0" dirty="0" smtClean="0">
                <a:solidFill>
                  <a:schemeClr val="bg1">
                    <a:lumMod val="65000"/>
                  </a:schemeClr>
                </a:solidFill>
                <a:latin typeface="Calibri" pitchFamily="34" charset="0"/>
              </a:rPr>
              <a:t>HFR</a:t>
            </a:r>
            <a:r>
              <a:rPr lang="en-US" sz="1400" kern="0" baseline="-25000" dirty="0" smtClean="0">
                <a:solidFill>
                  <a:schemeClr val="bg1">
                    <a:lumMod val="65000"/>
                  </a:schemeClr>
                </a:solidFill>
                <a:latin typeface="Calibri" pitchFamily="34" charset="0"/>
              </a:rPr>
              <a:t>100fps</a:t>
            </a:r>
            <a:r>
              <a:rPr lang="en-US" sz="1400" kern="0" dirty="0" smtClean="0">
                <a:solidFill>
                  <a:schemeClr val="bg1">
                    <a:lumMod val="65000"/>
                  </a:schemeClr>
                </a:solidFill>
                <a:latin typeface="Calibri" pitchFamily="34" charset="0"/>
              </a:rPr>
              <a:t> </a:t>
            </a:r>
            <a:r>
              <a:rPr lang="en-US" sz="1400" kern="0" dirty="0">
                <a:solidFill>
                  <a:schemeClr val="bg1">
                    <a:lumMod val="65000"/>
                  </a:schemeClr>
                </a:solidFill>
                <a:latin typeface="Calibri" pitchFamily="34" charset="0"/>
              </a:rPr>
              <a:t>could accept wait and revisit topic later, </a:t>
            </a:r>
            <a:r>
              <a:rPr lang="en-US" sz="1200" kern="0" dirty="0">
                <a:solidFill>
                  <a:schemeClr val="bg1">
                    <a:lumMod val="65000"/>
                  </a:schemeClr>
                </a:solidFill>
                <a:latin typeface="Calibri" pitchFamily="34" charset="0"/>
              </a:rPr>
              <a:t>a bit challenging to produce right </a:t>
            </a:r>
            <a:r>
              <a:rPr lang="en-US" sz="1200" kern="0" dirty="0" smtClean="0">
                <a:solidFill>
                  <a:schemeClr val="bg1">
                    <a:lumMod val="65000"/>
                  </a:schemeClr>
                </a:solidFill>
                <a:latin typeface="Calibri" pitchFamily="34" charset="0"/>
              </a:rPr>
              <a:t>now</a:t>
            </a:r>
            <a:endParaRPr lang="en-US" sz="1400" kern="0" dirty="0">
              <a:solidFill>
                <a:schemeClr val="bg1">
                  <a:lumMod val="65000"/>
                </a:schemeClr>
              </a:solidFill>
              <a:latin typeface="Calibri" pitchFamily="34" charset="0"/>
            </a:endParaRPr>
          </a:p>
          <a:p>
            <a:pPr marL="1200150" lvl="2" indent="-285750" eaLnBrk="0" hangingPunct="0">
              <a:spcBef>
                <a:spcPts val="0"/>
              </a:spcBef>
              <a:buFontTx/>
              <a:buChar char="-"/>
              <a:defRPr/>
            </a:pPr>
            <a:r>
              <a:rPr lang="en-US" sz="1400" kern="0" dirty="0" smtClean="0">
                <a:latin typeface="Calibri" pitchFamily="34" charset="0"/>
              </a:rPr>
              <a:t>backward compatibility is of interest. </a:t>
            </a:r>
          </a:p>
          <a:p>
            <a:pPr marL="1200150" lvl="2" indent="-285750" eaLnBrk="0" hangingPunct="0">
              <a:spcBef>
                <a:spcPts val="0"/>
              </a:spcBef>
              <a:buFontTx/>
              <a:buChar char="-"/>
              <a:defRPr/>
            </a:pPr>
            <a:r>
              <a:rPr lang="en-US" sz="1400" kern="0" dirty="0" smtClean="0">
                <a:latin typeface="Calibri" pitchFamily="34" charset="0"/>
              </a:rPr>
              <a:t>interesting TV format: 1080p50fps dHDR </a:t>
            </a:r>
          </a:p>
          <a:p>
            <a:pPr marL="1200150" lvl="2" indent="-285750" eaLnBrk="0" hangingPunct="0">
              <a:spcBef>
                <a:spcPts val="0"/>
              </a:spcBef>
              <a:buFontTx/>
              <a:buChar char="-"/>
              <a:defRPr/>
            </a:pPr>
            <a:r>
              <a:rPr lang="en-US" sz="1200" kern="0" dirty="0" smtClean="0">
                <a:latin typeface="Calibri" pitchFamily="34" charset="0"/>
              </a:rPr>
              <a:t>SVT/Lars typical future production could be: drama 2160p25fps dHDR and sports/general 1080p100fps SDR/HDR.  </a:t>
            </a:r>
          </a:p>
          <a:p>
            <a:pPr marL="800100" lvl="1" indent="-342900" eaLnBrk="0" hangingPunct="0">
              <a:spcBef>
                <a:spcPts val="0"/>
              </a:spcBef>
              <a:buFont typeface="Arial" pitchFamily="34" charset="0"/>
              <a:buChar char="•"/>
              <a:defRPr/>
            </a:pPr>
            <a:r>
              <a:rPr lang="en-US" sz="1600" kern="0" dirty="0" smtClean="0">
                <a:solidFill>
                  <a:srgbClr val="0070C0"/>
                </a:solidFill>
                <a:latin typeface="Calibri" pitchFamily="34" charset="0"/>
              </a:rPr>
              <a:t>DR: </a:t>
            </a:r>
          </a:p>
          <a:p>
            <a:pPr marL="1200150" lvl="2" indent="-285750" eaLnBrk="0" hangingPunct="0">
              <a:spcBef>
                <a:spcPts val="0"/>
              </a:spcBef>
              <a:buFontTx/>
              <a:buChar char="-"/>
              <a:defRPr/>
            </a:pPr>
            <a:r>
              <a:rPr lang="en-US" sz="1400" kern="0" dirty="0">
                <a:solidFill>
                  <a:srgbClr val="0070C0"/>
                </a:solidFill>
                <a:latin typeface="Calibri" pitchFamily="34" charset="0"/>
              </a:rPr>
              <a:t>Difficult for PSB to choose exclude viewers due to only select one dHDR tech</a:t>
            </a:r>
          </a:p>
          <a:p>
            <a:pPr marL="1200150" lvl="2" indent="-285750" eaLnBrk="0" hangingPunct="0">
              <a:spcBef>
                <a:spcPts val="0"/>
              </a:spcBef>
              <a:buFontTx/>
              <a:buChar char="-"/>
              <a:defRPr/>
            </a:pPr>
            <a:r>
              <a:rPr lang="en-US" sz="1400" kern="0" dirty="0">
                <a:solidFill>
                  <a:srgbClr val="0070C0"/>
                </a:solidFill>
                <a:latin typeface="Calibri" pitchFamily="34" charset="0"/>
              </a:rPr>
              <a:t>As DR understand it today: Static HDR not as big step for viewers to SDR compared to dHDR, therefore interest in basic SDR/HLG  </a:t>
            </a:r>
          </a:p>
          <a:p>
            <a:pPr marL="800100" lvl="1" indent="-342900" eaLnBrk="0" hangingPunct="0">
              <a:spcBef>
                <a:spcPts val="0"/>
              </a:spcBef>
              <a:buFont typeface="Arial" pitchFamily="34" charset="0"/>
              <a:buChar char="•"/>
              <a:defRPr/>
            </a:pPr>
            <a:r>
              <a:rPr lang="en-US" sz="1600" kern="0" dirty="0" smtClean="0">
                <a:solidFill>
                  <a:srgbClr val="0070C0"/>
                </a:solidFill>
                <a:latin typeface="Calibri" pitchFamily="34" charset="0"/>
              </a:rPr>
              <a:t>Test streams: some interest to collect test streams</a:t>
            </a:r>
          </a:p>
          <a:p>
            <a:pPr marL="800100" lvl="1" indent="-342900" eaLnBrk="0" hangingPunct="0">
              <a:spcBef>
                <a:spcPts val="0"/>
              </a:spcBef>
              <a:buFont typeface="Arial" pitchFamily="34" charset="0"/>
              <a:buChar char="•"/>
              <a:defRPr/>
            </a:pPr>
            <a:r>
              <a:rPr lang="en-US" sz="1600" kern="0" dirty="0" smtClean="0">
                <a:latin typeface="Calibri" pitchFamily="34" charset="0"/>
              </a:rPr>
              <a:t>TDC: follow broadcasters, CD: </a:t>
            </a:r>
            <a:r>
              <a:rPr lang="nb-NO" sz="1600" dirty="0"/>
              <a:t>s</a:t>
            </a:r>
            <a:r>
              <a:rPr lang="nb-NO" sz="1600" dirty="0" smtClean="0"/>
              <a:t>ome </a:t>
            </a:r>
            <a:r>
              <a:rPr lang="nb-NO" sz="1600" dirty="0"/>
              <a:t>interest depends upon </a:t>
            </a:r>
            <a:r>
              <a:rPr lang="nb-NO" sz="1600" dirty="0" smtClean="0"/>
              <a:t>broadcasters</a:t>
            </a:r>
          </a:p>
          <a:p>
            <a:pPr marL="800100" lvl="1" indent="-342900" eaLnBrk="0" hangingPunct="0">
              <a:spcBef>
                <a:spcPts val="0"/>
              </a:spcBef>
              <a:buFont typeface="Arial" pitchFamily="34" charset="0"/>
              <a:buChar char="•"/>
              <a:defRPr/>
            </a:pPr>
            <a:r>
              <a:rPr lang="nb-NO" sz="1600" kern="0" dirty="0">
                <a:latin typeface="Calibri" pitchFamily="34" charset="0"/>
              </a:rPr>
              <a:t>P</a:t>
            </a:r>
            <a:r>
              <a:rPr lang="nb-NO" sz="1600" kern="0" dirty="0" smtClean="0">
                <a:latin typeface="Calibri" pitchFamily="34" charset="0"/>
              </a:rPr>
              <a:t>referebly if Nordic &amp; Irish broadcasters could agree upon a common dHDR format (for production). Propose to make a study around dHDR to find a common dHDR among broadcasters.</a:t>
            </a:r>
          </a:p>
          <a:p>
            <a:pPr marL="800100" lvl="1" indent="-342900" eaLnBrk="0" hangingPunct="0">
              <a:spcBef>
                <a:spcPts val="0"/>
              </a:spcBef>
              <a:buFont typeface="Arial" pitchFamily="34" charset="0"/>
              <a:buChar char="•"/>
              <a:defRPr/>
            </a:pPr>
            <a:r>
              <a:rPr lang="nb-NO" sz="1600" kern="0" dirty="0">
                <a:latin typeface="Calibri" pitchFamily="34" charset="0"/>
              </a:rPr>
              <a:t>I</a:t>
            </a:r>
            <a:r>
              <a:rPr lang="nb-NO" sz="1600" kern="0" dirty="0" smtClean="0">
                <a:latin typeface="Calibri" pitchFamily="34" charset="0"/>
              </a:rPr>
              <a:t>f dHDR format, then the decision of which dHDR format should be done productions side and not on the IRD side </a:t>
            </a:r>
            <a:endParaRPr lang="en-US" sz="1600" kern="0" dirty="0" smtClean="0">
              <a:latin typeface="Calibri" pitchFamily="34" charset="0"/>
            </a:endParaRPr>
          </a:p>
        </p:txBody>
      </p:sp>
      <p:grpSp>
        <p:nvGrpSpPr>
          <p:cNvPr id="17" name="Group 16"/>
          <p:cNvGrpSpPr/>
          <p:nvPr/>
        </p:nvGrpSpPr>
        <p:grpSpPr>
          <a:xfrm>
            <a:off x="4470693" y="5295526"/>
            <a:ext cx="3377848" cy="1473231"/>
            <a:chOff x="4470693" y="5295526"/>
            <a:chExt cx="3377848" cy="1473231"/>
          </a:xfrm>
        </p:grpSpPr>
        <p:grpSp>
          <p:nvGrpSpPr>
            <p:cNvPr id="49" name="Group 48"/>
            <p:cNvGrpSpPr/>
            <p:nvPr/>
          </p:nvGrpSpPr>
          <p:grpSpPr>
            <a:xfrm>
              <a:off x="4470693" y="5295526"/>
              <a:ext cx="3377848" cy="1473231"/>
              <a:chOff x="4624749" y="5373002"/>
              <a:chExt cx="3377848" cy="1473231"/>
            </a:xfrm>
          </p:grpSpPr>
          <p:grpSp>
            <p:nvGrpSpPr>
              <p:cNvPr id="48" name="Group 47"/>
              <p:cNvGrpSpPr/>
              <p:nvPr/>
            </p:nvGrpSpPr>
            <p:grpSpPr>
              <a:xfrm>
                <a:off x="4624749" y="5373002"/>
                <a:ext cx="3377848" cy="1473231"/>
                <a:chOff x="5255795" y="5369380"/>
                <a:chExt cx="3377848" cy="1473231"/>
              </a:xfrm>
            </p:grpSpPr>
            <p:grpSp>
              <p:nvGrpSpPr>
                <p:cNvPr id="46" name="Group 45"/>
                <p:cNvGrpSpPr/>
                <p:nvPr/>
              </p:nvGrpSpPr>
              <p:grpSpPr>
                <a:xfrm>
                  <a:off x="5431337" y="5574375"/>
                  <a:ext cx="2736304" cy="924680"/>
                  <a:chOff x="5431337" y="5574375"/>
                  <a:chExt cx="2736304" cy="924680"/>
                </a:xfrm>
              </p:grpSpPr>
              <p:sp>
                <p:nvSpPr>
                  <p:cNvPr id="18" name="Rectangle 17"/>
                  <p:cNvSpPr/>
                  <p:nvPr/>
                </p:nvSpPr>
                <p:spPr>
                  <a:xfrm>
                    <a:off x="5431337" y="6453336"/>
                    <a:ext cx="2736304" cy="4571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3" name="Straight Connector 32"/>
                  <p:cNvCxnSpPr/>
                  <p:nvPr/>
                </p:nvCxnSpPr>
                <p:spPr>
                  <a:xfrm>
                    <a:off x="5438548" y="5726775"/>
                    <a:ext cx="262555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438548" y="5879175"/>
                    <a:ext cx="262555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5445805" y="6031575"/>
                    <a:ext cx="262555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5453062" y="6183975"/>
                    <a:ext cx="262555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5460319" y="6336375"/>
                    <a:ext cx="262555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5438548" y="5574375"/>
                    <a:ext cx="2625559"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5419070" y="6464295"/>
                  <a:ext cx="463588" cy="246221"/>
                </a:xfrm>
                <a:prstGeom prst="rect">
                  <a:avLst/>
                </a:prstGeom>
                <a:noFill/>
              </p:spPr>
              <p:txBody>
                <a:bodyPr wrap="none" rtlCol="0">
                  <a:spAutoFit/>
                </a:bodyPr>
                <a:lstStyle/>
                <a:p>
                  <a:r>
                    <a:rPr lang="en-GB" sz="1000" dirty="0" smtClean="0">
                      <a:latin typeface="Arial Narrow" panose="020B0606020202030204" pitchFamily="34" charset="0"/>
                    </a:rPr>
                    <a:t>10bits</a:t>
                  </a:r>
                  <a:endParaRPr lang="en-GB" sz="1000" dirty="0">
                    <a:latin typeface="Arial Narrow" panose="020B0606020202030204" pitchFamily="34" charset="0"/>
                  </a:endParaRPr>
                </a:p>
              </p:txBody>
            </p:sp>
            <p:sp>
              <p:nvSpPr>
                <p:cNvPr id="11" name="TextBox 10"/>
                <p:cNvSpPr txBox="1"/>
                <p:nvPr/>
              </p:nvSpPr>
              <p:spPr>
                <a:xfrm>
                  <a:off x="5817494" y="6462476"/>
                  <a:ext cx="410690" cy="246221"/>
                </a:xfrm>
                <a:prstGeom prst="rect">
                  <a:avLst/>
                </a:prstGeom>
                <a:noFill/>
              </p:spPr>
              <p:txBody>
                <a:bodyPr wrap="none" rtlCol="0">
                  <a:spAutoFit/>
                </a:bodyPr>
                <a:lstStyle/>
                <a:p>
                  <a:r>
                    <a:rPr lang="en-GB" sz="1000" dirty="0" smtClean="0">
                      <a:latin typeface="Arial Narrow" panose="020B0606020202030204" pitchFamily="34" charset="0"/>
                    </a:rPr>
                    <a:t>HDR</a:t>
                  </a:r>
                  <a:endParaRPr lang="en-GB" sz="1000" dirty="0">
                    <a:latin typeface="Arial Narrow" panose="020B0606020202030204" pitchFamily="34" charset="0"/>
                  </a:endParaRPr>
                </a:p>
              </p:txBody>
            </p:sp>
            <p:sp>
              <p:nvSpPr>
                <p:cNvPr id="12" name="TextBox 11"/>
                <p:cNvSpPr txBox="1"/>
                <p:nvPr/>
              </p:nvSpPr>
              <p:spPr>
                <a:xfrm>
                  <a:off x="6147078" y="6462475"/>
                  <a:ext cx="441146" cy="246221"/>
                </a:xfrm>
                <a:prstGeom prst="rect">
                  <a:avLst/>
                </a:prstGeom>
                <a:noFill/>
              </p:spPr>
              <p:txBody>
                <a:bodyPr wrap="none" rtlCol="0">
                  <a:spAutoFit/>
                </a:bodyPr>
                <a:lstStyle/>
                <a:p>
                  <a:r>
                    <a:rPr lang="en-GB" sz="1000" dirty="0" smtClean="0">
                      <a:latin typeface="Arial Narrow" panose="020B0606020202030204" pitchFamily="34" charset="0"/>
                    </a:rPr>
                    <a:t>WCG</a:t>
                  </a:r>
                  <a:endParaRPr lang="en-GB" sz="1000" dirty="0">
                    <a:latin typeface="Arial Narrow" panose="020B0606020202030204" pitchFamily="34" charset="0"/>
                  </a:endParaRPr>
                </a:p>
              </p:txBody>
            </p:sp>
            <p:sp>
              <p:nvSpPr>
                <p:cNvPr id="13" name="TextBox 12"/>
                <p:cNvSpPr txBox="1"/>
                <p:nvPr/>
              </p:nvSpPr>
              <p:spPr>
                <a:xfrm>
                  <a:off x="6908836" y="6462474"/>
                  <a:ext cx="399468" cy="246221"/>
                </a:xfrm>
                <a:prstGeom prst="rect">
                  <a:avLst/>
                </a:prstGeom>
                <a:noFill/>
              </p:spPr>
              <p:txBody>
                <a:bodyPr wrap="none" rtlCol="0">
                  <a:spAutoFit/>
                </a:bodyPr>
                <a:lstStyle/>
                <a:p>
                  <a:r>
                    <a:rPr lang="en-GB" sz="1000" dirty="0" smtClean="0">
                      <a:solidFill>
                        <a:srgbClr val="0070C0"/>
                      </a:solidFill>
                      <a:latin typeface="Arial Narrow" panose="020B0606020202030204" pitchFamily="34" charset="0"/>
                    </a:rPr>
                    <a:t>HFR</a:t>
                  </a:r>
                  <a:endParaRPr lang="en-GB" sz="1000" dirty="0">
                    <a:solidFill>
                      <a:srgbClr val="0070C0"/>
                    </a:solidFill>
                    <a:latin typeface="Arial Narrow" panose="020B0606020202030204" pitchFamily="34" charset="0"/>
                  </a:endParaRPr>
                </a:p>
              </p:txBody>
            </p:sp>
            <p:sp>
              <p:nvSpPr>
                <p:cNvPr id="14" name="TextBox 13"/>
                <p:cNvSpPr txBox="1"/>
                <p:nvPr/>
              </p:nvSpPr>
              <p:spPr>
                <a:xfrm>
                  <a:off x="6487123" y="6462475"/>
                  <a:ext cx="468398" cy="246221"/>
                </a:xfrm>
                <a:prstGeom prst="rect">
                  <a:avLst/>
                </a:prstGeom>
                <a:noFill/>
              </p:spPr>
              <p:txBody>
                <a:bodyPr wrap="none" rtlCol="0">
                  <a:spAutoFit/>
                </a:bodyPr>
                <a:lstStyle/>
                <a:p>
                  <a:r>
                    <a:rPr lang="en-GB" sz="1000" dirty="0" smtClean="0">
                      <a:solidFill>
                        <a:srgbClr val="0070C0"/>
                      </a:solidFill>
                      <a:latin typeface="Arial Narrow" panose="020B0606020202030204" pitchFamily="34" charset="0"/>
                    </a:rPr>
                    <a:t>dHDR</a:t>
                  </a:r>
                  <a:endParaRPr lang="en-GB" sz="1000" dirty="0">
                    <a:solidFill>
                      <a:srgbClr val="0070C0"/>
                    </a:solidFill>
                    <a:latin typeface="Arial Narrow" panose="020B0606020202030204" pitchFamily="34" charset="0"/>
                  </a:endParaRPr>
                </a:p>
              </p:txBody>
            </p:sp>
            <p:sp>
              <p:nvSpPr>
                <p:cNvPr id="15" name="TextBox 14"/>
                <p:cNvSpPr txBox="1"/>
                <p:nvPr/>
              </p:nvSpPr>
              <p:spPr>
                <a:xfrm>
                  <a:off x="7214869" y="6457890"/>
                  <a:ext cx="505267" cy="384721"/>
                </a:xfrm>
                <a:prstGeom prst="rect">
                  <a:avLst/>
                </a:prstGeom>
                <a:noFill/>
              </p:spPr>
              <p:txBody>
                <a:bodyPr wrap="none" rtlCol="0">
                  <a:spAutoFit/>
                </a:bodyPr>
                <a:lstStyle/>
                <a:p>
                  <a:pPr algn="ctr"/>
                  <a:r>
                    <a:rPr lang="en-GB" sz="1000" dirty="0" err="1" smtClean="0">
                      <a:latin typeface="Arial Narrow" panose="020B0606020202030204" pitchFamily="34" charset="0"/>
                    </a:rPr>
                    <a:t>FullHD</a:t>
                  </a:r>
                  <a:endParaRPr lang="en-GB" sz="1000" dirty="0" smtClean="0">
                    <a:latin typeface="Arial Narrow" panose="020B0606020202030204" pitchFamily="34" charset="0"/>
                  </a:endParaRPr>
                </a:p>
                <a:p>
                  <a:pPr algn="ctr"/>
                  <a:r>
                    <a:rPr lang="en-GB" sz="900" dirty="0" smtClean="0">
                      <a:latin typeface="Arial Narrow" panose="020B0606020202030204" pitchFamily="34" charset="0"/>
                    </a:rPr>
                    <a:t>1080p</a:t>
                  </a:r>
                  <a:endParaRPr lang="en-GB" sz="900" dirty="0">
                    <a:latin typeface="Arial Narrow" panose="020B0606020202030204" pitchFamily="34" charset="0"/>
                  </a:endParaRPr>
                </a:p>
              </p:txBody>
            </p:sp>
            <p:sp>
              <p:nvSpPr>
                <p:cNvPr id="16" name="TextBox 15"/>
                <p:cNvSpPr txBox="1"/>
                <p:nvPr/>
              </p:nvSpPr>
              <p:spPr>
                <a:xfrm>
                  <a:off x="7640418" y="6453337"/>
                  <a:ext cx="449162" cy="384721"/>
                </a:xfrm>
                <a:prstGeom prst="rect">
                  <a:avLst/>
                </a:prstGeom>
                <a:noFill/>
              </p:spPr>
              <p:txBody>
                <a:bodyPr wrap="none" rtlCol="0">
                  <a:spAutoFit/>
                </a:bodyPr>
                <a:lstStyle/>
                <a:p>
                  <a:pPr algn="ctr"/>
                  <a:r>
                    <a:rPr lang="en-GB" sz="1000" dirty="0" smtClean="0">
                      <a:latin typeface="Arial Narrow" panose="020B0606020202030204" pitchFamily="34" charset="0"/>
                    </a:rPr>
                    <a:t>UHD</a:t>
                  </a:r>
                </a:p>
                <a:p>
                  <a:pPr algn="ctr"/>
                  <a:r>
                    <a:rPr lang="en-GB" sz="900" dirty="0" smtClean="0">
                      <a:latin typeface="Arial Narrow" panose="020B0606020202030204" pitchFamily="34" charset="0"/>
                    </a:rPr>
                    <a:t>2160p</a:t>
                  </a:r>
                  <a:endParaRPr lang="en-GB" sz="900" dirty="0">
                    <a:latin typeface="Arial Narrow" panose="020B0606020202030204" pitchFamily="34" charset="0"/>
                  </a:endParaRPr>
                </a:p>
              </p:txBody>
            </p:sp>
            <p:sp>
              <p:nvSpPr>
                <p:cNvPr id="47" name="TextBox 46"/>
                <p:cNvSpPr txBox="1"/>
                <p:nvPr/>
              </p:nvSpPr>
              <p:spPr>
                <a:xfrm>
                  <a:off x="5255795" y="5369380"/>
                  <a:ext cx="3377848" cy="246221"/>
                </a:xfrm>
                <a:prstGeom prst="rect">
                  <a:avLst/>
                </a:prstGeom>
                <a:noFill/>
              </p:spPr>
              <p:txBody>
                <a:bodyPr wrap="none" rtlCol="0">
                  <a:spAutoFit/>
                </a:bodyPr>
                <a:lstStyle/>
                <a:p>
                  <a:r>
                    <a:rPr lang="en-GB" sz="1000" dirty="0" smtClean="0">
                      <a:latin typeface="Arial Narrow" panose="020B0606020202030204" pitchFamily="34" charset="0"/>
                    </a:rPr>
                    <a:t>new tools w HEVC: NorDig broadcasters interest (2017 NorDig work)</a:t>
                  </a:r>
                  <a:endParaRPr lang="en-GB" sz="1000" dirty="0">
                    <a:latin typeface="Arial Narrow" panose="020B0606020202030204" pitchFamily="34" charset="0"/>
                  </a:endParaRPr>
                </a:p>
              </p:txBody>
            </p:sp>
          </p:grpSp>
          <p:sp>
            <p:nvSpPr>
              <p:cNvPr id="38" name="Rectangle 37"/>
              <p:cNvSpPr/>
              <p:nvPr/>
            </p:nvSpPr>
            <p:spPr>
              <a:xfrm>
                <a:off x="4877058" y="5578003"/>
                <a:ext cx="262739" cy="86444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p:cNvSpPr/>
              <p:nvPr/>
            </p:nvSpPr>
            <p:spPr>
              <a:xfrm>
                <a:off x="5240221" y="5619226"/>
                <a:ext cx="262739" cy="82321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p:cNvSpPr/>
              <p:nvPr/>
            </p:nvSpPr>
            <p:spPr>
              <a:xfrm>
                <a:off x="5966547" y="5587137"/>
                <a:ext cx="262739" cy="855304"/>
              </a:xfrm>
              <a:prstGeom prst="rect">
                <a:avLst/>
              </a:prstGeom>
              <a:noFill/>
              <a:ln>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p:cNvSpPr/>
              <p:nvPr/>
            </p:nvSpPr>
            <p:spPr>
              <a:xfrm>
                <a:off x="6329710" y="6044335"/>
                <a:ext cx="262739" cy="39810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p:cNvSpPr/>
              <p:nvPr/>
            </p:nvSpPr>
            <p:spPr>
              <a:xfrm>
                <a:off x="6707387" y="5577998"/>
                <a:ext cx="262739" cy="86444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p:cNvSpPr/>
              <p:nvPr/>
            </p:nvSpPr>
            <p:spPr>
              <a:xfrm>
                <a:off x="7085064" y="5882792"/>
                <a:ext cx="262739" cy="55964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p:cNvSpPr/>
              <p:nvPr/>
            </p:nvSpPr>
            <p:spPr>
              <a:xfrm>
                <a:off x="5603384" y="5619226"/>
                <a:ext cx="262739" cy="82321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extBox 1"/>
            <p:cNvSpPr txBox="1"/>
            <p:nvPr/>
          </p:nvSpPr>
          <p:spPr>
            <a:xfrm>
              <a:off x="5798788" y="5690804"/>
              <a:ext cx="312906" cy="369332"/>
            </a:xfrm>
            <a:prstGeom prst="rect">
              <a:avLst/>
            </a:prstGeom>
            <a:noFill/>
          </p:spPr>
          <p:txBody>
            <a:bodyPr wrap="none" rtlCol="0">
              <a:spAutoFit/>
            </a:bodyPr>
            <a:lstStyle/>
            <a:p>
              <a:r>
                <a:rPr lang="en-GB" dirty="0" smtClean="0"/>
                <a:t>?</a:t>
              </a:r>
              <a:endParaRPr lang="en-GB" dirty="0"/>
            </a:p>
          </p:txBody>
        </p:sp>
      </p:grpSp>
      <p:sp>
        <p:nvSpPr>
          <p:cNvPr id="9" name="TextBox 8"/>
          <p:cNvSpPr txBox="1"/>
          <p:nvPr/>
        </p:nvSpPr>
        <p:spPr>
          <a:xfrm>
            <a:off x="1811377" y="5831634"/>
            <a:ext cx="2673318" cy="861774"/>
          </a:xfrm>
          <a:prstGeom prst="rect">
            <a:avLst/>
          </a:prstGeom>
          <a:noFill/>
        </p:spPr>
        <p:txBody>
          <a:bodyPr wrap="square" rtlCol="0">
            <a:spAutoFit/>
          </a:bodyPr>
          <a:lstStyle/>
          <a:p>
            <a:pPr algn="r"/>
            <a:r>
              <a:rPr lang="en-GB" sz="1000" dirty="0" smtClean="0">
                <a:solidFill>
                  <a:schemeClr val="tx1">
                    <a:lumMod val="65000"/>
                    <a:lumOff val="35000"/>
                  </a:schemeClr>
                </a:solidFill>
              </a:rPr>
              <a:t>Figure: data from NorDig T/video HEVC study 2017 and questionnaire.</a:t>
            </a:r>
          </a:p>
          <a:p>
            <a:pPr algn="r"/>
            <a:endParaRPr lang="en-GB" sz="1000" dirty="0" smtClean="0">
              <a:solidFill>
                <a:schemeClr val="tx1">
                  <a:lumMod val="65000"/>
                  <a:lumOff val="35000"/>
                </a:schemeClr>
              </a:solidFill>
            </a:endParaRPr>
          </a:p>
          <a:p>
            <a:pPr algn="r"/>
            <a:r>
              <a:rPr lang="en-GB" sz="1000" dirty="0" smtClean="0">
                <a:solidFill>
                  <a:schemeClr val="tx1">
                    <a:lumMod val="65000"/>
                    <a:lumOff val="35000"/>
                  </a:schemeClr>
                </a:solidFill>
              </a:rPr>
              <a:t>Note about </a:t>
            </a:r>
            <a:r>
              <a:rPr lang="en-GB" sz="1000" dirty="0" err="1" smtClean="0">
                <a:solidFill>
                  <a:schemeClr val="tx1">
                    <a:lumMod val="65000"/>
                    <a:lumOff val="35000"/>
                  </a:schemeClr>
                </a:solidFill>
              </a:rPr>
              <a:t>FullHD</a:t>
            </a:r>
            <a:r>
              <a:rPr lang="en-GB" sz="1000" dirty="0" smtClean="0">
                <a:solidFill>
                  <a:schemeClr val="tx1">
                    <a:lumMod val="65000"/>
                    <a:lumOff val="35000"/>
                  </a:schemeClr>
                </a:solidFill>
              </a:rPr>
              <a:t>, refers to as sub-resolution UHD BT2020 </a:t>
            </a:r>
            <a:endParaRPr lang="en-GB" sz="1000" dirty="0">
              <a:solidFill>
                <a:schemeClr val="tx1">
                  <a:lumMod val="65000"/>
                  <a:lumOff val="35000"/>
                </a:schemeClr>
              </a:solidFill>
            </a:endParaRPr>
          </a:p>
        </p:txBody>
      </p:sp>
      <p:sp>
        <p:nvSpPr>
          <p:cNvPr id="51" name="TextBox 50"/>
          <p:cNvSpPr txBox="1"/>
          <p:nvPr/>
        </p:nvSpPr>
        <p:spPr>
          <a:xfrm rot="20806634">
            <a:off x="254410" y="271796"/>
            <a:ext cx="2492990" cy="923330"/>
          </a:xfrm>
          <a:prstGeom prst="rect">
            <a:avLst/>
          </a:prstGeom>
          <a:noFill/>
        </p:spPr>
        <p:txBody>
          <a:bodyPr wrap="none" rtlCol="0">
            <a:spAutoFit/>
          </a:bodyPr>
          <a:lstStyle/>
          <a:p>
            <a:r>
              <a:rPr lang="en-GB" sz="5400" dirty="0" smtClean="0">
                <a:solidFill>
                  <a:srgbClr val="FF0000"/>
                </a:solidFill>
              </a:rPr>
              <a:t>DRAFT</a:t>
            </a:r>
            <a:endParaRPr lang="en-GB" sz="5400" dirty="0">
              <a:solidFill>
                <a:srgbClr val="FF0000"/>
              </a:solidFill>
            </a:endParaRPr>
          </a:p>
        </p:txBody>
      </p:sp>
    </p:spTree>
    <p:extLst>
      <p:ext uri="{BB962C8B-B14F-4D97-AF65-F5344CB8AC3E}">
        <p14:creationId xmlns:p14="http://schemas.microsoft.com/office/powerpoint/2010/main" val="1119883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1" descr="image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55976" y="4694400"/>
            <a:ext cx="3523454" cy="1980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US" b="1" dirty="0"/>
              <a:t> </a:t>
            </a:r>
            <a:r>
              <a:rPr lang="sv-SE" sz="1800" b="1" dirty="0">
                <a:solidFill>
                  <a:schemeClr val="tx1"/>
                </a:solidFill>
              </a:rPr>
              <a:t>Video </a:t>
            </a:r>
            <a:r>
              <a:rPr lang="sv-SE" sz="1800" b="1" dirty="0" err="1">
                <a:solidFill>
                  <a:schemeClr val="tx1"/>
                </a:solidFill>
              </a:rPr>
              <a:t>dynamic</a:t>
            </a:r>
            <a:r>
              <a:rPr lang="sv-SE" sz="1800" b="1" dirty="0">
                <a:solidFill>
                  <a:schemeClr val="tx1"/>
                </a:solidFill>
              </a:rPr>
              <a:t> </a:t>
            </a:r>
            <a:r>
              <a:rPr lang="sv-SE" sz="1800" b="1" dirty="0" smtClean="0">
                <a:solidFill>
                  <a:schemeClr val="tx1"/>
                </a:solidFill>
              </a:rPr>
              <a:t>HDR</a:t>
            </a:r>
            <a:r>
              <a:rPr lang="en-GB" sz="1800" b="1" dirty="0">
                <a:solidFill>
                  <a:schemeClr val="tx1"/>
                </a:solidFill>
              </a:rPr>
              <a:t/>
            </a:r>
            <a:br>
              <a:rPr lang="en-GB" sz="1800" b="1" dirty="0">
                <a:solidFill>
                  <a:schemeClr val="tx1"/>
                </a:solidFill>
              </a:rPr>
            </a:br>
            <a:r>
              <a:rPr lang="sv-SE" sz="1400" b="1" dirty="0">
                <a:solidFill>
                  <a:schemeClr val="tx1"/>
                </a:solidFill>
              </a:rPr>
              <a:t>   </a:t>
            </a:r>
            <a:r>
              <a:rPr lang="en-GB" sz="1400" b="1" dirty="0"/>
              <a:t>   </a:t>
            </a:r>
            <a:r>
              <a:rPr lang="en-US" sz="1400" b="1" dirty="0"/>
              <a:t>NorDig Excom meeting 7</a:t>
            </a:r>
            <a:r>
              <a:rPr lang="en-US" sz="1400" b="1" baseline="30000" dirty="0"/>
              <a:t>th</a:t>
            </a:r>
            <a:r>
              <a:rPr lang="en-US" sz="1400" b="1" dirty="0"/>
              <a:t> March 2019 </a:t>
            </a:r>
            <a:r>
              <a:rPr lang="en-US" sz="1200" b="1" dirty="0"/>
              <a:t>Stockholm, Sweden</a:t>
            </a:r>
          </a:p>
        </p:txBody>
      </p:sp>
      <p:sp>
        <p:nvSpPr>
          <p:cNvPr id="4" name="Platshållare för bildnummer 3"/>
          <p:cNvSpPr>
            <a:spLocks noGrp="1"/>
          </p:cNvSpPr>
          <p:nvPr>
            <p:ph type="sldNum" sz="quarter" idx="11"/>
          </p:nvPr>
        </p:nvSpPr>
        <p:spPr>
          <a:xfrm>
            <a:off x="8334482" y="6453337"/>
            <a:ext cx="352318" cy="268139"/>
          </a:xfrm>
        </p:spPr>
        <p:txBody>
          <a:bodyPr/>
          <a:lstStyle/>
          <a:p>
            <a:pPr>
              <a:defRPr/>
            </a:pPr>
            <a:fld id="{CD43E73F-939E-41C0-A51D-E14F15C47D94}" type="slidenum">
              <a:rPr lang="en-US" smtClean="0"/>
              <a:pPr>
                <a:defRPr/>
              </a:pPr>
              <a:t>9</a:t>
            </a:fld>
            <a:endParaRPr lang="en-US" dirty="0"/>
          </a:p>
        </p:txBody>
      </p:sp>
      <p:sp>
        <p:nvSpPr>
          <p:cNvPr id="6" name="Platshållare för innehåll 1"/>
          <p:cNvSpPr txBox="1">
            <a:spLocks/>
          </p:cNvSpPr>
          <p:nvPr/>
        </p:nvSpPr>
        <p:spPr bwMode="auto">
          <a:xfrm>
            <a:off x="251520" y="784596"/>
            <a:ext cx="8280920" cy="50206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ts val="0"/>
              </a:spcBef>
              <a:buFont typeface="Arial" pitchFamily="34" charset="0"/>
              <a:buChar char="•"/>
              <a:defRPr/>
            </a:pPr>
            <a:r>
              <a:rPr lang="en-US" sz="1600" kern="0" dirty="0" smtClean="0">
                <a:latin typeface="Calibri" pitchFamily="34" charset="0"/>
              </a:rPr>
              <a:t>Industry view</a:t>
            </a:r>
          </a:p>
          <a:p>
            <a:pPr marL="800100" lvl="1" indent="-342900" eaLnBrk="0" hangingPunct="0">
              <a:spcBef>
                <a:spcPts val="0"/>
              </a:spcBef>
              <a:buFont typeface="Arial" pitchFamily="34" charset="0"/>
              <a:buChar char="•"/>
              <a:defRPr/>
            </a:pPr>
            <a:r>
              <a:rPr lang="en-US" sz="1600" kern="0" dirty="0" smtClean="0">
                <a:latin typeface="Calibri" pitchFamily="34" charset="0"/>
              </a:rPr>
              <a:t>dHDR, most TV manufacture prefer dHDR is optional feature in NorDig.</a:t>
            </a:r>
          </a:p>
          <a:p>
            <a:pPr marL="800100" lvl="1" indent="-342900" eaLnBrk="0" hangingPunct="0">
              <a:spcBef>
                <a:spcPts val="0"/>
              </a:spcBef>
              <a:buFont typeface="Arial" pitchFamily="34" charset="0"/>
              <a:buChar char="•"/>
              <a:defRPr/>
            </a:pPr>
            <a:r>
              <a:rPr lang="en-US" sz="1600" kern="0" dirty="0" smtClean="0">
                <a:latin typeface="Calibri" pitchFamily="34" charset="0"/>
              </a:rPr>
              <a:t>dHDR, if NorDig would add dHDR </a:t>
            </a:r>
            <a:r>
              <a:rPr lang="en-US" sz="1400" kern="0" dirty="0" smtClean="0">
                <a:latin typeface="Calibri" pitchFamily="34" charset="0"/>
              </a:rPr>
              <a:t>(as mandatory)</a:t>
            </a:r>
            <a:r>
              <a:rPr lang="en-US" sz="1600" kern="0" dirty="0" smtClean="0">
                <a:latin typeface="Calibri" pitchFamily="34" charset="0"/>
              </a:rPr>
              <a:t>, than most manufactures request only one dHDR format and not require all 3 formats, similar NGA </a:t>
            </a:r>
          </a:p>
          <a:p>
            <a:pPr marL="800100" lvl="1" indent="-342900" eaLnBrk="0" hangingPunct="0">
              <a:spcBef>
                <a:spcPts val="0"/>
              </a:spcBef>
              <a:buFont typeface="Arial" pitchFamily="34" charset="0"/>
              <a:buChar char="•"/>
              <a:defRPr/>
            </a:pPr>
            <a:r>
              <a:rPr lang="en-US" sz="1600" kern="0" dirty="0">
                <a:latin typeface="Calibri" pitchFamily="34" charset="0"/>
              </a:rPr>
              <a:t>Samsung, TP Vision prefer markets decide </a:t>
            </a:r>
            <a:r>
              <a:rPr lang="en-US" sz="1600" kern="0" dirty="0" smtClean="0">
                <a:latin typeface="Calibri" pitchFamily="34" charset="0"/>
              </a:rPr>
              <a:t>themselves </a:t>
            </a:r>
            <a:r>
              <a:rPr lang="en-US" sz="1400" kern="0" dirty="0" smtClean="0">
                <a:solidFill>
                  <a:srgbClr val="0070C0"/>
                </a:solidFill>
                <a:latin typeface="Calibri" pitchFamily="34" charset="0"/>
              </a:rPr>
              <a:t>(i.e. not specified in NorDig?)</a:t>
            </a:r>
            <a:endParaRPr lang="en-US" sz="1600" kern="0" dirty="0">
              <a:solidFill>
                <a:srgbClr val="0070C0"/>
              </a:solidFill>
              <a:latin typeface="Calibri" pitchFamily="34" charset="0"/>
            </a:endParaRPr>
          </a:p>
          <a:p>
            <a:pPr marL="1257300" lvl="2" indent="-342900" eaLnBrk="0" hangingPunct="0">
              <a:spcBef>
                <a:spcPts val="0"/>
              </a:spcBef>
              <a:buFont typeface="Arial" pitchFamily="34" charset="0"/>
              <a:buChar char="•"/>
              <a:defRPr/>
            </a:pPr>
            <a:endParaRPr lang="en-US" sz="1200" kern="0" dirty="0" smtClean="0">
              <a:solidFill>
                <a:srgbClr val="FF0000"/>
              </a:solidFill>
              <a:latin typeface="Calibri" pitchFamily="34" charset="0"/>
            </a:endParaRPr>
          </a:p>
          <a:p>
            <a:pPr marL="800100" lvl="1" indent="-342900" eaLnBrk="0" hangingPunct="0">
              <a:spcBef>
                <a:spcPts val="0"/>
              </a:spcBef>
              <a:buFont typeface="Arial" pitchFamily="34" charset="0"/>
              <a:buChar char="•"/>
              <a:defRPr/>
            </a:pPr>
            <a:r>
              <a:rPr lang="en-US" sz="1600" kern="0" dirty="0">
                <a:latin typeface="Calibri" pitchFamily="34" charset="0"/>
              </a:rPr>
              <a:t>dHDR already in some TV sets, already used for some </a:t>
            </a:r>
            <a:r>
              <a:rPr lang="en-US" sz="1600" kern="0" dirty="0" smtClean="0">
                <a:latin typeface="Calibri" pitchFamily="34" charset="0"/>
              </a:rPr>
              <a:t>services, smaller step than HFR</a:t>
            </a:r>
          </a:p>
          <a:p>
            <a:pPr marL="800100" lvl="1" indent="-342900" eaLnBrk="0" hangingPunct="0">
              <a:spcBef>
                <a:spcPts val="0"/>
              </a:spcBef>
              <a:buFont typeface="Arial" pitchFamily="34" charset="0"/>
              <a:buChar char="•"/>
              <a:defRPr/>
            </a:pPr>
            <a:endParaRPr lang="en-US" sz="1600" kern="0" dirty="0" smtClean="0">
              <a:latin typeface="Calibri" pitchFamily="34" charset="0"/>
            </a:endParaRPr>
          </a:p>
          <a:p>
            <a:pPr marL="800100" lvl="1" indent="-342900" eaLnBrk="0" hangingPunct="0">
              <a:spcBef>
                <a:spcPts val="0"/>
              </a:spcBef>
              <a:buFont typeface="Arial" pitchFamily="34" charset="0"/>
              <a:buChar char="•"/>
              <a:defRPr/>
            </a:pPr>
            <a:r>
              <a:rPr lang="en-US" sz="1600" kern="0" dirty="0" smtClean="0">
                <a:latin typeface="Calibri" pitchFamily="34" charset="0"/>
              </a:rPr>
              <a:t>dHDR, manufactures asks for service plans/roll-out plans from broadcaster to consider this. </a:t>
            </a:r>
          </a:p>
          <a:p>
            <a:pPr marL="800100" lvl="1" indent="-342900" eaLnBrk="0" hangingPunct="0">
              <a:spcBef>
                <a:spcPts val="0"/>
              </a:spcBef>
              <a:buFont typeface="Arial" pitchFamily="34" charset="0"/>
              <a:buChar char="•"/>
              <a:defRPr/>
            </a:pPr>
            <a:r>
              <a:rPr lang="en-US" sz="1600" kern="0" dirty="0" smtClean="0">
                <a:latin typeface="Calibri" pitchFamily="34" charset="0"/>
              </a:rPr>
              <a:t>NorDig should collect from members/broadcasters and regular present/provide service plans and intensions to the Industry.</a:t>
            </a:r>
          </a:p>
          <a:p>
            <a:pPr marL="800100" lvl="1" indent="-342900" eaLnBrk="0" hangingPunct="0">
              <a:spcBef>
                <a:spcPts val="0"/>
              </a:spcBef>
              <a:buFont typeface="Arial" pitchFamily="34" charset="0"/>
              <a:buChar char="•"/>
              <a:defRPr/>
            </a:pPr>
            <a:r>
              <a:rPr lang="en-US" sz="1600" kern="0" dirty="0">
                <a:latin typeface="Calibri" pitchFamily="34" charset="0"/>
              </a:rPr>
              <a:t>(</a:t>
            </a:r>
            <a:r>
              <a:rPr lang="en-US" sz="1600" kern="0" dirty="0" smtClean="0">
                <a:latin typeface="Calibri" pitchFamily="34" charset="0"/>
              </a:rPr>
              <a:t>Sony) With all improvement in video processing and display in new modern TV sets, reduces the diff </a:t>
            </a:r>
            <a:r>
              <a:rPr lang="en-US" sz="1600" kern="0" dirty="0" err="1" smtClean="0">
                <a:latin typeface="Calibri" pitchFamily="34" charset="0"/>
              </a:rPr>
              <a:t>betw</a:t>
            </a:r>
            <a:r>
              <a:rPr lang="en-US" sz="1600" kern="0" dirty="0" smtClean="0">
                <a:latin typeface="Calibri" pitchFamily="34" charset="0"/>
              </a:rPr>
              <a:t> </a:t>
            </a:r>
            <a:r>
              <a:rPr lang="en-US" sz="1600" kern="0" dirty="0" err="1" smtClean="0">
                <a:latin typeface="Calibri" pitchFamily="34" charset="0"/>
              </a:rPr>
              <a:t>sHDR</a:t>
            </a:r>
            <a:r>
              <a:rPr lang="en-US" sz="1600" kern="0" dirty="0" smtClean="0">
                <a:latin typeface="Calibri" pitchFamily="34" charset="0"/>
              </a:rPr>
              <a:t> and dHDR </a:t>
            </a:r>
          </a:p>
          <a:p>
            <a:pPr marL="800100" lvl="1" indent="-342900" eaLnBrk="0" hangingPunct="0">
              <a:spcBef>
                <a:spcPts val="0"/>
              </a:spcBef>
              <a:buFont typeface="Arial" pitchFamily="34" charset="0"/>
              <a:buChar char="•"/>
              <a:defRPr/>
            </a:pPr>
            <a:endParaRPr lang="en-US" sz="1600" kern="0" dirty="0">
              <a:latin typeface="Calibri" pitchFamily="34" charset="0"/>
            </a:endParaRPr>
          </a:p>
        </p:txBody>
      </p:sp>
      <p:sp>
        <p:nvSpPr>
          <p:cNvPr id="2" name="Rectangle 1"/>
          <p:cNvSpPr/>
          <p:nvPr/>
        </p:nvSpPr>
        <p:spPr>
          <a:xfrm>
            <a:off x="1045091" y="6566859"/>
            <a:ext cx="4572000" cy="215444"/>
          </a:xfrm>
          <a:prstGeom prst="rect">
            <a:avLst/>
          </a:prstGeom>
        </p:spPr>
        <p:txBody>
          <a:bodyPr>
            <a:spAutoFit/>
          </a:bodyPr>
          <a:lstStyle/>
          <a:p>
            <a:pPr>
              <a:spcAft>
                <a:spcPts val="0"/>
              </a:spcAft>
            </a:pPr>
            <a:r>
              <a:rPr lang="en-GB" sz="800" dirty="0">
                <a:latin typeface="Calibri" panose="020F0502020204030204" pitchFamily="34" charset="0"/>
                <a:ea typeface="Calibri" panose="020F0502020204030204" pitchFamily="34" charset="0"/>
                <a:cs typeface="Times New Roman" panose="02020603050405020304" pitchFamily="18" charset="0"/>
              </a:rPr>
              <a:t>Source: </a:t>
            </a:r>
            <a:r>
              <a:rPr lang="en-GB" sz="800" u="sng" dirty="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3"/>
              </a:rPr>
              <a:t>https://www.flatpanelshd.com/focus.php?subaction=showfull&amp;id=1543913516</a:t>
            </a:r>
            <a:r>
              <a:rPr lang="en-GB" sz="800" dirty="0">
                <a:latin typeface="Calibri" panose="020F0502020204030204" pitchFamily="34" charset="0"/>
                <a:ea typeface="Calibri" panose="020F0502020204030204" pitchFamily="34" charset="0"/>
                <a:cs typeface="Times New Roman" panose="02020603050405020304" pitchFamily="18" charset="0"/>
              </a:rPr>
              <a:t>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Box 8"/>
          <p:cNvSpPr txBox="1"/>
          <p:nvPr/>
        </p:nvSpPr>
        <p:spPr>
          <a:xfrm rot="20806634">
            <a:off x="254410" y="271796"/>
            <a:ext cx="2492990" cy="923330"/>
          </a:xfrm>
          <a:prstGeom prst="rect">
            <a:avLst/>
          </a:prstGeom>
          <a:noFill/>
        </p:spPr>
        <p:txBody>
          <a:bodyPr wrap="none" rtlCol="0">
            <a:spAutoFit/>
          </a:bodyPr>
          <a:lstStyle/>
          <a:p>
            <a:r>
              <a:rPr lang="en-GB" sz="5400" dirty="0" smtClean="0">
                <a:solidFill>
                  <a:srgbClr val="FF0000"/>
                </a:solidFill>
              </a:rPr>
              <a:t>DRAFT</a:t>
            </a:r>
            <a:endParaRPr lang="en-GB" sz="5400" dirty="0">
              <a:solidFill>
                <a:srgbClr val="FF0000"/>
              </a:solidFill>
            </a:endParaRPr>
          </a:p>
        </p:txBody>
      </p:sp>
    </p:spTree>
    <p:extLst>
      <p:ext uri="{BB962C8B-B14F-4D97-AF65-F5344CB8AC3E}">
        <p14:creationId xmlns:p14="http://schemas.microsoft.com/office/powerpoint/2010/main" val="130409388"/>
      </p:ext>
    </p:extLst>
  </p:cSld>
  <p:clrMapOvr>
    <a:masterClrMapping/>
  </p:clrMapOvr>
</p:sld>
</file>

<file path=ppt/theme/theme1.xml><?xml version="1.0" encoding="utf-8"?>
<a:theme xmlns:a="http://schemas.openxmlformats.org/drawingml/2006/main" name="Standard utforming">
  <a:themeElements>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 utforming">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 utformin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 utformin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 utformin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 utformin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 utformin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 utforming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 utformin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 utformin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 utformin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 utformin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 utformin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145229</TotalTime>
  <Words>3533</Words>
  <Application>Microsoft Office PowerPoint</Application>
  <PresentationFormat>On-screen Show (4:3)</PresentationFormat>
  <Paragraphs>404</Paragraphs>
  <Slides>22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Arial Narrow</vt:lpstr>
      <vt:lpstr>Calibri</vt:lpstr>
      <vt:lpstr>Cambria Math</vt:lpstr>
      <vt:lpstr>Tahoma</vt:lpstr>
      <vt:lpstr>Times New Roman</vt:lpstr>
      <vt:lpstr>Standard utforming</vt:lpstr>
      <vt:lpstr>PowerPoint Presentation</vt:lpstr>
      <vt:lpstr>NorDig T report -  Overview specification work      NorDig Excom meeting 10th October 2019 Stockholm, Sweden</vt:lpstr>
      <vt:lpstr>NorDig T report -  Work and subgroups      NorDig Excom meeting 10th October 2019 Stockholm, Sweden</vt:lpstr>
      <vt:lpstr>NorDig T report -  Meeting calendar 2017      NorDig Excom meeting 10th October 2019 Stockholm, Sweden</vt:lpstr>
      <vt:lpstr>NorDig T report – NorDig countries/networks       NorDig Excom meeting 10th October 2019 Stockholm, Sweden</vt:lpstr>
      <vt:lpstr>NorDig T report -  Video dynamic HDR      NorDig Excom meeting 10th October 2019 Stockholm, Sweden</vt:lpstr>
      <vt:lpstr>NorDig T report -  Video dynamic HDR       NorDig Excom meeting 10th October 2019 Stockholm, Sweden</vt:lpstr>
      <vt:lpstr>NorDig T report -  Video dynamic HDR       NorDig Excom meeting 7th March 2019 Stockholm, Sweden</vt:lpstr>
      <vt:lpstr>NorDig T report -  Video dynamic HDR       NorDig Excom meeting 7th March 2019 Stockholm, Sweden</vt:lpstr>
      <vt:lpstr>NorDig T report -  Video dynamic HDR       NorDig Excom meeting 7th March 2019 Stockholm, Sweden</vt:lpstr>
      <vt:lpstr>NorDig T report -  HbbTV and NorDig EPG/Event info      NorDig Excom meeting 10th October 2019 Stockholm, Sweden</vt:lpstr>
      <vt:lpstr>NorDig T report -  Unified IRD spec, after v3.1      NorDig Excom meeting 10th October 2019 Stockholm, Sweden</vt:lpstr>
      <vt:lpstr>NorDig T report – report DVB status      NorDig Excom meeting 10th October 2019 Stockholm, Sweden</vt:lpstr>
      <vt:lpstr>NorDig T report –      NorDig Excom meeting 10th October 2019 Stockholm, Sweden</vt:lpstr>
      <vt:lpstr>NorDig T report - mandates and activities (1/4)        NorDig Excom meeting 10th October 2019 Stockholm, Sweden</vt:lpstr>
      <vt:lpstr>NorDig T report - mandates and activities (2/4)        NorDig Excom meeting 10th October 2019 Stockholm, Sweden</vt:lpstr>
      <vt:lpstr>NorDig T report - mandates and activities (3/4)        NorDig Excom meeting 10th October 2019 Stockholm, Sweden</vt:lpstr>
      <vt:lpstr>NorDig T report - mandates and activities (4/4)        NorDig Excom meeting 10th October 2019 Stockholm, Sweden</vt:lpstr>
      <vt:lpstr>NorDig T report -  Accessibility report status          (1/4)      NorDig Excom meeting 10th October 2019 Stockholm, Sweden</vt:lpstr>
      <vt:lpstr>NorDig T report -  Accessibility report status          (2/4)      NorDig Excom meeting 10th October 2019 Stockholm, Sweden</vt:lpstr>
      <vt:lpstr>NorDig T report -  Accessibility report status           (3/4)      NorDig Excom meeting 10th October 2019 Stockholm, Sweden</vt:lpstr>
      <vt:lpstr>NorDig T report -  Accessibility report status           (4/4)      NorDig Excom meeting 10th October 2019 Stockholm, Sweden</vt:lpstr>
    </vt:vector>
  </TitlesOfParts>
  <Company>Telenor 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Message to ExCom</dc:title>
  <dc:creator>Henri Caddeo</dc:creator>
  <cp:lastModifiedBy>Per Tullstedt 1726</cp:lastModifiedBy>
  <cp:revision>1509</cp:revision>
  <cp:lastPrinted>2017-10-03T18:13:30Z</cp:lastPrinted>
  <dcterms:created xsi:type="dcterms:W3CDTF">2007-01-31T19:27:04Z</dcterms:created>
  <dcterms:modified xsi:type="dcterms:W3CDTF">2019-09-24T13:21:49Z</dcterms:modified>
</cp:coreProperties>
</file>