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5">
  <p:sldMasterIdLst>
    <p:sldMasterId id="2147483648" r:id="rId1"/>
  </p:sldMasterIdLst>
  <p:notesMasterIdLst>
    <p:notesMasterId r:id="rId23"/>
  </p:notesMasterIdLst>
  <p:handoutMasterIdLst>
    <p:handoutMasterId r:id="rId24"/>
  </p:handoutMasterIdLst>
  <p:sldIdLst>
    <p:sldId id="846" r:id="rId2"/>
    <p:sldId id="599" r:id="rId3"/>
    <p:sldId id="577" r:id="rId4"/>
    <p:sldId id="579" r:id="rId5"/>
    <p:sldId id="596" r:id="rId6"/>
    <p:sldId id="512" r:id="rId7"/>
    <p:sldId id="824" r:id="rId8"/>
    <p:sldId id="898" r:id="rId9"/>
    <p:sldId id="913" r:id="rId10"/>
    <p:sldId id="897" r:id="rId11"/>
    <p:sldId id="910" r:id="rId12"/>
    <p:sldId id="926" r:id="rId13"/>
    <p:sldId id="548" r:id="rId14"/>
    <p:sldId id="805" r:id="rId15"/>
    <p:sldId id="808" r:id="rId16"/>
    <p:sldId id="812" r:id="rId17"/>
    <p:sldId id="814" r:id="rId18"/>
    <p:sldId id="813" r:id="rId19"/>
    <p:sldId id="929" r:id="rId20"/>
    <p:sldId id="927" r:id="rId21"/>
    <p:sldId id="928" r:id="rId22"/>
  </p:sldIdLst>
  <p:sldSz cx="9144000" cy="6858000" type="screen4x3"/>
  <p:notesSz cx="6797675" cy="9926638"/>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008000"/>
    <a:srgbClr val="FFA3A5"/>
    <a:srgbClr val="5C0000"/>
    <a:srgbClr val="663300"/>
    <a:srgbClr val="D2ECB6"/>
    <a:srgbClr val="FFABAD"/>
    <a:srgbClr val="C6E6A2"/>
    <a:srgbClr val="FF7C80"/>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98" autoAdjust="0"/>
    <p:restoredTop sz="92234" autoAdjust="0"/>
  </p:normalViewPr>
  <p:slideViewPr>
    <p:cSldViewPr>
      <p:cViewPr varScale="1">
        <p:scale>
          <a:sx n="112" d="100"/>
          <a:sy n="112" d="100"/>
        </p:scale>
        <p:origin x="228" y="108"/>
      </p:cViewPr>
      <p:guideLst>
        <p:guide orient="horz" pos="2160"/>
        <p:guide pos="2880"/>
      </p:guideLst>
    </p:cSldViewPr>
  </p:slideViewPr>
  <p:outlineViewPr>
    <p:cViewPr>
      <p:scale>
        <a:sx n="33" d="100"/>
        <a:sy n="33" d="100"/>
      </p:scale>
      <p:origin x="48" y="945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185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6"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EAA92433-1856-4F43-8A08-AD921B5655D2}" type="slidenum">
              <a:rPr lang="nb-NO"/>
              <a:pPr>
                <a:defRPr/>
              </a:pPr>
              <a:t>‹#›</a:t>
            </a:fld>
            <a:endParaRPr lang="nb-NO"/>
          </a:p>
        </p:txBody>
      </p:sp>
    </p:spTree>
    <p:extLst>
      <p:ext uri="{BB962C8B-B14F-4D97-AF65-F5344CB8AC3E}">
        <p14:creationId xmlns:p14="http://schemas.microsoft.com/office/powerpoint/2010/main" val="1532733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229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6148" name="Rectangle 4"/>
          <p:cNvSpPr>
            <a:spLocks noGrp="1" noRot="1" noChangeAspect="1" noChangeArrowheads="1" noTextEdit="1"/>
          </p:cNvSpPr>
          <p:nvPr>
            <p:ph type="sldImg" idx="2"/>
          </p:nvPr>
        </p:nvSpPr>
        <p:spPr bwMode="auto">
          <a:xfrm>
            <a:off x="919163" y="744538"/>
            <a:ext cx="4962525"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9450" y="4716463"/>
            <a:ext cx="5438775" cy="4465637"/>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1229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229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176FCF84-E18E-4863-AF2E-AF6CBF85D626}" type="slidenum">
              <a:rPr lang="nb-NO"/>
              <a:pPr>
                <a:defRPr/>
              </a:pPr>
              <a:t>‹#›</a:t>
            </a:fld>
            <a:endParaRPr lang="nb-NO"/>
          </a:p>
        </p:txBody>
      </p:sp>
    </p:spTree>
    <p:extLst>
      <p:ext uri="{BB962C8B-B14F-4D97-AF65-F5344CB8AC3E}">
        <p14:creationId xmlns:p14="http://schemas.microsoft.com/office/powerpoint/2010/main" val="2647495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12F2BA07-ACE7-46D3-93CF-09E6D1C428A9}" type="slidenum">
              <a:rPr lang="da-DK" smtClean="0"/>
              <a:t>20</a:t>
            </a:fld>
            <a:endParaRPr lang="da-DK"/>
          </a:p>
        </p:txBody>
      </p:sp>
    </p:spTree>
    <p:extLst>
      <p:ext uri="{BB962C8B-B14F-4D97-AF65-F5344CB8AC3E}">
        <p14:creationId xmlns:p14="http://schemas.microsoft.com/office/powerpoint/2010/main" val="1134971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12F2BA07-ACE7-46D3-93CF-09E6D1C428A9}" type="slidenum">
              <a:rPr lang="da-DK" smtClean="0"/>
              <a:t>21</a:t>
            </a:fld>
            <a:endParaRPr lang="da-DK"/>
          </a:p>
        </p:txBody>
      </p:sp>
    </p:spTree>
    <p:extLst>
      <p:ext uri="{BB962C8B-B14F-4D97-AF65-F5344CB8AC3E}">
        <p14:creationId xmlns:p14="http://schemas.microsoft.com/office/powerpoint/2010/main" val="32017529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03"/>
            <a:ext cx="9144000" cy="4811151"/>
          </a:xfrm>
          <a:prstGeom prst="rect">
            <a:avLst/>
          </a:prstGeom>
        </p:spPr>
      </p:pic>
      <p:pic>
        <p:nvPicPr>
          <p:cNvPr id="10" name="Picture 9"/>
          <p:cNvPicPr>
            <a:picLocks noChangeAspect="1"/>
          </p:cNvPicPr>
          <p:nvPr userDrawn="1"/>
        </p:nvPicPr>
        <p:blipFill>
          <a:blip r:embed="rId3"/>
          <a:stretch>
            <a:fillRect/>
          </a:stretch>
        </p:blipFill>
        <p:spPr>
          <a:xfrm>
            <a:off x="115489" y="106777"/>
            <a:ext cx="1140622" cy="1077588"/>
          </a:xfrm>
          <a:prstGeom prst="rect">
            <a:avLst/>
          </a:prstGeom>
        </p:spPr>
      </p:pic>
      <p:sp>
        <p:nvSpPr>
          <p:cNvPr id="2" name="Tittel 1"/>
          <p:cNvSpPr>
            <a:spLocks noGrp="1"/>
          </p:cNvSpPr>
          <p:nvPr>
            <p:ph type="ctrTitle"/>
          </p:nvPr>
        </p:nvSpPr>
        <p:spPr>
          <a:xfrm>
            <a:off x="685800" y="2130427"/>
            <a:ext cx="7772400" cy="1470025"/>
          </a:xfrm>
        </p:spPr>
        <p:txBody>
          <a:bodyPr/>
          <a:lstStyle>
            <a:lvl1pPr>
              <a:defRPr sz="3600">
                <a:latin typeface="Calibri" pitchFamily="34" charset="0"/>
              </a:defRPr>
            </a:lvl1pPr>
          </a:lstStyle>
          <a:p>
            <a:r>
              <a:rPr lang="nb-NO" dirty="0"/>
              <a:t>Klikk for å redigere tittelstil</a:t>
            </a:r>
          </a:p>
        </p:txBody>
      </p:sp>
      <p:sp>
        <p:nvSpPr>
          <p:cNvPr id="3" name="Undertittel 2"/>
          <p:cNvSpPr>
            <a:spLocks noGrp="1"/>
          </p:cNvSpPr>
          <p:nvPr>
            <p:ph type="subTitle" idx="1"/>
          </p:nvPr>
        </p:nvSpPr>
        <p:spPr>
          <a:xfrm>
            <a:off x="1371600" y="3886200"/>
            <a:ext cx="6400800" cy="1752600"/>
          </a:xfrm>
        </p:spPr>
        <p:txBody>
          <a:bodyPr/>
          <a:lstStyle>
            <a:lvl1pPr marL="0" indent="0" algn="ctr">
              <a:buNone/>
              <a:defRPr sz="240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p:cNvSpPr>
            <a:spLocks noGrp="1" noChangeArrowheads="1"/>
          </p:cNvSpPr>
          <p:nvPr>
            <p:ph type="dt" sz="half" idx="10"/>
          </p:nvPr>
        </p:nvSpPr>
        <p:spPr>
          <a:xfrm>
            <a:off x="457200" y="6453337"/>
            <a:ext cx="2133600" cy="268139"/>
          </a:xfrm>
          <a:ln/>
        </p:spPr>
        <p:txBody>
          <a:bodyPr/>
          <a:lstStyle>
            <a:lvl1pPr>
              <a:defRPr sz="1000"/>
            </a:lvl1pPr>
          </a:lstStyle>
          <a:p>
            <a:pPr>
              <a:defRPr/>
            </a:pPr>
            <a:endParaRPr lang="nb-NO" dirty="0"/>
          </a:p>
        </p:txBody>
      </p:sp>
      <p:sp>
        <p:nvSpPr>
          <p:cNvPr id="5" name="Rectangle 5"/>
          <p:cNvSpPr>
            <a:spLocks noGrp="1" noChangeArrowheads="1"/>
          </p:cNvSpPr>
          <p:nvPr>
            <p:ph type="ftr" sz="quarter" idx="11"/>
          </p:nvPr>
        </p:nvSpPr>
        <p:spPr>
          <a:xfrm>
            <a:off x="3124200" y="6453337"/>
            <a:ext cx="2895600" cy="268139"/>
          </a:xfrm>
          <a:ln/>
        </p:spPr>
        <p:txBody>
          <a:bodyPr/>
          <a:lstStyle>
            <a:lvl1pPr>
              <a:defRPr sz="1000"/>
            </a:lvl1pPr>
          </a:lstStyle>
          <a:p>
            <a:pPr>
              <a:defRPr/>
            </a:pPr>
            <a:endParaRPr lang="nb-NO" dirty="0"/>
          </a:p>
        </p:txBody>
      </p:sp>
      <p:sp>
        <p:nvSpPr>
          <p:cNvPr id="6" name="Rectangle 6"/>
          <p:cNvSpPr>
            <a:spLocks noGrp="1" noChangeArrowheads="1"/>
          </p:cNvSpPr>
          <p:nvPr>
            <p:ph type="sldNum" sz="quarter" idx="12"/>
          </p:nvPr>
        </p:nvSpPr>
        <p:spPr>
          <a:xfrm>
            <a:off x="7956376" y="6453337"/>
            <a:ext cx="730424" cy="268139"/>
          </a:xfrm>
          <a:ln/>
        </p:spPr>
        <p:txBody>
          <a:bodyPr/>
          <a:lstStyle>
            <a:lvl1pPr>
              <a:defRPr sz="1000"/>
            </a:lvl1pPr>
          </a:lstStyle>
          <a:p>
            <a:pPr>
              <a:defRPr/>
            </a:pPr>
            <a:fld id="{8448E413-277E-44FD-9FFC-64B2CB6B3D44}" type="slidenum">
              <a:rPr lang="nb-NO" smtClean="0"/>
              <a:pPr>
                <a:defRPr/>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78CAD0B0-430C-492C-B479-DA0B084581EF}"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40"/>
            <a:ext cx="20574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457200" y="274640"/>
            <a:ext cx="60198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59AF2481-7338-42A6-9766-AE6726C653D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0" y="5939"/>
            <a:ext cx="9144000" cy="801369"/>
          </a:xfrm>
          <a:prstGeom prst="rect">
            <a:avLst/>
          </a:prstGeom>
        </p:spPr>
      </p:pic>
      <p:pic>
        <p:nvPicPr>
          <p:cNvPr id="4" name="Picture 3"/>
          <p:cNvPicPr>
            <a:picLocks noChangeAspect="1"/>
          </p:cNvPicPr>
          <p:nvPr userDrawn="1"/>
        </p:nvPicPr>
        <p:blipFill>
          <a:blip r:embed="rId3"/>
          <a:stretch>
            <a:fillRect/>
          </a:stretch>
        </p:blipFill>
        <p:spPr>
          <a:xfrm>
            <a:off x="20596" y="14177"/>
            <a:ext cx="803150" cy="758765"/>
          </a:xfrm>
          <a:prstGeom prst="rect">
            <a:avLst/>
          </a:prstGeom>
        </p:spPr>
      </p:pic>
      <p:sp>
        <p:nvSpPr>
          <p:cNvPr id="3" name="Plassholder for innhold 2"/>
          <p:cNvSpPr>
            <a:spLocks noGrp="1"/>
          </p:cNvSpPr>
          <p:nvPr>
            <p:ph idx="1"/>
          </p:nvPr>
        </p:nvSpPr>
        <p:spPr>
          <a:xfrm>
            <a:off x="457200" y="961395"/>
            <a:ext cx="8229600" cy="5419933"/>
          </a:xfrm>
        </p:spPr>
        <p:txBody>
          <a:bodyPr/>
          <a:lstStyle>
            <a:lvl1pPr>
              <a:defRPr sz="2000">
                <a:latin typeface="Calibri" pitchFamily="34" charset="0"/>
              </a:defRPr>
            </a:lvl1pPr>
            <a:lvl2pPr>
              <a:defRPr sz="1800">
                <a:latin typeface="Calibri" pitchFamily="34" charset="0"/>
              </a:defRPr>
            </a:lvl2pPr>
            <a:lvl3pPr>
              <a:defRPr sz="1600">
                <a:latin typeface="Calibri" pitchFamily="34" charset="0"/>
              </a:defRPr>
            </a:lvl3pPr>
            <a:lvl4pPr>
              <a:defRPr sz="1400">
                <a:latin typeface="Calibri" pitchFamily="34" charset="0"/>
              </a:defRPr>
            </a:lvl4pPr>
            <a:lvl5pPr>
              <a:defRPr sz="1400">
                <a:latin typeface="Calibri"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Tittel 1"/>
          <p:cNvSpPr>
            <a:spLocks noGrp="1"/>
          </p:cNvSpPr>
          <p:nvPr>
            <p:ph type="title"/>
          </p:nvPr>
        </p:nvSpPr>
        <p:spPr>
          <a:xfrm>
            <a:off x="971600" y="116632"/>
            <a:ext cx="7715200" cy="648072"/>
          </a:xfrm>
        </p:spPr>
        <p:txBody>
          <a:bodyPr/>
          <a:lstStyle>
            <a:lvl1pPr algn="l">
              <a:defRPr sz="2400"/>
            </a:lvl1pPr>
          </a:lstStyle>
          <a:p>
            <a:r>
              <a:rPr lang="nb-NO" dirty="0"/>
              <a:t>Klikk for å redigere tittelstil</a:t>
            </a:r>
          </a:p>
        </p:txBody>
      </p:sp>
      <p:sp>
        <p:nvSpPr>
          <p:cNvPr id="10" name="Platshållare för datum 9"/>
          <p:cNvSpPr>
            <a:spLocks noGrp="1"/>
          </p:cNvSpPr>
          <p:nvPr>
            <p:ph type="dt" sz="half" idx="10"/>
          </p:nvPr>
        </p:nvSpPr>
        <p:spPr>
          <a:xfrm>
            <a:off x="457200" y="6453337"/>
            <a:ext cx="2133600" cy="268139"/>
          </a:xfrm>
        </p:spPr>
        <p:txBody>
          <a:bodyPr/>
          <a:lstStyle>
            <a:lvl1pPr>
              <a:defRPr sz="1000"/>
            </a:lvl1pPr>
          </a:lstStyle>
          <a:p>
            <a:pPr>
              <a:defRPr/>
            </a:pPr>
            <a:endParaRPr lang="nb-NO"/>
          </a:p>
        </p:txBody>
      </p:sp>
      <p:sp>
        <p:nvSpPr>
          <p:cNvPr id="11" name="Platshållare för bildnummer 10"/>
          <p:cNvSpPr>
            <a:spLocks noGrp="1"/>
          </p:cNvSpPr>
          <p:nvPr>
            <p:ph type="sldNum" sz="quarter" idx="11"/>
          </p:nvPr>
        </p:nvSpPr>
        <p:spPr>
          <a:xfrm>
            <a:off x="6553200" y="6453337"/>
            <a:ext cx="2133600" cy="268139"/>
          </a:xfrm>
        </p:spPr>
        <p:txBody>
          <a:bodyPr/>
          <a:lstStyle>
            <a:lvl1pPr>
              <a:defRPr sz="1000"/>
            </a:lvl1pPr>
          </a:lstStyle>
          <a:p>
            <a:pPr>
              <a:defRPr/>
            </a:pPr>
            <a:fld id="{CD43E73F-939E-41C0-A51D-E14F15C47D94}" type="slidenum">
              <a:rPr lang="nb-NO" smtClean="0"/>
              <a:pPr>
                <a:defRPr/>
              </a:pPr>
              <a:t>‹#›</a:t>
            </a:fld>
            <a:endParaRPr lang="nb-NO" dirty="0"/>
          </a:p>
        </p:txBody>
      </p:sp>
      <p:sp>
        <p:nvSpPr>
          <p:cNvPr id="12" name="Platshållare för sidfot 11"/>
          <p:cNvSpPr>
            <a:spLocks noGrp="1"/>
          </p:cNvSpPr>
          <p:nvPr>
            <p:ph type="ftr" sz="quarter" idx="12"/>
          </p:nvPr>
        </p:nvSpPr>
        <p:spPr>
          <a:xfrm>
            <a:off x="3124200" y="6453337"/>
            <a:ext cx="2895600" cy="268139"/>
          </a:xfrm>
        </p:spPr>
        <p:txBody>
          <a:bodyPr/>
          <a:lstStyle>
            <a:lvl1pPr>
              <a:defRPr sz="1000"/>
            </a:lvl1pPr>
          </a:lstStyle>
          <a:p>
            <a:pPr>
              <a:defRPr/>
            </a:pPr>
            <a:r>
              <a:rPr lang="nb-NO"/>
              <a:t>NorDig/T 10 February 2007</a:t>
            </a:r>
          </a:p>
        </p:txBody>
      </p:sp>
      <p:cxnSp>
        <p:nvCxnSpPr>
          <p:cNvPr id="6" name="Straight Connector 5"/>
          <p:cNvCxnSpPr/>
          <p:nvPr userDrawn="1"/>
        </p:nvCxnSpPr>
        <p:spPr>
          <a:xfrm>
            <a:off x="0" y="798079"/>
            <a:ext cx="9144000" cy="9229"/>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2"/>
            <a:ext cx="77724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F9C81274-710A-4E52-832F-F617AFE28077}"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AAC3097E-1200-41B3-8B38-8F142BFF3C8B}"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9" name="Rectangle 6"/>
          <p:cNvSpPr>
            <a:spLocks noGrp="1" noChangeArrowheads="1"/>
          </p:cNvSpPr>
          <p:nvPr>
            <p:ph type="sldNum" sz="quarter" idx="12"/>
          </p:nvPr>
        </p:nvSpPr>
        <p:spPr>
          <a:ln/>
        </p:spPr>
        <p:txBody>
          <a:bodyPr/>
          <a:lstStyle>
            <a:lvl1pPr>
              <a:defRPr/>
            </a:lvl1pPr>
          </a:lstStyle>
          <a:p>
            <a:pPr>
              <a:defRPr/>
            </a:pPr>
            <a:fld id="{0FC02AB0-275D-437E-87DD-89525482DCD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5" name="Rectangle 6"/>
          <p:cNvSpPr>
            <a:spLocks noGrp="1" noChangeArrowheads="1"/>
          </p:cNvSpPr>
          <p:nvPr>
            <p:ph type="sldNum" sz="quarter" idx="12"/>
          </p:nvPr>
        </p:nvSpPr>
        <p:spPr>
          <a:ln/>
        </p:spPr>
        <p:txBody>
          <a:bodyPr/>
          <a:lstStyle>
            <a:lvl1pPr>
              <a:defRPr/>
            </a:lvl1pPr>
          </a:lstStyle>
          <a:p>
            <a:pPr>
              <a:defRPr/>
            </a:pPr>
            <a:fld id="{34218792-7E2F-4AC3-9DE1-916B1386EB93}"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4" name="Rectangle 6"/>
          <p:cNvSpPr>
            <a:spLocks noGrp="1" noChangeArrowheads="1"/>
          </p:cNvSpPr>
          <p:nvPr>
            <p:ph type="sldNum" sz="quarter" idx="12"/>
          </p:nvPr>
        </p:nvSpPr>
        <p:spPr>
          <a:ln/>
        </p:spPr>
        <p:txBody>
          <a:bodyPr/>
          <a:lstStyle>
            <a:lvl1pPr>
              <a:defRPr/>
            </a:lvl1pPr>
          </a:lstStyle>
          <a:p>
            <a:pPr>
              <a:defRPr/>
            </a:pPr>
            <a:fld id="{8C45C692-F0EC-4778-BA56-1CC4A14A8441}"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1" y="273050"/>
            <a:ext cx="3008313"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98AA4AFA-28A4-452C-AC20-BFEC41F33A5A}"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E462513B-5372-41FB-A4C6-100EAA37D4B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Klikk for å redigere tittelstil</a:t>
            </a:r>
          </a:p>
        </p:txBody>
      </p:sp>
      <p:sp>
        <p:nvSpPr>
          <p:cNvPr id="1027" name="Rectangle 3"/>
          <p:cNvSpPr>
            <a:spLocks noGrp="1" noChangeArrowheads="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b-NO"/>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nb-NO"/>
              <a:t>NorDig/T 10 February 2007</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43E73F-939E-41C0-A51D-E14F15C47D94}" type="slidenum">
              <a:rPr lang="nb-NO"/>
              <a:pPr>
                <a:defRPr/>
              </a:pPr>
              <a:t>‹#›</a:t>
            </a:fld>
            <a:endParaRPr lang="nb-N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tech.ebu.ch/tvanytime" TargetMode="External"/><Relationship Id="rId4" Type="http://schemas.openxmlformats.org/officeDocument/2006/relationships/hyperlink" Target="http://www.etsi.org/deliver/etsi_ts/102800_102899/1028220301/01.10.01_60/ts_1028220301v011001p.pdf"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etsi.org/deliver/etsi_ts/102800_102899/1028220301/01.10.01_60/ts_1028220301v011001p.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nordig.or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Plassholder for lysbildenummer 5"/>
          <p:cNvSpPr>
            <a:spLocks noGrp="1"/>
          </p:cNvSpPr>
          <p:nvPr>
            <p:ph type="sldNum" sz="quarter" idx="12"/>
          </p:nvPr>
        </p:nvSpPr>
        <p:spPr>
          <a:noFill/>
        </p:spPr>
        <p:txBody>
          <a:bodyPr/>
          <a:lstStyle/>
          <a:p>
            <a:fld id="{B0662081-7423-49C5-ACB0-9F37174CD27F}" type="slidenum">
              <a:rPr lang="en-US" smtClean="0"/>
              <a:pPr/>
              <a:t>1</a:t>
            </a:fld>
            <a:endParaRPr lang="en-US" dirty="0"/>
          </a:p>
        </p:txBody>
      </p:sp>
      <p:sp>
        <p:nvSpPr>
          <p:cNvPr id="10" name="Rectangle 2"/>
          <p:cNvSpPr txBox="1">
            <a:spLocks noChangeArrowheads="1"/>
          </p:cNvSpPr>
          <p:nvPr/>
        </p:nvSpPr>
        <p:spPr bwMode="auto">
          <a:xfrm>
            <a:off x="1547665" y="44624"/>
            <a:ext cx="6984778" cy="850900"/>
          </a:xfrm>
          <a:prstGeom prst="rect">
            <a:avLst/>
          </a:prstGeom>
          <a:noFill/>
          <a:ln w="9525">
            <a:noFill/>
            <a:miter lim="800000"/>
            <a:headEnd/>
            <a:tailEnd/>
          </a:ln>
        </p:spPr>
        <p:txBody>
          <a:bodyPr anchor="ctr"/>
          <a:lstStyle/>
          <a:p>
            <a:pPr>
              <a:defRPr/>
            </a:pPr>
            <a:r>
              <a:rPr lang="en-US" sz="2400" b="1" kern="0" dirty="0">
                <a:latin typeface="+mj-lt"/>
                <a:ea typeface="+mj-ea"/>
                <a:cs typeface="+mj-cs"/>
              </a:rPr>
              <a:t>NorDig T report to Excom</a:t>
            </a:r>
          </a:p>
          <a:p>
            <a:pPr>
              <a:defRPr/>
            </a:pPr>
            <a:r>
              <a:rPr lang="en-US" sz="1400" b="1" kern="0" dirty="0">
                <a:latin typeface="+mj-lt"/>
                <a:ea typeface="+mj-ea"/>
                <a:cs typeface="+mj-cs"/>
              </a:rPr>
              <a:t>   NorDig Excom meeting </a:t>
            </a:r>
            <a:r>
              <a:rPr lang="en-US" sz="1400" b="1" kern="0" dirty="0" smtClean="0">
                <a:latin typeface="+mj-lt"/>
                <a:ea typeface="+mj-ea"/>
                <a:cs typeface="+mj-cs"/>
              </a:rPr>
              <a:t>8</a:t>
            </a:r>
            <a:r>
              <a:rPr lang="en-US" sz="1400" b="1" kern="0" baseline="30000" dirty="0" smtClean="0">
                <a:latin typeface="+mj-lt"/>
                <a:ea typeface="+mj-ea"/>
                <a:cs typeface="+mj-cs"/>
              </a:rPr>
              <a:t>th</a:t>
            </a:r>
            <a:r>
              <a:rPr lang="en-US" sz="1400" b="1" kern="0" dirty="0" smtClean="0">
                <a:latin typeface="+mj-lt"/>
                <a:ea typeface="+mj-ea"/>
                <a:cs typeface="+mj-cs"/>
              </a:rPr>
              <a:t> March 2018 </a:t>
            </a:r>
            <a:r>
              <a:rPr lang="en-US" sz="1200" b="1" kern="0" dirty="0">
                <a:latin typeface="+mj-lt"/>
                <a:ea typeface="+mj-ea"/>
                <a:cs typeface="+mj-cs"/>
              </a:rPr>
              <a:t>Stockholm, Sweden</a:t>
            </a:r>
          </a:p>
        </p:txBody>
      </p:sp>
      <p:sp>
        <p:nvSpPr>
          <p:cNvPr id="8" name="Content Placeholder 1"/>
          <p:cNvSpPr txBox="1">
            <a:spLocks/>
          </p:cNvSpPr>
          <p:nvPr/>
        </p:nvSpPr>
        <p:spPr bwMode="auto">
          <a:xfrm>
            <a:off x="1331640" y="953788"/>
            <a:ext cx="7571184" cy="51427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sz="2400">
                <a:solidFill>
                  <a:schemeClr val="tx1"/>
                </a:solidFill>
                <a:latin typeface="Calibri" pitchFamily="34" charset="0"/>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algn="l">
              <a:spcBef>
                <a:spcPts val="0"/>
              </a:spcBef>
            </a:pPr>
            <a:r>
              <a:rPr lang="en-US" sz="1600" b="1" kern="0" dirty="0"/>
              <a:t>NorDig Excom Agenda </a:t>
            </a:r>
            <a:r>
              <a:rPr lang="en-US" sz="1600" b="1" kern="0" dirty="0" smtClean="0"/>
              <a:t>8</a:t>
            </a:r>
            <a:r>
              <a:rPr lang="en-US" sz="1600" b="1" kern="0" baseline="30000" dirty="0" smtClean="0"/>
              <a:t>th</a:t>
            </a:r>
            <a:r>
              <a:rPr lang="en-US" sz="1600" b="1" kern="0" dirty="0" smtClean="0"/>
              <a:t> March </a:t>
            </a:r>
            <a:r>
              <a:rPr lang="en-US" sz="1400" b="1" kern="0" dirty="0" smtClean="0"/>
              <a:t>2018</a:t>
            </a:r>
            <a:r>
              <a:rPr lang="en-US" sz="1600" b="1" kern="0" dirty="0" smtClean="0"/>
              <a:t>:</a:t>
            </a:r>
            <a:endParaRPr lang="en-US" sz="1600" b="1" kern="0" dirty="0"/>
          </a:p>
          <a:p>
            <a:pPr algn="l">
              <a:spcBef>
                <a:spcPts val="0"/>
              </a:spcBef>
            </a:pPr>
            <a:r>
              <a:rPr lang="en-US" sz="1000" b="1" i="1" kern="0" dirty="0"/>
              <a:t>Place: </a:t>
            </a:r>
            <a:r>
              <a:rPr lang="en-US" sz="1000" b="1" i="1" kern="0" dirty="0" err="1"/>
              <a:t>Blu</a:t>
            </a:r>
            <a:r>
              <a:rPr lang="en-US" sz="1000" b="1" i="1" kern="0" dirty="0"/>
              <a:t> Radisson Hotel, Arlanda in Stockholm, Time: 10:00 to approx. 16:00</a:t>
            </a:r>
          </a:p>
          <a:p>
            <a:pPr algn="l"/>
            <a:endParaRPr lang="en-GB" sz="1000" b="1" i="1" kern="0" dirty="0">
              <a:solidFill>
                <a:schemeClr val="bg1">
                  <a:lumMod val="75000"/>
                </a:schemeClr>
              </a:solidFill>
            </a:endParaRPr>
          </a:p>
          <a:p>
            <a:pPr algn="l"/>
            <a:r>
              <a:rPr lang="en-GB" sz="1400" b="1" i="1" kern="0" dirty="0">
                <a:solidFill>
                  <a:schemeClr val="bg1">
                    <a:lumMod val="75000"/>
                  </a:schemeClr>
                </a:solidFill>
              </a:rPr>
              <a:t>1. Agenda and report from previous meeting</a:t>
            </a:r>
          </a:p>
          <a:p>
            <a:pPr algn="l"/>
            <a:r>
              <a:rPr lang="en-GB" sz="1400" b="1" i="1" kern="0" dirty="0">
                <a:solidFill>
                  <a:schemeClr val="bg1">
                    <a:lumMod val="75000"/>
                  </a:schemeClr>
                </a:solidFill>
              </a:rPr>
              <a:t>2. Organizational matters</a:t>
            </a:r>
          </a:p>
          <a:p>
            <a:pPr algn="l"/>
            <a:r>
              <a:rPr lang="en-GB" sz="1400" b="1" i="1" kern="0" dirty="0" smtClean="0">
                <a:solidFill>
                  <a:schemeClr val="bg1">
                    <a:lumMod val="75000"/>
                  </a:schemeClr>
                </a:solidFill>
              </a:rPr>
              <a:t>	2.1</a:t>
            </a:r>
            <a:r>
              <a:rPr lang="en-GB" sz="1400" b="1" i="1" kern="0" dirty="0">
                <a:solidFill>
                  <a:schemeClr val="bg1">
                    <a:lumMod val="75000"/>
                  </a:schemeClr>
                </a:solidFill>
              </a:rPr>
              <a:t>. Chairman for NorDig Excom</a:t>
            </a:r>
          </a:p>
          <a:p>
            <a:pPr algn="l"/>
            <a:r>
              <a:rPr lang="en-GB" sz="1400" b="1" i="1" kern="0" dirty="0" smtClean="0">
                <a:solidFill>
                  <a:schemeClr val="bg1">
                    <a:lumMod val="75000"/>
                  </a:schemeClr>
                </a:solidFill>
              </a:rPr>
              <a:t>	2.2</a:t>
            </a:r>
            <a:r>
              <a:rPr lang="en-GB" sz="1400" b="1" i="1" kern="0" dirty="0">
                <a:solidFill>
                  <a:schemeClr val="bg1">
                    <a:lumMod val="75000"/>
                  </a:schemeClr>
                </a:solidFill>
              </a:rPr>
              <a:t>. Membership situation</a:t>
            </a:r>
          </a:p>
          <a:p>
            <a:pPr algn="l"/>
            <a:r>
              <a:rPr lang="en-GB" sz="1400" b="1" i="1" kern="0" dirty="0" smtClean="0">
                <a:solidFill>
                  <a:schemeClr val="bg1">
                    <a:lumMod val="75000"/>
                  </a:schemeClr>
                </a:solidFill>
              </a:rPr>
              <a:t>	2.3</a:t>
            </a:r>
            <a:r>
              <a:rPr lang="en-GB" sz="1400" b="1" i="1" kern="0" dirty="0">
                <a:solidFill>
                  <a:schemeClr val="bg1">
                    <a:lumMod val="75000"/>
                  </a:schemeClr>
                </a:solidFill>
              </a:rPr>
              <a:t>. Finance matters, budget for 2018</a:t>
            </a:r>
          </a:p>
          <a:p>
            <a:pPr algn="l"/>
            <a:r>
              <a:rPr lang="en-GB" sz="1400" b="1" i="1" kern="0" dirty="0" smtClean="0">
                <a:solidFill>
                  <a:schemeClr val="bg1">
                    <a:lumMod val="75000"/>
                  </a:schemeClr>
                </a:solidFill>
              </a:rPr>
              <a:t>	2.4</a:t>
            </a:r>
            <a:r>
              <a:rPr lang="en-GB" sz="1400" b="1" i="1" kern="0" dirty="0">
                <a:solidFill>
                  <a:schemeClr val="bg1">
                    <a:lumMod val="75000"/>
                  </a:schemeClr>
                </a:solidFill>
              </a:rPr>
              <a:t>. Organizational matters</a:t>
            </a:r>
          </a:p>
          <a:p>
            <a:pPr algn="l"/>
            <a:r>
              <a:rPr lang="en-GB" sz="1400" b="1" i="1" kern="0" dirty="0"/>
              <a:t>3. Report from NorDig/T</a:t>
            </a:r>
          </a:p>
          <a:p>
            <a:pPr algn="l"/>
            <a:r>
              <a:rPr lang="en-GB" sz="1400" b="1" i="1" kern="0" dirty="0" smtClean="0"/>
              <a:t>	3.1</a:t>
            </a:r>
            <a:r>
              <a:rPr lang="en-GB" sz="1400" b="1" i="1" kern="0" dirty="0"/>
              <a:t>. Next generation Audio </a:t>
            </a:r>
            <a:r>
              <a:rPr lang="en-GB" sz="1400" b="1" i="1" kern="0" dirty="0" smtClean="0"/>
              <a:t>for HEVC IRDs</a:t>
            </a:r>
          </a:p>
          <a:p>
            <a:pPr algn="l"/>
            <a:r>
              <a:rPr lang="en-GB" sz="1400" b="1" i="1" kern="0" dirty="0">
                <a:solidFill>
                  <a:schemeClr val="tx1">
                    <a:lumMod val="50000"/>
                    <a:lumOff val="50000"/>
                  </a:schemeClr>
                </a:solidFill>
              </a:rPr>
              <a:t>	 </a:t>
            </a:r>
            <a:r>
              <a:rPr lang="en-GB" sz="1400" b="1" i="1" kern="0" dirty="0" smtClean="0">
                <a:solidFill>
                  <a:schemeClr val="tx1">
                    <a:lumMod val="50000"/>
                    <a:lumOff val="50000"/>
                  </a:schemeClr>
                </a:solidFill>
              </a:rPr>
              <a:t>     NorDig-T &amp; Audio to present background info,</a:t>
            </a:r>
          </a:p>
          <a:p>
            <a:pPr algn="l"/>
            <a:r>
              <a:rPr lang="en-GB" sz="1400" b="1" i="1" kern="0" dirty="0">
                <a:solidFill>
                  <a:srgbClr val="00B050"/>
                </a:solidFill>
              </a:rPr>
              <a:t> </a:t>
            </a:r>
            <a:r>
              <a:rPr lang="en-GB" sz="1400" b="1" i="1" kern="0" dirty="0" smtClean="0">
                <a:solidFill>
                  <a:srgbClr val="00B050"/>
                </a:solidFill>
              </a:rPr>
              <a:t>                            NorDig Excom to </a:t>
            </a:r>
            <a:r>
              <a:rPr lang="en-GB" sz="1400" b="1" i="1" kern="0" dirty="0">
                <a:solidFill>
                  <a:srgbClr val="00B050"/>
                </a:solidFill>
              </a:rPr>
              <a:t>decide for </a:t>
            </a:r>
            <a:r>
              <a:rPr lang="en-GB" sz="1400" b="1" i="1" kern="0" dirty="0" smtClean="0">
                <a:solidFill>
                  <a:srgbClr val="00B050"/>
                </a:solidFill>
              </a:rPr>
              <a:t>NGA </a:t>
            </a:r>
            <a:endParaRPr lang="en-GB" sz="1400" b="1" i="1" kern="0" dirty="0">
              <a:solidFill>
                <a:srgbClr val="00B050"/>
              </a:solidFill>
            </a:endParaRPr>
          </a:p>
          <a:p>
            <a:pPr algn="l"/>
            <a:r>
              <a:rPr lang="en-GB" sz="1400" b="1" i="1" kern="0" dirty="0">
                <a:solidFill>
                  <a:schemeClr val="tx1">
                    <a:lumMod val="50000"/>
                    <a:lumOff val="50000"/>
                  </a:schemeClr>
                </a:solidFill>
              </a:rPr>
              <a:t>LUNCH</a:t>
            </a:r>
          </a:p>
          <a:p>
            <a:pPr algn="l"/>
            <a:r>
              <a:rPr lang="en-GB" sz="1400" b="1" i="1" kern="0" dirty="0" smtClean="0"/>
              <a:t>	Continue </a:t>
            </a:r>
            <a:r>
              <a:rPr lang="en-GB" sz="1400" b="1" i="1" kern="0" dirty="0"/>
              <a:t>NGA discussion if need</a:t>
            </a:r>
          </a:p>
          <a:p>
            <a:pPr algn="l"/>
            <a:r>
              <a:rPr lang="en-GB" sz="1400" b="1" i="1" kern="0" dirty="0" smtClean="0"/>
              <a:t>	3.2</a:t>
            </a:r>
            <a:r>
              <a:rPr lang="en-GB" sz="1400" b="1" i="1" kern="0" dirty="0"/>
              <a:t>. Status and report from NorDig/T </a:t>
            </a:r>
            <a:r>
              <a:rPr lang="en-GB" sz="1400" b="1" i="1" kern="0" dirty="0" smtClean="0"/>
              <a:t>general</a:t>
            </a:r>
          </a:p>
          <a:p>
            <a:pPr algn="l"/>
            <a:r>
              <a:rPr lang="en-GB" sz="1400" b="1" i="1" kern="0" dirty="0">
                <a:solidFill>
                  <a:srgbClr val="00B050"/>
                </a:solidFill>
              </a:rPr>
              <a:t>	</a:t>
            </a:r>
            <a:r>
              <a:rPr lang="en-GB" sz="1400" b="1" i="1" kern="0" dirty="0" smtClean="0">
                <a:solidFill>
                  <a:srgbClr val="00B050"/>
                </a:solidFill>
              </a:rPr>
              <a:t>        NorDig EPG/EIT exchange file format – ready for Excom to approve  </a:t>
            </a:r>
            <a:endParaRPr lang="en-GB" sz="1400" b="1" i="1" kern="0" dirty="0">
              <a:solidFill>
                <a:srgbClr val="00B050"/>
              </a:solidFill>
            </a:endParaRPr>
          </a:p>
          <a:p>
            <a:pPr algn="l"/>
            <a:r>
              <a:rPr lang="en-GB" sz="1400" b="1" i="1" kern="0" dirty="0">
                <a:solidFill>
                  <a:schemeClr val="bg1">
                    <a:lumMod val="75000"/>
                  </a:schemeClr>
                </a:solidFill>
              </a:rPr>
              <a:t>4. Report from Industry</a:t>
            </a:r>
          </a:p>
          <a:p>
            <a:pPr algn="l"/>
            <a:r>
              <a:rPr lang="en-GB" sz="1400" b="1" i="1" kern="0" dirty="0">
                <a:solidFill>
                  <a:schemeClr val="bg1">
                    <a:lumMod val="75000"/>
                  </a:schemeClr>
                </a:solidFill>
              </a:rPr>
              <a:t>5. Reports from members, DVB and other organizations</a:t>
            </a:r>
          </a:p>
          <a:p>
            <a:pPr algn="l"/>
            <a:r>
              <a:rPr lang="en-GB" sz="1400" b="1" i="1" kern="0" dirty="0">
                <a:solidFill>
                  <a:schemeClr val="bg1">
                    <a:lumMod val="75000"/>
                  </a:schemeClr>
                </a:solidFill>
              </a:rPr>
              <a:t>6. Any other business</a:t>
            </a:r>
          </a:p>
          <a:p>
            <a:pPr algn="l"/>
            <a:r>
              <a:rPr lang="en-GB" sz="1400" b="1" i="1" kern="0" dirty="0">
                <a:solidFill>
                  <a:schemeClr val="bg1">
                    <a:lumMod val="75000"/>
                  </a:schemeClr>
                </a:solidFill>
              </a:rPr>
              <a:t>7. Date and place for the meetings in 2018 and 2019</a:t>
            </a:r>
          </a:p>
          <a:p>
            <a:pPr algn="l"/>
            <a:r>
              <a:rPr lang="en-GB" sz="1000" b="1" i="1" kern="0" dirty="0">
                <a:solidFill>
                  <a:schemeClr val="bg1">
                    <a:lumMod val="75000"/>
                  </a:schemeClr>
                </a:solidFill>
              </a:rPr>
              <a:t>	         </a:t>
            </a:r>
          </a:p>
          <a:p>
            <a:pPr algn="l">
              <a:spcBef>
                <a:spcPts val="0"/>
              </a:spcBef>
            </a:pPr>
            <a:r>
              <a:rPr lang="en-US" sz="1200" b="1" dirty="0">
                <a:solidFill>
                  <a:srgbClr val="00B050"/>
                </a:solidFill>
              </a:rPr>
              <a:t>	Green Text: text highlighted for Excom  (waiting Excom decision/approval)</a:t>
            </a:r>
          </a:p>
        </p:txBody>
      </p:sp>
      <p:pic>
        <p:nvPicPr>
          <p:cNvPr id="4" name="Picture 3"/>
          <p:cNvPicPr>
            <a:picLocks noChangeAspect="1"/>
          </p:cNvPicPr>
          <p:nvPr/>
        </p:nvPicPr>
        <p:blipFill>
          <a:blip r:embed="rId2"/>
          <a:stretch>
            <a:fillRect/>
          </a:stretch>
        </p:blipFill>
        <p:spPr>
          <a:xfrm>
            <a:off x="7092280" y="80551"/>
            <a:ext cx="1943371" cy="1943371"/>
          </a:xfrm>
          <a:prstGeom prst="rect">
            <a:avLst/>
          </a:prstGeom>
        </p:spPr>
      </p:pic>
      <p:pic>
        <p:nvPicPr>
          <p:cNvPr id="3" name="Picture 2"/>
          <p:cNvPicPr>
            <a:picLocks noChangeAspect="1"/>
          </p:cNvPicPr>
          <p:nvPr/>
        </p:nvPicPr>
        <p:blipFill>
          <a:blip r:embed="rId3"/>
          <a:stretch>
            <a:fillRect/>
          </a:stretch>
        </p:blipFill>
        <p:spPr>
          <a:xfrm>
            <a:off x="7296122" y="1927686"/>
            <a:ext cx="1836953" cy="669425"/>
          </a:xfrm>
          <a:prstGeom prst="rect">
            <a:avLst/>
          </a:prstGeom>
        </p:spPr>
      </p:pic>
    </p:spTree>
    <p:extLst>
      <p:ext uri="{BB962C8B-B14F-4D97-AF65-F5344CB8AC3E}">
        <p14:creationId xmlns:p14="http://schemas.microsoft.com/office/powerpoint/2010/main" val="19539928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spec</a:t>
            </a:r>
            <a:br>
              <a:rPr lang="en-US" b="1" dirty="0"/>
            </a:br>
            <a:r>
              <a:rPr lang="sv-SE" sz="1400" b="1" dirty="0">
                <a:solidFill>
                  <a:schemeClr val="tx1"/>
                </a:solidFill>
              </a:rPr>
              <a:t> </a:t>
            </a:r>
            <a:r>
              <a:rPr lang="sv-SE" sz="1400" b="1" dirty="0" smtClean="0">
                <a:solidFill>
                  <a:schemeClr val="tx1"/>
                </a:solidFill>
              </a:rPr>
              <a:t>     </a:t>
            </a:r>
            <a:r>
              <a:rPr lang="en-US" sz="1400" b="1" dirty="0" smtClean="0"/>
              <a:t>NorDig </a:t>
            </a:r>
            <a:r>
              <a:rPr lang="en-US" sz="1400" b="1" dirty="0"/>
              <a:t>Excom meeting 8</a:t>
            </a:r>
            <a:r>
              <a:rPr lang="en-US" sz="1400" b="1" baseline="30000" dirty="0"/>
              <a:t>th</a:t>
            </a:r>
            <a:r>
              <a:rPr lang="en-US" sz="1400" b="1" dirty="0"/>
              <a:t> March 2018 Stockholm, Sweden</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10</a:t>
            </a:fld>
            <a:endParaRPr lang="en-US" dirty="0"/>
          </a:p>
        </p:txBody>
      </p:sp>
      <p:sp>
        <p:nvSpPr>
          <p:cNvPr id="5" name="Content Placeholder 4"/>
          <p:cNvSpPr>
            <a:spLocks noGrp="1"/>
          </p:cNvSpPr>
          <p:nvPr>
            <p:ph idx="1"/>
          </p:nvPr>
        </p:nvSpPr>
        <p:spPr>
          <a:xfrm>
            <a:off x="641969" y="954710"/>
            <a:ext cx="7170391" cy="5138585"/>
          </a:xfrm>
        </p:spPr>
        <p:txBody>
          <a:bodyPr/>
          <a:lstStyle/>
          <a:p>
            <a:pPr marL="0" indent="0">
              <a:buNone/>
            </a:pPr>
            <a:r>
              <a:rPr lang="en-US" sz="1800" dirty="0"/>
              <a:t>NorDig Unified IRD spec </a:t>
            </a:r>
            <a:r>
              <a:rPr lang="en-US" sz="1800" dirty="0" smtClean="0"/>
              <a:t>v3.x.x </a:t>
            </a:r>
            <a:r>
              <a:rPr lang="en-US" sz="1600" dirty="0" smtClean="0"/>
              <a:t>– potential future version(s):</a:t>
            </a:r>
            <a:endParaRPr lang="en-US" sz="1800" dirty="0" smtClean="0"/>
          </a:p>
          <a:p>
            <a:r>
              <a:rPr lang="en-US" sz="1600" dirty="0" smtClean="0"/>
              <a:t>(no drafting started)</a:t>
            </a:r>
          </a:p>
          <a:p>
            <a:r>
              <a:rPr lang="en-US" sz="1600" dirty="0" smtClean="0"/>
              <a:t>Bug list</a:t>
            </a:r>
          </a:p>
          <a:p>
            <a:pPr lvl="1"/>
            <a:r>
              <a:rPr lang="en-US" sz="1400" dirty="0" smtClean="0"/>
              <a:t>a </a:t>
            </a:r>
            <a:r>
              <a:rPr lang="en-US" sz="1200" dirty="0" smtClean="0"/>
              <a:t>few number of listed typos, bug list maintained (no one pushing for new IRD release)</a:t>
            </a:r>
            <a:endParaRPr lang="en-US" sz="1400" dirty="0" smtClean="0"/>
          </a:p>
          <a:p>
            <a:r>
              <a:rPr lang="en-US" sz="1600" dirty="0" smtClean="0"/>
              <a:t>Audio: NGA </a:t>
            </a:r>
          </a:p>
          <a:p>
            <a:pPr lvl="1"/>
            <a:r>
              <a:rPr lang="en-US" sz="1400" dirty="0" smtClean="0"/>
              <a:t>if </a:t>
            </a:r>
            <a:r>
              <a:rPr lang="en-US" sz="1400" dirty="0"/>
              <a:t>E</a:t>
            </a:r>
            <a:r>
              <a:rPr lang="en-US" sz="1400" dirty="0" smtClean="0"/>
              <a:t>xcom decide for this, </a:t>
            </a:r>
            <a:r>
              <a:rPr lang="en-US" sz="1400" u="sng" dirty="0" smtClean="0"/>
              <a:t>separate discussion on this meeting</a:t>
            </a:r>
            <a:r>
              <a:rPr lang="en-US" sz="1400" dirty="0" smtClean="0"/>
              <a:t>, </a:t>
            </a:r>
          </a:p>
          <a:p>
            <a:pPr lvl="1"/>
            <a:r>
              <a:rPr lang="en-US" sz="1400" dirty="0" smtClean="0"/>
              <a:t>earlier IRD drafting for NGA exist since our v3.0 work that could shorten time for NorDig NGA drafting</a:t>
            </a:r>
          </a:p>
          <a:p>
            <a:r>
              <a:rPr lang="en-US" sz="1600" dirty="0" smtClean="0"/>
              <a:t>CA/CP/Security update for UHD content </a:t>
            </a:r>
          </a:p>
          <a:p>
            <a:pPr lvl="1"/>
            <a:r>
              <a:rPr lang="en-US" sz="1400" dirty="0" smtClean="0"/>
              <a:t>some high level input proposal from Canal Digital, at present time no detail requirement text ready</a:t>
            </a:r>
          </a:p>
          <a:p>
            <a:pPr lvl="1"/>
            <a:r>
              <a:rPr lang="en-US" sz="1400" dirty="0" err="1" smtClean="0"/>
              <a:t>CommonInterface</a:t>
            </a:r>
            <a:r>
              <a:rPr lang="en-US" sz="1400" dirty="0" smtClean="0"/>
              <a:t> v2 (USB), still monitoring status</a:t>
            </a:r>
          </a:p>
          <a:p>
            <a:r>
              <a:rPr lang="en-US" sz="1600" dirty="0" smtClean="0"/>
              <a:t>Video: HFR </a:t>
            </a:r>
          </a:p>
          <a:p>
            <a:pPr lvl="1"/>
            <a:r>
              <a:rPr lang="en-US" sz="1400" dirty="0" smtClean="0"/>
              <a:t>Excom earlier decided for </a:t>
            </a:r>
            <a:r>
              <a:rPr lang="en-US" sz="1400" dirty="0" err="1" smtClean="0"/>
              <a:t>incl</a:t>
            </a:r>
            <a:r>
              <a:rPr lang="en-US" sz="1400" dirty="0" smtClean="0"/>
              <a:t> of </a:t>
            </a:r>
            <a:r>
              <a:rPr lang="en-US" sz="1400" dirty="0" smtClean="0"/>
              <a:t>a </a:t>
            </a:r>
            <a:r>
              <a:rPr lang="en-US" sz="1400" dirty="0" smtClean="0"/>
              <a:t>HFR HEVC IRD profile within 2 years after our first HEVC IRD profile Dec 2017, NorDig T has not started this work, still waiting DVB to </a:t>
            </a:r>
            <a:r>
              <a:rPr lang="en-US" sz="1400" dirty="0" err="1" smtClean="0"/>
              <a:t>finalise</a:t>
            </a:r>
            <a:r>
              <a:rPr lang="en-US" sz="1400" dirty="0" smtClean="0"/>
              <a:t> its work, earlier planned for 2019.</a:t>
            </a:r>
            <a:r>
              <a:rPr lang="en-US" sz="1600" dirty="0" smtClean="0">
                <a:solidFill>
                  <a:srgbClr val="00B050"/>
                </a:solidFill>
              </a:rPr>
              <a:t> </a:t>
            </a:r>
          </a:p>
          <a:p>
            <a:r>
              <a:rPr lang="en-US" sz="1800" dirty="0" smtClean="0"/>
              <a:t>HbbTV v2.0.2</a:t>
            </a:r>
          </a:p>
          <a:p>
            <a:pPr lvl="1"/>
            <a:r>
              <a:rPr lang="en-US" sz="1600" dirty="0" smtClean="0"/>
              <a:t>HbbTV v2.0.2 for HEVC IRDs (not yet studied) </a:t>
            </a:r>
          </a:p>
          <a:p>
            <a:r>
              <a:rPr lang="en-US" sz="1600" dirty="0" smtClean="0">
                <a:solidFill>
                  <a:srgbClr val="00B050"/>
                </a:solidFill>
              </a:rPr>
              <a:t>Excom view?</a:t>
            </a:r>
            <a:r>
              <a:rPr lang="en-US" sz="1600" dirty="0" smtClean="0"/>
              <a:t> </a:t>
            </a:r>
          </a:p>
        </p:txBody>
      </p:sp>
    </p:spTree>
    <p:extLst>
      <p:ext uri="{BB962C8B-B14F-4D97-AF65-F5344CB8AC3E}">
        <p14:creationId xmlns:p14="http://schemas.microsoft.com/office/powerpoint/2010/main" val="13170196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a:t>
            </a:r>
            <a:r>
              <a:rPr lang="en-US" b="1" dirty="0" smtClean="0"/>
              <a:t>HbbTV</a:t>
            </a:r>
            <a:r>
              <a:rPr lang="en-US" b="1" dirty="0"/>
              <a:t/>
            </a:r>
            <a:br>
              <a:rPr lang="en-US" b="1" dirty="0"/>
            </a:br>
            <a:r>
              <a:rPr lang="sv-SE" sz="1400" b="1" dirty="0">
                <a:solidFill>
                  <a:schemeClr val="tx1"/>
                </a:solidFill>
              </a:rPr>
              <a:t> </a:t>
            </a:r>
            <a:r>
              <a:rPr lang="sv-SE" sz="1400" b="1" dirty="0" smtClean="0">
                <a:solidFill>
                  <a:schemeClr val="tx1"/>
                </a:solidFill>
              </a:rPr>
              <a:t>     </a:t>
            </a:r>
            <a:r>
              <a:rPr lang="en-US" sz="1400" b="1" dirty="0" smtClean="0"/>
              <a:t>NorDig </a:t>
            </a:r>
            <a:r>
              <a:rPr lang="en-US" sz="1400" b="1" dirty="0"/>
              <a:t>Excom meeting 8</a:t>
            </a:r>
            <a:r>
              <a:rPr lang="en-US" sz="1400" b="1" baseline="30000" dirty="0"/>
              <a:t>th</a:t>
            </a:r>
            <a:r>
              <a:rPr lang="en-US" sz="1400" b="1" dirty="0"/>
              <a:t> March 2018 Stockholm, Sweden</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11</a:t>
            </a:fld>
            <a:endParaRPr lang="en-US" dirty="0"/>
          </a:p>
        </p:txBody>
      </p:sp>
      <p:sp>
        <p:nvSpPr>
          <p:cNvPr id="5" name="Content Placeholder 4"/>
          <p:cNvSpPr>
            <a:spLocks noGrp="1"/>
          </p:cNvSpPr>
          <p:nvPr>
            <p:ph idx="1"/>
          </p:nvPr>
        </p:nvSpPr>
        <p:spPr>
          <a:xfrm>
            <a:off x="1043608" y="779218"/>
            <a:ext cx="7776864" cy="5314078"/>
          </a:xfrm>
        </p:spPr>
        <p:txBody>
          <a:bodyPr/>
          <a:lstStyle/>
          <a:p>
            <a:pPr marL="0" indent="0">
              <a:buNone/>
            </a:pPr>
            <a:r>
              <a:rPr lang="en-US" sz="1800" dirty="0" smtClean="0"/>
              <a:t>HbbTV status:</a:t>
            </a:r>
            <a:endParaRPr lang="sv-SE" sz="1800" dirty="0" smtClean="0"/>
          </a:p>
          <a:p>
            <a:r>
              <a:rPr lang="en-US" sz="1600" dirty="0" smtClean="0"/>
              <a:t>HbbTV organization has created test cases for DRM – Dec 2017</a:t>
            </a:r>
          </a:p>
          <a:p>
            <a:pPr lvl="1"/>
            <a:r>
              <a:rPr lang="en-US" sz="1400" dirty="0" smtClean="0"/>
              <a:t>asked NorDig and others for comments</a:t>
            </a:r>
          </a:p>
          <a:p>
            <a:r>
              <a:rPr lang="en-US" sz="1600" dirty="0" smtClean="0"/>
              <a:t>UK DTT launched HbbTV </a:t>
            </a:r>
            <a:r>
              <a:rPr lang="en-US" sz="1200" dirty="0" smtClean="0"/>
              <a:t>(v2.0.1/v1.4.1) </a:t>
            </a:r>
            <a:r>
              <a:rPr lang="en-US" sz="1600" dirty="0" smtClean="0"/>
              <a:t>- Jan 2018 </a:t>
            </a:r>
            <a:endParaRPr lang="en-US" sz="1400" dirty="0" smtClean="0"/>
          </a:p>
          <a:p>
            <a:r>
              <a:rPr lang="en-US" sz="1600" dirty="0" smtClean="0"/>
              <a:t>HbbTV v2.0.1 (ETSI v1.4.1) – Feb 2018</a:t>
            </a:r>
          </a:p>
          <a:p>
            <a:pPr lvl="1"/>
            <a:r>
              <a:rPr lang="en-US" sz="1400" dirty="0" smtClean="0"/>
              <a:t>Released a new version that includes Errata #3, </a:t>
            </a:r>
          </a:p>
          <a:p>
            <a:pPr lvl="1"/>
            <a:r>
              <a:rPr lang="en-US" sz="1400" dirty="0" smtClean="0"/>
              <a:t>NorDig (API group) will now study and come with recommendation for next IRD spec</a:t>
            </a:r>
          </a:p>
          <a:p>
            <a:r>
              <a:rPr lang="en-US" sz="1600" dirty="0" smtClean="0"/>
              <a:t>HbbTV </a:t>
            </a:r>
            <a:r>
              <a:rPr lang="en-US" sz="1600" dirty="0"/>
              <a:t>organization just released HbbTV </a:t>
            </a:r>
            <a:r>
              <a:rPr lang="en-US" sz="1600" dirty="0" smtClean="0"/>
              <a:t>v2.0.2 (ETSI v1.5.1) - Feb 2018</a:t>
            </a:r>
          </a:p>
          <a:p>
            <a:pPr lvl="1"/>
            <a:r>
              <a:rPr lang="en-US" sz="1400" dirty="0" smtClean="0"/>
              <a:t>Adds HDR, HFR and NGA support that can be used for HbbTV apps/broadband for IRD supporting HDR, HFR and NGA for broadcast.</a:t>
            </a:r>
          </a:p>
          <a:p>
            <a:pPr lvl="1"/>
            <a:r>
              <a:rPr lang="en-US" sz="1400" dirty="0"/>
              <a:t>NorDig (API group) will </a:t>
            </a:r>
            <a:r>
              <a:rPr lang="en-US" sz="1400" dirty="0" smtClean="0"/>
              <a:t>now study </a:t>
            </a:r>
            <a:r>
              <a:rPr lang="en-US" sz="1400" dirty="0"/>
              <a:t>and come with recommendation for next IRD </a:t>
            </a:r>
            <a:r>
              <a:rPr lang="en-US" sz="1400" dirty="0" smtClean="0"/>
              <a:t>spec, </a:t>
            </a:r>
            <a:r>
              <a:rPr lang="en-US" sz="1400" dirty="0" smtClean="0">
                <a:solidFill>
                  <a:schemeClr val="tx1">
                    <a:lumMod val="50000"/>
                    <a:lumOff val="50000"/>
                  </a:schemeClr>
                </a:solidFill>
              </a:rPr>
              <a:t>could for example be that NorDig MPEG4 IRDs HbbTV v2.0.1 functions while NorDig HEVC IRDs to support v2.0.2</a:t>
            </a:r>
            <a:r>
              <a:rPr lang="en-US" sz="1400" dirty="0" smtClean="0"/>
              <a:t>.</a:t>
            </a:r>
            <a:endParaRPr lang="en-US" sz="1400" dirty="0"/>
          </a:p>
        </p:txBody>
      </p:sp>
    </p:spTree>
    <p:extLst>
      <p:ext uri="{BB962C8B-B14F-4D97-AF65-F5344CB8AC3E}">
        <p14:creationId xmlns:p14="http://schemas.microsoft.com/office/powerpoint/2010/main" val="811571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a:extLst>
              <a:ext uri="{FF2B5EF4-FFF2-40B4-BE49-F238E27FC236}">
                <a16:creationId xmlns:a16="http://schemas.microsoft.com/office/drawing/2014/main" xmlns="" id="{B8D67828-761D-49AE-9D2E-4855D0B50A2C}"/>
              </a:ext>
            </a:extLst>
          </p:cNvPr>
          <p:cNvSpPr>
            <a:spLocks noGrp="1"/>
          </p:cNvSpPr>
          <p:nvPr>
            <p:ph type="sldNum" sz="quarter" idx="11"/>
          </p:nvPr>
        </p:nvSpPr>
        <p:spPr/>
        <p:txBody>
          <a:bodyPr/>
          <a:lstStyle/>
          <a:p>
            <a:pPr>
              <a:defRPr/>
            </a:pPr>
            <a:fld id="{CD43E73F-939E-41C0-A51D-E14F15C47D94}" type="slidenum">
              <a:rPr lang="nb-NO" smtClean="0"/>
              <a:pPr>
                <a:defRPr/>
              </a:pPr>
              <a:t>12</a:t>
            </a:fld>
            <a:endParaRPr lang="nb-NO" dirty="0"/>
          </a:p>
        </p:txBody>
      </p:sp>
      <p:sp>
        <p:nvSpPr>
          <p:cNvPr id="7" name="Rubrik 2">
            <a:extLst>
              <a:ext uri="{FF2B5EF4-FFF2-40B4-BE49-F238E27FC236}">
                <a16:creationId xmlns:a16="http://schemas.microsoft.com/office/drawing/2014/main" xmlns="" id="{C23CE3C5-645B-4777-BF21-8E06DB2ABE2E}"/>
              </a:ext>
            </a:extLst>
          </p:cNvPr>
          <p:cNvSpPr>
            <a:spLocks noGrp="1"/>
          </p:cNvSpPr>
          <p:nvPr>
            <p:ph type="title"/>
          </p:nvPr>
        </p:nvSpPr>
        <p:spPr/>
        <p:txBody>
          <a:bodyPr/>
          <a:lstStyle/>
          <a:p>
            <a:r>
              <a:rPr lang="en-US" sz="1800" b="1" dirty="0"/>
              <a:t>NorDig Audio Sub Group – NGA presentation for NorDig Excom</a:t>
            </a:r>
            <a:r>
              <a:rPr lang="en-US" b="1" dirty="0"/>
              <a:t/>
            </a:r>
            <a:br>
              <a:rPr lang="en-US" b="1" dirty="0"/>
            </a:br>
            <a:r>
              <a:rPr lang="sv-SE" sz="1400" b="1" dirty="0">
                <a:solidFill>
                  <a:schemeClr val="tx1"/>
                </a:solidFill>
              </a:rPr>
              <a:t> </a:t>
            </a:r>
            <a:r>
              <a:rPr lang="sv-SE" sz="1400" b="1" dirty="0" smtClean="0">
                <a:solidFill>
                  <a:schemeClr val="tx1"/>
                </a:solidFill>
              </a:rPr>
              <a:t>     </a:t>
            </a:r>
            <a:r>
              <a:rPr lang="en-US" sz="1400" b="1" dirty="0" smtClean="0"/>
              <a:t>NorDig </a:t>
            </a:r>
            <a:r>
              <a:rPr lang="en-US" sz="1400" b="1" dirty="0"/>
              <a:t>Excom meeting 8</a:t>
            </a:r>
            <a:r>
              <a:rPr lang="en-US" sz="1400" b="1" baseline="30000" dirty="0"/>
              <a:t>th</a:t>
            </a:r>
            <a:r>
              <a:rPr lang="en-US" sz="1400" b="1" dirty="0"/>
              <a:t> March 2018 Stockholm, Sweden</a:t>
            </a:r>
            <a:endParaRPr lang="en-US" sz="2000" dirty="0"/>
          </a:p>
        </p:txBody>
      </p:sp>
      <p:sp>
        <p:nvSpPr>
          <p:cNvPr id="5" name="Title 1">
            <a:extLst>
              <a:ext uri="{FF2B5EF4-FFF2-40B4-BE49-F238E27FC236}">
                <a16:creationId xmlns:a16="http://schemas.microsoft.com/office/drawing/2014/main" xmlns="" id="{8000A53C-95B3-4000-81FD-D1349ABE028A}"/>
              </a:ext>
            </a:extLst>
          </p:cNvPr>
          <p:cNvSpPr txBox="1">
            <a:spLocks/>
          </p:cNvSpPr>
          <p:nvPr/>
        </p:nvSpPr>
        <p:spPr>
          <a:xfrm>
            <a:off x="502069" y="878130"/>
            <a:ext cx="7668344" cy="72501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000" dirty="0"/>
              <a:t>Next Generation Audio – NGA</a:t>
            </a:r>
          </a:p>
        </p:txBody>
      </p:sp>
      <p:grpSp>
        <p:nvGrpSpPr>
          <p:cNvPr id="3" name="Group 2"/>
          <p:cNvGrpSpPr/>
          <p:nvPr/>
        </p:nvGrpSpPr>
        <p:grpSpPr>
          <a:xfrm>
            <a:off x="323528" y="5326897"/>
            <a:ext cx="6948264" cy="1431113"/>
            <a:chOff x="277481" y="5320370"/>
            <a:chExt cx="6948264" cy="1431113"/>
          </a:xfrm>
        </p:grpSpPr>
        <p:pic>
          <p:nvPicPr>
            <p:cNvPr id="6" name="Picture 2" descr="https://www.connectinternetsolutions.com/wp-content/uploads/2016/04/Web-accessibility-icons-800x500.jpg">
              <a:extLst>
                <a:ext uri="{FF2B5EF4-FFF2-40B4-BE49-F238E27FC236}">
                  <a16:creationId xmlns:a16="http://schemas.microsoft.com/office/drawing/2014/main" xmlns="" id="{68B951B7-C89D-466A-BFCC-A3D64B9B959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5010" y="5320370"/>
              <a:ext cx="1387989" cy="86749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lh3.googleusercontent.com/M3e6eWzO6ElbpWLOJiONxioNIg35sTc1G57KlZFvep25CI8nE9B0ONsbgCzA1BIN3A=h900">
              <a:extLst>
                <a:ext uri="{FF2B5EF4-FFF2-40B4-BE49-F238E27FC236}">
                  <a16:creationId xmlns:a16="http://schemas.microsoft.com/office/drawing/2014/main" xmlns="" id="{35FA7DD8-5EEA-4852-A308-4647CF1C543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366" t="19735" b="9384"/>
            <a:stretch/>
          </p:blipFill>
          <p:spPr bwMode="auto">
            <a:xfrm>
              <a:off x="2077619" y="5340018"/>
              <a:ext cx="1435983" cy="89749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a:extLst>
                <a:ext uri="{FF2B5EF4-FFF2-40B4-BE49-F238E27FC236}">
                  <a16:creationId xmlns:a16="http://schemas.microsoft.com/office/drawing/2014/main" xmlns="" id="{8155016D-C3B2-4EC2-9878-9B0BE430AAC0}"/>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3774856" y="5320370"/>
              <a:ext cx="1544002" cy="965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ounded Rectangle 6">
              <a:extLst>
                <a:ext uri="{FF2B5EF4-FFF2-40B4-BE49-F238E27FC236}">
                  <a16:creationId xmlns:a16="http://schemas.microsoft.com/office/drawing/2014/main" xmlns="" id="{C10206C8-FD7C-4242-BD0E-1B9DB43F4CB3}"/>
                </a:ext>
              </a:extLst>
            </p:cNvPr>
            <p:cNvSpPr/>
            <p:nvPr/>
          </p:nvSpPr>
          <p:spPr>
            <a:xfrm>
              <a:off x="5580112" y="5325149"/>
              <a:ext cx="1645633" cy="923043"/>
            </a:xfrm>
            <a:prstGeom prst="roundRect">
              <a:avLst>
                <a:gd name="adj" fmla="val 522"/>
              </a:avLst>
            </a:prstGeom>
            <a:blipFill>
              <a:blip r:embed="rId5" cstate="email">
                <a:extLst>
                  <a:ext uri="{28A0092B-C50C-407E-A947-70E740481C1C}">
                    <a14:useLocalDpi xmlns:a14="http://schemas.microsoft.com/office/drawing/2010/main"/>
                  </a:ext>
                </a:extLst>
              </a:blip>
              <a:stretch>
                <a:fillRect/>
              </a:stretch>
            </a:blipFill>
            <a:ln w="25400" cap="flat" cmpd="sng" algn="ctr">
              <a:noFill/>
              <a:prstDash val="solid"/>
            </a:ln>
            <a:effectLst/>
          </p:spPr>
          <p:style>
            <a:lnRef idx="2">
              <a:scrgbClr r="0" g="0" b="0"/>
            </a:lnRef>
            <a:fillRef idx="1">
              <a:scrgbClr r="0" g="0" b="0"/>
            </a:fillRef>
            <a:effectRef idx="0">
              <a:scrgbClr r="0" g="0" b="0"/>
            </a:effectRef>
            <a:fontRef idx="minor">
              <a:schemeClr val="lt1">
                <a:hueOff val="0"/>
                <a:satOff val="0"/>
                <a:lumOff val="0"/>
                <a:alphaOff val="0"/>
              </a:schemeClr>
            </a:fontRef>
          </p:style>
        </p:sp>
        <p:sp>
          <p:nvSpPr>
            <p:cNvPr id="12" name="TextBox 4">
              <a:extLst>
                <a:ext uri="{FF2B5EF4-FFF2-40B4-BE49-F238E27FC236}">
                  <a16:creationId xmlns:a16="http://schemas.microsoft.com/office/drawing/2014/main" xmlns="" id="{24DA3300-94A4-434A-B687-0F9B7B5FBA72}"/>
                </a:ext>
              </a:extLst>
            </p:cNvPr>
            <p:cNvSpPr txBox="1"/>
            <p:nvPr/>
          </p:nvSpPr>
          <p:spPr>
            <a:xfrm>
              <a:off x="277481" y="6224459"/>
              <a:ext cx="2286729" cy="276999"/>
            </a:xfrm>
            <a:prstGeom prst="rect">
              <a:avLst/>
            </a:prstGeom>
            <a:noFill/>
          </p:spPr>
          <p:txBody>
            <a:bodyPr wrap="square" rtlCol="0">
              <a:spAutoFit/>
            </a:bodyPr>
            <a:lstStyle/>
            <a:p>
              <a:pPr>
                <a:spcAft>
                  <a:spcPts val="600"/>
                </a:spcAft>
              </a:pPr>
              <a:r>
                <a:rPr lang="en-GB" sz="1200" b="1" dirty="0">
                  <a:solidFill>
                    <a:schemeClr val="tx1">
                      <a:lumMod val="50000"/>
                      <a:lumOff val="50000"/>
                    </a:schemeClr>
                  </a:solidFill>
                </a:rPr>
                <a:t>Accessibility &amp; Reach</a:t>
              </a:r>
            </a:p>
          </p:txBody>
        </p:sp>
        <p:sp>
          <p:nvSpPr>
            <p:cNvPr id="13" name="TextBox 9">
              <a:extLst>
                <a:ext uri="{FF2B5EF4-FFF2-40B4-BE49-F238E27FC236}">
                  <a16:creationId xmlns:a16="http://schemas.microsoft.com/office/drawing/2014/main" xmlns="" id="{43F5366C-809B-4DFC-B227-48878C3303A7}"/>
                </a:ext>
              </a:extLst>
            </p:cNvPr>
            <p:cNvSpPr txBox="1"/>
            <p:nvPr/>
          </p:nvSpPr>
          <p:spPr>
            <a:xfrm>
              <a:off x="2155205" y="6212874"/>
              <a:ext cx="1138427" cy="538609"/>
            </a:xfrm>
            <a:prstGeom prst="rect">
              <a:avLst/>
            </a:prstGeom>
            <a:noFill/>
          </p:spPr>
          <p:txBody>
            <a:bodyPr wrap="square" rtlCol="0">
              <a:spAutoFit/>
            </a:bodyPr>
            <a:lstStyle/>
            <a:p>
              <a:pPr>
                <a:spcAft>
                  <a:spcPts val="600"/>
                </a:spcAft>
              </a:pPr>
              <a:r>
                <a:rPr lang="en-US" sz="1200" b="1" dirty="0">
                  <a:solidFill>
                    <a:schemeClr val="tx1">
                      <a:lumMod val="50000"/>
                      <a:lumOff val="50000"/>
                    </a:schemeClr>
                  </a:solidFill>
                </a:rPr>
                <a:t>Personalized</a:t>
              </a:r>
            </a:p>
            <a:p>
              <a:endParaRPr lang="en-GB" sz="1200" dirty="0">
                <a:solidFill>
                  <a:schemeClr val="tx1">
                    <a:lumMod val="50000"/>
                    <a:lumOff val="50000"/>
                  </a:schemeClr>
                </a:solidFill>
              </a:endParaRPr>
            </a:p>
          </p:txBody>
        </p:sp>
        <p:sp>
          <p:nvSpPr>
            <p:cNvPr id="14" name="TextBox 10">
              <a:extLst>
                <a:ext uri="{FF2B5EF4-FFF2-40B4-BE49-F238E27FC236}">
                  <a16:creationId xmlns:a16="http://schemas.microsoft.com/office/drawing/2014/main" xmlns="" id="{F5E54293-284F-4DBA-BCD7-577121303A6A}"/>
                </a:ext>
              </a:extLst>
            </p:cNvPr>
            <p:cNvSpPr txBox="1"/>
            <p:nvPr/>
          </p:nvSpPr>
          <p:spPr>
            <a:xfrm>
              <a:off x="4021176" y="6248192"/>
              <a:ext cx="1126560" cy="276999"/>
            </a:xfrm>
            <a:prstGeom prst="rect">
              <a:avLst/>
            </a:prstGeom>
            <a:noFill/>
          </p:spPr>
          <p:txBody>
            <a:bodyPr wrap="square" rtlCol="0">
              <a:spAutoFit/>
            </a:bodyPr>
            <a:lstStyle/>
            <a:p>
              <a:pPr>
                <a:spcAft>
                  <a:spcPts val="600"/>
                </a:spcAft>
              </a:pPr>
              <a:r>
                <a:rPr lang="en-US" sz="1200" b="1" dirty="0">
                  <a:solidFill>
                    <a:schemeClr val="tx1">
                      <a:lumMod val="50000"/>
                      <a:lumOff val="50000"/>
                    </a:schemeClr>
                  </a:solidFill>
                </a:rPr>
                <a:t>Immersive</a:t>
              </a:r>
            </a:p>
          </p:txBody>
        </p:sp>
        <p:sp>
          <p:nvSpPr>
            <p:cNvPr id="15" name="TextBox 11">
              <a:extLst>
                <a:ext uri="{FF2B5EF4-FFF2-40B4-BE49-F238E27FC236}">
                  <a16:creationId xmlns:a16="http://schemas.microsoft.com/office/drawing/2014/main" xmlns="" id="{1D560F60-0340-4E19-9D2D-B2AE439B64E9}"/>
                </a:ext>
              </a:extLst>
            </p:cNvPr>
            <p:cNvSpPr txBox="1"/>
            <p:nvPr/>
          </p:nvSpPr>
          <p:spPr>
            <a:xfrm>
              <a:off x="5580112" y="6248192"/>
              <a:ext cx="1645633" cy="276999"/>
            </a:xfrm>
            <a:prstGeom prst="rect">
              <a:avLst/>
            </a:prstGeom>
            <a:noFill/>
          </p:spPr>
          <p:txBody>
            <a:bodyPr wrap="square" rtlCol="0">
              <a:spAutoFit/>
            </a:bodyPr>
            <a:lstStyle/>
            <a:p>
              <a:pPr>
                <a:spcAft>
                  <a:spcPts val="600"/>
                </a:spcAft>
              </a:pPr>
              <a:r>
                <a:rPr lang="en-US" sz="1200" b="1" dirty="0">
                  <a:solidFill>
                    <a:schemeClr val="tx1">
                      <a:lumMod val="50000"/>
                      <a:lumOff val="50000"/>
                    </a:schemeClr>
                  </a:solidFill>
                </a:rPr>
                <a:t>Universal delivery</a:t>
              </a:r>
            </a:p>
          </p:txBody>
        </p:sp>
      </p:grpSp>
      <p:pic>
        <p:nvPicPr>
          <p:cNvPr id="16" name="Picture 2" descr="https://s14-eu5.ixquick.com/cgi-bin/serveimage?url=http:%2F%2Fevocdecor.com%2Fresonant%2Fimages%2Fchopin-raw-waveform.png&amp;sp=436e22da67638741ff327c0294a8aed8">
            <a:extLst>
              <a:ext uri="{FF2B5EF4-FFF2-40B4-BE49-F238E27FC236}">
                <a16:creationId xmlns:a16="http://schemas.microsoft.com/office/drawing/2014/main" xmlns="" id="{9B41634C-4AA6-4029-8B5B-56A8DEE1E2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1427552"/>
            <a:ext cx="9144000" cy="12164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43435" y="2487588"/>
            <a:ext cx="7872981" cy="2339102"/>
          </a:xfrm>
          <a:prstGeom prst="rect">
            <a:avLst/>
          </a:prstGeom>
        </p:spPr>
        <p:txBody>
          <a:bodyPr wrap="square">
            <a:spAutoFit/>
          </a:bodyPr>
          <a:lstStyle/>
          <a:p>
            <a:r>
              <a:rPr lang="en-GB" sz="2000" dirty="0" smtClean="0"/>
              <a:t>Separate presentation </a:t>
            </a:r>
            <a:r>
              <a:rPr lang="en-GB" sz="1600" dirty="0" smtClean="0"/>
              <a:t>(see separate </a:t>
            </a:r>
            <a:r>
              <a:rPr lang="en-GB" sz="1600" dirty="0" err="1" smtClean="0"/>
              <a:t>powerpoint</a:t>
            </a:r>
            <a:r>
              <a:rPr lang="en-GB" sz="1600" dirty="0" smtClean="0"/>
              <a:t> document)</a:t>
            </a:r>
          </a:p>
          <a:p>
            <a:pPr marL="342900" indent="-342900">
              <a:buFont typeface="Arial" panose="020B0604020202020204" pitchFamily="34" charset="0"/>
              <a:buChar char="•"/>
            </a:pPr>
            <a:r>
              <a:rPr lang="en-GB" sz="1600" dirty="0" smtClean="0"/>
              <a:t>Presentation includes background info/input from NorDig T/Audio group to help </a:t>
            </a:r>
            <a:r>
              <a:rPr lang="en-GB" sz="1600" dirty="0" smtClean="0">
                <a:solidFill>
                  <a:srgbClr val="00B050"/>
                </a:solidFill>
              </a:rPr>
              <a:t>NorDig Excom decision around NGA </a:t>
            </a:r>
            <a:r>
              <a:rPr lang="en-GB" sz="1600" dirty="0" smtClean="0"/>
              <a:t>(no/yes to NGA and which codec). </a:t>
            </a:r>
          </a:p>
          <a:p>
            <a:pPr marL="342900" indent="-342900">
              <a:buFont typeface="Arial" panose="020B0604020202020204" pitchFamily="34" charset="0"/>
              <a:buChar char="•"/>
            </a:pPr>
            <a:r>
              <a:rPr lang="en-GB" sz="1600" dirty="0" smtClean="0"/>
              <a:t>Presentation is an updated </a:t>
            </a:r>
            <a:r>
              <a:rPr lang="en-GB" sz="1600" dirty="0"/>
              <a:t>NGA presentation from Excom meeting October 2017</a:t>
            </a:r>
          </a:p>
          <a:p>
            <a:pPr marL="800100" lvl="1" indent="-342900">
              <a:buFont typeface="Arial" panose="020B0604020202020204" pitchFamily="34" charset="0"/>
              <a:buChar char="•"/>
            </a:pPr>
            <a:r>
              <a:rPr lang="en-GB" sz="1400" dirty="0"/>
              <a:t>Facts, compare AC4 vs MPEG-H, </a:t>
            </a:r>
            <a:r>
              <a:rPr lang="en-GB" sz="1400" dirty="0" smtClean="0"/>
              <a:t>some Excom </a:t>
            </a:r>
            <a:r>
              <a:rPr lang="en-GB" sz="1400" dirty="0"/>
              <a:t>NGA </a:t>
            </a:r>
            <a:r>
              <a:rPr lang="en-GB" sz="1400" dirty="0" smtClean="0"/>
              <a:t>decision alternatives, timeline</a:t>
            </a:r>
            <a:endParaRPr lang="en-GB" sz="1400" dirty="0"/>
          </a:p>
          <a:p>
            <a:pPr marL="342900" indent="-342900">
              <a:buFont typeface="Arial" panose="020B0604020202020204" pitchFamily="34" charset="0"/>
              <a:buChar char="•"/>
            </a:pPr>
            <a:endParaRPr lang="en-GB" sz="1600" dirty="0" smtClean="0"/>
          </a:p>
          <a:p>
            <a:pPr marL="342900" indent="-342900">
              <a:buFont typeface="Arial" panose="020B0604020202020204" pitchFamily="34" charset="0"/>
              <a:buChar char="•"/>
            </a:pPr>
            <a:r>
              <a:rPr lang="en-GB" sz="1600" dirty="0" smtClean="0"/>
              <a:t>NorDig Technical group still propose inclusion of NGA into NorDig IRD spec </a:t>
            </a:r>
            <a:r>
              <a:rPr lang="en-GB" sz="1400" dirty="0" smtClean="0"/>
              <a:t>(for HEVC IRDs)</a:t>
            </a:r>
            <a:r>
              <a:rPr lang="en-GB" sz="1600" dirty="0" smtClean="0"/>
              <a:t> but has still no preferred NGA codec of the two candidates </a:t>
            </a:r>
            <a:r>
              <a:rPr lang="en-GB" sz="1400" dirty="0" smtClean="0"/>
              <a:t>(Dolby AC4 or MPEG-H audio)</a:t>
            </a:r>
            <a:r>
              <a:rPr lang="en-GB" sz="1600" dirty="0" smtClean="0"/>
              <a:t> </a:t>
            </a:r>
          </a:p>
        </p:txBody>
      </p:sp>
      <p:sp>
        <p:nvSpPr>
          <p:cNvPr id="17" name="TextBox 16"/>
          <p:cNvSpPr txBox="1"/>
          <p:nvPr/>
        </p:nvSpPr>
        <p:spPr>
          <a:xfrm>
            <a:off x="2267744" y="4967862"/>
            <a:ext cx="4810484" cy="338554"/>
          </a:xfrm>
          <a:prstGeom prst="rect">
            <a:avLst/>
          </a:prstGeom>
          <a:noFill/>
        </p:spPr>
        <p:txBody>
          <a:bodyPr wrap="none" rtlCol="0">
            <a:spAutoFit/>
          </a:bodyPr>
          <a:lstStyle/>
          <a:p>
            <a:r>
              <a:rPr lang="en-GB" sz="1600" dirty="0"/>
              <a:t>Johan Lindroos, SVT, chair NorDig Audio subgroup</a:t>
            </a:r>
          </a:p>
        </p:txBody>
      </p:sp>
    </p:spTree>
    <p:extLst>
      <p:ext uri="{BB962C8B-B14F-4D97-AF65-F5344CB8AC3E}">
        <p14:creationId xmlns:p14="http://schemas.microsoft.com/office/powerpoint/2010/main" val="35620434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1211288" y="2204864"/>
            <a:ext cx="6408712" cy="3898381"/>
          </a:xfrm>
        </p:spPr>
        <p:txBody>
          <a:bodyPr/>
          <a:lstStyle/>
          <a:p>
            <a:pPr algn="ctr">
              <a:buNone/>
            </a:pPr>
            <a:r>
              <a:rPr lang="en-US" sz="3600" dirty="0"/>
              <a:t>END presentation </a:t>
            </a:r>
          </a:p>
          <a:p>
            <a:pPr algn="ctr">
              <a:buNone/>
            </a:pPr>
            <a:r>
              <a:rPr lang="en-US" sz="3600" dirty="0"/>
              <a:t>NorDig-T report</a:t>
            </a:r>
          </a:p>
          <a:p>
            <a:pPr algn="ctr">
              <a:buNone/>
            </a:pPr>
            <a:endParaRPr lang="en-US" sz="3600" dirty="0"/>
          </a:p>
          <a:p>
            <a:pPr algn="ctr">
              <a:buNone/>
            </a:pPr>
            <a:r>
              <a:rPr lang="en-US" dirty="0"/>
              <a:t>After here some detailed informative slides</a:t>
            </a:r>
          </a:p>
          <a:p>
            <a:pPr algn="ctr">
              <a:buNone/>
            </a:pPr>
            <a:r>
              <a:rPr lang="en-US" sz="2400" b="1" dirty="0"/>
              <a:t>ANNEX</a:t>
            </a:r>
          </a:p>
          <a:p>
            <a:pPr lvl="1"/>
            <a:r>
              <a:rPr lang="en-US" sz="1600" dirty="0"/>
              <a:t>Annex A: NorDig T mandates 2017-2018 (March 2017</a:t>
            </a:r>
            <a:r>
              <a:rPr lang="en-US" sz="1600" dirty="0" smtClean="0"/>
              <a:t>)</a:t>
            </a:r>
          </a:p>
          <a:p>
            <a:pPr lvl="1"/>
            <a:r>
              <a:rPr lang="en-US" sz="1600" dirty="0" smtClean="0"/>
              <a:t>Annex B: old slides B2B EPG/EIT exchange file format</a:t>
            </a:r>
            <a:endParaRPr lang="en-US" sz="1600" dirty="0"/>
          </a:p>
          <a:p>
            <a:endParaRPr lang="en-US" sz="1800" dirty="0"/>
          </a:p>
        </p:txBody>
      </p:sp>
      <p:sp>
        <p:nvSpPr>
          <p:cNvPr id="3" name="Rubrik 2"/>
          <p:cNvSpPr>
            <a:spLocks noGrp="1"/>
          </p:cNvSpPr>
          <p:nvPr>
            <p:ph type="title"/>
          </p:nvPr>
        </p:nvSpPr>
        <p:spPr>
          <a:xfrm>
            <a:off x="971600" y="26016"/>
            <a:ext cx="7715200" cy="648072"/>
          </a:xfrm>
        </p:spPr>
        <p:txBody>
          <a:bodyPr/>
          <a:lstStyle/>
          <a:p>
            <a:pPr>
              <a:defRPr/>
            </a:pPr>
            <a:r>
              <a:rPr lang="en-GB" b="1" dirty="0"/>
              <a:t>NorDig T report –</a:t>
            </a:r>
            <a:br>
              <a:rPr lang="en-GB" b="1" dirty="0"/>
            </a:br>
            <a:r>
              <a:rPr lang="en-GB" sz="1400" b="1" dirty="0"/>
              <a:t> </a:t>
            </a:r>
            <a:r>
              <a:rPr lang="en-GB" sz="1400" b="1" dirty="0" smtClean="0"/>
              <a:t>     </a:t>
            </a:r>
            <a:r>
              <a:rPr lang="en-US" sz="1400" b="1" dirty="0" smtClean="0"/>
              <a:t>NorDig </a:t>
            </a:r>
            <a:r>
              <a:rPr lang="en-US" sz="1400" b="1" dirty="0"/>
              <a:t>Excom meeting 8</a:t>
            </a:r>
            <a:r>
              <a:rPr lang="en-US" sz="1400" b="1" baseline="30000" dirty="0"/>
              <a:t>th</a:t>
            </a:r>
            <a:r>
              <a:rPr lang="en-US" sz="1400" b="1" dirty="0"/>
              <a:t> March 2018 Stockholm, Sweden</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13</a:t>
            </a:fld>
            <a:endParaRPr lang="nb-NO" dirty="0"/>
          </a:p>
        </p:txBody>
      </p:sp>
    </p:spTree>
    <p:extLst>
      <p:ext uri="{BB962C8B-B14F-4D97-AF65-F5344CB8AC3E}">
        <p14:creationId xmlns:p14="http://schemas.microsoft.com/office/powerpoint/2010/main" val="11267432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1211288" y="2689025"/>
            <a:ext cx="6408712" cy="3898381"/>
          </a:xfrm>
        </p:spPr>
        <p:txBody>
          <a:bodyPr/>
          <a:lstStyle/>
          <a:p>
            <a:pPr algn="ctr">
              <a:buNone/>
            </a:pPr>
            <a:r>
              <a:rPr lang="en-US" sz="4400" dirty="0" smtClean="0"/>
              <a:t>ANNEX A</a:t>
            </a:r>
            <a:endParaRPr lang="en-US" sz="4400" dirty="0"/>
          </a:p>
          <a:p>
            <a:pPr algn="ctr">
              <a:buNone/>
            </a:pPr>
            <a:r>
              <a:rPr lang="en-US" sz="3200" dirty="0"/>
              <a:t>NorDig T mandates 2017-2018</a:t>
            </a:r>
          </a:p>
        </p:txBody>
      </p:sp>
      <p:sp>
        <p:nvSpPr>
          <p:cNvPr id="3" name="Rubrik 2"/>
          <p:cNvSpPr>
            <a:spLocks noGrp="1"/>
          </p:cNvSpPr>
          <p:nvPr>
            <p:ph type="title"/>
          </p:nvPr>
        </p:nvSpPr>
        <p:spPr>
          <a:xfrm>
            <a:off x="971600" y="9540"/>
            <a:ext cx="7715200" cy="648072"/>
          </a:xfrm>
        </p:spPr>
        <p:txBody>
          <a:bodyPr/>
          <a:lstStyle/>
          <a:p>
            <a:pPr>
              <a:defRPr/>
            </a:pPr>
            <a:r>
              <a:rPr lang="en-GB" b="1" dirty="0"/>
              <a:t>NorDig T report –</a:t>
            </a:r>
            <a:br>
              <a:rPr lang="en-GB" b="1" dirty="0"/>
            </a:br>
            <a:r>
              <a:rPr lang="sv-SE" sz="1400" b="1" dirty="0">
                <a:solidFill>
                  <a:schemeClr val="tx1"/>
                </a:solidFill>
              </a:rPr>
              <a:t> </a:t>
            </a:r>
            <a:r>
              <a:rPr lang="sv-SE" sz="1400" b="1" dirty="0" smtClean="0">
                <a:solidFill>
                  <a:schemeClr val="tx1"/>
                </a:solidFill>
              </a:rPr>
              <a:t>     </a:t>
            </a:r>
            <a:r>
              <a:rPr lang="en-US" sz="1400" b="1" dirty="0" smtClean="0"/>
              <a:t>NorDig </a:t>
            </a:r>
            <a:r>
              <a:rPr lang="en-US" sz="1400" b="1" dirty="0"/>
              <a:t>Excom meeting 8</a:t>
            </a:r>
            <a:r>
              <a:rPr lang="en-US" sz="1400" b="1" baseline="30000" dirty="0"/>
              <a:t>th</a:t>
            </a:r>
            <a:r>
              <a:rPr lang="en-US" sz="1400" b="1" dirty="0"/>
              <a:t> March 2018 Stockholm, Sweden</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14</a:t>
            </a:fld>
            <a:endParaRPr lang="nb-NO" dirty="0"/>
          </a:p>
        </p:txBody>
      </p:sp>
    </p:spTree>
    <p:extLst>
      <p:ext uri="{BB962C8B-B14F-4D97-AF65-F5344CB8AC3E}">
        <p14:creationId xmlns:p14="http://schemas.microsoft.com/office/powerpoint/2010/main" val="23998528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NorDig T - mandates &amp; items for period 2017-2018 </a:t>
            </a:r>
            <a:r>
              <a:rPr lang="en-US" sz="1200" dirty="0"/>
              <a:t>– </a:t>
            </a:r>
            <a:r>
              <a:rPr lang="en-US" sz="1400" dirty="0"/>
              <a:t>(approved by Excom March 2017) </a:t>
            </a:r>
          </a:p>
          <a:p>
            <a:pPr>
              <a:buNone/>
            </a:pPr>
            <a:r>
              <a:rPr lang="en-US" sz="1400" b="1" dirty="0">
                <a:solidFill>
                  <a:srgbClr val="00B050"/>
                </a:solidFill>
              </a:rPr>
              <a:t>   </a:t>
            </a:r>
            <a:endParaRPr lang="en-US" sz="1400" dirty="0"/>
          </a:p>
          <a:p>
            <a:r>
              <a:rPr lang="en-US" sz="1600" dirty="0" err="1"/>
              <a:t>RoO</a:t>
            </a:r>
            <a:r>
              <a:rPr lang="en-US" sz="1600" dirty="0"/>
              <a:t> </a:t>
            </a:r>
            <a:endParaRPr lang="en-GB" sz="1600" dirty="0"/>
          </a:p>
          <a:p>
            <a:pPr lvl="1"/>
            <a:r>
              <a:rPr lang="en-US" sz="1400" dirty="0"/>
              <a:t>Maintain and update NorDig </a:t>
            </a:r>
            <a:r>
              <a:rPr lang="en-US" sz="1400" dirty="0" err="1"/>
              <a:t>RoO</a:t>
            </a:r>
            <a:r>
              <a:rPr lang="en-US" sz="1400" dirty="0"/>
              <a:t>.   </a:t>
            </a:r>
            <a:endParaRPr lang="en-GB" sz="2000" dirty="0"/>
          </a:p>
          <a:p>
            <a:endParaRPr lang="en-US" sz="1600" dirty="0"/>
          </a:p>
          <a:p>
            <a:r>
              <a:rPr lang="en-US" sz="1600" dirty="0"/>
              <a:t>Test and Test plan</a:t>
            </a:r>
            <a:endParaRPr lang="en-GB" sz="1600" dirty="0"/>
          </a:p>
          <a:p>
            <a:pPr lvl="1"/>
            <a:r>
              <a:rPr lang="en-US" sz="1400" dirty="0"/>
              <a:t>Maintain and update NorDig Test plan to match IRD spec</a:t>
            </a:r>
            <a:endParaRPr lang="en-GB" sz="2000" dirty="0"/>
          </a:p>
          <a:p>
            <a:pPr lvl="2"/>
            <a:r>
              <a:rPr lang="en-US" sz="1050" dirty="0"/>
              <a:t>Review and where possible combine similar test cases  to make it easier and faster to test</a:t>
            </a:r>
            <a:endParaRPr lang="en-GB" sz="1800" dirty="0"/>
          </a:p>
          <a:p>
            <a:pPr lvl="2"/>
            <a:r>
              <a:rPr lang="en-US" sz="1050" dirty="0"/>
              <a:t>“minimize” redundant test cases if possible without compromising with test quality, to speed up time for verification testing.</a:t>
            </a:r>
            <a:endParaRPr lang="en-GB" sz="1800" dirty="0"/>
          </a:p>
          <a:p>
            <a:pPr lvl="2"/>
            <a:r>
              <a:rPr lang="en-US" sz="1050" dirty="0"/>
              <a:t>Update and improve test cases</a:t>
            </a:r>
            <a:endParaRPr lang="en-GB" sz="1800" dirty="0"/>
          </a:p>
          <a:p>
            <a:endParaRPr lang="en-US" sz="1600" dirty="0"/>
          </a:p>
          <a:p>
            <a:r>
              <a:rPr lang="en-US" sz="1600" dirty="0"/>
              <a:t>NorDig Unified IRD spec</a:t>
            </a:r>
            <a:endParaRPr lang="en-GB" sz="1600" dirty="0"/>
          </a:p>
          <a:p>
            <a:pPr lvl="1"/>
            <a:r>
              <a:rPr lang="en-US" sz="1400" dirty="0"/>
              <a:t>General: Maintain and update NorDig IRD specification (debugging, references to international standards and specifications are up to date)</a:t>
            </a:r>
            <a:endParaRPr lang="en-GB" sz="2000" dirty="0"/>
          </a:p>
          <a:p>
            <a:pPr lvl="1"/>
            <a:r>
              <a:rPr lang="en-US" sz="1400" dirty="0"/>
              <a:t>Update NorDig IRD spec v3.0 – inclusion of (SFR) HEVC IRD profile during 2017:</a:t>
            </a:r>
            <a:endParaRPr lang="en-GB" sz="2000" dirty="0"/>
          </a:p>
          <a:p>
            <a:pPr lvl="2"/>
            <a:r>
              <a:rPr lang="en-US" sz="1050" dirty="0"/>
              <a:t>Inclusion of HEVC IRD requirements according with Excom decision and approved HEVC commercial requirements.</a:t>
            </a:r>
            <a:endParaRPr lang="en-GB" sz="1800" dirty="0"/>
          </a:p>
          <a:p>
            <a:pPr lvl="2"/>
            <a:r>
              <a:rPr lang="en-US" sz="1050" dirty="0"/>
              <a:t>Update guidelines wordings in GUI and translations (mainly related Accessibility and Audio)</a:t>
            </a:r>
            <a:endParaRPr lang="en-GB" sz="1800" dirty="0"/>
          </a:p>
          <a:p>
            <a:pPr lvl="2"/>
            <a:r>
              <a:rPr lang="en-US" sz="1050" dirty="0"/>
              <a:t>Review and improve IRD’s auto update for network changes</a:t>
            </a:r>
            <a:endParaRPr lang="en-GB" sz="1800" dirty="0"/>
          </a:p>
          <a:p>
            <a:pPr lvl="2"/>
            <a:r>
              <a:rPr lang="en-US" sz="1050" dirty="0"/>
              <a:t>(depending on Excom decision) SSU update for new possible alternatives</a:t>
            </a:r>
            <a:endParaRPr lang="en-GB" sz="1800" dirty="0"/>
          </a:p>
          <a:p>
            <a:pPr lvl="2"/>
            <a:r>
              <a:rPr lang="en-GB" sz="1050" dirty="0"/>
              <a:t>Handle mix of broadcast and OTT in same channel list</a:t>
            </a:r>
            <a:endParaRPr lang="en-GB" sz="1800" dirty="0"/>
          </a:p>
          <a:p>
            <a:pPr lvl="1"/>
            <a:r>
              <a:rPr lang="en-GB" sz="1400" dirty="0"/>
              <a:t>After NorDig IRD spec v3.0 – prepare and investigate possibility for NorDig HFR HEVC IRD “profile”</a:t>
            </a:r>
            <a:endParaRPr lang="en-GB" sz="2000" dirty="0"/>
          </a:p>
        </p:txBody>
      </p:sp>
      <p:sp>
        <p:nvSpPr>
          <p:cNvPr id="3"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(1/4)</a:t>
            </a:r>
            <a:r>
              <a:rPr lang="en-GB" sz="1600" b="1" dirty="0">
                <a:solidFill>
                  <a:schemeClr val="tx1"/>
                </a:solidFill>
              </a:rPr>
              <a:t> </a:t>
            </a:r>
            <a:r>
              <a:rPr lang="en-GB" sz="1600" b="1" dirty="0"/>
              <a:t/>
            </a:r>
            <a:br>
              <a:rPr lang="en-GB" sz="1600" b="1" dirty="0"/>
            </a:br>
            <a:r>
              <a:rPr lang="en-GB" sz="1400" b="1" dirty="0"/>
              <a:t> </a:t>
            </a:r>
            <a:r>
              <a:rPr lang="en-GB" sz="1400" b="1" dirty="0" smtClean="0"/>
              <a:t>     </a:t>
            </a:r>
            <a:r>
              <a:rPr lang="en-US" sz="1400" b="1" dirty="0" smtClean="0"/>
              <a:t>NorDig </a:t>
            </a:r>
            <a:r>
              <a:rPr lang="en-US" sz="1400" b="1" dirty="0"/>
              <a:t>Excom meeting 8</a:t>
            </a:r>
            <a:r>
              <a:rPr lang="en-US" sz="1400" b="1" baseline="30000" dirty="0"/>
              <a:t>th</a:t>
            </a:r>
            <a:r>
              <a:rPr lang="en-US" sz="1400" b="1" dirty="0"/>
              <a:t> March 2018 Stockholm, Sweden</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15</a:t>
            </a:fld>
            <a:endParaRPr lang="en-US" dirty="0"/>
          </a:p>
        </p:txBody>
      </p:sp>
    </p:spTree>
    <p:extLst>
      <p:ext uri="{BB962C8B-B14F-4D97-AF65-F5344CB8AC3E}">
        <p14:creationId xmlns:p14="http://schemas.microsoft.com/office/powerpoint/2010/main" val="17903955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continue NorDig mandates &amp; items for period 2017-2018 </a:t>
            </a:r>
            <a:r>
              <a:rPr lang="en-US" sz="1200" dirty="0"/>
              <a:t>– </a:t>
            </a:r>
            <a:r>
              <a:rPr lang="en-US" sz="1400" dirty="0"/>
              <a:t>(approved by Excom March 2017) </a:t>
            </a:r>
            <a:endParaRPr lang="en-US" sz="1600" dirty="0">
              <a:solidFill>
                <a:srgbClr val="00B050"/>
              </a:solidFill>
            </a:endParaRPr>
          </a:p>
          <a:p>
            <a:r>
              <a:rPr lang="en-US" sz="1400" dirty="0"/>
              <a:t>HbbTV</a:t>
            </a:r>
            <a:endParaRPr lang="en-GB" sz="1400" dirty="0"/>
          </a:p>
          <a:p>
            <a:pPr lvl="1"/>
            <a:r>
              <a:rPr lang="en-US" sz="1200" dirty="0"/>
              <a:t>NorDig HbbTV test and test cases:</a:t>
            </a:r>
            <a:endParaRPr lang="en-GB" sz="2000" dirty="0"/>
          </a:p>
          <a:p>
            <a:pPr lvl="2"/>
            <a:r>
              <a:rPr lang="en-GB" sz="1100" dirty="0"/>
              <a:t>Maintain NorDig developed test cases. Propose new test cases to be developed if needed.  </a:t>
            </a:r>
            <a:endParaRPr lang="en-GB" sz="1400" dirty="0"/>
          </a:p>
          <a:p>
            <a:pPr lvl="2"/>
            <a:r>
              <a:rPr lang="en-GB" sz="1100" dirty="0"/>
              <a:t>Update NorDig Test Plan with new/updated HbbTV test requirements (based on ref as much as possible to HbbTV test suit, clarify if HbbTV optional test is mandatory for NorDig Hybrids)</a:t>
            </a:r>
            <a:endParaRPr lang="en-GB" sz="1400" dirty="0"/>
          </a:p>
          <a:p>
            <a:pPr lvl="2"/>
            <a:r>
              <a:rPr lang="en-US" sz="1100" dirty="0"/>
              <a:t>Contribute to HbbTV org the NorDig developed HbbTV test cases for inclusion in HbbTV standard Test suits (</a:t>
            </a:r>
            <a:r>
              <a:rPr lang="en-GB" sz="1100" dirty="0"/>
              <a:t>include as much  as possible  in HbbTV standard test suits</a:t>
            </a:r>
            <a:r>
              <a:rPr lang="en-US" sz="1100" dirty="0"/>
              <a:t>).</a:t>
            </a:r>
            <a:endParaRPr lang="en-GB" sz="1400" dirty="0"/>
          </a:p>
          <a:p>
            <a:pPr lvl="2"/>
            <a:r>
              <a:rPr lang="en-GB" sz="1100" dirty="0"/>
              <a:t>Propose budget for NorDig’s HbbTV activities (costs , descriptions, alternatives)</a:t>
            </a:r>
            <a:endParaRPr lang="en-GB" sz="1400" dirty="0"/>
          </a:p>
          <a:p>
            <a:pPr lvl="2"/>
            <a:r>
              <a:rPr lang="en-GB" sz="1100" dirty="0"/>
              <a:t>Supervise and manage any NorDig HbbTV consultancy work (currently Sofia Digital)</a:t>
            </a:r>
            <a:endParaRPr lang="en-GB" sz="1400" dirty="0"/>
          </a:p>
          <a:p>
            <a:pPr lvl="1"/>
            <a:r>
              <a:rPr lang="en-US" sz="1200" dirty="0"/>
              <a:t>NorDig HbbTV IRD requirements:</a:t>
            </a:r>
            <a:endParaRPr lang="en-GB" sz="2000" dirty="0"/>
          </a:p>
          <a:p>
            <a:pPr lvl="2"/>
            <a:r>
              <a:rPr lang="en-US" sz="1100" dirty="0"/>
              <a:t>Maintain and update HbbTV requirements (spring 2017 NorDig require HbbTV v2.0.1)</a:t>
            </a:r>
            <a:r>
              <a:rPr lang="en-GB" sz="1100" dirty="0"/>
              <a:t>.</a:t>
            </a:r>
            <a:endParaRPr lang="en-GB" sz="1400" dirty="0"/>
          </a:p>
          <a:p>
            <a:pPr lvl="2"/>
            <a:r>
              <a:rPr lang="en-US" sz="1100" dirty="0"/>
              <a:t>Investigate possibilities to mandate HbbTV capability for HEVC IRDs, could HbbTV be a similar basic functions as Teletext? HbbTV is the standardized way to deliver UHD content via OTT/broadband.</a:t>
            </a:r>
            <a:endParaRPr lang="en-GB" sz="1400" dirty="0"/>
          </a:p>
          <a:p>
            <a:pPr lvl="2"/>
            <a:r>
              <a:rPr lang="en-US" sz="1100" dirty="0"/>
              <a:t>Monitor and report HbbTV spec development and usage. </a:t>
            </a:r>
            <a:endParaRPr lang="en-GB" sz="1400" dirty="0"/>
          </a:p>
          <a:p>
            <a:pPr lvl="1"/>
            <a:r>
              <a:rPr lang="en-GB" sz="1200" dirty="0"/>
              <a:t>Investigate additional HbbTV feature and requirements that are of interest for NorDig members (to be confirmed by –T and Excom before detailed proposal and any </a:t>
            </a:r>
            <a:r>
              <a:rPr lang="en-GB" sz="1200" dirty="0" err="1"/>
              <a:t>incl</a:t>
            </a:r>
            <a:r>
              <a:rPr lang="en-GB" sz="1200" dirty="0"/>
              <a:t>  into IRD spec).</a:t>
            </a:r>
            <a:endParaRPr lang="en-GB" sz="2000" dirty="0"/>
          </a:p>
          <a:p>
            <a:pPr lvl="1"/>
            <a:r>
              <a:rPr lang="en-GB" sz="1200" dirty="0"/>
              <a:t>HbbTV implementation:</a:t>
            </a:r>
            <a:endParaRPr lang="en-GB" sz="2000" dirty="0"/>
          </a:p>
          <a:p>
            <a:pPr lvl="2"/>
            <a:r>
              <a:rPr lang="en-GB" sz="1100" dirty="0"/>
              <a:t>Monitor and report HbbTV implementation in NorDig networks and other networks, </a:t>
            </a:r>
            <a:endParaRPr lang="en-GB" sz="1400" dirty="0"/>
          </a:p>
          <a:p>
            <a:pPr lvl="2"/>
            <a:r>
              <a:rPr lang="en-GB" sz="1100" dirty="0"/>
              <a:t>Monitor and report implementation status on IRD side   </a:t>
            </a:r>
            <a:endParaRPr lang="en-GB" sz="1400" dirty="0"/>
          </a:p>
          <a:p>
            <a:pPr lvl="2"/>
            <a:r>
              <a:rPr lang="en-GB" sz="1100" dirty="0"/>
              <a:t>Monitor and discuss experience and issues/problems with launching HbbTV services</a:t>
            </a:r>
            <a:endParaRPr lang="en-GB" sz="1400" dirty="0"/>
          </a:p>
          <a:p>
            <a:pPr lvl="1"/>
            <a:r>
              <a:rPr lang="en-US" sz="1200" dirty="0"/>
              <a:t>HbbTV DRM</a:t>
            </a:r>
            <a:endParaRPr lang="en-GB" sz="2000" dirty="0"/>
          </a:p>
          <a:p>
            <a:pPr lvl="2"/>
            <a:r>
              <a:rPr lang="en-GB" sz="1100" dirty="0"/>
              <a:t>Monitor HbbTV DRM implementation, interest for common DRM requirements </a:t>
            </a:r>
            <a:endParaRPr lang="en-GB" sz="1400" dirty="0"/>
          </a:p>
          <a:p>
            <a:pPr lvl="2"/>
            <a:r>
              <a:rPr lang="en-GB" sz="1100" dirty="0"/>
              <a:t>Monitor technologies and functionality (common encryption, CAM/CI+ </a:t>
            </a:r>
            <a:r>
              <a:rPr lang="en-GB" sz="1100" dirty="0" err="1"/>
              <a:t>etc</a:t>
            </a:r>
            <a:r>
              <a:rPr lang="en-GB" sz="1100" dirty="0"/>
              <a:t>)</a:t>
            </a:r>
            <a:endParaRPr lang="en-GB" sz="1400" dirty="0"/>
          </a:p>
          <a:p>
            <a:pPr lvl="2"/>
            <a:r>
              <a:rPr lang="en-GB" sz="1100" dirty="0"/>
              <a:t>Review security requirements if needed to ensure handling UHDTV (“4k”) premium OTT content.</a:t>
            </a:r>
            <a:endParaRPr lang="en-GB" sz="14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16</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(2/4)</a:t>
            </a:r>
            <a:r>
              <a:rPr lang="en-GB" sz="1600" b="1" dirty="0">
                <a:solidFill>
                  <a:schemeClr val="tx1"/>
                </a:solidFill>
              </a:rPr>
              <a:t> </a:t>
            </a:r>
            <a:r>
              <a:rPr lang="en-GB" sz="1600" b="1" dirty="0"/>
              <a:t/>
            </a:r>
            <a:br>
              <a:rPr lang="en-GB" sz="1600" b="1" dirty="0"/>
            </a:br>
            <a:r>
              <a:rPr lang="en-GB" sz="1400" b="1" dirty="0"/>
              <a:t> </a:t>
            </a:r>
            <a:r>
              <a:rPr lang="en-GB" sz="1400" b="1" dirty="0" smtClean="0"/>
              <a:t>     </a:t>
            </a:r>
            <a:r>
              <a:rPr lang="en-US" sz="1400" b="1" dirty="0" smtClean="0"/>
              <a:t>NorDig </a:t>
            </a:r>
            <a:r>
              <a:rPr lang="en-US" sz="1400" b="1" dirty="0"/>
              <a:t>Excom meeting 8</a:t>
            </a:r>
            <a:r>
              <a:rPr lang="en-US" sz="1400" b="1" baseline="30000" dirty="0"/>
              <a:t>th</a:t>
            </a:r>
            <a:r>
              <a:rPr lang="en-US" sz="1400" b="1" dirty="0"/>
              <a:t> March 2018 Stockholm, Sweden</a:t>
            </a:r>
            <a:endParaRPr lang="en-US" sz="1200" b="1" dirty="0"/>
          </a:p>
        </p:txBody>
      </p:sp>
    </p:spTree>
    <p:extLst>
      <p:ext uri="{BB962C8B-B14F-4D97-AF65-F5344CB8AC3E}">
        <p14:creationId xmlns:p14="http://schemas.microsoft.com/office/powerpoint/2010/main" val="15311411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continue NorDig mandates &amp; items for period 2017-2018 </a:t>
            </a:r>
            <a:r>
              <a:rPr lang="en-US" sz="1200" dirty="0"/>
              <a:t>– </a:t>
            </a:r>
            <a:r>
              <a:rPr lang="en-US" sz="1400" dirty="0"/>
              <a:t>(approved by Excom March 2017) </a:t>
            </a:r>
            <a:endParaRPr lang="en-US" sz="1600" dirty="0">
              <a:solidFill>
                <a:srgbClr val="00B050"/>
              </a:solidFill>
            </a:endParaRPr>
          </a:p>
          <a:p>
            <a:r>
              <a:rPr lang="en-US" sz="1400" dirty="0"/>
              <a:t>Video, audio, subtitling</a:t>
            </a:r>
            <a:endParaRPr lang="en-GB" sz="1400" dirty="0"/>
          </a:p>
          <a:p>
            <a:pPr lvl="1"/>
            <a:r>
              <a:rPr lang="en-US" sz="1200" b="1" dirty="0"/>
              <a:t>Video</a:t>
            </a:r>
            <a:r>
              <a:rPr lang="en-US" sz="1200" dirty="0"/>
              <a:t> codec: NorDig’s first subset of HEVC (DVB’s UHD, HDR&amp;WCG, SFR), </a:t>
            </a:r>
            <a:r>
              <a:rPr lang="en-US" sz="1200" dirty="0" err="1"/>
              <a:t>incl</a:t>
            </a:r>
            <a:r>
              <a:rPr lang="en-US" sz="1200" dirty="0"/>
              <a:t> video processing and I/O (HDMI).   </a:t>
            </a:r>
            <a:endParaRPr lang="en-GB" sz="2000" dirty="0"/>
          </a:p>
          <a:p>
            <a:pPr lvl="1"/>
            <a:r>
              <a:rPr lang="en-US" sz="1200" b="1" dirty="0"/>
              <a:t>Video</a:t>
            </a:r>
            <a:r>
              <a:rPr lang="en-US" sz="1200" dirty="0"/>
              <a:t> codec: investigate possibility and issues with later adding HEVC HFR support.   </a:t>
            </a:r>
            <a:endParaRPr lang="en-GB" sz="2000" dirty="0"/>
          </a:p>
          <a:p>
            <a:pPr lvl="1"/>
            <a:r>
              <a:rPr lang="en-US" sz="1200" b="1" dirty="0"/>
              <a:t>Video</a:t>
            </a:r>
            <a:r>
              <a:rPr lang="en-US" sz="1200" dirty="0"/>
              <a:t>: Secure good IRD implementation for mixing/blending of SDR content (HbbTV, menus, subtitling) on top of HDR video.</a:t>
            </a:r>
            <a:endParaRPr lang="en-GB" sz="2000" dirty="0"/>
          </a:p>
          <a:p>
            <a:pPr lvl="1"/>
            <a:r>
              <a:rPr lang="en-US" sz="1200" b="1" dirty="0"/>
              <a:t>Audio</a:t>
            </a:r>
            <a:r>
              <a:rPr lang="en-US" sz="1200" dirty="0"/>
              <a:t> NGA (MPEG-H and Dolby AC-4), monitor and get more info about its efficiency and functionality (not yet proposed to specify).</a:t>
            </a:r>
            <a:endParaRPr lang="en-GB" sz="2000" dirty="0"/>
          </a:p>
          <a:p>
            <a:pPr lvl="1"/>
            <a:r>
              <a:rPr lang="en-US" sz="1200" b="1" dirty="0"/>
              <a:t>Audio</a:t>
            </a:r>
            <a:r>
              <a:rPr lang="en-US" sz="1200" dirty="0"/>
              <a:t> Monitor and report NorDig members interest for next generation audio (MPEG-H and Dolby AC-4) and formats. Check with industry support for new audio codecs.  </a:t>
            </a:r>
            <a:endParaRPr lang="en-GB" sz="2000" dirty="0"/>
          </a:p>
          <a:p>
            <a:pPr lvl="1"/>
            <a:r>
              <a:rPr lang="en-US" sz="1200" b="1" dirty="0"/>
              <a:t>Audio</a:t>
            </a:r>
            <a:r>
              <a:rPr lang="en-US" sz="1200" dirty="0"/>
              <a:t> Surround sound, is it possible to reduce the problems with down-mixing, especially investigate broadcast side.</a:t>
            </a:r>
            <a:endParaRPr lang="en-GB" sz="2000" dirty="0"/>
          </a:p>
          <a:p>
            <a:pPr lvl="1"/>
            <a:r>
              <a:rPr lang="en-US" sz="1200" b="1" dirty="0"/>
              <a:t>Subtitling</a:t>
            </a:r>
            <a:r>
              <a:rPr lang="en-US" sz="1200" dirty="0"/>
              <a:t>: update requirements for subtitling to handle HEVC services, ensure subtitling support for HDR and/or UHD video for HEVC IRDs.</a:t>
            </a:r>
            <a:endParaRPr lang="en-GB" sz="2000" dirty="0"/>
          </a:p>
          <a:p>
            <a:pPr lvl="1"/>
            <a:r>
              <a:rPr lang="en-US" sz="1200" b="1" dirty="0"/>
              <a:t>Subtitling</a:t>
            </a:r>
            <a:r>
              <a:rPr lang="en-US" sz="1200" dirty="0"/>
              <a:t>: investigate new subtitling formats for HEVC IRDs, like EBU TT-D (as stated in HEVC commercial requirements).</a:t>
            </a:r>
            <a:endParaRPr lang="en-GB" sz="2000" dirty="0"/>
          </a:p>
          <a:p>
            <a:pPr lvl="1"/>
            <a:r>
              <a:rPr lang="en-US" sz="1200" b="1" dirty="0"/>
              <a:t>HbbTV</a:t>
            </a:r>
            <a:r>
              <a:rPr lang="en-US" sz="1200" dirty="0"/>
              <a:t>: Investigate use and mandate of new codes (HEVC and NGA) for (HEVC) HbbTV/Hybrid IRDs.</a:t>
            </a:r>
            <a:endParaRPr lang="en-GB" sz="20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17</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(3/4)</a:t>
            </a:r>
            <a:r>
              <a:rPr lang="en-GB" sz="1600" b="1" dirty="0">
                <a:solidFill>
                  <a:schemeClr val="tx1"/>
                </a:solidFill>
              </a:rPr>
              <a:t> </a:t>
            </a:r>
            <a:r>
              <a:rPr lang="en-GB" sz="1600" b="1" dirty="0"/>
              <a:t/>
            </a:r>
            <a:br>
              <a:rPr lang="en-GB" sz="1600" b="1" dirty="0"/>
            </a:br>
            <a:r>
              <a:rPr lang="en-GB" sz="1400" b="1" dirty="0"/>
              <a:t> </a:t>
            </a:r>
            <a:r>
              <a:rPr lang="en-GB" sz="1400" b="1" dirty="0" smtClean="0"/>
              <a:t>     </a:t>
            </a:r>
            <a:r>
              <a:rPr lang="en-US" sz="1400" b="1" dirty="0" smtClean="0"/>
              <a:t>NorDig </a:t>
            </a:r>
            <a:r>
              <a:rPr lang="en-US" sz="1400" b="1" dirty="0"/>
              <a:t>Excom meeting 8</a:t>
            </a:r>
            <a:r>
              <a:rPr lang="en-US" sz="1400" b="1" baseline="30000" dirty="0"/>
              <a:t>th</a:t>
            </a:r>
            <a:r>
              <a:rPr lang="en-US" sz="1400" b="1" dirty="0"/>
              <a:t> March 2018 Stockholm, Sweden</a:t>
            </a:r>
            <a:endParaRPr lang="en-US" sz="1100" b="1" dirty="0"/>
          </a:p>
        </p:txBody>
      </p:sp>
    </p:spTree>
    <p:extLst>
      <p:ext uri="{BB962C8B-B14F-4D97-AF65-F5344CB8AC3E}">
        <p14:creationId xmlns:p14="http://schemas.microsoft.com/office/powerpoint/2010/main" val="41738982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continue NorDig mandates &amp; items for period 2017-2018 </a:t>
            </a:r>
            <a:r>
              <a:rPr lang="en-US" sz="1400" dirty="0"/>
              <a:t>– </a:t>
            </a:r>
            <a:r>
              <a:rPr lang="en-US" sz="1200" dirty="0"/>
              <a:t>– </a:t>
            </a:r>
            <a:r>
              <a:rPr lang="en-US" sz="1400" dirty="0"/>
              <a:t>(approved by Excom March 2017) </a:t>
            </a:r>
            <a:endParaRPr lang="en-US" sz="1600" dirty="0">
              <a:solidFill>
                <a:srgbClr val="00B050"/>
              </a:solidFill>
            </a:endParaRPr>
          </a:p>
          <a:p>
            <a:r>
              <a:rPr lang="en-US" sz="1400" dirty="0"/>
              <a:t>Accessibility</a:t>
            </a:r>
            <a:endParaRPr lang="en-GB" sz="1400" dirty="0"/>
          </a:p>
          <a:p>
            <a:pPr lvl="1"/>
            <a:r>
              <a:rPr lang="en-US" sz="1200" dirty="0"/>
              <a:t>Work with harmonization of broadcast and better describe current broadcast for IRD manufactures</a:t>
            </a:r>
            <a:endParaRPr lang="en-GB" sz="1200" dirty="0"/>
          </a:p>
          <a:p>
            <a:pPr lvl="1"/>
            <a:r>
              <a:rPr lang="en-US" sz="1200" dirty="0"/>
              <a:t>Subtitling, propose updates and new IRD requirements both for normal and hard-of-hearing subtitling, especially for HEVC IRDs.</a:t>
            </a:r>
            <a:endParaRPr lang="en-GB" sz="1200" dirty="0"/>
          </a:p>
          <a:p>
            <a:pPr lvl="1"/>
            <a:r>
              <a:rPr lang="en-US" sz="1200" dirty="0"/>
              <a:t>Dialogue Enhancement - investigate members interest for this and if they are able to broadcast this  </a:t>
            </a:r>
            <a:endParaRPr lang="en-GB" sz="1200" dirty="0"/>
          </a:p>
          <a:p>
            <a:pPr lvl="1"/>
            <a:r>
              <a:rPr lang="en-US" sz="1200" dirty="0"/>
              <a:t>Audio, propose requirements related to supplementary audio for HEVC IRDs (audio + accessibility group)</a:t>
            </a:r>
            <a:endParaRPr lang="en-GB" sz="1200" dirty="0"/>
          </a:p>
          <a:p>
            <a:pPr lvl="1"/>
            <a:r>
              <a:rPr lang="en-US" sz="1200" dirty="0"/>
              <a:t>Supplementary Audio (Audio description, Spoken subtitling), investigate how NorDig broadcasters status today broadcast this and how much difference there is around this in NorDig broadcast.</a:t>
            </a:r>
            <a:endParaRPr lang="en-GB" sz="1200" dirty="0"/>
          </a:p>
          <a:p>
            <a:pPr lvl="1"/>
            <a:r>
              <a:rPr lang="en-US" sz="1200" dirty="0"/>
              <a:t>HbbTV for Accessibility services – investigate how HbbTV can be used for Accessibility and if needed propose changes to IRD and </a:t>
            </a:r>
            <a:r>
              <a:rPr lang="en-US" sz="1200" dirty="0" err="1"/>
              <a:t>RoO</a:t>
            </a:r>
            <a:r>
              <a:rPr lang="en-US" sz="1200" dirty="0"/>
              <a:t> requirements  </a:t>
            </a:r>
            <a:endParaRPr lang="en-GB" sz="1200" dirty="0"/>
          </a:p>
          <a:p>
            <a:pPr lvl="1"/>
            <a:r>
              <a:rPr lang="en-US" sz="1200" dirty="0"/>
              <a:t>Investing new technology and equipment for accessibility services. </a:t>
            </a:r>
            <a:endParaRPr lang="en-GB" sz="1200" dirty="0"/>
          </a:p>
          <a:p>
            <a:r>
              <a:rPr lang="en-US" sz="1400" dirty="0"/>
              <a:t>CA and CI</a:t>
            </a:r>
            <a:endParaRPr lang="en-GB" sz="1400" dirty="0"/>
          </a:p>
          <a:p>
            <a:pPr lvl="1"/>
            <a:r>
              <a:rPr lang="en-US" sz="1200" dirty="0"/>
              <a:t>monitor and report </a:t>
            </a:r>
            <a:r>
              <a:rPr lang="en-US" sz="1200" dirty="0" err="1"/>
              <a:t>CIplus</a:t>
            </a:r>
            <a:r>
              <a:rPr lang="en-US" sz="1200" dirty="0"/>
              <a:t> LLP (CI+ v1.4 and v2.0) and DVB work (CI+ v2.0 </a:t>
            </a:r>
            <a:r>
              <a:rPr lang="en-US" sz="1200" dirty="0" err="1"/>
              <a:t>etc</a:t>
            </a:r>
            <a:r>
              <a:rPr lang="en-US" sz="1200" dirty="0"/>
              <a:t>) within these topics to NorDig Excom and Technical group. </a:t>
            </a:r>
            <a:endParaRPr lang="en-GB" dirty="0"/>
          </a:p>
          <a:p>
            <a:pPr lvl="1"/>
            <a:r>
              <a:rPr lang="en-GB" sz="1200" dirty="0"/>
              <a:t>Review security requirements if needed to ensure handling UHDTV (“4k”) premium OTT content (see also HbbTV)</a:t>
            </a:r>
            <a:endParaRPr lang="en-GB" dirty="0"/>
          </a:p>
          <a:p>
            <a:r>
              <a:rPr lang="en-US" sz="1400" dirty="0"/>
              <a:t>Others</a:t>
            </a:r>
            <a:endParaRPr lang="en-GB" sz="1400" dirty="0"/>
          </a:p>
          <a:p>
            <a:pPr lvl="1"/>
            <a:r>
              <a:rPr lang="en-GB" sz="1200" dirty="0"/>
              <a:t>EPG/Event exchange file format: </a:t>
            </a:r>
            <a:endParaRPr lang="en-GB" dirty="0"/>
          </a:p>
          <a:p>
            <a:pPr lvl="2"/>
            <a:r>
              <a:rPr lang="en-GB" sz="1000" dirty="0"/>
              <a:t>Investigate and decide common (“NorDig standard”) Event Info file format (Broadcast + OTT), interchange between Content Providers to Distributers. </a:t>
            </a:r>
            <a:r>
              <a:rPr lang="en-US" sz="1000" dirty="0"/>
              <a:t>Shall support event info and metadata for both broadcast (linear TV) and OTT (linear and on-demand/catch-up).</a:t>
            </a:r>
            <a:endParaRPr lang="en-GB" dirty="0"/>
          </a:p>
          <a:p>
            <a:pPr lvl="2"/>
            <a:r>
              <a:rPr lang="en-US" sz="1000" dirty="0"/>
              <a:t>Promote use from NorDig members. </a:t>
            </a:r>
            <a:endParaRPr lang="en-GB" dirty="0"/>
          </a:p>
          <a:p>
            <a:pPr lvl="2"/>
            <a:r>
              <a:rPr lang="en-US" sz="1000" dirty="0"/>
              <a:t>Establish a NorDig specification of common EPG/Event exchange file format based upon proposed TV Anytime.</a:t>
            </a:r>
            <a:endParaRPr lang="en-GB" dirty="0"/>
          </a:p>
          <a:p>
            <a:pPr lvl="2"/>
            <a:r>
              <a:rPr lang="en-US" sz="1000" dirty="0"/>
              <a:t>Propose how to maintain EPG/Event exchange file format </a:t>
            </a:r>
            <a:endParaRPr lang="en-GB" dirty="0"/>
          </a:p>
          <a:p>
            <a:pPr lvl="2"/>
            <a:r>
              <a:rPr lang="en-US" sz="1000" dirty="0"/>
              <a:t>Secure TV Anytime update its specification for Right Management and workshop inside NorDig around Right Management</a:t>
            </a:r>
            <a:endParaRPr lang="en-GB" dirty="0"/>
          </a:p>
          <a:p>
            <a:pPr lvl="2"/>
            <a:r>
              <a:rPr lang="en-US" sz="1000" dirty="0"/>
              <a:t>Guidelines for “last minutes” updates of program start and changes (“last minutes” refers to shortly before but also afterwards for “correcting” catch-up segmenting).</a:t>
            </a:r>
            <a:endParaRPr lang="en-GB"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18</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(4/4)</a:t>
            </a:r>
            <a:r>
              <a:rPr lang="en-GB" sz="1600" b="1" dirty="0">
                <a:solidFill>
                  <a:schemeClr val="tx1"/>
                </a:solidFill>
              </a:rPr>
              <a:t> </a:t>
            </a:r>
            <a:r>
              <a:rPr lang="en-GB" sz="1600" b="1" dirty="0"/>
              <a:t/>
            </a:r>
            <a:br>
              <a:rPr lang="en-GB" sz="1600" b="1" dirty="0"/>
            </a:br>
            <a:r>
              <a:rPr lang="en-GB" sz="1400" b="1" dirty="0"/>
              <a:t> </a:t>
            </a:r>
            <a:r>
              <a:rPr lang="en-GB" sz="1400" b="1" dirty="0" smtClean="0"/>
              <a:t>     </a:t>
            </a:r>
            <a:r>
              <a:rPr lang="en-US" sz="1400" b="1" dirty="0" smtClean="0"/>
              <a:t>NorDig </a:t>
            </a:r>
            <a:r>
              <a:rPr lang="en-US" sz="1400" b="1" dirty="0"/>
              <a:t>Excom meeting 8</a:t>
            </a:r>
            <a:r>
              <a:rPr lang="en-US" sz="1400" b="1" baseline="30000" dirty="0"/>
              <a:t>th</a:t>
            </a:r>
            <a:r>
              <a:rPr lang="en-US" sz="1400" b="1" dirty="0"/>
              <a:t> March 2018 Stockholm, Sweden</a:t>
            </a:r>
            <a:endParaRPr lang="en-US" sz="1200" b="1" dirty="0"/>
          </a:p>
        </p:txBody>
      </p:sp>
    </p:spTree>
    <p:extLst>
      <p:ext uri="{BB962C8B-B14F-4D97-AF65-F5344CB8AC3E}">
        <p14:creationId xmlns:p14="http://schemas.microsoft.com/office/powerpoint/2010/main" val="39442410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1211288" y="2689025"/>
            <a:ext cx="6408712" cy="3898381"/>
          </a:xfrm>
        </p:spPr>
        <p:txBody>
          <a:bodyPr/>
          <a:lstStyle/>
          <a:p>
            <a:pPr algn="ctr">
              <a:buNone/>
            </a:pPr>
            <a:r>
              <a:rPr lang="en-US" sz="4400" dirty="0" smtClean="0"/>
              <a:t>ANNEX B</a:t>
            </a:r>
            <a:endParaRPr lang="en-US" sz="4400" dirty="0"/>
          </a:p>
          <a:p>
            <a:pPr algn="ctr">
              <a:buNone/>
            </a:pPr>
            <a:r>
              <a:rPr lang="en-US" sz="3200" dirty="0"/>
              <a:t>NorDig </a:t>
            </a:r>
            <a:r>
              <a:rPr lang="en-US" sz="3200" dirty="0" smtClean="0"/>
              <a:t>EPG/EIT exchange file format </a:t>
            </a:r>
            <a:r>
              <a:rPr lang="en-US" sz="2400" dirty="0" smtClean="0"/>
              <a:t>old slides from Excom meeting Oct 2017</a:t>
            </a:r>
            <a:endParaRPr lang="en-US" sz="2400" dirty="0"/>
          </a:p>
        </p:txBody>
      </p:sp>
      <p:sp>
        <p:nvSpPr>
          <p:cNvPr id="3" name="Rubrik 2"/>
          <p:cNvSpPr>
            <a:spLocks noGrp="1"/>
          </p:cNvSpPr>
          <p:nvPr>
            <p:ph type="title"/>
          </p:nvPr>
        </p:nvSpPr>
        <p:spPr>
          <a:xfrm>
            <a:off x="971600" y="9540"/>
            <a:ext cx="7715200" cy="648072"/>
          </a:xfrm>
        </p:spPr>
        <p:txBody>
          <a:bodyPr/>
          <a:lstStyle/>
          <a:p>
            <a:pPr>
              <a:defRPr/>
            </a:pPr>
            <a:r>
              <a:rPr lang="en-GB" b="1" dirty="0"/>
              <a:t>NorDig T report –</a:t>
            </a:r>
            <a:br>
              <a:rPr lang="en-GB" b="1" dirty="0"/>
            </a:br>
            <a:r>
              <a:rPr lang="sv-SE" sz="1400" b="1" dirty="0">
                <a:solidFill>
                  <a:schemeClr val="tx1"/>
                </a:solidFill>
              </a:rPr>
              <a:t> </a:t>
            </a:r>
            <a:r>
              <a:rPr lang="sv-SE" sz="1400" b="1" dirty="0" smtClean="0">
                <a:solidFill>
                  <a:schemeClr val="tx1"/>
                </a:solidFill>
              </a:rPr>
              <a:t>     </a:t>
            </a:r>
            <a:r>
              <a:rPr lang="en-US" sz="1400" b="1" dirty="0" smtClean="0"/>
              <a:t>NorDig </a:t>
            </a:r>
            <a:r>
              <a:rPr lang="en-US" sz="1400" b="1" dirty="0"/>
              <a:t>Excom meeting 8</a:t>
            </a:r>
            <a:r>
              <a:rPr lang="en-US" sz="1400" b="1" baseline="30000" dirty="0"/>
              <a:t>th</a:t>
            </a:r>
            <a:r>
              <a:rPr lang="en-US" sz="1400" b="1" dirty="0"/>
              <a:t> March 2018 Stockholm, Sweden</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19</a:t>
            </a:fld>
            <a:endParaRPr lang="nb-NO" dirty="0"/>
          </a:p>
        </p:txBody>
      </p:sp>
    </p:spTree>
    <p:extLst>
      <p:ext uri="{BB962C8B-B14F-4D97-AF65-F5344CB8AC3E}">
        <p14:creationId xmlns:p14="http://schemas.microsoft.com/office/powerpoint/2010/main" val="3536754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Overview</a:t>
            </a:r>
            <a:r>
              <a:rPr lang="sv-SE" sz="1800" b="1" dirty="0">
                <a:solidFill>
                  <a:schemeClr val="tx1"/>
                </a:solidFill>
              </a:rPr>
              <a:t> </a:t>
            </a:r>
            <a:r>
              <a:rPr lang="sv-SE" sz="1800" b="1" dirty="0" err="1">
                <a:solidFill>
                  <a:schemeClr val="tx1"/>
                </a:solidFill>
              </a:rPr>
              <a:t>specification</a:t>
            </a:r>
            <a:r>
              <a:rPr lang="sv-SE" sz="1800" b="1" dirty="0">
                <a:solidFill>
                  <a:schemeClr val="tx1"/>
                </a:solidFill>
              </a:rPr>
              <a:t> </a:t>
            </a:r>
            <a:r>
              <a:rPr lang="sv-SE" sz="1800" b="1" dirty="0" err="1">
                <a:solidFill>
                  <a:schemeClr val="tx1"/>
                </a:solidFill>
              </a:rPr>
              <a:t>work</a:t>
            </a:r>
            <a:r>
              <a:rPr lang="en-GB" sz="1800" b="1" dirty="0">
                <a:solidFill>
                  <a:schemeClr val="tx1"/>
                </a:solidFill>
              </a:rPr>
              <a:t/>
            </a:r>
            <a:br>
              <a:rPr lang="en-GB" sz="1800" b="1" dirty="0">
                <a:solidFill>
                  <a:schemeClr val="tx1"/>
                </a:solidFill>
              </a:rPr>
            </a:br>
            <a:r>
              <a:rPr lang="sv-SE" sz="1400" b="1" dirty="0">
                <a:solidFill>
                  <a:schemeClr val="tx1"/>
                </a:solidFill>
              </a:rPr>
              <a:t>   </a:t>
            </a:r>
            <a:r>
              <a:rPr lang="en-GB" sz="1400" b="1" dirty="0"/>
              <a:t>  </a:t>
            </a:r>
            <a:r>
              <a:rPr lang="en-US" sz="1400" b="1" dirty="0"/>
              <a:t>NorDig Excom meeting </a:t>
            </a:r>
            <a:r>
              <a:rPr lang="en-US" sz="1400" b="1" dirty="0" smtClean="0"/>
              <a:t>8</a:t>
            </a:r>
            <a:r>
              <a:rPr lang="en-US" sz="1400" b="1" baseline="30000" dirty="0" smtClean="0"/>
              <a:t>th</a:t>
            </a:r>
            <a:r>
              <a:rPr lang="en-US" sz="1400" b="1" dirty="0" smtClean="0"/>
              <a:t> March 2018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a:t>
            </a:fld>
            <a:endParaRPr lang="en-US"/>
          </a:p>
        </p:txBody>
      </p:sp>
      <p:sp>
        <p:nvSpPr>
          <p:cNvPr id="6" name="Platshållare för innehåll 1"/>
          <p:cNvSpPr txBox="1">
            <a:spLocks/>
          </p:cNvSpPr>
          <p:nvPr/>
        </p:nvSpPr>
        <p:spPr bwMode="auto">
          <a:xfrm>
            <a:off x="395536" y="908720"/>
            <a:ext cx="8363272" cy="5472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kern="0" dirty="0">
                <a:latin typeface="Calibri" pitchFamily="34" charset="0"/>
              </a:rPr>
              <a:t>Overview NorDig T specification work :</a:t>
            </a:r>
          </a:p>
          <a:p>
            <a:pPr marL="342900" indent="-342900" eaLnBrk="0" hangingPunct="0">
              <a:spcBef>
                <a:spcPct val="20000"/>
              </a:spcBef>
              <a:buFont typeface="Arial" pitchFamily="34" charset="0"/>
              <a:buChar char="•"/>
              <a:defRPr/>
            </a:pPr>
            <a:r>
              <a:rPr lang="en-US" kern="0" dirty="0">
                <a:latin typeface="Calibri" pitchFamily="34" charset="0"/>
              </a:rPr>
              <a:t>Rules of Operation </a:t>
            </a:r>
          </a:p>
          <a:p>
            <a:pPr marL="800100" lvl="1" indent="-342900" eaLnBrk="0" hangingPunct="0">
              <a:spcBef>
                <a:spcPct val="20000"/>
              </a:spcBef>
              <a:buFont typeface="Arial" pitchFamily="34" charset="0"/>
              <a:buChar char="•"/>
              <a:defRPr/>
            </a:pPr>
            <a:r>
              <a:rPr lang="en-US" sz="1400" kern="0" dirty="0">
                <a:latin typeface="Calibri" pitchFamily="34" charset="0"/>
              </a:rPr>
              <a:t>Latest published: </a:t>
            </a:r>
            <a:r>
              <a:rPr lang="en-US" sz="1400" kern="0" dirty="0" err="1">
                <a:latin typeface="Calibri" pitchFamily="34" charset="0"/>
              </a:rPr>
              <a:t>RoO</a:t>
            </a:r>
            <a:r>
              <a:rPr lang="en-US" sz="1400" kern="0" dirty="0">
                <a:latin typeface="Calibri" pitchFamily="34" charset="0"/>
              </a:rPr>
              <a:t> v2.5 </a:t>
            </a:r>
            <a:r>
              <a:rPr lang="en-US" sz="1200" kern="0" dirty="0">
                <a:latin typeface="Calibri" pitchFamily="34" charset="0"/>
              </a:rPr>
              <a:t>(published October 2016)</a:t>
            </a:r>
            <a:endParaRPr lang="en-US" sz="1100" kern="0" dirty="0">
              <a:latin typeface="Calibri" pitchFamily="34" charset="0"/>
            </a:endParaRPr>
          </a:p>
          <a:p>
            <a:pPr marL="342900" indent="-342900" eaLnBrk="0" hangingPunct="0">
              <a:spcBef>
                <a:spcPct val="20000"/>
              </a:spcBef>
              <a:buFont typeface="Arial" pitchFamily="34" charset="0"/>
              <a:buChar char="•"/>
              <a:defRPr/>
            </a:pPr>
            <a:r>
              <a:rPr lang="en-US" kern="0" dirty="0">
                <a:latin typeface="Calibri" pitchFamily="34" charset="0"/>
              </a:rPr>
              <a:t>Unified IRD specification </a:t>
            </a:r>
          </a:p>
          <a:p>
            <a:pPr marL="800100" lvl="1" indent="-342900" eaLnBrk="0" hangingPunct="0">
              <a:spcBef>
                <a:spcPct val="20000"/>
              </a:spcBef>
              <a:buFont typeface="Arial" pitchFamily="34" charset="0"/>
              <a:buChar char="•"/>
              <a:defRPr/>
            </a:pPr>
            <a:r>
              <a:rPr lang="en-US" sz="1400" kern="0" dirty="0">
                <a:latin typeface="Calibri" pitchFamily="34" charset="0"/>
              </a:rPr>
              <a:t>Latest published: IRD spec </a:t>
            </a:r>
            <a:r>
              <a:rPr lang="en-US" sz="1400" kern="0" dirty="0" smtClean="0">
                <a:latin typeface="Calibri" pitchFamily="34" charset="0"/>
              </a:rPr>
              <a:t>v3.0 </a:t>
            </a:r>
            <a:r>
              <a:rPr lang="en-US" sz="1200" kern="0" dirty="0">
                <a:latin typeface="Calibri" pitchFamily="34" charset="0"/>
              </a:rPr>
              <a:t>(published </a:t>
            </a:r>
            <a:r>
              <a:rPr lang="en-US" sz="1200" kern="0" dirty="0" smtClean="0">
                <a:latin typeface="Calibri" pitchFamily="34" charset="0"/>
              </a:rPr>
              <a:t>November</a:t>
            </a:r>
            <a:r>
              <a:rPr lang="en-US" sz="1200" kern="0" dirty="0" smtClean="0">
                <a:latin typeface="Calibri" pitchFamily="34" charset="0"/>
              </a:rPr>
              <a:t> </a:t>
            </a:r>
            <a:r>
              <a:rPr lang="en-US" sz="1200" kern="0" dirty="0">
                <a:latin typeface="Calibri" pitchFamily="34" charset="0"/>
              </a:rPr>
              <a:t>2017)  </a:t>
            </a:r>
            <a:endParaRPr lang="en-US" sz="1200" kern="0" dirty="0" smtClean="0">
              <a:latin typeface="Calibri" pitchFamily="34" charset="0"/>
            </a:endParaRPr>
          </a:p>
          <a:p>
            <a:pPr marL="800100" lvl="1" indent="-342900" eaLnBrk="0" hangingPunct="0">
              <a:spcBef>
                <a:spcPct val="20000"/>
              </a:spcBef>
              <a:buFont typeface="Arial" pitchFamily="34" charset="0"/>
              <a:buChar char="•"/>
              <a:defRPr/>
            </a:pPr>
            <a:r>
              <a:rPr lang="en-US" sz="1200" kern="0" dirty="0" smtClean="0">
                <a:solidFill>
                  <a:srgbClr val="00B050"/>
                </a:solidFill>
                <a:latin typeface="Calibri" pitchFamily="34" charset="0"/>
              </a:rPr>
              <a:t>Audio NGA or not - Excom to decide (separate presentation)</a:t>
            </a:r>
          </a:p>
          <a:p>
            <a:pPr marL="800100" lvl="1" indent="-342900" eaLnBrk="0" hangingPunct="0">
              <a:spcBef>
                <a:spcPct val="20000"/>
              </a:spcBef>
              <a:buFont typeface="Arial" pitchFamily="34" charset="0"/>
              <a:buChar char="•"/>
              <a:defRPr/>
            </a:pPr>
            <a:r>
              <a:rPr lang="en-US" sz="1200" i="1" kern="0" dirty="0" smtClean="0">
                <a:solidFill>
                  <a:schemeClr val="bg1">
                    <a:lumMod val="65000"/>
                  </a:schemeClr>
                </a:solidFill>
                <a:latin typeface="Calibri" pitchFamily="34" charset="0"/>
              </a:rPr>
              <a:t>Video HFR – future (2019) work</a:t>
            </a:r>
            <a:endParaRPr lang="en-US" sz="1200" i="1" kern="0" dirty="0">
              <a:solidFill>
                <a:schemeClr val="bg1">
                  <a:lumMod val="65000"/>
                </a:schemeClr>
              </a:solidFill>
              <a:latin typeface="Calibri" pitchFamily="34" charset="0"/>
            </a:endParaRPr>
          </a:p>
          <a:p>
            <a:pPr marL="342900" indent="-342900" eaLnBrk="0" hangingPunct="0">
              <a:spcBef>
                <a:spcPct val="20000"/>
              </a:spcBef>
              <a:buFont typeface="Arial" pitchFamily="34" charset="0"/>
              <a:buChar char="•"/>
              <a:defRPr/>
            </a:pPr>
            <a:r>
              <a:rPr lang="en-US" kern="0" noProof="0" dirty="0" smtClean="0">
                <a:latin typeface="Calibri" pitchFamily="34" charset="0"/>
              </a:rPr>
              <a:t>Test </a:t>
            </a:r>
            <a:r>
              <a:rPr lang="en-US" kern="0" dirty="0">
                <a:latin typeface="Calibri" pitchFamily="34" charset="0"/>
              </a:rPr>
              <a:t>Plan</a:t>
            </a:r>
            <a:r>
              <a:rPr lang="en-US" sz="1400" kern="0" dirty="0">
                <a:solidFill>
                  <a:schemeClr val="bg1">
                    <a:lumMod val="50000"/>
                  </a:schemeClr>
                </a:solidFill>
                <a:latin typeface="Calibri" pitchFamily="34" charset="0"/>
              </a:rPr>
              <a:t>  </a:t>
            </a:r>
            <a:endParaRPr lang="en-US" sz="1600" kern="0" dirty="0">
              <a:solidFill>
                <a:schemeClr val="bg1">
                  <a:lumMod val="50000"/>
                </a:schemeClr>
              </a:solidFill>
              <a:latin typeface="Calibri" pitchFamily="34" charset="0"/>
            </a:endParaRPr>
          </a:p>
          <a:p>
            <a:pPr marL="800100" lvl="1" indent="-342900" eaLnBrk="0" hangingPunct="0">
              <a:spcBef>
                <a:spcPct val="20000"/>
              </a:spcBef>
              <a:buFont typeface="Arial" pitchFamily="34" charset="0"/>
              <a:buChar char="•"/>
              <a:defRPr/>
            </a:pPr>
            <a:r>
              <a:rPr lang="en-US" sz="1400" kern="0" dirty="0">
                <a:latin typeface="Calibri" pitchFamily="34" charset="0"/>
              </a:rPr>
              <a:t>Latest: Test Plan </a:t>
            </a:r>
            <a:r>
              <a:rPr lang="en-US" sz="1400" kern="0" dirty="0" smtClean="0">
                <a:latin typeface="Calibri" pitchFamily="34" charset="0"/>
              </a:rPr>
              <a:t>v2.6</a:t>
            </a:r>
            <a:r>
              <a:rPr lang="en-US" sz="1200" kern="0" dirty="0" smtClean="0">
                <a:latin typeface="Calibri" pitchFamily="34" charset="0"/>
              </a:rPr>
              <a:t> </a:t>
            </a:r>
            <a:r>
              <a:rPr lang="en-US" sz="1200" kern="0" dirty="0">
                <a:latin typeface="Calibri" pitchFamily="34" charset="0"/>
              </a:rPr>
              <a:t>(published </a:t>
            </a:r>
            <a:r>
              <a:rPr lang="en-US" sz="1200" kern="0" dirty="0" smtClean="0">
                <a:latin typeface="Calibri" pitchFamily="34" charset="0"/>
              </a:rPr>
              <a:t>Dec</a:t>
            </a:r>
            <a:r>
              <a:rPr lang="en-US" sz="1200" kern="0" dirty="0" smtClean="0">
                <a:latin typeface="Calibri" pitchFamily="34" charset="0"/>
              </a:rPr>
              <a:t> 2017, now </a:t>
            </a:r>
            <a:r>
              <a:rPr lang="en-US" sz="1200" kern="0" dirty="0" err="1" smtClean="0">
                <a:latin typeface="Calibri" pitchFamily="34" charset="0"/>
              </a:rPr>
              <a:t>incl</a:t>
            </a:r>
            <a:r>
              <a:rPr lang="en-US" sz="1200" kern="0" dirty="0" smtClean="0">
                <a:latin typeface="Calibri" pitchFamily="34" charset="0"/>
              </a:rPr>
              <a:t> Test for HbbTV)</a:t>
            </a:r>
            <a:endParaRPr lang="en-US" sz="1200" kern="0" dirty="0">
              <a:latin typeface="Calibri" pitchFamily="34" charset="0"/>
            </a:endParaRPr>
          </a:p>
          <a:p>
            <a:pPr marL="342900" indent="-342900" eaLnBrk="0" hangingPunct="0">
              <a:spcBef>
                <a:spcPct val="20000"/>
              </a:spcBef>
              <a:buFont typeface="Arial" pitchFamily="34" charset="0"/>
              <a:buChar char="•"/>
              <a:defRPr/>
            </a:pPr>
            <a:r>
              <a:rPr lang="en-US" kern="0" dirty="0" smtClean="0">
                <a:latin typeface="Calibri" pitchFamily="34" charset="0"/>
              </a:rPr>
              <a:t>HbbTV </a:t>
            </a:r>
            <a:endParaRPr lang="en-US" kern="0" dirty="0">
              <a:latin typeface="Calibri" pitchFamily="34" charset="0"/>
            </a:endParaRPr>
          </a:p>
          <a:p>
            <a:pPr marL="800100" lvl="1" indent="-342900" eaLnBrk="0" hangingPunct="0">
              <a:spcBef>
                <a:spcPct val="20000"/>
              </a:spcBef>
              <a:buFont typeface="Arial" pitchFamily="34" charset="0"/>
              <a:buChar char="•"/>
              <a:defRPr/>
            </a:pPr>
            <a:r>
              <a:rPr lang="en-US" sz="1400" kern="0" dirty="0">
                <a:latin typeface="Calibri" pitchFamily="34" charset="0"/>
              </a:rPr>
              <a:t>Maintenance of NorDig’s HbbTV </a:t>
            </a:r>
            <a:r>
              <a:rPr lang="en-US" sz="1400" kern="0" dirty="0" smtClean="0">
                <a:latin typeface="Calibri" pitchFamily="34" charset="0"/>
              </a:rPr>
              <a:t>and </a:t>
            </a:r>
            <a:r>
              <a:rPr lang="en-US" sz="1400" kern="0" dirty="0" smtClean="0">
                <a:latin typeface="Calibri" pitchFamily="34" charset="0"/>
              </a:rPr>
              <a:t>its </a:t>
            </a:r>
            <a:r>
              <a:rPr lang="en-US" sz="1400" kern="0" dirty="0" smtClean="0">
                <a:latin typeface="Calibri" pitchFamily="34" charset="0"/>
              </a:rPr>
              <a:t>test </a:t>
            </a:r>
            <a:r>
              <a:rPr lang="en-US" sz="1400" kern="0" dirty="0">
                <a:latin typeface="Calibri" pitchFamily="34" charset="0"/>
              </a:rPr>
              <a:t>cases</a:t>
            </a:r>
            <a:r>
              <a:rPr lang="en-US" sz="1200" kern="0" dirty="0">
                <a:latin typeface="Calibri" pitchFamily="34" charset="0"/>
              </a:rPr>
              <a:t> </a:t>
            </a:r>
            <a:endParaRPr lang="en-US" sz="1400" kern="0" dirty="0">
              <a:latin typeface="Calibri" pitchFamily="34" charset="0"/>
            </a:endParaRPr>
          </a:p>
          <a:p>
            <a:pPr marL="342900" indent="-342900" eaLnBrk="0" hangingPunct="0">
              <a:spcBef>
                <a:spcPct val="20000"/>
              </a:spcBef>
              <a:buFont typeface="Arial" panose="020B0604020202020204" pitchFamily="34" charset="0"/>
              <a:buChar char="•"/>
              <a:defRPr/>
            </a:pPr>
            <a:r>
              <a:rPr lang="en-US" kern="0" dirty="0">
                <a:latin typeface="Calibri" pitchFamily="34" charset="0"/>
              </a:rPr>
              <a:t>EPG/EIT exchange file format</a:t>
            </a:r>
          </a:p>
          <a:p>
            <a:pPr marL="800100" lvl="1" indent="-342900" eaLnBrk="0" hangingPunct="0">
              <a:spcBef>
                <a:spcPct val="20000"/>
              </a:spcBef>
              <a:buFont typeface="Arial" panose="020B0604020202020204" pitchFamily="34" charset="0"/>
              <a:buChar char="•"/>
              <a:defRPr/>
            </a:pPr>
            <a:r>
              <a:rPr lang="en-US" sz="1400" kern="0" dirty="0">
                <a:latin typeface="Calibri" pitchFamily="34" charset="0"/>
              </a:rPr>
              <a:t>C</a:t>
            </a:r>
            <a:r>
              <a:rPr lang="en-US" sz="1400" kern="0" dirty="0" smtClean="0">
                <a:latin typeface="Calibri" pitchFamily="34" charset="0"/>
              </a:rPr>
              <a:t>ommon </a:t>
            </a:r>
            <a:r>
              <a:rPr lang="en-US" sz="1400" kern="0" dirty="0">
                <a:latin typeface="Calibri" pitchFamily="34" charset="0"/>
              </a:rPr>
              <a:t>NorDig file format, TV Anytime </a:t>
            </a:r>
            <a:r>
              <a:rPr lang="en-US" sz="1400" kern="0" dirty="0" smtClean="0">
                <a:latin typeface="Calibri" pitchFamily="34" charset="0"/>
              </a:rPr>
              <a:t>based</a:t>
            </a:r>
          </a:p>
          <a:p>
            <a:pPr marL="800100" lvl="1" indent="-342900" eaLnBrk="0" hangingPunct="0">
              <a:spcBef>
                <a:spcPct val="20000"/>
              </a:spcBef>
              <a:buFont typeface="Arial" panose="020B0604020202020204" pitchFamily="34" charset="0"/>
              <a:buChar char="•"/>
              <a:defRPr/>
            </a:pPr>
            <a:r>
              <a:rPr lang="en-US" sz="1400" kern="0" dirty="0" smtClean="0">
                <a:solidFill>
                  <a:srgbClr val="00B050"/>
                </a:solidFill>
                <a:latin typeface="Calibri" pitchFamily="34" charset="0"/>
              </a:rPr>
              <a:t>Final draft NorDig EPG/EIT B2B exchange file format ready for Excom to approve at this meeting</a:t>
            </a:r>
            <a:endParaRPr lang="en-US" sz="1400" kern="0" dirty="0" smtClean="0">
              <a:solidFill>
                <a:srgbClr val="00B050"/>
              </a:solidFill>
              <a:latin typeface="Calibri" pitchFamily="34" charset="0"/>
            </a:endParaRPr>
          </a:p>
          <a:p>
            <a:pPr marL="342900" indent="-342900" eaLnBrk="0" hangingPunct="0">
              <a:spcBef>
                <a:spcPct val="20000"/>
              </a:spcBef>
              <a:buFont typeface="Arial" panose="020B0604020202020204" pitchFamily="34" charset="0"/>
              <a:buChar char="•"/>
              <a:defRPr/>
            </a:pPr>
            <a:r>
              <a:rPr lang="en-US" kern="0" dirty="0" smtClean="0">
                <a:latin typeface="Calibri" pitchFamily="34" charset="0"/>
              </a:rPr>
              <a:t>Website and admin</a:t>
            </a:r>
            <a:endParaRPr lang="en-US" kern="0" dirty="0">
              <a:latin typeface="Calibri" pitchFamily="34" charset="0"/>
            </a:endParaRPr>
          </a:p>
        </p:txBody>
      </p:sp>
    </p:spTree>
    <p:extLst>
      <p:ext uri="{BB962C8B-B14F-4D97-AF65-F5344CB8AC3E}">
        <p14:creationId xmlns:p14="http://schemas.microsoft.com/office/powerpoint/2010/main" val="24554703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9559" y="1004007"/>
            <a:ext cx="345430" cy="325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Pladsholder til slidenummer 36"/>
          <p:cNvSpPr>
            <a:spLocks noGrp="1"/>
          </p:cNvSpPr>
          <p:nvPr>
            <p:ph type="sldNum" sz="quarter" idx="12"/>
          </p:nvPr>
        </p:nvSpPr>
        <p:spPr>
          <a:xfrm>
            <a:off x="6457950" y="5696360"/>
            <a:ext cx="2057400" cy="273844"/>
          </a:xfrm>
        </p:spPr>
        <p:txBody>
          <a:bodyPr/>
          <a:lstStyle/>
          <a:p>
            <a:fld id="{635AA1EC-FEE3-4C58-9E69-13B70527FDAB}" type="slidenum">
              <a:rPr lang="da-DK" sz="750"/>
              <a:t>20</a:t>
            </a:fld>
            <a:endParaRPr lang="da-DK" sz="750" dirty="0"/>
          </a:p>
        </p:txBody>
      </p:sp>
      <p:cxnSp>
        <p:nvCxnSpPr>
          <p:cNvPr id="38" name="Lige forbindelse 37"/>
          <p:cNvCxnSpPr/>
          <p:nvPr/>
        </p:nvCxnSpPr>
        <p:spPr>
          <a:xfrm>
            <a:off x="91440" y="1366086"/>
            <a:ext cx="8916829" cy="771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Rektangel 1"/>
          <p:cNvSpPr/>
          <p:nvPr/>
        </p:nvSpPr>
        <p:spPr>
          <a:xfrm>
            <a:off x="1242296" y="1598819"/>
            <a:ext cx="6637171" cy="5078313"/>
          </a:xfrm>
          <a:prstGeom prst="rect">
            <a:avLst/>
          </a:prstGeom>
        </p:spPr>
        <p:txBody>
          <a:bodyPr wrap="square">
            <a:spAutoFit/>
          </a:bodyPr>
          <a:lstStyle/>
          <a:p>
            <a:pPr algn="ctr"/>
            <a:r>
              <a:rPr lang="en-US" b="1" dirty="0">
                <a:latin typeface="Calibri" panose="020F0502020204030204" pitchFamily="34" charset="0"/>
                <a:ea typeface="Calibri" panose="020F0502020204030204" pitchFamily="34" charset="0"/>
                <a:cs typeface="Times New Roman" panose="02020603050405020304" pitchFamily="18" charset="0"/>
              </a:rPr>
              <a:t>Specification of common NorDig EPG/Event metadata exchange format</a:t>
            </a:r>
          </a:p>
          <a:p>
            <a:pPr algn="ctr"/>
            <a:r>
              <a:rPr lang="en-US" b="1" dirty="0">
                <a:latin typeface="Calibri" panose="020F0502020204030204" pitchFamily="34" charset="0"/>
                <a:ea typeface="Calibri" panose="020F0502020204030204" pitchFamily="34" charset="0"/>
                <a:cs typeface="Times New Roman" panose="02020603050405020304" pitchFamily="18" charset="0"/>
              </a:rPr>
              <a:t>NorDig EPG / Event metadata subgroup – Status </a:t>
            </a:r>
            <a:r>
              <a:rPr lang="en-GB" b="1" dirty="0"/>
              <a:t>and Planned activities: </a:t>
            </a:r>
          </a:p>
          <a:p>
            <a:endParaRPr lang="en-GB" sz="1200" dirty="0"/>
          </a:p>
          <a:p>
            <a:pPr marL="214313" indent="-214313">
              <a:buFont typeface="Wingdings" panose="05000000000000000000" pitchFamily="2" charset="2"/>
              <a:buChar char="§"/>
            </a:pPr>
            <a:r>
              <a:rPr lang="en-GB" sz="1200" b="1" dirty="0"/>
              <a:t>TV-Anytime</a:t>
            </a:r>
            <a:r>
              <a:rPr lang="en-GB" sz="1200" dirty="0"/>
              <a:t> new version updated with the </a:t>
            </a:r>
            <a:r>
              <a:rPr lang="en-GB" sz="1200" b="1" dirty="0"/>
              <a:t>NorDig</a:t>
            </a:r>
            <a:r>
              <a:rPr lang="en-GB" sz="1200" dirty="0"/>
              <a:t> requirements including program rights</a:t>
            </a:r>
          </a:p>
          <a:p>
            <a:pPr lvl="1"/>
            <a:r>
              <a:rPr lang="en-GB" sz="1200" dirty="0"/>
              <a:t>ETSI had 21th. September approved (with no comments) the TV-Anytime update, and it is now published on ETSI and EBU website. </a:t>
            </a:r>
            <a:r>
              <a:rPr lang="en-GB" sz="1200" dirty="0">
                <a:hlinkClick r:id="rId4"/>
              </a:rPr>
              <a:t>http://www.etsi.org/deliver/etsi_ts/102800_102899/1028220301/01.10.01_60/ts_1028220301v011001p.pdf</a:t>
            </a:r>
            <a:endParaRPr lang="en-GB" sz="1200" dirty="0"/>
          </a:p>
          <a:p>
            <a:pPr lvl="1"/>
            <a:r>
              <a:rPr lang="en-GB" sz="1200" dirty="0">
                <a:hlinkClick r:id="rId5"/>
              </a:rPr>
              <a:t>https://tech.ebu.ch/tvanytime</a:t>
            </a:r>
            <a:endParaRPr lang="en-GB" sz="1200" dirty="0"/>
          </a:p>
          <a:p>
            <a:pPr lvl="1"/>
            <a:endParaRPr lang="en-GB" sz="1200" dirty="0"/>
          </a:p>
          <a:p>
            <a:pPr marL="214313" indent="-214313">
              <a:buFont typeface="Wingdings" panose="05000000000000000000" pitchFamily="2" charset="2"/>
              <a:buChar char="§"/>
            </a:pPr>
            <a:r>
              <a:rPr lang="en-US" sz="1200" b="1" dirty="0">
                <a:ea typeface="Times New Roman" panose="02020603050405020304" pitchFamily="18" charset="0"/>
              </a:rPr>
              <a:t>Preparation of NorDig specification </a:t>
            </a:r>
            <a:r>
              <a:rPr lang="en-US" sz="1200" dirty="0">
                <a:ea typeface="Times New Roman" panose="02020603050405020304" pitchFamily="18" charset="0"/>
              </a:rPr>
              <a:t>of common EPG/Event exchange file format based on TV Anytime updated version</a:t>
            </a:r>
            <a:br>
              <a:rPr lang="en-US" sz="1200" dirty="0">
                <a:ea typeface="Times New Roman" panose="02020603050405020304" pitchFamily="18" charset="0"/>
              </a:rPr>
            </a:br>
            <a:endParaRPr lang="en-US" sz="1200" dirty="0">
              <a:ea typeface="Times New Roman" panose="02020603050405020304" pitchFamily="18" charset="0"/>
            </a:endParaRPr>
          </a:p>
          <a:p>
            <a:pPr marL="557213" lvl="1" indent="-214313">
              <a:buFont typeface="Wingdings" panose="05000000000000000000" pitchFamily="2" charset="2"/>
              <a:buChar char="§"/>
            </a:pPr>
            <a:r>
              <a:rPr lang="en-US" sz="1200" dirty="0"/>
              <a:t>I</a:t>
            </a:r>
            <a:r>
              <a:rPr lang="en-GB" sz="1200" dirty="0" err="1"/>
              <a:t>ndependent</a:t>
            </a:r>
            <a:r>
              <a:rPr lang="en-GB" sz="1200" dirty="0"/>
              <a:t> recommendation document, not included in the IRD specification – because not all </a:t>
            </a:r>
            <a:r>
              <a:rPr lang="en-US" sz="1200" dirty="0"/>
              <a:t>stakeholders have interest and know how in the IRD spec.</a:t>
            </a:r>
            <a:br>
              <a:rPr lang="en-US" sz="1200" dirty="0"/>
            </a:br>
            <a:endParaRPr lang="en-US" sz="1200" dirty="0">
              <a:ea typeface="Times New Roman" panose="02020603050405020304" pitchFamily="18" charset="0"/>
            </a:endParaRPr>
          </a:p>
          <a:p>
            <a:pPr marL="557213" lvl="1" indent="-214313">
              <a:buFont typeface="Wingdings" panose="05000000000000000000" pitchFamily="2" charset="2"/>
              <a:buChar char="§"/>
            </a:pPr>
            <a:r>
              <a:rPr lang="en-GB" sz="1200" dirty="0"/>
              <a:t>The NorDig EPG/Event metadata Group shall maintain the NorDig EPG/Event exchange file format specification in the future, and will help interested parties with expert knowledge in relation to TV-Anytime implementation.</a:t>
            </a:r>
            <a:br>
              <a:rPr lang="en-GB" sz="1200" dirty="0"/>
            </a:br>
            <a:endParaRPr lang="en-GB" sz="1200" dirty="0"/>
          </a:p>
          <a:p>
            <a:pPr marL="557213" lvl="1" indent="-214313">
              <a:buFont typeface="Wingdings" panose="05000000000000000000" pitchFamily="2" charset="2"/>
              <a:buChar char="§"/>
            </a:pPr>
            <a:r>
              <a:rPr lang="en-US" sz="1200" dirty="0"/>
              <a:t>Final draft expected in December -17.</a:t>
            </a:r>
          </a:p>
          <a:p>
            <a:pPr lvl="1"/>
            <a:endParaRPr lang="en-US" sz="1200" dirty="0">
              <a:ea typeface="Times New Roman" panose="02020603050405020304" pitchFamily="18" charset="0"/>
            </a:endParaRPr>
          </a:p>
          <a:p>
            <a:pPr marL="214313" indent="-214313">
              <a:buFont typeface="Wingdings" panose="05000000000000000000" pitchFamily="2" charset="2"/>
              <a:buChar char="§"/>
            </a:pPr>
            <a:endParaRPr lang="en-US" sz="1200" dirty="0">
              <a:solidFill>
                <a:prstClr val="black"/>
              </a:solidFill>
              <a:latin typeface="Calibri" panose="020F0502020204030204" pitchFamily="34" charset="0"/>
              <a:cs typeface="Times New Roman" panose="02020603050405020304" pitchFamily="18" charset="0"/>
            </a:endParaRPr>
          </a:p>
        </p:txBody>
      </p:sp>
      <p:sp>
        <p:nvSpPr>
          <p:cNvPr id="10" name="Tekstfelt 9"/>
          <p:cNvSpPr txBox="1"/>
          <p:nvPr/>
        </p:nvSpPr>
        <p:spPr>
          <a:xfrm>
            <a:off x="2336816" y="1070888"/>
            <a:ext cx="5044971" cy="369332"/>
          </a:xfrm>
          <a:prstGeom prst="rect">
            <a:avLst/>
          </a:prstGeom>
          <a:noFill/>
        </p:spPr>
        <p:txBody>
          <a:bodyPr wrap="none" rtlCol="0">
            <a:spAutoFit/>
          </a:bodyPr>
          <a:lstStyle/>
          <a:p>
            <a:r>
              <a:rPr lang="da-DK" dirty="0"/>
              <a:t>NorDig EPG / Event metadata </a:t>
            </a:r>
            <a:r>
              <a:rPr lang="en-GB" dirty="0"/>
              <a:t>exchange</a:t>
            </a:r>
            <a:r>
              <a:rPr lang="da-DK" dirty="0"/>
              <a:t> format</a:t>
            </a:r>
          </a:p>
        </p:txBody>
      </p:sp>
      <p:sp>
        <p:nvSpPr>
          <p:cNvPr id="8" name="Tekstboks 3">
            <a:extLst>
              <a:ext uri="{FF2B5EF4-FFF2-40B4-BE49-F238E27FC236}">
                <a16:creationId xmlns:a16="http://schemas.microsoft.com/office/drawing/2014/main" xmlns="" id="{7BBD0DF6-BD8C-4DDA-95F7-6EFE7846062C}"/>
              </a:ext>
            </a:extLst>
          </p:cNvPr>
          <p:cNvSpPr txBox="1"/>
          <p:nvPr/>
        </p:nvSpPr>
        <p:spPr>
          <a:xfrm>
            <a:off x="315225" y="5707676"/>
            <a:ext cx="1180131" cy="196208"/>
          </a:xfrm>
          <a:prstGeom prst="rect">
            <a:avLst/>
          </a:prstGeom>
          <a:noFill/>
        </p:spPr>
        <p:txBody>
          <a:bodyPr wrap="none" rtlCol="0">
            <a:spAutoFit/>
          </a:bodyPr>
          <a:lstStyle/>
          <a:p>
            <a:r>
              <a:rPr lang="da-DK" sz="675" dirty="0">
                <a:solidFill>
                  <a:schemeClr val="bg1">
                    <a:lumMod val="65000"/>
                  </a:schemeClr>
                </a:solidFill>
              </a:rPr>
              <a:t>Peter Mølsted 05.10.2017</a:t>
            </a:r>
          </a:p>
        </p:txBody>
      </p:sp>
    </p:spTree>
    <p:extLst>
      <p:ext uri="{BB962C8B-B14F-4D97-AF65-F5344CB8AC3E}">
        <p14:creationId xmlns:p14="http://schemas.microsoft.com/office/powerpoint/2010/main" val="16042707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9559" y="1004007"/>
            <a:ext cx="345430" cy="325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Pladsholder til slidenummer 36"/>
          <p:cNvSpPr>
            <a:spLocks noGrp="1"/>
          </p:cNvSpPr>
          <p:nvPr>
            <p:ph type="sldNum" sz="quarter" idx="12"/>
          </p:nvPr>
        </p:nvSpPr>
        <p:spPr>
          <a:xfrm>
            <a:off x="6457950" y="5696360"/>
            <a:ext cx="2057400" cy="273844"/>
          </a:xfrm>
        </p:spPr>
        <p:txBody>
          <a:bodyPr/>
          <a:lstStyle/>
          <a:p>
            <a:fld id="{635AA1EC-FEE3-4C58-9E69-13B70527FDAB}" type="slidenum">
              <a:rPr lang="da-DK" sz="750"/>
              <a:t>21</a:t>
            </a:fld>
            <a:endParaRPr lang="da-DK" sz="750" dirty="0"/>
          </a:p>
        </p:txBody>
      </p:sp>
      <p:cxnSp>
        <p:nvCxnSpPr>
          <p:cNvPr id="38" name="Lige forbindelse 37"/>
          <p:cNvCxnSpPr/>
          <p:nvPr/>
        </p:nvCxnSpPr>
        <p:spPr>
          <a:xfrm>
            <a:off x="91440" y="1366086"/>
            <a:ext cx="8916829" cy="771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Rektangel 1"/>
          <p:cNvSpPr/>
          <p:nvPr/>
        </p:nvSpPr>
        <p:spPr>
          <a:xfrm>
            <a:off x="1242296" y="1598819"/>
            <a:ext cx="6637171" cy="4708981"/>
          </a:xfrm>
          <a:prstGeom prst="rect">
            <a:avLst/>
          </a:prstGeom>
        </p:spPr>
        <p:txBody>
          <a:bodyPr wrap="square">
            <a:spAutoFit/>
          </a:bodyPr>
          <a:lstStyle/>
          <a:p>
            <a:pPr algn="ctr"/>
            <a:r>
              <a:rPr lang="en-US" b="1" dirty="0">
                <a:latin typeface="Calibri" panose="020F0502020204030204" pitchFamily="34" charset="0"/>
                <a:ea typeface="Calibri" panose="020F0502020204030204" pitchFamily="34" charset="0"/>
                <a:cs typeface="Times New Roman" panose="02020603050405020304" pitchFamily="18" charset="0"/>
              </a:rPr>
              <a:t>NorDig EPG / Event metadata subgroup – Status </a:t>
            </a:r>
            <a:r>
              <a:rPr lang="en-GB" b="1" dirty="0"/>
              <a:t>and Planned activities: </a:t>
            </a:r>
          </a:p>
          <a:p>
            <a:endParaRPr lang="en-US" sz="1200" dirty="0">
              <a:solidFill>
                <a:prstClr val="black"/>
              </a:solidFill>
              <a:latin typeface="Calibri" panose="020F0502020204030204" pitchFamily="34" charset="0"/>
              <a:cs typeface="Times New Roman" panose="02020603050405020304" pitchFamily="18" charset="0"/>
            </a:endParaRPr>
          </a:p>
          <a:p>
            <a:pPr marL="214313" indent="-214313">
              <a:buFont typeface="Wingdings" panose="05000000000000000000" pitchFamily="2" charset="2"/>
              <a:buChar char="§"/>
            </a:pPr>
            <a:r>
              <a:rPr lang="en-US" sz="1200" b="1" dirty="0">
                <a:ea typeface="Times New Roman" panose="02020603050405020304" pitchFamily="18" charset="0"/>
              </a:rPr>
              <a:t>The NorDig common EPG/Event exchange file format specification </a:t>
            </a:r>
            <a:r>
              <a:rPr lang="en-GB" sz="1200" b="1" dirty="0"/>
              <a:t>includes</a:t>
            </a:r>
          </a:p>
          <a:p>
            <a:pPr marL="557213" lvl="1" indent="-214313">
              <a:buFont typeface="Wingdings" panose="05000000000000000000" pitchFamily="2" charset="2"/>
              <a:buChar char="§"/>
            </a:pPr>
            <a:r>
              <a:rPr lang="en-GB" sz="1200" dirty="0"/>
              <a:t>Detailed references to the TV-Anytime specification </a:t>
            </a:r>
          </a:p>
          <a:p>
            <a:pPr marL="557213" lvl="1" indent="-214313">
              <a:buFont typeface="Wingdings" panose="05000000000000000000" pitchFamily="2" charset="2"/>
              <a:buChar char="§"/>
            </a:pPr>
            <a:r>
              <a:rPr lang="en-GB" sz="1200" dirty="0"/>
              <a:t>NorDig Implementation guidelines – to help broadcasters and distributors for easy implementation </a:t>
            </a:r>
          </a:p>
          <a:p>
            <a:pPr marL="557213" lvl="1" indent="-214313">
              <a:buFont typeface="Wingdings" panose="05000000000000000000" pitchFamily="2" charset="2"/>
              <a:buChar char="§"/>
            </a:pPr>
            <a:r>
              <a:rPr lang="en-GB" sz="1200" dirty="0"/>
              <a:t>Termslist with NorDig requirements - including references to Public Schedule to support change of format to TV-Anytime</a:t>
            </a:r>
          </a:p>
          <a:p>
            <a:pPr marL="557213" lvl="1" indent="-214313">
              <a:buFont typeface="Wingdings" panose="05000000000000000000" pitchFamily="2" charset="2"/>
              <a:buChar char="§"/>
            </a:pPr>
            <a:r>
              <a:rPr lang="da-DK" sz="1200" dirty="0">
                <a:ea typeface="Times New Roman" panose="02020603050405020304" pitchFamily="18" charset="0"/>
              </a:rPr>
              <a:t>XML </a:t>
            </a:r>
            <a:r>
              <a:rPr lang="da-DK" sz="1200" dirty="0" err="1">
                <a:ea typeface="Times New Roman" panose="02020603050405020304" pitchFamily="18" charset="0"/>
              </a:rPr>
              <a:t>Examples</a:t>
            </a:r>
            <a:r>
              <a:rPr lang="da-DK" sz="1200" dirty="0">
                <a:ea typeface="Times New Roman" panose="02020603050405020304" pitchFamily="18" charset="0"/>
              </a:rPr>
              <a:t> files - for simple basic and </a:t>
            </a:r>
            <a:r>
              <a:rPr lang="da-DK" sz="1200" dirty="0" err="1">
                <a:ea typeface="Times New Roman" panose="02020603050405020304" pitchFamily="18" charset="0"/>
              </a:rPr>
              <a:t>advanced</a:t>
            </a:r>
            <a:r>
              <a:rPr lang="da-DK" sz="1200" dirty="0">
                <a:ea typeface="Times New Roman" panose="02020603050405020304" pitchFamily="18" charset="0"/>
              </a:rPr>
              <a:t> </a:t>
            </a:r>
            <a:r>
              <a:rPr lang="da-DK" sz="1200" dirty="0" err="1">
                <a:ea typeface="Times New Roman" panose="02020603050405020304" pitchFamily="18" charset="0"/>
              </a:rPr>
              <a:t>implementation</a:t>
            </a:r>
            <a:r>
              <a:rPr lang="da-DK" sz="1200" dirty="0">
                <a:ea typeface="Times New Roman" panose="02020603050405020304" pitchFamily="18" charset="0"/>
              </a:rPr>
              <a:t>, </a:t>
            </a:r>
            <a:r>
              <a:rPr lang="da-DK" sz="1200" dirty="0" err="1">
                <a:ea typeface="Times New Roman" panose="02020603050405020304" pitchFamily="18" charset="0"/>
              </a:rPr>
              <a:t>including</a:t>
            </a:r>
            <a:r>
              <a:rPr lang="da-DK" sz="1200" dirty="0">
                <a:ea typeface="Times New Roman" panose="02020603050405020304" pitchFamily="18" charset="0"/>
              </a:rPr>
              <a:t> </a:t>
            </a:r>
            <a:r>
              <a:rPr lang="da-DK" sz="1200" dirty="0" err="1">
                <a:ea typeface="Times New Roman" panose="02020603050405020304" pitchFamily="18" charset="0"/>
              </a:rPr>
              <a:t>rights</a:t>
            </a:r>
            <a:r>
              <a:rPr lang="da-DK" sz="1200" dirty="0">
                <a:ea typeface="Times New Roman" panose="02020603050405020304" pitchFamily="18" charset="0"/>
              </a:rPr>
              <a:t> handling and On demand</a:t>
            </a:r>
            <a:endParaRPr lang="en-GB" sz="1200" dirty="0">
              <a:ea typeface="Times New Roman" panose="02020603050405020304" pitchFamily="18" charset="0"/>
            </a:endParaRPr>
          </a:p>
          <a:p>
            <a:pPr marL="557213" lvl="1" indent="-214313">
              <a:buFont typeface="Wingdings" panose="05000000000000000000" pitchFamily="2" charset="2"/>
              <a:buChar char="§"/>
            </a:pPr>
            <a:r>
              <a:rPr lang="en-US" sz="1200" dirty="0">
                <a:ea typeface="Times New Roman" panose="02020603050405020304" pitchFamily="18" charset="0"/>
              </a:rPr>
              <a:t>Guidelines for “last minutes” updates of program start and changes (“last minutes” refers to shortly before but also afterwards for “correcting” catch-up segmenting)</a:t>
            </a:r>
          </a:p>
          <a:p>
            <a:pPr marL="557213" lvl="1" indent="-214313">
              <a:buFont typeface="Wingdings" panose="05000000000000000000" pitchFamily="2" charset="2"/>
              <a:buChar char="§"/>
            </a:pPr>
            <a:r>
              <a:rPr lang="en-US" sz="1200" dirty="0"/>
              <a:t>Automatic mapping script / function for handling data from Public Schedule to TV-Anytime and visa a versa</a:t>
            </a:r>
          </a:p>
          <a:p>
            <a:r>
              <a:rPr lang="en-US" sz="1200" dirty="0"/>
              <a:t>The documentation (guidelines, </a:t>
            </a:r>
            <a:r>
              <a:rPr lang="en-US" sz="1200" dirty="0" err="1"/>
              <a:t>examplefiles</a:t>
            </a:r>
            <a:r>
              <a:rPr lang="en-US" sz="1200" dirty="0"/>
              <a:t> and </a:t>
            </a:r>
            <a:r>
              <a:rPr lang="en-US" sz="1200" dirty="0" err="1"/>
              <a:t>termslist</a:t>
            </a:r>
            <a:r>
              <a:rPr lang="en-US" sz="1200" dirty="0"/>
              <a:t>) will be tuned for all users in the whole EPG value chain. </a:t>
            </a:r>
          </a:p>
          <a:p>
            <a:endParaRPr lang="da-DK" sz="1200" dirty="0">
              <a:solidFill>
                <a:prstClr val="black"/>
              </a:solidFill>
            </a:endParaRPr>
          </a:p>
          <a:p>
            <a:pPr marL="214313" indent="-214313">
              <a:buFont typeface="Arial" panose="020B0604020202020204" pitchFamily="34" charset="0"/>
              <a:buChar char="•"/>
            </a:pPr>
            <a:r>
              <a:rPr lang="en-US" sz="1200" b="1" dirty="0"/>
              <a:t>Workshop / </a:t>
            </a:r>
            <a:r>
              <a:rPr lang="en-US" sz="1200" b="1" dirty="0">
                <a:ea typeface="Times New Roman" panose="02020603050405020304" pitchFamily="18" charset="0"/>
              </a:rPr>
              <a:t>NorDig common EPG/Event exchange file format and </a:t>
            </a:r>
            <a:r>
              <a:rPr lang="en-US" sz="1200" b="1" dirty="0"/>
              <a:t>Rights management </a:t>
            </a:r>
            <a:r>
              <a:rPr lang="en-US" sz="1200" dirty="0"/>
              <a:t>cross networks and platforms to help the stakeholder in the distribution chain - to be arranged.</a:t>
            </a:r>
            <a:br>
              <a:rPr lang="en-US" sz="1200" dirty="0"/>
            </a:br>
            <a:r>
              <a:rPr lang="en-US" sz="1200" dirty="0"/>
              <a:t>The workshop will be open for all interested - not only NorDig members - in order to promote the use and understanding of TVAnytime as common exchange format.</a:t>
            </a:r>
            <a:br>
              <a:rPr lang="en-US" sz="1200" dirty="0"/>
            </a:br>
            <a:endParaRPr lang="da-DK" sz="1200" dirty="0">
              <a:solidFill>
                <a:prstClr val="black"/>
              </a:solidFill>
            </a:endParaRPr>
          </a:p>
        </p:txBody>
      </p:sp>
      <p:sp>
        <p:nvSpPr>
          <p:cNvPr id="10" name="Tekstfelt 9"/>
          <p:cNvSpPr txBox="1"/>
          <p:nvPr/>
        </p:nvSpPr>
        <p:spPr>
          <a:xfrm>
            <a:off x="2336816" y="1070888"/>
            <a:ext cx="5044971" cy="369332"/>
          </a:xfrm>
          <a:prstGeom prst="rect">
            <a:avLst/>
          </a:prstGeom>
          <a:noFill/>
        </p:spPr>
        <p:txBody>
          <a:bodyPr wrap="none" rtlCol="0">
            <a:spAutoFit/>
          </a:bodyPr>
          <a:lstStyle/>
          <a:p>
            <a:r>
              <a:rPr lang="da-DK" dirty="0"/>
              <a:t>NorDig EPG / Event metadata </a:t>
            </a:r>
            <a:r>
              <a:rPr lang="en-GB" dirty="0"/>
              <a:t>exchange</a:t>
            </a:r>
            <a:r>
              <a:rPr lang="da-DK" dirty="0"/>
              <a:t> format</a:t>
            </a:r>
          </a:p>
        </p:txBody>
      </p:sp>
      <p:sp>
        <p:nvSpPr>
          <p:cNvPr id="9" name="Tekstboks 3"/>
          <p:cNvSpPr txBox="1"/>
          <p:nvPr/>
        </p:nvSpPr>
        <p:spPr>
          <a:xfrm>
            <a:off x="315225" y="5707676"/>
            <a:ext cx="1180131" cy="196208"/>
          </a:xfrm>
          <a:prstGeom prst="rect">
            <a:avLst/>
          </a:prstGeom>
          <a:noFill/>
        </p:spPr>
        <p:txBody>
          <a:bodyPr wrap="none" rtlCol="0">
            <a:spAutoFit/>
          </a:bodyPr>
          <a:lstStyle/>
          <a:p>
            <a:r>
              <a:rPr lang="da-DK" sz="675" dirty="0">
                <a:solidFill>
                  <a:schemeClr val="bg1">
                    <a:lumMod val="65000"/>
                  </a:schemeClr>
                </a:solidFill>
              </a:rPr>
              <a:t>Peter Mølsted 05.10.2017</a:t>
            </a:r>
          </a:p>
        </p:txBody>
      </p:sp>
    </p:spTree>
    <p:extLst>
      <p:ext uri="{BB962C8B-B14F-4D97-AF65-F5344CB8AC3E}">
        <p14:creationId xmlns:p14="http://schemas.microsoft.com/office/powerpoint/2010/main" val="3386652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17240" y="836712"/>
            <a:ext cx="5842992" cy="936104"/>
          </a:xfrm>
        </p:spPr>
        <p:txBody>
          <a:bodyPr/>
          <a:lstStyle/>
          <a:p>
            <a:pPr lvl="0">
              <a:buNone/>
            </a:pPr>
            <a:r>
              <a:rPr lang="en-US" sz="1400" b="1" dirty="0">
                <a:latin typeface="+mn-lt"/>
              </a:rPr>
              <a:t>Overview - informative</a:t>
            </a:r>
          </a:p>
          <a:p>
            <a:pPr lvl="0">
              <a:buNone/>
            </a:pPr>
            <a:r>
              <a:rPr lang="en-US" sz="800" dirty="0">
                <a:latin typeface="+mn-lt"/>
              </a:rPr>
              <a:t> </a:t>
            </a:r>
          </a:p>
          <a:p>
            <a:pPr lvl="0">
              <a:buNone/>
            </a:pPr>
            <a:r>
              <a:rPr lang="en-US" sz="1800" dirty="0">
                <a:latin typeface="+mn-lt"/>
              </a:rPr>
              <a:t>NorDig T – </a:t>
            </a:r>
            <a:r>
              <a:rPr lang="en-US" sz="1800" i="1" dirty="0">
                <a:latin typeface="+mn-lt"/>
              </a:rPr>
              <a:t>active </a:t>
            </a:r>
            <a:endParaRPr lang="en-US" sz="1800" dirty="0">
              <a:latin typeface="+mn-lt"/>
            </a:endParaRPr>
          </a:p>
        </p:txBody>
      </p:sp>
      <p:sp>
        <p:nvSpPr>
          <p:cNvPr id="3" name="Rubrik 2"/>
          <p:cNvSpPr>
            <a:spLocks noGrp="1"/>
          </p:cNvSpPr>
          <p:nvPr>
            <p:ph type="title"/>
          </p:nvPr>
        </p:nvSpPr>
        <p:spPr>
          <a:xfrm>
            <a:off x="899592" y="44624"/>
            <a:ext cx="7715200" cy="648072"/>
          </a:xfrm>
        </p:spPr>
        <p:txBody>
          <a:bodyPr/>
          <a:lstStyle/>
          <a:p>
            <a:pPr>
              <a:defRPr/>
            </a:pPr>
            <a:r>
              <a:rPr lang="en-US" b="1" dirty="0"/>
              <a:t>NorDig T report -  </a:t>
            </a:r>
            <a:r>
              <a:rPr lang="en-US" sz="1800" b="1" dirty="0">
                <a:solidFill>
                  <a:schemeClr val="tx1"/>
                </a:solidFill>
              </a:rPr>
              <a:t>Work and subgroups</a:t>
            </a:r>
            <a:br>
              <a:rPr lang="en-US" sz="1800" b="1" dirty="0">
                <a:solidFill>
                  <a:schemeClr val="tx1"/>
                </a:solidFill>
              </a:rPr>
            </a:br>
            <a:r>
              <a:rPr lang="en-US" sz="1400" b="1" dirty="0" smtClean="0">
                <a:solidFill>
                  <a:schemeClr val="tx1"/>
                </a:solidFill>
              </a:rPr>
              <a:t>    </a:t>
            </a:r>
            <a:r>
              <a:rPr lang="en-GB" sz="1400" b="1" dirty="0" smtClean="0"/>
              <a:t> </a:t>
            </a:r>
            <a:r>
              <a:rPr lang="en-US" sz="1400" b="1" dirty="0"/>
              <a:t>NorDig Excom meeting 8</a:t>
            </a:r>
            <a:r>
              <a:rPr lang="en-US" sz="1400" b="1" baseline="30000" dirty="0"/>
              <a:t>th</a:t>
            </a:r>
            <a:r>
              <a:rPr lang="en-US" sz="1400" b="1" dirty="0"/>
              <a:t> March 2018 Stockholm, Sweden</a:t>
            </a:r>
            <a:endParaRPr lang="en-US" sz="14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a:t>
            </a:fld>
            <a:endParaRPr lang="en-US"/>
          </a:p>
        </p:txBody>
      </p:sp>
      <p:sp>
        <p:nvSpPr>
          <p:cNvPr id="6" name="Platshållare för innehåll 1"/>
          <p:cNvSpPr txBox="1">
            <a:spLocks/>
          </p:cNvSpPr>
          <p:nvPr/>
        </p:nvSpPr>
        <p:spPr bwMode="auto">
          <a:xfrm>
            <a:off x="817240" y="1916832"/>
            <a:ext cx="7643192"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kern="0" dirty="0">
                <a:latin typeface="Calibri" pitchFamily="34" charset="0"/>
              </a:rPr>
              <a:t>NorDig T subgroups – status</a:t>
            </a:r>
            <a:endParaRPr lang="en-US" sz="2800" kern="0" dirty="0">
              <a:latin typeface="Calibri" pitchFamily="34" charset="0"/>
            </a:endParaRPr>
          </a:p>
          <a:p>
            <a:pPr marL="342900" indent="-342900" eaLnBrk="0" hangingPunct="0">
              <a:spcBef>
                <a:spcPct val="20000"/>
              </a:spcBef>
              <a:buFontTx/>
              <a:buChar char="•"/>
              <a:defRPr/>
            </a:pPr>
            <a:r>
              <a:rPr lang="en-US" kern="0" dirty="0" smtClean="0">
                <a:latin typeface="Calibri" pitchFamily="34" charset="0"/>
              </a:rPr>
              <a:t>Audio </a:t>
            </a:r>
            <a:r>
              <a:rPr lang="en-US" kern="0" dirty="0">
                <a:latin typeface="Calibri" pitchFamily="34" charset="0"/>
              </a:rPr>
              <a:t>– </a:t>
            </a:r>
            <a:r>
              <a:rPr lang="en-US" i="1" kern="0" dirty="0">
                <a:latin typeface="Calibri" pitchFamily="34" charset="0"/>
              </a:rPr>
              <a:t>active </a:t>
            </a:r>
            <a:r>
              <a:rPr lang="en-US" sz="1400" i="1" kern="0" dirty="0">
                <a:latin typeface="Calibri" pitchFamily="34" charset="0"/>
              </a:rPr>
              <a:t>(audio related for IRD, Test Plan. </a:t>
            </a:r>
            <a:r>
              <a:rPr lang="en-US" sz="1200" i="1" kern="0" dirty="0">
                <a:latin typeface="Calibri" pitchFamily="34" charset="0"/>
              </a:rPr>
              <a:t>Working together w </a:t>
            </a:r>
            <a:r>
              <a:rPr lang="en-US" sz="1200" i="1" kern="0" dirty="0" err="1">
                <a:latin typeface="Calibri" pitchFamily="34" charset="0"/>
              </a:rPr>
              <a:t>Accessiblity</a:t>
            </a:r>
            <a:r>
              <a:rPr lang="en-US" sz="1200" i="1" kern="0" dirty="0">
                <a:latin typeface="Calibri" pitchFamily="34" charset="0"/>
              </a:rPr>
              <a:t> group</a:t>
            </a:r>
            <a:r>
              <a:rPr lang="en-US" sz="1400" i="1" kern="0" dirty="0">
                <a:latin typeface="Calibri" pitchFamily="34" charset="0"/>
              </a:rPr>
              <a:t>)</a:t>
            </a:r>
          </a:p>
          <a:p>
            <a:pPr marL="342900" indent="-342900" eaLnBrk="0" hangingPunct="0">
              <a:spcBef>
                <a:spcPct val="20000"/>
              </a:spcBef>
              <a:buFontTx/>
              <a:buChar char="•"/>
              <a:defRPr/>
            </a:pPr>
            <a:r>
              <a:rPr lang="en-US" kern="0" dirty="0">
                <a:latin typeface="Calibri" pitchFamily="34" charset="0"/>
              </a:rPr>
              <a:t>Test – </a:t>
            </a:r>
            <a:r>
              <a:rPr lang="en-US" i="1" kern="0" dirty="0">
                <a:latin typeface="Calibri" pitchFamily="34" charset="0"/>
              </a:rPr>
              <a:t>active </a:t>
            </a:r>
            <a:r>
              <a:rPr lang="en-US" sz="1400" i="1" kern="0" dirty="0">
                <a:latin typeface="Calibri" pitchFamily="34" charset="0"/>
              </a:rPr>
              <a:t>(Test Plan)</a:t>
            </a:r>
          </a:p>
          <a:p>
            <a:pPr marL="342900" indent="-342900" eaLnBrk="0" hangingPunct="0">
              <a:spcBef>
                <a:spcPct val="20000"/>
              </a:spcBef>
              <a:buFontTx/>
              <a:buChar char="•"/>
              <a:defRPr/>
            </a:pPr>
            <a:r>
              <a:rPr lang="en-US" kern="0" dirty="0">
                <a:latin typeface="Calibri" pitchFamily="34" charset="0"/>
              </a:rPr>
              <a:t>RoO – </a:t>
            </a:r>
            <a:r>
              <a:rPr lang="en-US" i="1" kern="0" dirty="0">
                <a:latin typeface="Calibri" pitchFamily="34" charset="0"/>
              </a:rPr>
              <a:t>active </a:t>
            </a:r>
            <a:r>
              <a:rPr lang="en-US" sz="1400" i="1" kern="0" dirty="0">
                <a:latin typeface="Calibri" pitchFamily="34" charset="0"/>
              </a:rPr>
              <a:t>(RoO spec)</a:t>
            </a:r>
            <a:endParaRPr lang="en-US" sz="1600" i="1"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Accessibility – </a:t>
            </a:r>
            <a:r>
              <a:rPr lang="en-US" i="1" kern="0" dirty="0">
                <a:latin typeface="Calibri" pitchFamily="34" charset="0"/>
              </a:rPr>
              <a:t>active </a:t>
            </a:r>
            <a:r>
              <a:rPr lang="en-US" sz="1400" i="1" kern="0" dirty="0">
                <a:latin typeface="Calibri" pitchFamily="34" charset="0"/>
              </a:rPr>
              <a:t>(accessibility related for IRD, Test Plan and RoO) </a:t>
            </a:r>
          </a:p>
          <a:p>
            <a:pPr marL="342900" indent="-342900" eaLnBrk="0" hangingPunct="0">
              <a:spcBef>
                <a:spcPct val="20000"/>
              </a:spcBef>
              <a:buFontTx/>
              <a:buChar char="•"/>
              <a:defRPr/>
            </a:pPr>
            <a:r>
              <a:rPr lang="en-US" kern="0" dirty="0">
                <a:latin typeface="Calibri" pitchFamily="34" charset="0"/>
              </a:rPr>
              <a:t>API/PVR – </a:t>
            </a:r>
            <a:r>
              <a:rPr lang="en-US" i="1" kern="0" dirty="0">
                <a:latin typeface="Calibri" pitchFamily="34" charset="0"/>
              </a:rPr>
              <a:t>active </a:t>
            </a:r>
            <a:r>
              <a:rPr lang="en-US" sz="1400" i="1" kern="0" dirty="0">
                <a:latin typeface="Calibri" pitchFamily="34" charset="0"/>
              </a:rPr>
              <a:t>(HbbTV testing, API+PVR related for IRD, Test Plan and RoO)</a:t>
            </a:r>
          </a:p>
          <a:p>
            <a:pPr marL="342900" indent="-342900" eaLnBrk="0" hangingPunct="0">
              <a:spcBef>
                <a:spcPct val="20000"/>
              </a:spcBef>
              <a:buFontTx/>
              <a:buChar char="•"/>
              <a:defRPr/>
            </a:pPr>
            <a:r>
              <a:rPr lang="en-US" kern="0" noProof="0" dirty="0">
                <a:latin typeface="Calibri" pitchFamily="34" charset="0"/>
              </a:rPr>
              <a:t>EPG/Event exchange metadata – </a:t>
            </a:r>
            <a:r>
              <a:rPr lang="en-US" i="1" kern="0" noProof="0" dirty="0">
                <a:latin typeface="Calibri" pitchFamily="34" charset="0"/>
              </a:rPr>
              <a:t>active </a:t>
            </a:r>
            <a:r>
              <a:rPr lang="en-US" sz="1400" i="1" kern="0" dirty="0">
                <a:latin typeface="Calibri" pitchFamily="34" charset="0"/>
              </a:rPr>
              <a:t>(common NorDig format for exchange EPG metadata for broadcast and OTT)</a:t>
            </a:r>
          </a:p>
          <a:p>
            <a:pPr marL="342900" indent="-342900" eaLnBrk="0" hangingPunct="0">
              <a:spcBef>
                <a:spcPct val="20000"/>
              </a:spcBef>
              <a:buFontTx/>
              <a:buChar char="•"/>
              <a:defRPr/>
            </a:pPr>
            <a:r>
              <a:rPr lang="en-US" kern="0" dirty="0">
                <a:latin typeface="Calibri" pitchFamily="34" charset="0"/>
              </a:rPr>
              <a:t>SSU – </a:t>
            </a:r>
            <a:r>
              <a:rPr lang="en-US" kern="0" dirty="0" smtClean="0">
                <a:latin typeface="Calibri" pitchFamily="34" charset="0"/>
              </a:rPr>
              <a:t>active </a:t>
            </a:r>
            <a:r>
              <a:rPr lang="en-US" sz="1400" kern="0" dirty="0" smtClean="0">
                <a:latin typeface="Calibri" pitchFamily="34" charset="0"/>
              </a:rPr>
              <a:t>(SSU Test cases) </a:t>
            </a:r>
            <a:r>
              <a:rPr lang="en-US" sz="1400" i="1" kern="0" dirty="0" smtClean="0">
                <a:latin typeface="Calibri" pitchFamily="34" charset="0"/>
              </a:rPr>
              <a:t> </a:t>
            </a:r>
            <a:endParaRPr lang="en-US" sz="1400" i="1" kern="0" dirty="0">
              <a:latin typeface="Calibri" pitchFamily="34" charset="0"/>
            </a:endParaRP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CA/CI+/Sec  –  </a:t>
            </a:r>
            <a:r>
              <a:rPr lang="en-US" i="1" kern="0" dirty="0">
                <a:solidFill>
                  <a:schemeClr val="bg1">
                    <a:lumMod val="65000"/>
                  </a:schemeClr>
                </a:solidFill>
                <a:latin typeface="Calibri" pitchFamily="34" charset="0"/>
              </a:rPr>
              <a:t>dormant </a:t>
            </a:r>
            <a:r>
              <a:rPr lang="en-US" sz="1400" i="1" kern="0" dirty="0">
                <a:solidFill>
                  <a:schemeClr val="bg1">
                    <a:lumMod val="65000"/>
                  </a:schemeClr>
                </a:solidFill>
                <a:latin typeface="Calibri" pitchFamily="34" charset="0"/>
              </a:rPr>
              <a:t>(CI+ v1.4/v2.x</a:t>
            </a:r>
            <a:r>
              <a:rPr lang="en-US" sz="1400" i="1" kern="0" dirty="0" smtClean="0">
                <a:solidFill>
                  <a:schemeClr val="bg1">
                    <a:lumMod val="65000"/>
                  </a:schemeClr>
                </a:solidFill>
                <a:latin typeface="Calibri" pitchFamily="34" charset="0"/>
              </a:rPr>
              <a:t>…)</a:t>
            </a: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Video – </a:t>
            </a:r>
            <a:r>
              <a:rPr lang="en-US" i="1" kern="0" dirty="0" err="1" smtClean="0">
                <a:solidFill>
                  <a:schemeClr val="bg1">
                    <a:lumMod val="65000"/>
                  </a:schemeClr>
                </a:solidFill>
                <a:latin typeface="Calibri" pitchFamily="34" charset="0"/>
              </a:rPr>
              <a:t>dormat</a:t>
            </a:r>
            <a:r>
              <a:rPr lang="en-US" i="1" kern="0" dirty="0" smtClean="0">
                <a:solidFill>
                  <a:schemeClr val="bg1">
                    <a:lumMod val="65000"/>
                  </a:schemeClr>
                </a:solidFill>
                <a:latin typeface="Calibri" pitchFamily="34" charset="0"/>
              </a:rPr>
              <a:t> </a:t>
            </a:r>
            <a:r>
              <a:rPr lang="en-US" sz="1400" i="1" kern="0" dirty="0">
                <a:solidFill>
                  <a:schemeClr val="bg1">
                    <a:lumMod val="65000"/>
                  </a:schemeClr>
                </a:solidFill>
                <a:latin typeface="Calibri" pitchFamily="34" charset="0"/>
              </a:rPr>
              <a:t>(video related for IRD, Test Plan and </a:t>
            </a:r>
            <a:r>
              <a:rPr lang="en-US" sz="1400" i="1" kern="0" dirty="0" err="1">
                <a:solidFill>
                  <a:schemeClr val="bg1">
                    <a:lumMod val="65000"/>
                  </a:schemeClr>
                </a:solidFill>
                <a:latin typeface="Calibri" pitchFamily="34" charset="0"/>
              </a:rPr>
              <a:t>RoO</a:t>
            </a:r>
            <a:r>
              <a:rPr lang="en-US" sz="1400" i="1" kern="0" dirty="0">
                <a:solidFill>
                  <a:schemeClr val="bg1">
                    <a:lumMod val="65000"/>
                  </a:schemeClr>
                </a:solidFill>
                <a:latin typeface="Calibri" pitchFamily="34" charset="0"/>
              </a:rPr>
              <a:t>) </a:t>
            </a:r>
          </a:p>
          <a:p>
            <a:pPr marL="342900" indent="-342900" eaLnBrk="0" hangingPunct="0">
              <a:spcBef>
                <a:spcPct val="20000"/>
              </a:spcBef>
              <a:buFontTx/>
              <a:buChar char="•"/>
              <a:defRPr/>
            </a:pPr>
            <a:endParaRPr lang="en-US" sz="1400" i="1" kern="0" dirty="0">
              <a:solidFill>
                <a:schemeClr val="bg1">
                  <a:lumMod val="65000"/>
                </a:schemeClr>
              </a:solidFill>
              <a:latin typeface="Calibri" pitchFamily="34" charset="0"/>
            </a:endParaRPr>
          </a:p>
        </p:txBody>
      </p:sp>
    </p:spTree>
    <p:extLst>
      <p:ext uri="{BB962C8B-B14F-4D97-AF65-F5344CB8AC3E}">
        <p14:creationId xmlns:p14="http://schemas.microsoft.com/office/powerpoint/2010/main" val="18582523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17240" y="836712"/>
            <a:ext cx="5842992" cy="936104"/>
          </a:xfrm>
        </p:spPr>
        <p:txBody>
          <a:bodyPr/>
          <a:lstStyle/>
          <a:p>
            <a:pPr lvl="0">
              <a:buNone/>
            </a:pPr>
            <a:r>
              <a:rPr lang="en-US" sz="1400" b="1" dirty="0" err="1">
                <a:latin typeface="+mn-lt"/>
              </a:rPr>
              <a:t>Organisation</a:t>
            </a:r>
            <a:r>
              <a:rPr lang="en-US" sz="1400" b="1" dirty="0">
                <a:latin typeface="+mn-lt"/>
              </a:rPr>
              <a:t> and status</a:t>
            </a:r>
          </a:p>
          <a:p>
            <a:pPr lvl="0">
              <a:buNone/>
            </a:pPr>
            <a:r>
              <a:rPr lang="en-US" sz="800" dirty="0">
                <a:latin typeface="+mn-lt"/>
              </a:rPr>
              <a:t> </a:t>
            </a:r>
          </a:p>
          <a:p>
            <a:pPr lvl="0">
              <a:buNone/>
            </a:pPr>
            <a:r>
              <a:rPr lang="en-US" sz="1800" dirty="0">
                <a:latin typeface="+mn-lt"/>
              </a:rPr>
              <a:t>NorDig T – </a:t>
            </a:r>
            <a:r>
              <a:rPr lang="en-US" sz="1400" i="1" dirty="0">
                <a:latin typeface="+mn-lt"/>
              </a:rPr>
              <a:t>Per Tullstedt, Teracom</a:t>
            </a:r>
            <a:endParaRPr lang="en-US" sz="1400" dirty="0">
              <a:latin typeface="+mn-lt"/>
            </a:endParaRPr>
          </a:p>
        </p:txBody>
      </p:sp>
      <p:sp>
        <p:nvSpPr>
          <p:cNvPr id="3" name="Rubrik 2"/>
          <p:cNvSpPr>
            <a:spLocks noGrp="1"/>
          </p:cNvSpPr>
          <p:nvPr>
            <p:ph type="title"/>
          </p:nvPr>
        </p:nvSpPr>
        <p:spPr>
          <a:xfrm>
            <a:off x="961256" y="8619"/>
            <a:ext cx="7715200" cy="648072"/>
          </a:xfrm>
        </p:spPr>
        <p:txBody>
          <a:bodyPr/>
          <a:lstStyle/>
          <a:p>
            <a:pPr>
              <a:defRPr/>
            </a:pPr>
            <a:r>
              <a:rPr lang="en-US" b="1" dirty="0"/>
              <a:t>NorDig T report -  </a:t>
            </a:r>
            <a:r>
              <a:rPr lang="en-US" sz="1800" b="1" dirty="0">
                <a:solidFill>
                  <a:schemeClr val="tx1"/>
                </a:solidFill>
              </a:rPr>
              <a:t>Work and subgroups</a:t>
            </a:r>
            <a:br>
              <a:rPr lang="en-US" sz="1800" b="1" dirty="0">
                <a:solidFill>
                  <a:schemeClr val="tx1"/>
                </a:solidFill>
              </a:rPr>
            </a:br>
            <a:r>
              <a:rPr lang="en-US" sz="1400" b="1" dirty="0" smtClean="0">
                <a:solidFill>
                  <a:schemeClr val="tx1"/>
                </a:solidFill>
              </a:rPr>
              <a:t>     </a:t>
            </a:r>
            <a:r>
              <a:rPr lang="en-GB" sz="1400" b="1" dirty="0" smtClean="0"/>
              <a:t> </a:t>
            </a:r>
            <a:r>
              <a:rPr lang="en-US" sz="1400" b="1" dirty="0"/>
              <a:t>NorDig Excom meeting 8</a:t>
            </a:r>
            <a:r>
              <a:rPr lang="en-US" sz="1400" b="1" baseline="30000" dirty="0"/>
              <a:t>th</a:t>
            </a:r>
            <a:r>
              <a:rPr lang="en-US" sz="1400" b="1" dirty="0"/>
              <a:t> March 2018 Stockholm, Sweden</a:t>
            </a:r>
            <a:endParaRPr lang="en-US" sz="14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4</a:t>
            </a:fld>
            <a:endParaRPr lang="en-US"/>
          </a:p>
        </p:txBody>
      </p:sp>
      <p:sp>
        <p:nvSpPr>
          <p:cNvPr id="6" name="Platshållare för innehåll 1"/>
          <p:cNvSpPr txBox="1">
            <a:spLocks/>
          </p:cNvSpPr>
          <p:nvPr/>
        </p:nvSpPr>
        <p:spPr bwMode="auto">
          <a:xfrm>
            <a:off x="817240" y="1916832"/>
            <a:ext cx="7859216"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kern="0" dirty="0">
                <a:latin typeface="Calibri" pitchFamily="34" charset="0"/>
              </a:rPr>
              <a:t>NorDig T subgroups – status</a:t>
            </a:r>
            <a:endParaRPr lang="en-US" sz="2800" kern="0" dirty="0">
              <a:latin typeface="Calibri" pitchFamily="34" charset="0"/>
            </a:endParaRPr>
          </a:p>
          <a:p>
            <a:pPr marL="342900" indent="-342900" eaLnBrk="0" hangingPunct="0">
              <a:spcBef>
                <a:spcPct val="20000"/>
              </a:spcBef>
              <a:buFontTx/>
              <a:buChar char="•"/>
              <a:defRPr/>
            </a:pPr>
            <a:r>
              <a:rPr lang="en-US" kern="0" dirty="0" smtClean="0">
                <a:latin typeface="Calibri" pitchFamily="34" charset="0"/>
              </a:rPr>
              <a:t>Audio </a:t>
            </a:r>
            <a:r>
              <a:rPr lang="en-US" kern="0" dirty="0">
                <a:latin typeface="Calibri" pitchFamily="34" charset="0"/>
              </a:rPr>
              <a:t>– </a:t>
            </a:r>
            <a:r>
              <a:rPr lang="en-US" sz="1400" i="1" kern="0" dirty="0">
                <a:latin typeface="Calibri" pitchFamily="34" charset="0"/>
              </a:rPr>
              <a:t>Johan Lindroos, SVT, </a:t>
            </a:r>
            <a:endParaRPr lang="en-US" i="1"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Test – </a:t>
            </a:r>
            <a:r>
              <a:rPr lang="en-US" sz="1400" i="1" kern="0" dirty="0">
                <a:latin typeface="Calibri" pitchFamily="34" charset="0"/>
              </a:rPr>
              <a:t>Pasi Toiva, Labwise, </a:t>
            </a:r>
          </a:p>
          <a:p>
            <a:pPr marL="342900" indent="-342900" eaLnBrk="0" hangingPunct="0">
              <a:spcBef>
                <a:spcPct val="20000"/>
              </a:spcBef>
              <a:buFontTx/>
              <a:buChar char="•"/>
              <a:defRPr/>
            </a:pPr>
            <a:r>
              <a:rPr lang="en-US" kern="0" dirty="0">
                <a:latin typeface="Calibri" pitchFamily="34" charset="0"/>
              </a:rPr>
              <a:t>RoO – </a:t>
            </a:r>
            <a:r>
              <a:rPr lang="en-US" sz="1400" i="1" kern="0" dirty="0">
                <a:latin typeface="Calibri" pitchFamily="34" charset="0"/>
              </a:rPr>
              <a:t>Des </a:t>
            </a:r>
            <a:r>
              <a:rPr lang="de-DE" sz="1400" i="1" kern="0" dirty="0">
                <a:latin typeface="Calibri" pitchFamily="34" charset="0"/>
              </a:rPr>
              <a:t>Mac Giolla an Chloig</a:t>
            </a:r>
            <a:r>
              <a:rPr lang="en-US" sz="1400" i="1" kern="0" dirty="0">
                <a:latin typeface="Calibri" pitchFamily="34" charset="0"/>
              </a:rPr>
              <a:t>, RTÉNL, </a:t>
            </a:r>
            <a:endParaRPr lang="en-US" sz="1400"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Accessibility – </a:t>
            </a:r>
            <a:r>
              <a:rPr lang="en-US" sz="1400" i="1" kern="0" dirty="0">
                <a:latin typeface="Calibri" pitchFamily="34" charset="0"/>
              </a:rPr>
              <a:t>Kjell Norberg, NRK, </a:t>
            </a:r>
          </a:p>
          <a:p>
            <a:pPr marL="342900" indent="-342900" eaLnBrk="0" hangingPunct="0">
              <a:spcBef>
                <a:spcPct val="20000"/>
              </a:spcBef>
              <a:buFontTx/>
              <a:buChar char="•"/>
              <a:defRPr/>
            </a:pPr>
            <a:r>
              <a:rPr lang="en-US" kern="0" dirty="0">
                <a:latin typeface="Calibri" pitchFamily="34" charset="0"/>
              </a:rPr>
              <a:t>API/PVR – </a:t>
            </a:r>
            <a:r>
              <a:rPr lang="en-US" sz="1400" i="1" kern="0" dirty="0">
                <a:latin typeface="Calibri" pitchFamily="34" charset="0"/>
              </a:rPr>
              <a:t>Erik Vold, NRK, </a:t>
            </a:r>
          </a:p>
          <a:p>
            <a:pPr marL="342900" indent="-342900" eaLnBrk="0" hangingPunct="0">
              <a:spcBef>
                <a:spcPct val="20000"/>
              </a:spcBef>
              <a:buFontTx/>
              <a:buChar char="•"/>
              <a:defRPr/>
            </a:pPr>
            <a:r>
              <a:rPr lang="en-US" kern="0" dirty="0">
                <a:latin typeface="Calibri" pitchFamily="34" charset="0"/>
              </a:rPr>
              <a:t>EPG/Event metadata –</a:t>
            </a:r>
            <a:r>
              <a:rPr lang="en-US" i="1" kern="0" dirty="0">
                <a:latin typeface="Calibri" pitchFamily="34" charset="0"/>
              </a:rPr>
              <a:t> </a:t>
            </a:r>
            <a:r>
              <a:rPr lang="en-US" sz="1400" i="1" kern="0" dirty="0">
                <a:latin typeface="Calibri" pitchFamily="34" charset="0"/>
              </a:rPr>
              <a:t>Peter </a:t>
            </a:r>
            <a:r>
              <a:rPr lang="en-US" sz="1400" i="1" kern="0" dirty="0" smtClean="0">
                <a:latin typeface="Calibri" pitchFamily="34" charset="0"/>
              </a:rPr>
              <a:t>M</a:t>
            </a:r>
            <a:r>
              <a:rPr lang="en-US" sz="1400" i="1" kern="0" dirty="0" smtClean="0">
                <a:latin typeface="Calibri" panose="020F0502020204030204" pitchFamily="34" charset="0"/>
                <a:ea typeface="Cambria Math" panose="02040503050406030204" pitchFamily="18" charset="0"/>
              </a:rPr>
              <a:t>ølsted,</a:t>
            </a:r>
            <a:r>
              <a:rPr lang="en-US" sz="1400" i="1" kern="0" dirty="0" smtClean="0">
                <a:latin typeface="Calibri" pitchFamily="34" charset="0"/>
              </a:rPr>
              <a:t> consultant (NorDig </a:t>
            </a:r>
            <a:r>
              <a:rPr lang="en-US" sz="1400" i="1" kern="0" dirty="0">
                <a:latin typeface="Calibri" pitchFamily="34" charset="0"/>
              </a:rPr>
              <a:t>tech secretary), </a:t>
            </a:r>
          </a:p>
          <a:p>
            <a:pPr marL="342900" indent="-342900" eaLnBrk="0" hangingPunct="0">
              <a:spcBef>
                <a:spcPct val="20000"/>
              </a:spcBef>
              <a:buFontTx/>
              <a:buChar char="•"/>
              <a:defRPr/>
            </a:pPr>
            <a:r>
              <a:rPr lang="en-US" kern="0" dirty="0">
                <a:latin typeface="Calibri" pitchFamily="34" charset="0"/>
              </a:rPr>
              <a:t>SSU – </a:t>
            </a:r>
            <a:r>
              <a:rPr lang="en-US" sz="1400" i="1" kern="0" dirty="0" smtClean="0">
                <a:latin typeface="Calibri" pitchFamily="34" charset="0"/>
              </a:rPr>
              <a:t>Per Tullstedt, Teracom </a:t>
            </a:r>
            <a:endParaRPr lang="en-US" sz="1400" i="1" kern="0" dirty="0">
              <a:latin typeface="Calibri" pitchFamily="34" charset="0"/>
            </a:endParaRP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CA/CI+/Sec  –  </a:t>
            </a:r>
            <a:r>
              <a:rPr lang="en-US" sz="1400" i="1" kern="0" dirty="0">
                <a:solidFill>
                  <a:schemeClr val="bg1">
                    <a:lumMod val="65000"/>
                  </a:schemeClr>
                </a:solidFill>
                <a:latin typeface="Calibri" pitchFamily="34" charset="0"/>
              </a:rPr>
              <a:t>dormant </a:t>
            </a:r>
            <a:r>
              <a:rPr lang="en-US" sz="1200" i="1" kern="0" dirty="0">
                <a:solidFill>
                  <a:schemeClr val="bg1">
                    <a:lumMod val="65000"/>
                  </a:schemeClr>
                </a:solidFill>
                <a:latin typeface="Calibri" pitchFamily="34" charset="0"/>
              </a:rPr>
              <a:t>(CI+ v1.3, CI+ v1.4</a:t>
            </a:r>
            <a:r>
              <a:rPr lang="en-US" sz="1200" i="1" kern="0" dirty="0" smtClean="0">
                <a:solidFill>
                  <a:schemeClr val="bg1">
                    <a:lumMod val="65000"/>
                  </a:schemeClr>
                </a:solidFill>
                <a:latin typeface="Calibri" pitchFamily="34" charset="0"/>
              </a:rPr>
              <a:t>)</a:t>
            </a: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Video – </a:t>
            </a:r>
            <a:r>
              <a:rPr lang="en-US" sz="1400" i="1" kern="0" dirty="0">
                <a:solidFill>
                  <a:schemeClr val="bg1">
                    <a:lumMod val="65000"/>
                  </a:schemeClr>
                </a:solidFill>
                <a:latin typeface="Calibri" pitchFamily="34" charset="0"/>
              </a:rPr>
              <a:t>dormant (Per Tullstedt, Teracom)</a:t>
            </a:r>
          </a:p>
        </p:txBody>
      </p:sp>
    </p:spTree>
    <p:extLst>
      <p:ext uri="{BB962C8B-B14F-4D97-AF65-F5344CB8AC3E}">
        <p14:creationId xmlns:p14="http://schemas.microsoft.com/office/powerpoint/2010/main" val="5127570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641969" y="993765"/>
            <a:ext cx="7787208" cy="5616624"/>
          </a:xfrm>
        </p:spPr>
        <p:txBody>
          <a:bodyPr/>
          <a:lstStyle/>
          <a:p>
            <a:pPr lvl="0">
              <a:buNone/>
            </a:pPr>
            <a:r>
              <a:rPr lang="en-US" sz="800" dirty="0">
                <a:latin typeface="+mn-lt"/>
              </a:rPr>
              <a:t> </a:t>
            </a:r>
          </a:p>
          <a:p>
            <a:pPr>
              <a:buNone/>
            </a:pPr>
            <a:r>
              <a:rPr lang="en-US" sz="1800" dirty="0">
                <a:latin typeface="+mn-lt"/>
              </a:rPr>
              <a:t>NorDig T (main group) meeting calendar </a:t>
            </a:r>
            <a:r>
              <a:rPr lang="en-US" sz="1800" dirty="0" smtClean="0">
                <a:latin typeface="+mn-lt"/>
              </a:rPr>
              <a:t>2018:</a:t>
            </a:r>
            <a:endParaRPr lang="en-US" sz="1400" dirty="0"/>
          </a:p>
          <a:p>
            <a:pPr lvl="0"/>
            <a:r>
              <a:rPr lang="en-US" sz="1800" dirty="0"/>
              <a:t>NorDig T, Mon 29th January 2018, </a:t>
            </a:r>
            <a:r>
              <a:rPr lang="en-US" sz="1400" dirty="0"/>
              <a:t>webinar, 10:00-15:00 CET </a:t>
            </a:r>
            <a:endParaRPr lang="en-US" sz="1800" dirty="0"/>
          </a:p>
          <a:p>
            <a:pPr lvl="0"/>
            <a:r>
              <a:rPr lang="en-US" sz="1800" dirty="0" smtClean="0"/>
              <a:t>NorDig </a:t>
            </a:r>
            <a:r>
              <a:rPr lang="en-US" sz="1800" dirty="0"/>
              <a:t>T, Thu 22th February 2018, </a:t>
            </a:r>
            <a:r>
              <a:rPr lang="en-US" sz="1400" dirty="0"/>
              <a:t>webinar, 10:00-16:00 CET</a:t>
            </a:r>
          </a:p>
          <a:p>
            <a:pPr marL="0" lvl="0" indent="0">
              <a:buNone/>
            </a:pPr>
            <a:r>
              <a:rPr lang="en-US" sz="1600" dirty="0"/>
              <a:t> </a:t>
            </a:r>
            <a:r>
              <a:rPr lang="en-US" sz="1600" dirty="0" smtClean="0"/>
              <a:t>            </a:t>
            </a:r>
            <a:r>
              <a:rPr lang="en-US" sz="1600" i="1" dirty="0" smtClean="0">
                <a:solidFill>
                  <a:schemeClr val="tx1">
                    <a:lumMod val="50000"/>
                    <a:lumOff val="50000"/>
                  </a:schemeClr>
                </a:solidFill>
              </a:rPr>
              <a:t>Informative: Excom </a:t>
            </a:r>
            <a:r>
              <a:rPr lang="en-US" sz="1600" i="1" dirty="0">
                <a:solidFill>
                  <a:schemeClr val="tx1">
                    <a:lumMod val="50000"/>
                    <a:lumOff val="50000"/>
                  </a:schemeClr>
                </a:solidFill>
              </a:rPr>
              <a:t>8th March </a:t>
            </a:r>
            <a:r>
              <a:rPr lang="en-US" sz="1600" i="1" dirty="0" smtClean="0">
                <a:solidFill>
                  <a:schemeClr val="tx1">
                    <a:lumMod val="50000"/>
                    <a:lumOff val="50000"/>
                  </a:schemeClr>
                </a:solidFill>
              </a:rPr>
              <a:t>2018 (NGA</a:t>
            </a:r>
            <a:r>
              <a:rPr lang="en-US" sz="1600" i="1" dirty="0">
                <a:solidFill>
                  <a:schemeClr val="tx1">
                    <a:lumMod val="50000"/>
                    <a:lumOff val="50000"/>
                  </a:schemeClr>
                </a:solidFill>
              </a:rPr>
              <a:t>, EPG/EIT file format) </a:t>
            </a:r>
            <a:endParaRPr lang="en-US" sz="1800" i="1" dirty="0">
              <a:solidFill>
                <a:schemeClr val="tx1">
                  <a:lumMod val="50000"/>
                  <a:lumOff val="50000"/>
                </a:schemeClr>
              </a:solidFill>
            </a:endParaRPr>
          </a:p>
          <a:p>
            <a:pPr lvl="0"/>
            <a:r>
              <a:rPr lang="en-US" sz="1800" dirty="0" smtClean="0"/>
              <a:t>NorDig </a:t>
            </a:r>
            <a:r>
              <a:rPr lang="en-US" sz="1800" dirty="0"/>
              <a:t>T, Thu 5th April 2018, </a:t>
            </a:r>
            <a:r>
              <a:rPr lang="en-US" sz="1400" dirty="0"/>
              <a:t>webinar, 10:00-15:00 CET</a:t>
            </a:r>
          </a:p>
          <a:p>
            <a:pPr lvl="0"/>
            <a:r>
              <a:rPr lang="en-US" sz="1800" dirty="0" smtClean="0"/>
              <a:t>NorDig </a:t>
            </a:r>
            <a:r>
              <a:rPr lang="en-US" sz="1800" dirty="0"/>
              <a:t>T, Tue 15th May 2017, </a:t>
            </a:r>
            <a:r>
              <a:rPr lang="en-US" sz="1400" dirty="0"/>
              <a:t>Physical TBD, 10:00-14:00 CET</a:t>
            </a:r>
          </a:p>
          <a:p>
            <a:pPr lvl="0"/>
            <a:r>
              <a:rPr lang="en-US" sz="1800" dirty="0" smtClean="0"/>
              <a:t>NorDig </a:t>
            </a:r>
            <a:r>
              <a:rPr lang="en-US" sz="1800" dirty="0"/>
              <a:t>T, Tue 19th June 2018, </a:t>
            </a:r>
            <a:r>
              <a:rPr lang="en-US" sz="1400" dirty="0"/>
              <a:t>webinar, placeholder, 10:00-12:00 CET</a:t>
            </a:r>
          </a:p>
          <a:p>
            <a:pPr lvl="0"/>
            <a:r>
              <a:rPr lang="en-US" sz="1800" dirty="0" smtClean="0"/>
              <a:t>NorDig </a:t>
            </a:r>
            <a:r>
              <a:rPr lang="en-US" sz="1800" dirty="0"/>
              <a:t>T, Thu 29th August 2018, </a:t>
            </a:r>
            <a:r>
              <a:rPr lang="en-US" sz="1400" dirty="0"/>
              <a:t>webinar, 10:00-14:00 CET</a:t>
            </a:r>
            <a:endParaRPr lang="en-US" sz="1800" dirty="0"/>
          </a:p>
          <a:p>
            <a:pPr lvl="0"/>
            <a:r>
              <a:rPr lang="en-US" sz="1800" dirty="0" smtClean="0"/>
              <a:t>NorDig </a:t>
            </a:r>
            <a:r>
              <a:rPr lang="en-US" sz="1800" dirty="0"/>
              <a:t>T, Thu 20th Sep 2018, </a:t>
            </a:r>
            <a:r>
              <a:rPr lang="en-US" sz="1400" dirty="0"/>
              <a:t>webinar, 10:00-16:00 CET. </a:t>
            </a:r>
          </a:p>
          <a:p>
            <a:pPr marL="0" lvl="0" indent="0">
              <a:buNone/>
            </a:pPr>
            <a:r>
              <a:rPr lang="en-US" sz="1600" dirty="0" smtClean="0"/>
              <a:t>             </a:t>
            </a:r>
            <a:r>
              <a:rPr lang="en-US" sz="1600" i="1" dirty="0" smtClean="0">
                <a:solidFill>
                  <a:schemeClr val="tx1">
                    <a:lumMod val="50000"/>
                    <a:lumOff val="50000"/>
                  </a:schemeClr>
                </a:solidFill>
              </a:rPr>
              <a:t>Informative: Excom </a:t>
            </a:r>
            <a:r>
              <a:rPr lang="en-US" sz="1600" i="1" dirty="0">
                <a:solidFill>
                  <a:schemeClr val="tx1">
                    <a:lumMod val="50000"/>
                    <a:lumOff val="50000"/>
                  </a:schemeClr>
                </a:solidFill>
              </a:rPr>
              <a:t>4th </a:t>
            </a:r>
            <a:r>
              <a:rPr lang="en-US" sz="1600" i="1" dirty="0" smtClean="0">
                <a:solidFill>
                  <a:schemeClr val="tx1">
                    <a:lumMod val="50000"/>
                    <a:lumOff val="50000"/>
                  </a:schemeClr>
                </a:solidFill>
              </a:rPr>
              <a:t>October 2018</a:t>
            </a:r>
            <a:endParaRPr lang="en-US" sz="1600" i="1" dirty="0">
              <a:solidFill>
                <a:schemeClr val="tx1">
                  <a:lumMod val="50000"/>
                  <a:lumOff val="50000"/>
                </a:schemeClr>
              </a:solidFill>
            </a:endParaRPr>
          </a:p>
          <a:p>
            <a:pPr lvl="0"/>
            <a:r>
              <a:rPr lang="en-US" sz="1800" dirty="0" smtClean="0"/>
              <a:t>NorDig </a:t>
            </a:r>
            <a:r>
              <a:rPr lang="en-US" sz="1800" dirty="0"/>
              <a:t>T, Thu 8th November 2018, </a:t>
            </a:r>
            <a:r>
              <a:rPr lang="en-US" sz="1400" dirty="0"/>
              <a:t>webinar, 10:00-14:00 CET</a:t>
            </a:r>
          </a:p>
          <a:p>
            <a:pPr lvl="0"/>
            <a:r>
              <a:rPr lang="en-US" sz="1800" dirty="0" smtClean="0"/>
              <a:t>NorDig </a:t>
            </a:r>
            <a:r>
              <a:rPr lang="en-US" sz="1800" dirty="0"/>
              <a:t>T, Tue 11th December 2018, </a:t>
            </a:r>
            <a:r>
              <a:rPr lang="en-US" sz="1400" dirty="0"/>
              <a:t>webinar, placeholder, 10:00-12:00 </a:t>
            </a:r>
            <a:r>
              <a:rPr lang="en-US" sz="1400" dirty="0" smtClean="0"/>
              <a:t>CET</a:t>
            </a:r>
            <a:endParaRPr lang="en-US" sz="1400" dirty="0"/>
          </a:p>
        </p:txBody>
      </p:sp>
      <p:sp>
        <p:nvSpPr>
          <p:cNvPr id="3" name="Rubrik 2"/>
          <p:cNvSpPr>
            <a:spLocks noGrp="1"/>
          </p:cNvSpPr>
          <p:nvPr>
            <p:ph type="title"/>
          </p:nvPr>
        </p:nvSpPr>
        <p:spPr>
          <a:xfrm>
            <a:off x="970344" y="44624"/>
            <a:ext cx="7715200" cy="648072"/>
          </a:xfrm>
        </p:spPr>
        <p:txBody>
          <a:bodyPr/>
          <a:lstStyle/>
          <a:p>
            <a:pPr>
              <a:defRPr/>
            </a:pPr>
            <a:r>
              <a:rPr lang="en-US" b="1" dirty="0"/>
              <a:t>NorDig T report -  </a:t>
            </a:r>
            <a:r>
              <a:rPr lang="en-US" sz="1800" b="1" dirty="0">
                <a:solidFill>
                  <a:schemeClr val="tx1"/>
                </a:solidFill>
              </a:rPr>
              <a:t>Meeting calendar 2017</a:t>
            </a:r>
            <a:br>
              <a:rPr lang="en-US" sz="1800" b="1" dirty="0">
                <a:solidFill>
                  <a:schemeClr val="tx1"/>
                </a:solidFill>
              </a:rPr>
            </a:br>
            <a:r>
              <a:rPr lang="en-GB" sz="1400" b="1" dirty="0"/>
              <a:t> </a:t>
            </a:r>
            <a:r>
              <a:rPr lang="en-GB" sz="1400" b="1" dirty="0" smtClean="0"/>
              <a:t>       </a:t>
            </a:r>
            <a:r>
              <a:rPr lang="en-US" sz="1400" b="1" dirty="0" smtClean="0"/>
              <a:t>NorDig </a:t>
            </a:r>
            <a:r>
              <a:rPr lang="en-US" sz="1400" b="1" dirty="0"/>
              <a:t>Excom meeting 8</a:t>
            </a:r>
            <a:r>
              <a:rPr lang="en-US" sz="1400" b="1" baseline="30000" dirty="0"/>
              <a:t>th</a:t>
            </a:r>
            <a:r>
              <a:rPr lang="en-US" sz="1400" b="1" dirty="0"/>
              <a:t> March 2018 Stockholm, Sweden</a:t>
            </a:r>
            <a:endParaRPr lang="en-US" sz="1200" b="1" dirty="0"/>
          </a:p>
        </p:txBody>
      </p:sp>
      <p:sp>
        <p:nvSpPr>
          <p:cNvPr id="4" name="Platshållare för bildnummer 3"/>
          <p:cNvSpPr>
            <a:spLocks noGrp="1"/>
          </p:cNvSpPr>
          <p:nvPr>
            <p:ph type="sldNum" sz="quarter" idx="11"/>
          </p:nvPr>
        </p:nvSpPr>
        <p:spPr>
          <a:xfrm>
            <a:off x="6553200" y="6469813"/>
            <a:ext cx="2133600" cy="268139"/>
          </a:xfrm>
        </p:spPr>
        <p:txBody>
          <a:bodyPr/>
          <a:lstStyle/>
          <a:p>
            <a:pPr>
              <a:defRPr/>
            </a:pPr>
            <a:fld id="{CD43E73F-939E-41C0-A51D-E14F15C47D94}" type="slidenum">
              <a:rPr lang="en-US" smtClean="0"/>
              <a:pPr>
                <a:defRPr/>
              </a:pPr>
              <a:t>5</a:t>
            </a:fld>
            <a:endParaRPr lang="en-US" dirty="0"/>
          </a:p>
        </p:txBody>
      </p:sp>
      <p:pic>
        <p:nvPicPr>
          <p:cNvPr id="9" name="Picture 8"/>
          <p:cNvPicPr>
            <a:picLocks noChangeAspect="1"/>
          </p:cNvPicPr>
          <p:nvPr/>
        </p:nvPicPr>
        <p:blipFill>
          <a:blip r:embed="rId2"/>
          <a:stretch>
            <a:fillRect/>
          </a:stretch>
        </p:blipFill>
        <p:spPr>
          <a:xfrm>
            <a:off x="6687831" y="908915"/>
            <a:ext cx="2442101" cy="1831576"/>
          </a:xfrm>
          <a:prstGeom prst="rect">
            <a:avLst/>
          </a:prstGeom>
        </p:spPr>
      </p:pic>
    </p:spTree>
    <p:extLst>
      <p:ext uri="{BB962C8B-B14F-4D97-AF65-F5344CB8AC3E}">
        <p14:creationId xmlns:p14="http://schemas.microsoft.com/office/powerpoint/2010/main" val="6337185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57576" y="17778"/>
            <a:ext cx="7715200" cy="648072"/>
          </a:xfrm>
        </p:spPr>
        <p:txBody>
          <a:bodyPr/>
          <a:lstStyle/>
          <a:p>
            <a:pPr>
              <a:defRPr/>
            </a:pPr>
            <a:r>
              <a:rPr lang="en-GB" b="1" dirty="0"/>
              <a:t>NorDig T report </a:t>
            </a:r>
            <a:r>
              <a:rPr lang="en-GB" sz="2000" b="1" dirty="0"/>
              <a:t>– </a:t>
            </a:r>
            <a:r>
              <a:rPr lang="en-GB" sz="2000" b="1" dirty="0">
                <a:solidFill>
                  <a:schemeClr val="tx1"/>
                </a:solidFill>
              </a:rPr>
              <a:t>NorDig countries/networks</a:t>
            </a:r>
            <a:r>
              <a:rPr lang="en-GB" b="1" dirty="0">
                <a:solidFill>
                  <a:schemeClr val="tx1"/>
                </a:solidFill>
              </a:rPr>
              <a:t/>
            </a:r>
            <a:br>
              <a:rPr lang="en-GB" b="1" dirty="0">
                <a:solidFill>
                  <a:schemeClr val="tx1"/>
                </a:solidFill>
              </a:rPr>
            </a:br>
            <a:r>
              <a:rPr lang="sv-SE" sz="1400" b="1" dirty="0">
                <a:solidFill>
                  <a:schemeClr val="tx1"/>
                </a:solidFill>
              </a:rPr>
              <a:t> </a:t>
            </a:r>
            <a:r>
              <a:rPr lang="sv-SE" sz="1400" b="1" dirty="0" smtClean="0">
                <a:solidFill>
                  <a:schemeClr val="tx1"/>
                </a:solidFill>
              </a:rPr>
              <a:t>     </a:t>
            </a:r>
            <a:r>
              <a:rPr lang="en-US" sz="1400" b="1" dirty="0" smtClean="0"/>
              <a:t>NorDig </a:t>
            </a:r>
            <a:r>
              <a:rPr lang="en-US" sz="1400" b="1" dirty="0"/>
              <a:t>Excom meeting 8</a:t>
            </a:r>
            <a:r>
              <a:rPr lang="en-US" sz="1400" b="1" baseline="30000" dirty="0"/>
              <a:t>th</a:t>
            </a:r>
            <a:r>
              <a:rPr lang="en-US" sz="1400" b="1" dirty="0"/>
              <a:t> March 2018 Stockholm, Sweden</a:t>
            </a:r>
            <a:endParaRPr lang="en-US" sz="12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6</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749230164"/>
              </p:ext>
            </p:extLst>
          </p:nvPr>
        </p:nvGraphicFramePr>
        <p:xfrm>
          <a:off x="481039" y="3327626"/>
          <a:ext cx="8229600" cy="2595880"/>
        </p:xfrm>
        <a:graphic>
          <a:graphicData uri="http://schemas.openxmlformats.org/drawingml/2006/table">
            <a:tbl>
              <a:tblPr firstRow="1" bandRow="1">
                <a:tableStyleId>{5C22544A-7EE6-4342-B048-85BDC9FD1C3A}</a:tableStyleId>
              </a:tblPr>
              <a:tblGrid>
                <a:gridCol w="4114800">
                  <a:extLst>
                    <a:ext uri="{9D8B030D-6E8A-4147-A177-3AD203B41FA5}">
                      <a16:colId xmlns="" xmlns:a16="http://schemas.microsoft.com/office/drawing/2014/main" val="20000"/>
                    </a:ext>
                  </a:extLst>
                </a:gridCol>
                <a:gridCol w="4114800">
                  <a:extLst>
                    <a:ext uri="{9D8B030D-6E8A-4147-A177-3AD203B41FA5}">
                      <a16:colId xmlns="" xmlns:a16="http://schemas.microsoft.com/office/drawing/2014/main" val="20001"/>
                    </a:ext>
                  </a:extLst>
                </a:gridCol>
              </a:tblGrid>
              <a:tr h="370840">
                <a:tc>
                  <a:txBody>
                    <a:bodyPr/>
                    <a:lstStyle/>
                    <a:p>
                      <a:r>
                        <a:rPr lang="sv-SE" sz="1600" dirty="0">
                          <a:solidFill>
                            <a:schemeClr val="bg1">
                              <a:lumMod val="50000"/>
                            </a:schemeClr>
                          </a:solidFill>
                        </a:rPr>
                        <a:t>Country / Network</a:t>
                      </a:r>
                    </a:p>
                  </a:txBody>
                  <a:tcPr/>
                </a:tc>
                <a:tc>
                  <a:txBody>
                    <a:bodyPr/>
                    <a:lstStyle/>
                    <a:p>
                      <a:r>
                        <a:rPr lang="sv-SE" sz="1600" dirty="0">
                          <a:solidFill>
                            <a:schemeClr val="bg1">
                              <a:lumMod val="50000"/>
                            </a:schemeClr>
                          </a:solidFill>
                        </a:rPr>
                        <a:t>Status </a:t>
                      </a:r>
                    </a:p>
                  </a:txBody>
                  <a:tcPr/>
                </a:tc>
                <a:extLst>
                  <a:ext uri="{0D108BD9-81ED-4DB2-BD59-A6C34878D82A}">
                    <a16:rowId xmlns="" xmlns:a16="http://schemas.microsoft.com/office/drawing/2014/main" val="10000"/>
                  </a:ext>
                </a:extLst>
              </a:tr>
              <a:tr h="370840">
                <a:tc>
                  <a:txBody>
                    <a:bodyPr/>
                    <a:lstStyle/>
                    <a:p>
                      <a:r>
                        <a:rPr lang="sv-SE" sz="1600" dirty="0" err="1">
                          <a:solidFill>
                            <a:schemeClr val="bg1">
                              <a:lumMod val="50000"/>
                            </a:schemeClr>
                          </a:solidFill>
                        </a:rPr>
                        <a:t>Turkey</a:t>
                      </a:r>
                      <a:r>
                        <a:rPr lang="sv-SE" sz="1600" dirty="0">
                          <a:solidFill>
                            <a:schemeClr val="bg1">
                              <a:lumMod val="50000"/>
                            </a:schemeClr>
                          </a:solidFill>
                        </a:rPr>
                        <a:t> DTT </a:t>
                      </a:r>
                    </a:p>
                  </a:txBody>
                  <a:tcPr/>
                </a:tc>
                <a:tc>
                  <a:txBody>
                    <a:bodyPr/>
                    <a:lstStyle/>
                    <a:p>
                      <a:r>
                        <a:rPr lang="sv-SE" sz="1600" dirty="0" err="1">
                          <a:solidFill>
                            <a:schemeClr val="bg1">
                              <a:lumMod val="50000"/>
                            </a:schemeClr>
                          </a:solidFill>
                        </a:rPr>
                        <a:t>Confirmed</a:t>
                      </a:r>
                      <a:r>
                        <a:rPr lang="sv-SE" sz="1600" dirty="0">
                          <a:solidFill>
                            <a:schemeClr val="bg1">
                              <a:lumMod val="50000"/>
                            </a:schemeClr>
                          </a:solidFill>
                        </a:rPr>
                        <a:t> via </a:t>
                      </a:r>
                      <a:r>
                        <a:rPr lang="sv-SE" sz="1600" dirty="0" err="1">
                          <a:solidFill>
                            <a:schemeClr val="bg1">
                              <a:lumMod val="50000"/>
                            </a:schemeClr>
                          </a:solidFill>
                        </a:rPr>
                        <a:t>Vestel</a:t>
                      </a:r>
                      <a:endParaRPr lang="sv-SE" sz="1600" dirty="0">
                        <a:solidFill>
                          <a:schemeClr val="bg1">
                            <a:lumMod val="50000"/>
                          </a:schemeClr>
                        </a:solidFill>
                      </a:endParaRPr>
                    </a:p>
                  </a:txBody>
                  <a:tcPr/>
                </a:tc>
                <a:extLst>
                  <a:ext uri="{0D108BD9-81ED-4DB2-BD59-A6C34878D82A}">
                    <a16:rowId xmlns="" xmlns:a16="http://schemas.microsoft.com/office/drawing/2014/main" val="10001"/>
                  </a:ext>
                </a:extLst>
              </a:tr>
              <a:tr h="370840">
                <a:tc>
                  <a:txBody>
                    <a:bodyPr/>
                    <a:lstStyle/>
                    <a:p>
                      <a:r>
                        <a:rPr lang="sv-SE" sz="1600" dirty="0" err="1">
                          <a:solidFill>
                            <a:schemeClr val="bg1">
                              <a:lumMod val="50000"/>
                            </a:schemeClr>
                          </a:solidFill>
                        </a:rPr>
                        <a:t>Several</a:t>
                      </a:r>
                      <a:r>
                        <a:rPr lang="sv-SE" sz="1600" dirty="0">
                          <a:solidFill>
                            <a:schemeClr val="bg1">
                              <a:lumMod val="50000"/>
                            </a:schemeClr>
                          </a:solidFill>
                        </a:rPr>
                        <a:t> </a:t>
                      </a:r>
                      <a:r>
                        <a:rPr lang="sv-SE" sz="1600" dirty="0" err="1">
                          <a:solidFill>
                            <a:schemeClr val="bg1">
                              <a:lumMod val="50000"/>
                            </a:schemeClr>
                          </a:solidFill>
                        </a:rPr>
                        <a:t>eastern</a:t>
                      </a:r>
                      <a:r>
                        <a:rPr lang="sv-SE" sz="1600" dirty="0">
                          <a:solidFill>
                            <a:schemeClr val="bg1">
                              <a:lumMod val="50000"/>
                            </a:schemeClr>
                          </a:solidFill>
                        </a:rPr>
                        <a:t> </a:t>
                      </a:r>
                      <a:r>
                        <a:rPr lang="sv-SE" sz="1600" dirty="0" err="1">
                          <a:solidFill>
                            <a:schemeClr val="bg1">
                              <a:lumMod val="50000"/>
                            </a:schemeClr>
                          </a:solidFill>
                        </a:rPr>
                        <a:t>Europe</a:t>
                      </a:r>
                      <a:r>
                        <a:rPr lang="sv-SE" sz="1600" dirty="0">
                          <a:solidFill>
                            <a:schemeClr val="bg1">
                              <a:lumMod val="50000"/>
                            </a:schemeClr>
                          </a:solidFill>
                        </a:rPr>
                        <a:t> </a:t>
                      </a:r>
                      <a:r>
                        <a:rPr lang="sv-SE" sz="1600" dirty="0" err="1">
                          <a:solidFill>
                            <a:schemeClr val="bg1">
                              <a:lumMod val="50000"/>
                            </a:schemeClr>
                          </a:solidFill>
                        </a:rPr>
                        <a:t>countries</a:t>
                      </a:r>
                      <a:endParaRPr lang="sv-SE" sz="1600" dirty="0">
                        <a:solidFill>
                          <a:schemeClr val="bg1">
                            <a:lumMod val="50000"/>
                          </a:schemeClr>
                        </a:solidFill>
                      </a:endParaRPr>
                    </a:p>
                  </a:txBody>
                  <a:tcPr/>
                </a:tc>
                <a:tc>
                  <a:txBody>
                    <a:bodyPr/>
                    <a:lstStyle/>
                    <a:p>
                      <a:r>
                        <a:rPr lang="sv-SE" sz="1600" dirty="0" err="1">
                          <a:solidFill>
                            <a:schemeClr val="bg1">
                              <a:lumMod val="50000"/>
                            </a:schemeClr>
                          </a:solidFill>
                        </a:rPr>
                        <a:t>Indications</a:t>
                      </a:r>
                      <a:r>
                        <a:rPr lang="sv-SE" sz="1600" dirty="0">
                          <a:solidFill>
                            <a:schemeClr val="bg1">
                              <a:lumMod val="50000"/>
                            </a:schemeClr>
                          </a:solidFill>
                        </a:rPr>
                        <a:t>,</a:t>
                      </a:r>
                      <a:r>
                        <a:rPr lang="sv-SE" sz="1600" baseline="0" dirty="0">
                          <a:solidFill>
                            <a:schemeClr val="bg1">
                              <a:lumMod val="50000"/>
                            </a:schemeClr>
                          </a:solidFill>
                        </a:rPr>
                        <a:t> n</a:t>
                      </a:r>
                      <a:r>
                        <a:rPr lang="sv-SE" sz="1600" dirty="0">
                          <a:solidFill>
                            <a:schemeClr val="bg1">
                              <a:lumMod val="50000"/>
                            </a:schemeClr>
                          </a:solidFill>
                        </a:rPr>
                        <a:t>ot </a:t>
                      </a:r>
                      <a:r>
                        <a:rPr lang="sv-SE" sz="1600" dirty="0" err="1">
                          <a:solidFill>
                            <a:schemeClr val="bg1">
                              <a:lumMod val="50000"/>
                            </a:schemeClr>
                          </a:solidFill>
                        </a:rPr>
                        <a:t>confirmed</a:t>
                      </a:r>
                      <a:endParaRPr lang="sv-SE" sz="1600" dirty="0">
                        <a:solidFill>
                          <a:schemeClr val="bg1">
                            <a:lumMod val="50000"/>
                          </a:schemeClr>
                        </a:solidFill>
                      </a:endParaRPr>
                    </a:p>
                  </a:txBody>
                  <a:tcPr/>
                </a:tc>
                <a:extLst>
                  <a:ext uri="{0D108BD9-81ED-4DB2-BD59-A6C34878D82A}">
                    <a16:rowId xmlns="" xmlns:a16="http://schemas.microsoft.com/office/drawing/2014/main" val="10002"/>
                  </a:ext>
                </a:extLst>
              </a:tr>
              <a:tr h="370840">
                <a:tc>
                  <a:txBody>
                    <a:bodyPr/>
                    <a:lstStyle/>
                    <a:p>
                      <a:r>
                        <a:rPr lang="sv-SE" sz="1600" dirty="0">
                          <a:solidFill>
                            <a:schemeClr val="bg1">
                              <a:lumMod val="50000"/>
                            </a:schemeClr>
                          </a:solidFill>
                        </a:rPr>
                        <a:t>Malaysia </a:t>
                      </a:r>
                      <a:r>
                        <a:rPr lang="sv-SE" sz="1600" i="1" dirty="0">
                          <a:solidFill>
                            <a:schemeClr val="bg1">
                              <a:lumMod val="50000"/>
                            </a:schemeClr>
                          </a:solidFill>
                        </a:rPr>
                        <a:t>(</a:t>
                      </a:r>
                      <a:r>
                        <a:rPr lang="sv-SE" sz="1600" i="1" dirty="0" err="1">
                          <a:solidFill>
                            <a:schemeClr val="bg1">
                              <a:lumMod val="50000"/>
                            </a:schemeClr>
                          </a:solidFill>
                        </a:rPr>
                        <a:t>blue</a:t>
                      </a:r>
                      <a:r>
                        <a:rPr lang="sv-SE" sz="1600" i="1" baseline="0" dirty="0">
                          <a:solidFill>
                            <a:schemeClr val="bg1">
                              <a:lumMod val="50000"/>
                            </a:schemeClr>
                          </a:solidFill>
                        </a:rPr>
                        <a:t> copy</a:t>
                      </a:r>
                      <a:r>
                        <a:rPr lang="sv-SE" sz="1600" i="1" dirty="0">
                          <a:solidFill>
                            <a:schemeClr val="bg1">
                              <a:lumMod val="50000"/>
                            </a:schemeClr>
                          </a:solidFill>
                        </a:rPr>
                        <a:t>)</a:t>
                      </a:r>
                      <a:r>
                        <a:rPr lang="sv-SE" sz="1600" i="1" baseline="0" dirty="0">
                          <a:solidFill>
                            <a:schemeClr val="bg1">
                              <a:lumMod val="50000"/>
                            </a:schemeClr>
                          </a:solidFill>
                        </a:rPr>
                        <a:t> </a:t>
                      </a:r>
                      <a:endParaRPr lang="sv-SE" sz="1600" i="1" dirty="0">
                        <a:solidFill>
                          <a:schemeClr val="bg1">
                            <a:lumMod val="50000"/>
                          </a:schemeClr>
                        </a:solidFill>
                      </a:endParaRPr>
                    </a:p>
                  </a:txBody>
                  <a:tcPr/>
                </a:tc>
                <a:tc>
                  <a:txBody>
                    <a:bodyPr/>
                    <a:lstStyle/>
                    <a:p>
                      <a:r>
                        <a:rPr lang="sv-SE" sz="1600" dirty="0">
                          <a:solidFill>
                            <a:schemeClr val="bg1">
                              <a:lumMod val="50000"/>
                            </a:schemeClr>
                          </a:solidFill>
                        </a:rPr>
                        <a:t>Digita</a:t>
                      </a:r>
                    </a:p>
                  </a:txBody>
                  <a:tcPr/>
                </a:tc>
                <a:extLst>
                  <a:ext uri="{0D108BD9-81ED-4DB2-BD59-A6C34878D82A}">
                    <a16:rowId xmlns="" xmlns:a16="http://schemas.microsoft.com/office/drawing/2014/main" val="10003"/>
                  </a:ext>
                </a:extLst>
              </a:tr>
              <a:tr h="370840">
                <a:tc>
                  <a:txBody>
                    <a:bodyPr/>
                    <a:lstStyle/>
                    <a:p>
                      <a:r>
                        <a:rPr lang="sv-SE" sz="1600" i="0" dirty="0" err="1">
                          <a:solidFill>
                            <a:schemeClr val="bg1">
                              <a:lumMod val="50000"/>
                            </a:schemeClr>
                          </a:solidFill>
                        </a:rPr>
                        <a:t>Germany</a:t>
                      </a:r>
                      <a:r>
                        <a:rPr lang="sv-SE" sz="1600" i="0" dirty="0">
                          <a:solidFill>
                            <a:schemeClr val="bg1">
                              <a:lumMod val="50000"/>
                            </a:schemeClr>
                          </a:solidFill>
                        </a:rPr>
                        <a:t> DTT (Media broadcast/TDF)</a:t>
                      </a:r>
                    </a:p>
                  </a:txBody>
                  <a:tcPr/>
                </a:tc>
                <a:tc>
                  <a:txBody>
                    <a:bodyPr/>
                    <a:lstStyle/>
                    <a:p>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a:t>
                      </a:r>
                    </a:p>
                  </a:txBody>
                  <a:tcPr/>
                </a:tc>
                <a:extLst>
                  <a:ext uri="{0D108BD9-81ED-4DB2-BD59-A6C34878D82A}">
                    <a16:rowId xmlns="" xmlns:a16="http://schemas.microsoft.com/office/drawing/2014/main" val="10004"/>
                  </a:ext>
                </a:extLst>
              </a:tr>
              <a:tr h="370840">
                <a:tc>
                  <a:txBody>
                    <a:bodyPr/>
                    <a:lstStyle/>
                    <a:p>
                      <a:r>
                        <a:rPr lang="sv-SE" sz="1600" i="0" dirty="0">
                          <a:solidFill>
                            <a:schemeClr val="bg1">
                              <a:lumMod val="50000"/>
                            </a:schemeClr>
                          </a:solidFill>
                        </a:rPr>
                        <a:t>Georgia DTT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600" i="0" dirty="0" err="1">
                          <a:solidFill>
                            <a:schemeClr val="bg1">
                              <a:lumMod val="50000"/>
                            </a:schemeClr>
                          </a:solidFill>
                        </a:rPr>
                        <a:t>Based</a:t>
                      </a:r>
                      <a:r>
                        <a:rPr lang="sv-SE" sz="1600" i="0" dirty="0">
                          <a:solidFill>
                            <a:schemeClr val="bg1">
                              <a:lumMod val="50000"/>
                            </a:schemeClr>
                          </a:solidFill>
                        </a:rPr>
                        <a:t> on/</a:t>
                      </a:r>
                      <a:r>
                        <a:rPr lang="sv-SE" sz="1600" i="0" dirty="0" err="1">
                          <a:solidFill>
                            <a:schemeClr val="bg1">
                              <a:lumMod val="50000"/>
                            </a:schemeClr>
                          </a:solidFill>
                        </a:rPr>
                        <a:t>reference</a:t>
                      </a:r>
                      <a:r>
                        <a:rPr lang="sv-SE" sz="1600" i="0" dirty="0">
                          <a:solidFill>
                            <a:schemeClr val="bg1">
                              <a:lumMod val="50000"/>
                            </a:schemeClr>
                          </a:solidFill>
                        </a:rPr>
                        <a:t> to NorDig IRD (v2.2)</a:t>
                      </a:r>
                    </a:p>
                  </a:txBody>
                  <a:tcPr/>
                </a:tc>
                <a:extLst>
                  <a:ext uri="{0D108BD9-81ED-4DB2-BD59-A6C34878D82A}">
                    <a16:rowId xmlns="" xmlns:a16="http://schemas.microsoft.com/office/drawing/2014/main" val="10005"/>
                  </a:ext>
                </a:extLst>
              </a:tr>
              <a:tr h="370840">
                <a:tc>
                  <a:txBody>
                    <a:bodyPr/>
                    <a:lstStyle/>
                    <a:p>
                      <a:endParaRPr lang="sv-SE" sz="1600" i="0" dirty="0">
                        <a:solidFill>
                          <a:schemeClr val="bg1">
                            <a:lumMod val="5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600" i="0" dirty="0">
                        <a:solidFill>
                          <a:schemeClr val="bg1">
                            <a:lumMod val="50000"/>
                          </a:schemeClr>
                        </a:solidFill>
                      </a:endParaRPr>
                    </a:p>
                  </a:txBody>
                  <a:tcPr/>
                </a:tc>
                <a:extLst>
                  <a:ext uri="{0D108BD9-81ED-4DB2-BD59-A6C34878D82A}">
                    <a16:rowId xmlns="" xmlns:a16="http://schemas.microsoft.com/office/drawing/2014/main" val="10006"/>
                  </a:ext>
                </a:extLst>
              </a:tr>
            </a:tbl>
          </a:graphicData>
        </a:graphic>
      </p:graphicFrame>
      <p:sp>
        <p:nvSpPr>
          <p:cNvPr id="8" name="Rectangle 7"/>
          <p:cNvSpPr/>
          <p:nvPr/>
        </p:nvSpPr>
        <p:spPr>
          <a:xfrm>
            <a:off x="683568" y="1012668"/>
            <a:ext cx="7992888" cy="2277547"/>
          </a:xfrm>
          <a:prstGeom prst="rect">
            <a:avLst/>
          </a:prstGeom>
        </p:spPr>
        <p:txBody>
          <a:bodyPr wrap="square">
            <a:spAutoFit/>
          </a:bodyPr>
          <a:lstStyle/>
          <a:p>
            <a:r>
              <a:rPr lang="en-GB" sz="2000" dirty="0">
                <a:cs typeface="Tahoma" pitchFamily="34" charset="0"/>
              </a:rPr>
              <a:t>List of Countries using NorDig specifications </a:t>
            </a:r>
            <a:r>
              <a:rPr lang="en-GB" sz="1600" dirty="0">
                <a:cs typeface="Tahoma" pitchFamily="34" charset="0"/>
              </a:rPr>
              <a:t>(outside NorDig members),</a:t>
            </a:r>
            <a:endParaRPr lang="en-GB" dirty="0">
              <a:cs typeface="Tahoma" pitchFamily="34" charset="0"/>
            </a:endParaRPr>
          </a:p>
          <a:p>
            <a:r>
              <a:rPr lang="en-GB" sz="1600" dirty="0">
                <a:cs typeface="Tahoma" pitchFamily="34" charset="0"/>
              </a:rPr>
              <a:t>Nothing new to report, same as last meeting (same as previous report).</a:t>
            </a:r>
          </a:p>
          <a:p>
            <a:endParaRPr lang="en-GB" sz="1600" dirty="0">
              <a:cs typeface="Tahoma" pitchFamily="34" charset="0"/>
            </a:endParaRPr>
          </a:p>
          <a:p>
            <a:r>
              <a:rPr lang="en-GB" sz="1600" i="1" dirty="0">
                <a:solidFill>
                  <a:schemeClr val="bg1">
                    <a:lumMod val="50000"/>
                  </a:schemeClr>
                </a:solidFill>
                <a:cs typeface="Tahoma" pitchFamily="34" charset="0"/>
              </a:rPr>
              <a:t>Several IRD manufactures and other mentions that several other territories and DVB networks refers or uses NorDig as basis for their IRD specs (especially “newer” networks). Among reasons seems open spec and content </a:t>
            </a:r>
            <a:r>
              <a:rPr lang="en-GB" sz="1400" i="1" dirty="0">
                <a:solidFill>
                  <a:schemeClr val="bg1">
                    <a:lumMod val="50000"/>
                  </a:schemeClr>
                </a:solidFill>
                <a:cs typeface="Tahoma" pitchFamily="34" charset="0"/>
              </a:rPr>
              <a:t>(T2, HbbTV, subtitling etc). </a:t>
            </a:r>
            <a:endParaRPr lang="en-GB" sz="1600" i="1" dirty="0">
              <a:solidFill>
                <a:schemeClr val="bg1">
                  <a:lumMod val="50000"/>
                </a:schemeClr>
              </a:solidFill>
              <a:cs typeface="Tahoma" pitchFamily="34" charset="0"/>
            </a:endParaRPr>
          </a:p>
          <a:p>
            <a:endParaRPr lang="en-GB" sz="2000" i="1" dirty="0">
              <a:solidFill>
                <a:schemeClr val="bg1">
                  <a:lumMod val="50000"/>
                </a:schemeClr>
              </a:solidFill>
              <a:cs typeface="Tahoma" pitchFamily="34" charset="0"/>
            </a:endParaRPr>
          </a:p>
          <a:p>
            <a:r>
              <a:rPr lang="en-GB" sz="2000" i="1" dirty="0">
                <a:solidFill>
                  <a:schemeClr val="bg1">
                    <a:lumMod val="50000"/>
                  </a:schemeClr>
                </a:solidFill>
                <a:cs typeface="Tahoma" pitchFamily="34" charset="0"/>
              </a:rPr>
              <a:t>First list:</a:t>
            </a:r>
            <a:endParaRPr lang="en-GB" sz="2000" i="1"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a:t>EPG / Event metadata exchange format </a:t>
            </a:r>
            <a:r>
              <a:rPr lang="en-US" b="1" dirty="0"/>
              <a:t/>
            </a:r>
            <a:br>
              <a:rPr lang="en-US" b="1" dirty="0"/>
            </a:br>
            <a:r>
              <a:rPr lang="en-US" sz="1400" b="1" dirty="0" smtClean="0"/>
              <a:t>      </a:t>
            </a:r>
            <a:r>
              <a:rPr lang="en-US" sz="1400" b="1" dirty="0" smtClean="0"/>
              <a:t>NorDig </a:t>
            </a:r>
            <a:r>
              <a:rPr lang="en-US" sz="1400" b="1" dirty="0"/>
              <a:t>Excom meeting 8</a:t>
            </a:r>
            <a:r>
              <a:rPr lang="en-US" sz="1400" b="1" baseline="30000" dirty="0"/>
              <a:t>th</a:t>
            </a:r>
            <a:r>
              <a:rPr lang="en-US" sz="1400" b="1" dirty="0"/>
              <a:t> March 2018 Stockholm, Sweden</a:t>
            </a:r>
            <a:endParaRPr lang="en-US" sz="14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7</a:t>
            </a:fld>
            <a:endParaRPr lang="en-US" dirty="0"/>
          </a:p>
        </p:txBody>
      </p:sp>
      <p:sp>
        <p:nvSpPr>
          <p:cNvPr id="2" name="TextBox 1"/>
          <p:cNvSpPr txBox="1"/>
          <p:nvPr/>
        </p:nvSpPr>
        <p:spPr>
          <a:xfrm>
            <a:off x="7812360" y="377303"/>
            <a:ext cx="659155" cy="369332"/>
          </a:xfrm>
          <a:prstGeom prst="rect">
            <a:avLst/>
          </a:prstGeom>
          <a:noFill/>
        </p:spPr>
        <p:txBody>
          <a:bodyPr wrap="none" rtlCol="0">
            <a:spAutoFit/>
          </a:bodyPr>
          <a:lstStyle/>
          <a:p>
            <a:r>
              <a:rPr lang="en-GB" dirty="0"/>
              <a:t>(1/2)</a:t>
            </a:r>
          </a:p>
        </p:txBody>
      </p:sp>
      <p:sp>
        <p:nvSpPr>
          <p:cNvPr id="9" name="Rektangel 1"/>
          <p:cNvSpPr/>
          <p:nvPr/>
        </p:nvSpPr>
        <p:spPr>
          <a:xfrm>
            <a:off x="179512" y="948641"/>
            <a:ext cx="8849561" cy="5539978"/>
          </a:xfrm>
          <a:prstGeom prst="rect">
            <a:avLst/>
          </a:prstGeom>
        </p:spPr>
        <p:txBody>
          <a:bodyPr wrap="square">
            <a:spAutoFit/>
          </a:bodyPr>
          <a:ls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latin typeface="Calibri" panose="020F0502020204030204" pitchFamily="34" charset="0"/>
                <a:ea typeface="Calibri" panose="020F0502020204030204" pitchFamily="34" charset="0"/>
                <a:cs typeface="Times New Roman" panose="02020603050405020304" pitchFamily="18" charset="0"/>
              </a:rPr>
              <a:t>Specification of common NorDig EPG/Event metadata exchange </a:t>
            </a:r>
            <a:r>
              <a:rPr lang="en-US" b="1" dirty="0" smtClean="0">
                <a:latin typeface="Calibri" panose="020F0502020204030204" pitchFamily="34" charset="0"/>
                <a:ea typeface="Calibri" panose="020F0502020204030204" pitchFamily="34" charset="0"/>
                <a:cs typeface="Times New Roman" panose="02020603050405020304" pitchFamily="18" charset="0"/>
              </a:rPr>
              <a:t>format (B2B)</a:t>
            </a:r>
            <a:endParaRPr lang="en-US" b="1" dirty="0">
              <a:latin typeface="Calibri" panose="020F0502020204030204" pitchFamily="34" charset="0"/>
              <a:ea typeface="Calibri" panose="020F0502020204030204" pitchFamily="34" charset="0"/>
              <a:cs typeface="Times New Roman" panose="02020603050405020304" pitchFamily="18" charset="0"/>
            </a:endParaRPr>
          </a:p>
          <a:p>
            <a:r>
              <a:rPr lang="en-US" dirty="0" smtClean="0">
                <a:latin typeface="Calibri" panose="020F0502020204030204" pitchFamily="34" charset="0"/>
                <a:ea typeface="Calibri" panose="020F0502020204030204" pitchFamily="34" charset="0"/>
                <a:cs typeface="Times New Roman" panose="02020603050405020304" pitchFamily="18" charset="0"/>
              </a:rPr>
              <a:t>  Work </a:t>
            </a:r>
            <a:r>
              <a:rPr lang="en-US" dirty="0">
                <a:latin typeface="Calibri" panose="020F0502020204030204" pitchFamily="34" charset="0"/>
                <a:ea typeface="Calibri" panose="020F0502020204030204" pitchFamily="34" charset="0"/>
                <a:cs typeface="Times New Roman" panose="02020603050405020304" pitchFamily="18" charset="0"/>
              </a:rPr>
              <a:t>done by </a:t>
            </a:r>
            <a:r>
              <a:rPr lang="en-US" dirty="0" err="1">
                <a:latin typeface="Calibri" panose="020F0502020204030204" pitchFamily="34" charset="0"/>
                <a:ea typeface="Calibri" panose="020F0502020204030204" pitchFamily="34" charset="0"/>
                <a:cs typeface="Times New Roman" panose="02020603050405020304" pitchFamily="18" charset="0"/>
              </a:rPr>
              <a:t>NorDigT</a:t>
            </a:r>
            <a:r>
              <a:rPr lang="en-US" dirty="0">
                <a:latin typeface="Calibri" panose="020F0502020204030204" pitchFamily="34" charset="0"/>
                <a:ea typeface="Calibri" panose="020F0502020204030204" pitchFamily="34" charset="0"/>
                <a:cs typeface="Times New Roman" panose="02020603050405020304" pitchFamily="18" charset="0"/>
              </a:rPr>
              <a:t> EPG / Event metadata subgroup.</a:t>
            </a:r>
            <a:r>
              <a:rPr lang="en-US" b="1" dirty="0">
                <a:latin typeface="Calibri" panose="020F0502020204030204" pitchFamily="34" charset="0"/>
                <a:ea typeface="Calibri" panose="020F0502020204030204" pitchFamily="34" charset="0"/>
                <a:cs typeface="Times New Roman" panose="02020603050405020304" pitchFamily="18" charset="0"/>
              </a:rPr>
              <a:t/>
            </a:r>
            <a:br>
              <a:rPr lang="en-US" b="1" dirty="0">
                <a:latin typeface="Calibri" panose="020F0502020204030204" pitchFamily="34" charset="0"/>
                <a:ea typeface="Calibri" panose="020F0502020204030204" pitchFamily="34" charset="0"/>
                <a:cs typeface="Times New Roman" panose="02020603050405020304" pitchFamily="18" charset="0"/>
              </a:rPr>
            </a:br>
            <a:endParaRPr lang="en-GB" b="1" dirty="0" smtClean="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dirty="0" smtClean="0">
                <a:latin typeface="Calibri" panose="020F0502020204030204" pitchFamily="34" charset="0"/>
                <a:cs typeface="Times New Roman" panose="02020603050405020304" pitchFamily="18" charset="0"/>
              </a:rPr>
              <a:t>22</a:t>
            </a:r>
            <a:r>
              <a:rPr lang="en-GB" baseline="30000" dirty="0" smtClean="0">
                <a:latin typeface="Calibri" panose="020F0502020204030204" pitchFamily="34" charset="0"/>
                <a:cs typeface="Times New Roman" panose="02020603050405020304" pitchFamily="18" charset="0"/>
              </a:rPr>
              <a:t>th</a:t>
            </a:r>
            <a:r>
              <a:rPr lang="en-GB" dirty="0" smtClean="0">
                <a:latin typeface="Calibri" panose="020F0502020204030204" pitchFamily="34" charset="0"/>
                <a:cs typeface="Times New Roman" panose="02020603050405020304" pitchFamily="18" charset="0"/>
              </a:rPr>
              <a:t> January 2018 NorDig T approved the specification technical level</a:t>
            </a:r>
            <a:r>
              <a:rPr lang="en-GB" b="1" dirty="0" smtClean="0">
                <a:latin typeface="Calibri" panose="020F0502020204030204" pitchFamily="34" charset="0"/>
                <a:cs typeface="Times New Roman" panose="02020603050405020304" pitchFamily="18" charset="0"/>
              </a:rPr>
              <a:t>, </a:t>
            </a:r>
          </a:p>
          <a:p>
            <a:pPr marL="285750" indent="-285750">
              <a:buFont typeface="Arial" panose="020B0604020202020204" pitchFamily="34" charset="0"/>
              <a:buChar char="•"/>
            </a:pPr>
            <a:r>
              <a:rPr lang="en-GB" b="1" dirty="0">
                <a:solidFill>
                  <a:srgbClr val="00B050"/>
                </a:solidFill>
                <a:latin typeface="Calibri" panose="020F0502020204030204" pitchFamily="34" charset="0"/>
                <a:cs typeface="Times New Roman" panose="02020603050405020304" pitchFamily="18" charset="0"/>
              </a:rPr>
              <a:t>F</a:t>
            </a:r>
            <a:r>
              <a:rPr lang="en-GB" b="1" dirty="0" smtClean="0">
                <a:solidFill>
                  <a:srgbClr val="00B050"/>
                </a:solidFill>
                <a:latin typeface="Calibri" panose="020F0502020204030204" pitchFamily="34" charset="0"/>
                <a:cs typeface="Times New Roman" panose="02020603050405020304" pitchFamily="18" charset="0"/>
              </a:rPr>
              <a:t>inal </a:t>
            </a:r>
            <a:r>
              <a:rPr lang="en-GB" b="1" dirty="0">
                <a:solidFill>
                  <a:srgbClr val="00B050"/>
                </a:solidFill>
                <a:latin typeface="Calibri" panose="020F0502020204030204" pitchFamily="34" charset="0"/>
                <a:cs typeface="Times New Roman" panose="02020603050405020304" pitchFamily="18" charset="0"/>
              </a:rPr>
              <a:t>draft </a:t>
            </a:r>
            <a:r>
              <a:rPr lang="en-GB" b="1" dirty="0" smtClean="0">
                <a:solidFill>
                  <a:srgbClr val="00B050"/>
                </a:solidFill>
                <a:latin typeface="Calibri" panose="020F0502020204030204" pitchFamily="34" charset="0"/>
                <a:cs typeface="Times New Roman" panose="02020603050405020304" pitchFamily="18" charset="0"/>
              </a:rPr>
              <a:t>now ready and recommend </a:t>
            </a:r>
            <a:r>
              <a:rPr lang="en-GB" b="1" dirty="0">
                <a:solidFill>
                  <a:srgbClr val="00B050"/>
                </a:solidFill>
                <a:latin typeface="Calibri" panose="020F0502020204030204" pitchFamily="34" charset="0"/>
                <a:cs typeface="Times New Roman" panose="02020603050405020304" pitchFamily="18" charset="0"/>
              </a:rPr>
              <a:t>it to Excom for approval and release</a:t>
            </a:r>
          </a:p>
          <a:p>
            <a:pPr algn="ctr"/>
            <a:endParaRPr lang="en-GB" sz="1600" b="1" dirty="0">
              <a:latin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1600" b="1" dirty="0">
                <a:latin typeface="Calibri" panose="020F0502020204030204" pitchFamily="34" charset="0"/>
                <a:cs typeface="Times New Roman" panose="02020603050405020304" pitchFamily="18" charset="0"/>
              </a:rPr>
              <a:t>The NorDig common EPG/Event metadata </a:t>
            </a:r>
            <a:r>
              <a:rPr lang="en-US" sz="1600" dirty="0">
                <a:latin typeface="Calibri" panose="020F0502020204030204" pitchFamily="34" charset="0"/>
                <a:cs typeface="Times New Roman" panose="02020603050405020304" pitchFamily="18" charset="0"/>
              </a:rPr>
              <a:t>exchange format is meant for professional B2B use for all stakeholders in the distribution chain. The specification refers to the NorDig Unified IRD specification and NorDig Roll of </a:t>
            </a:r>
            <a:r>
              <a:rPr lang="en-US" sz="1600" dirty="0" smtClean="0">
                <a:latin typeface="Calibri" panose="020F0502020204030204" pitchFamily="34" charset="0"/>
                <a:cs typeface="Times New Roman" panose="02020603050405020304" pitchFamily="18" charset="0"/>
              </a:rPr>
              <a:t>Operation</a:t>
            </a:r>
          </a:p>
          <a:p>
            <a:r>
              <a:rPr lang="en-US" sz="1000" dirty="0">
                <a:latin typeface="Calibri" panose="020F0502020204030204" pitchFamily="34" charset="0"/>
                <a:cs typeface="Times New Roman" panose="02020603050405020304" pitchFamily="18" charset="0"/>
              </a:rPr>
              <a:t> </a:t>
            </a:r>
          </a:p>
          <a:p>
            <a:pPr marL="285750" indent="-285750">
              <a:buFont typeface="Arial" panose="020B0604020202020204" pitchFamily="34" charset="0"/>
              <a:buChar char="•"/>
            </a:pPr>
            <a:r>
              <a:rPr lang="en-US" sz="1600" b="1" dirty="0">
                <a:latin typeface="Calibri" panose="020F0502020204030204" pitchFamily="34" charset="0"/>
                <a:cs typeface="Times New Roman" panose="02020603050405020304" pitchFamily="18" charset="0"/>
              </a:rPr>
              <a:t>The specification covers </a:t>
            </a:r>
            <a:r>
              <a:rPr lang="en-US" sz="1600" dirty="0">
                <a:latin typeface="Calibri" panose="020F0502020204030204" pitchFamily="34" charset="0"/>
                <a:cs typeface="Times New Roman" panose="02020603050405020304" pitchFamily="18" charset="0"/>
              </a:rPr>
              <a:t>EPG / Event program information both for live and On demand content, on all media platforms (broadcast TV, PC, mobile, Tablets, etc.) and various distribution networks (DTT, Sat, internet, etc.) and include rights </a:t>
            </a:r>
            <a:r>
              <a:rPr lang="en-US" sz="1600" dirty="0" smtClean="0">
                <a:latin typeface="Calibri" panose="020F0502020204030204" pitchFamily="34" charset="0"/>
                <a:cs typeface="Times New Roman" panose="02020603050405020304" pitchFamily="18" charset="0"/>
              </a:rPr>
              <a:t>managements</a:t>
            </a:r>
          </a:p>
          <a:p>
            <a:r>
              <a:rPr lang="en-US" sz="1000" dirty="0">
                <a:latin typeface="Calibri" panose="020F0502020204030204" pitchFamily="34" charset="0"/>
                <a:cs typeface="Times New Roman" panose="02020603050405020304" pitchFamily="18" charset="0"/>
              </a:rPr>
              <a:t> </a:t>
            </a:r>
          </a:p>
          <a:p>
            <a:pPr marL="285750" indent="-285750">
              <a:buFont typeface="Arial" panose="020B0604020202020204" pitchFamily="34" charset="0"/>
              <a:buChar char="•"/>
            </a:pPr>
            <a:r>
              <a:rPr lang="en-US" sz="1600" b="1" dirty="0">
                <a:latin typeface="Calibri" panose="020F0502020204030204" pitchFamily="34" charset="0"/>
                <a:cs typeface="Times New Roman" panose="02020603050405020304" pitchFamily="18" charset="0"/>
              </a:rPr>
              <a:t>The NorDig EPG/Event metadata exchange format </a:t>
            </a:r>
            <a:r>
              <a:rPr lang="en-US" sz="1600" dirty="0">
                <a:latin typeface="Calibri" panose="020F0502020204030204" pitchFamily="34" charset="0"/>
                <a:cs typeface="Times New Roman" panose="02020603050405020304" pitchFamily="18" charset="0"/>
              </a:rPr>
              <a:t>is based on the TV-Anytime specification (hereafter TVA), latest version, which supports NorDig requirement including rights management and cross platform distribution for both Live TV and On demand</a:t>
            </a:r>
            <a:br>
              <a:rPr lang="en-US" sz="1600" dirty="0">
                <a:latin typeface="Calibri" panose="020F0502020204030204" pitchFamily="34" charset="0"/>
                <a:cs typeface="Times New Roman" panose="02020603050405020304" pitchFamily="18" charset="0"/>
              </a:rPr>
            </a:br>
            <a:endParaRPr lang="en-US" sz="1000" dirty="0">
              <a:latin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1600" b="1" dirty="0">
                <a:latin typeface="Calibri" panose="020F0502020204030204" pitchFamily="34" charset="0"/>
              </a:rPr>
              <a:t>TV-Anytime</a:t>
            </a:r>
            <a:r>
              <a:rPr lang="en-GB" sz="1600" dirty="0">
                <a:latin typeface="Calibri" panose="020F0502020204030204" pitchFamily="34" charset="0"/>
              </a:rPr>
              <a:t> new version was updated with the </a:t>
            </a:r>
            <a:r>
              <a:rPr lang="en-GB" sz="1600" b="1" dirty="0">
                <a:latin typeface="Calibri" panose="020F0502020204030204" pitchFamily="34" charset="0"/>
              </a:rPr>
              <a:t>NorDig</a:t>
            </a:r>
            <a:r>
              <a:rPr lang="en-GB" sz="1600" dirty="0">
                <a:latin typeface="Calibri" panose="020F0502020204030204" pitchFamily="34" charset="0"/>
              </a:rPr>
              <a:t> requirements including program rights, ETSI had 21th. September approved the TV-Anytime update, and it is published on ETSI website. </a:t>
            </a:r>
            <a:r>
              <a:rPr lang="en-GB" sz="1400" dirty="0">
                <a:latin typeface="Calibri" panose="020F0502020204030204" pitchFamily="34" charset="0"/>
                <a:hlinkClick r:id="rId2"/>
              </a:rPr>
              <a:t>http://www.etsi.org/deliver/etsi_ts/102800_102899/1028220301/01.10.01_60/ts_1028220301v011001p.pdf</a:t>
            </a:r>
            <a:endParaRPr lang="en-GB" sz="1400" dirty="0">
              <a:latin typeface="Calibri" panose="020F0502020204030204" pitchFamily="34" charset="0"/>
            </a:endParaRPr>
          </a:p>
          <a:p>
            <a:pPr lvl="1"/>
            <a:endParaRPr lang="en-US" sz="1400" dirty="0">
              <a:solidFill>
                <a:srgbClr val="00B050"/>
              </a:solidFill>
              <a:latin typeface="Calibri" panose="020F0502020204030204" pitchFamily="34" charset="0"/>
            </a:endParaRPr>
          </a:p>
          <a:p>
            <a:pPr marL="742950" lvl="1" indent="-285750">
              <a:buFont typeface="Arial" panose="020B0604020202020204" pitchFamily="34" charset="0"/>
              <a:buChar char="•"/>
            </a:pPr>
            <a:r>
              <a:rPr lang="en-US" sz="1400" dirty="0">
                <a:solidFill>
                  <a:srgbClr val="00B050"/>
                </a:solidFill>
                <a:latin typeface="Calibri" panose="020F0502020204030204" pitchFamily="34" charset="0"/>
              </a:rPr>
              <a:t>Excom view</a:t>
            </a:r>
            <a:r>
              <a:rPr lang="en-US" sz="1400" dirty="0" smtClean="0">
                <a:solidFill>
                  <a:srgbClr val="00B050"/>
                </a:solidFill>
                <a:latin typeface="Calibri" panose="020F0502020204030204" pitchFamily="34" charset="0"/>
              </a:rPr>
              <a:t>?</a:t>
            </a:r>
            <a:endParaRPr lang="en-US" sz="1400" dirty="0">
              <a:solidFill>
                <a:srgbClr val="00B050"/>
              </a:solidFill>
              <a:latin typeface="Calibri" panose="020F0502020204030204" pitchFamily="34" charset="0"/>
            </a:endParaRPr>
          </a:p>
        </p:txBody>
      </p:sp>
    </p:spTree>
    <p:extLst>
      <p:ext uri="{BB962C8B-B14F-4D97-AF65-F5344CB8AC3E}">
        <p14:creationId xmlns:p14="http://schemas.microsoft.com/office/powerpoint/2010/main" val="31561787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7327" y="17778"/>
            <a:ext cx="7715200" cy="648072"/>
          </a:xfrm>
        </p:spPr>
        <p:txBody>
          <a:bodyPr/>
          <a:lstStyle/>
          <a:p>
            <a:pPr>
              <a:defRPr/>
            </a:pPr>
            <a:r>
              <a:rPr lang="en-US" b="1" dirty="0"/>
              <a:t>NorDig T report -  </a:t>
            </a:r>
            <a:r>
              <a:rPr lang="en-US" sz="2000" b="1" dirty="0"/>
              <a:t>EPG / Event metadata exchange format </a:t>
            </a:r>
            <a:r>
              <a:rPr lang="en-US" b="1" dirty="0"/>
              <a:t/>
            </a:r>
            <a:br>
              <a:rPr lang="en-US" b="1" dirty="0"/>
            </a:br>
            <a:r>
              <a:rPr lang="en-US" sz="1400" b="1" dirty="0" smtClean="0"/>
              <a:t>      </a:t>
            </a:r>
            <a:r>
              <a:rPr lang="en-US" sz="1400" b="1" dirty="0" smtClean="0"/>
              <a:t>NorDig </a:t>
            </a:r>
            <a:r>
              <a:rPr lang="en-US" sz="1400" b="1" dirty="0"/>
              <a:t>Excom meeting 8</a:t>
            </a:r>
            <a:r>
              <a:rPr lang="en-US" sz="1400" b="1" baseline="30000" dirty="0"/>
              <a:t>th</a:t>
            </a:r>
            <a:r>
              <a:rPr lang="en-US" sz="1400" b="1" dirty="0"/>
              <a:t> March 2018 Stockholm, Sweden</a:t>
            </a:r>
            <a:endParaRPr lang="en-US" sz="1400" b="1"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8</a:t>
            </a:fld>
            <a:endParaRPr lang="en-US" dirty="0"/>
          </a:p>
        </p:txBody>
      </p:sp>
      <p:sp>
        <p:nvSpPr>
          <p:cNvPr id="2" name="TextBox 1"/>
          <p:cNvSpPr txBox="1"/>
          <p:nvPr/>
        </p:nvSpPr>
        <p:spPr>
          <a:xfrm>
            <a:off x="7812360" y="377303"/>
            <a:ext cx="659155" cy="369332"/>
          </a:xfrm>
          <a:prstGeom prst="rect">
            <a:avLst/>
          </a:prstGeom>
          <a:noFill/>
        </p:spPr>
        <p:txBody>
          <a:bodyPr wrap="none" rtlCol="0">
            <a:spAutoFit/>
          </a:bodyPr>
          <a:lstStyle/>
          <a:p>
            <a:r>
              <a:rPr lang="en-GB" dirty="0"/>
              <a:t>(2/2)</a:t>
            </a:r>
          </a:p>
        </p:txBody>
      </p:sp>
      <p:sp>
        <p:nvSpPr>
          <p:cNvPr id="11" name="Rektangel 1"/>
          <p:cNvSpPr/>
          <p:nvPr/>
        </p:nvSpPr>
        <p:spPr>
          <a:xfrm>
            <a:off x="179512" y="1040436"/>
            <a:ext cx="8849561" cy="5509200"/>
          </a:xfrm>
          <a:prstGeom prst="rect">
            <a:avLst/>
          </a:prstGeom>
        </p:spPr>
        <p:txBody>
          <a:bodyPr wrap="square">
            <a:spAutoFit/>
          </a:bodyPr>
          <a:ls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latin typeface="Calibri" panose="020F0502020204030204" pitchFamily="34" charset="0"/>
              </a:rPr>
              <a:t>With the specification is released a</a:t>
            </a:r>
            <a:r>
              <a:rPr lang="en-GB" sz="1600" dirty="0">
                <a:latin typeface="Calibri" panose="020F0502020204030204" pitchFamily="34" charset="0"/>
              </a:rPr>
              <a:t> </a:t>
            </a:r>
            <a:r>
              <a:rPr lang="en-GB" sz="1600" b="1" dirty="0">
                <a:latin typeface="Calibri" panose="020F0502020204030204" pitchFamily="34" charset="0"/>
              </a:rPr>
              <a:t>implementation package</a:t>
            </a:r>
            <a:r>
              <a:rPr lang="en-GB" sz="1600" dirty="0">
                <a:latin typeface="Calibri" panose="020F0502020204030204" pitchFamily="34" charset="0"/>
              </a:rPr>
              <a:t>, “Guidelines for implementation” including accompanying information and documents, available for download at </a:t>
            </a:r>
            <a:r>
              <a:rPr lang="en-GB" sz="1600" u="sng" dirty="0">
                <a:latin typeface="Calibri" panose="020F0502020204030204" pitchFamily="34" charset="0"/>
                <a:hlinkClick r:id="rId2"/>
              </a:rPr>
              <a:t>www.nordig.org</a:t>
            </a:r>
            <a:endParaRPr lang="en-GB" sz="1600" u="sng" dirty="0">
              <a:latin typeface="Calibri" panose="020F0502020204030204" pitchFamily="34" charset="0"/>
            </a:endParaRPr>
          </a:p>
          <a:p>
            <a:endParaRPr lang="en-GB" sz="1600" u="sng" dirty="0">
              <a:latin typeface="Calibri" panose="020F0502020204030204" pitchFamily="34" charset="0"/>
            </a:endParaRPr>
          </a:p>
          <a:p>
            <a:r>
              <a:rPr lang="en-GB" sz="1600" b="1" dirty="0">
                <a:latin typeface="Calibri" panose="020F0502020204030204" pitchFamily="34" charset="0"/>
              </a:rPr>
              <a:t>Guidelines for implementation of NorDig TVA </a:t>
            </a:r>
            <a:r>
              <a:rPr lang="en-GB" sz="1600" dirty="0">
                <a:latin typeface="Calibri" panose="020F0502020204030204" pitchFamily="34" charset="0"/>
              </a:rPr>
              <a:t>metadata exchange format, is a document meant for</a:t>
            </a:r>
            <a:r>
              <a:rPr lang="da-DK" sz="1600" dirty="0">
                <a:latin typeface="Calibri" panose="020F0502020204030204" pitchFamily="34" charset="0"/>
              </a:rPr>
              <a:t> </a:t>
            </a:r>
            <a:r>
              <a:rPr lang="da-DK" sz="1600" dirty="0" err="1">
                <a:latin typeface="Calibri" panose="020F0502020204030204" pitchFamily="34" charset="0"/>
              </a:rPr>
              <a:t>broadcasters</a:t>
            </a:r>
            <a:r>
              <a:rPr lang="da-DK" sz="1600" dirty="0">
                <a:latin typeface="Calibri" panose="020F0502020204030204" pitchFamily="34" charset="0"/>
              </a:rPr>
              <a:t>, </a:t>
            </a:r>
            <a:r>
              <a:rPr lang="da-DK" sz="1600" dirty="0" err="1">
                <a:latin typeface="Calibri" panose="020F0502020204030204" pitchFamily="34" charset="0"/>
              </a:rPr>
              <a:t>other</a:t>
            </a:r>
            <a:r>
              <a:rPr lang="da-DK" sz="1600" dirty="0">
                <a:latin typeface="Calibri" panose="020F0502020204030204" pitchFamily="34" charset="0"/>
              </a:rPr>
              <a:t> content </a:t>
            </a:r>
            <a:r>
              <a:rPr lang="da-DK" sz="1600" dirty="0" err="1">
                <a:latin typeface="Calibri" panose="020F0502020204030204" pitchFamily="34" charset="0"/>
              </a:rPr>
              <a:t>providers</a:t>
            </a:r>
            <a:r>
              <a:rPr lang="da-DK" sz="1600" dirty="0">
                <a:latin typeface="Calibri" panose="020F0502020204030204" pitchFamily="34" charset="0"/>
              </a:rPr>
              <a:t> and </a:t>
            </a:r>
            <a:r>
              <a:rPr lang="da-DK" sz="1600" dirty="0" err="1">
                <a:latin typeface="Calibri" panose="020F0502020204030204" pitchFamily="34" charset="0"/>
              </a:rPr>
              <a:t>distributors</a:t>
            </a:r>
            <a:r>
              <a:rPr lang="da-DK" sz="1600" dirty="0">
                <a:latin typeface="Calibri" panose="020F0502020204030204" pitchFamily="34" charset="0"/>
              </a:rPr>
              <a:t> to </a:t>
            </a:r>
            <a:r>
              <a:rPr lang="da-DK" sz="1600" dirty="0" err="1">
                <a:latin typeface="Calibri" panose="020F0502020204030204" pitchFamily="34" charset="0"/>
              </a:rPr>
              <a:t>facilitate</a:t>
            </a:r>
            <a:r>
              <a:rPr lang="da-DK" sz="1600" dirty="0">
                <a:latin typeface="Calibri" panose="020F0502020204030204" pitchFamily="34" charset="0"/>
              </a:rPr>
              <a:t> </a:t>
            </a:r>
            <a:r>
              <a:rPr lang="da-DK" sz="1600" dirty="0" err="1">
                <a:latin typeface="Calibri" panose="020F0502020204030204" pitchFamily="34" charset="0"/>
              </a:rPr>
              <a:t>planning</a:t>
            </a:r>
            <a:r>
              <a:rPr lang="da-DK" sz="1600" dirty="0">
                <a:latin typeface="Calibri" panose="020F0502020204030204" pitchFamily="34" charset="0"/>
              </a:rPr>
              <a:t> and </a:t>
            </a:r>
            <a:r>
              <a:rPr lang="da-DK" sz="1600" dirty="0" err="1">
                <a:latin typeface="Calibri" panose="020F0502020204030204" pitchFamily="34" charset="0"/>
              </a:rPr>
              <a:t>implementation</a:t>
            </a:r>
            <a:r>
              <a:rPr lang="da-DK" sz="1600" dirty="0">
                <a:latin typeface="Calibri" panose="020F0502020204030204" pitchFamily="34" charset="0"/>
              </a:rPr>
              <a:t> of NorDig common EPG/Event metadata </a:t>
            </a:r>
            <a:r>
              <a:rPr lang="da-DK" sz="1600" dirty="0" err="1">
                <a:latin typeface="Calibri" panose="020F0502020204030204" pitchFamily="34" charset="0"/>
              </a:rPr>
              <a:t>exchange</a:t>
            </a:r>
            <a:r>
              <a:rPr lang="da-DK" sz="1600" dirty="0">
                <a:latin typeface="Calibri" panose="020F0502020204030204" pitchFamily="34" charset="0"/>
              </a:rPr>
              <a:t> format </a:t>
            </a:r>
            <a:r>
              <a:rPr lang="da-DK" sz="1600" dirty="0" err="1">
                <a:latin typeface="Calibri" panose="020F0502020204030204" pitchFamily="34" charset="0"/>
              </a:rPr>
              <a:t>based</a:t>
            </a:r>
            <a:r>
              <a:rPr lang="da-DK" sz="1600" dirty="0">
                <a:latin typeface="Calibri" panose="020F0502020204030204" pitchFamily="34" charset="0"/>
              </a:rPr>
              <a:t> on the TV-Anytime standard in </a:t>
            </a:r>
            <a:r>
              <a:rPr lang="da-DK" sz="1600" dirty="0" err="1">
                <a:latin typeface="Calibri" panose="020F0502020204030204" pitchFamily="34" charset="0"/>
              </a:rPr>
              <a:t>their</a:t>
            </a:r>
            <a:r>
              <a:rPr lang="da-DK" sz="1600" dirty="0">
                <a:latin typeface="Calibri" panose="020F0502020204030204" pitchFamily="34" charset="0"/>
              </a:rPr>
              <a:t> </a:t>
            </a:r>
            <a:r>
              <a:rPr lang="da-DK" sz="1600" dirty="0" err="1">
                <a:latin typeface="Calibri" panose="020F0502020204030204" pitchFamily="34" charset="0"/>
              </a:rPr>
              <a:t>production</a:t>
            </a:r>
            <a:r>
              <a:rPr lang="da-DK" sz="1600" dirty="0">
                <a:latin typeface="Calibri" panose="020F0502020204030204" pitchFamily="34" charset="0"/>
              </a:rPr>
              <a:t> </a:t>
            </a:r>
            <a:r>
              <a:rPr lang="da-DK" sz="1600" dirty="0" err="1">
                <a:latin typeface="Calibri" panose="020F0502020204030204" pitchFamily="34" charset="0"/>
              </a:rPr>
              <a:t>chain</a:t>
            </a:r>
            <a:r>
              <a:rPr lang="da-DK" sz="1600" dirty="0">
                <a:latin typeface="Calibri" panose="020F0502020204030204" pitchFamily="34" charset="0"/>
              </a:rPr>
              <a:t>, metadata </a:t>
            </a:r>
            <a:r>
              <a:rPr lang="da-DK" sz="1600" dirty="0" err="1">
                <a:latin typeface="Calibri" panose="020F0502020204030204" pitchFamily="34" charset="0"/>
              </a:rPr>
              <a:t>delivering</a:t>
            </a:r>
            <a:r>
              <a:rPr lang="da-DK" sz="1600" dirty="0">
                <a:latin typeface="Calibri" panose="020F0502020204030204" pitchFamily="34" charset="0"/>
              </a:rPr>
              <a:t> systems and distribution </a:t>
            </a:r>
            <a:r>
              <a:rPr lang="da-DK" sz="1600" dirty="0" err="1">
                <a:latin typeface="Calibri" panose="020F0502020204030204" pitchFamily="34" charset="0"/>
              </a:rPr>
              <a:t>networks</a:t>
            </a:r>
            <a:endParaRPr lang="da-DK" sz="1600" dirty="0">
              <a:latin typeface="Calibri" panose="020F0502020204030204" pitchFamily="34" charset="0"/>
            </a:endParaRPr>
          </a:p>
          <a:p>
            <a:endParaRPr lang="da-DK" sz="1600" dirty="0">
              <a:latin typeface="Calibri" panose="020F0502020204030204" pitchFamily="34" charset="0"/>
            </a:endParaRPr>
          </a:p>
          <a:p>
            <a:r>
              <a:rPr lang="en-GB" sz="1600" b="1" dirty="0">
                <a:latin typeface="Calibri" panose="020F0502020204030204" pitchFamily="34" charset="0"/>
              </a:rPr>
              <a:t>The </a:t>
            </a:r>
            <a:r>
              <a:rPr lang="da-DK" sz="1600" b="1" dirty="0" err="1">
                <a:latin typeface="Calibri" panose="020F0502020204030204" pitchFamily="34" charset="0"/>
              </a:rPr>
              <a:t>package</a:t>
            </a:r>
            <a:r>
              <a:rPr lang="da-DK" sz="1600" b="1" dirty="0">
                <a:latin typeface="Calibri" panose="020F0502020204030204" pitchFamily="34" charset="0"/>
              </a:rPr>
              <a:t> </a:t>
            </a:r>
            <a:r>
              <a:rPr lang="da-DK" sz="1600" b="1" dirty="0" err="1" smtClean="0">
                <a:latin typeface="Calibri" panose="020F0502020204030204" pitchFamily="34" charset="0"/>
              </a:rPr>
              <a:t>contains</a:t>
            </a:r>
            <a:r>
              <a:rPr lang="da-DK" sz="1600" b="1" dirty="0" smtClean="0">
                <a:latin typeface="Calibri" panose="020F0502020204030204" pitchFamily="34" charset="0"/>
              </a:rPr>
              <a:t> </a:t>
            </a:r>
            <a:r>
              <a:rPr lang="da-DK" sz="1600" b="1" dirty="0" err="1" smtClean="0">
                <a:latin typeface="Calibri" panose="020F0502020204030204" pitchFamily="34" charset="0"/>
              </a:rPr>
              <a:t>technical</a:t>
            </a:r>
            <a:r>
              <a:rPr lang="da-DK" sz="1600" b="1" dirty="0" smtClean="0">
                <a:latin typeface="Calibri" panose="020F0502020204030204" pitchFamily="34" charset="0"/>
              </a:rPr>
              <a:t> </a:t>
            </a:r>
            <a:r>
              <a:rPr lang="da-DK" sz="1600" b="1" dirty="0">
                <a:latin typeface="Calibri" panose="020F0502020204030204" pitchFamily="34" charset="0"/>
              </a:rPr>
              <a:t>guidelines for </a:t>
            </a:r>
            <a:r>
              <a:rPr lang="da-DK" sz="1600" b="1" dirty="0" err="1">
                <a:latin typeface="Calibri" panose="020F0502020204030204" pitchFamily="34" charset="0"/>
              </a:rPr>
              <a:t>implementation</a:t>
            </a:r>
            <a:r>
              <a:rPr lang="da-DK" sz="1600" b="1" dirty="0">
                <a:latin typeface="Calibri" panose="020F0502020204030204" pitchFamily="34" charset="0"/>
              </a:rPr>
              <a:t> </a:t>
            </a:r>
            <a:r>
              <a:rPr lang="da-DK" sz="1600" dirty="0">
                <a:latin typeface="Calibri" panose="020F0502020204030204" pitchFamily="34" charset="0"/>
              </a:rPr>
              <a:t>of NorDig TVA EPG metadata </a:t>
            </a:r>
            <a:r>
              <a:rPr lang="da-DK" sz="1600" b="1" dirty="0">
                <a:latin typeface="Calibri" panose="020F0502020204030204" pitchFamily="34" charset="0"/>
              </a:rPr>
              <a:t>XML files</a:t>
            </a:r>
            <a:r>
              <a:rPr lang="da-DK" sz="1600" dirty="0">
                <a:latin typeface="Calibri" panose="020F0502020204030204" pitchFamily="34" charset="0"/>
              </a:rPr>
              <a:t>, </a:t>
            </a:r>
            <a:r>
              <a:rPr lang="en-GB" sz="1600" dirty="0">
                <a:latin typeface="Calibri" panose="020F0502020204030204" pitchFamily="34" charset="0"/>
              </a:rPr>
              <a:t>including NorDig </a:t>
            </a:r>
            <a:r>
              <a:rPr lang="en-GB" sz="1600" b="1" dirty="0" err="1">
                <a:latin typeface="Calibri" panose="020F0502020204030204" pitchFamily="34" charset="0"/>
              </a:rPr>
              <a:t>Termslist</a:t>
            </a:r>
            <a:r>
              <a:rPr lang="en-GB" sz="1600" dirty="0">
                <a:latin typeface="Calibri" panose="020F0502020204030204" pitchFamily="34" charset="0"/>
              </a:rPr>
              <a:t>, NorDig </a:t>
            </a:r>
            <a:r>
              <a:rPr lang="en-GB" sz="1600" b="1" dirty="0" err="1">
                <a:latin typeface="Calibri" panose="020F0502020204030204" pitchFamily="34" charset="0"/>
              </a:rPr>
              <a:t>deviseType</a:t>
            </a:r>
            <a:r>
              <a:rPr lang="en-GB" sz="1600" b="1" dirty="0">
                <a:latin typeface="Calibri" panose="020F0502020204030204" pitchFamily="34" charset="0"/>
              </a:rPr>
              <a:t>, </a:t>
            </a:r>
            <a:r>
              <a:rPr lang="en-GB" sz="1600" b="1" dirty="0" err="1">
                <a:latin typeface="Calibri" panose="020F0502020204030204" pitchFamily="34" charset="0"/>
              </a:rPr>
              <a:t>DeviceOS</a:t>
            </a:r>
            <a:r>
              <a:rPr lang="en-GB" sz="1600" b="1" dirty="0">
                <a:latin typeface="Calibri" panose="020F0502020204030204" pitchFamily="34" charset="0"/>
              </a:rPr>
              <a:t> and </a:t>
            </a:r>
            <a:r>
              <a:rPr lang="en-GB" sz="1600" b="1" dirty="0" err="1">
                <a:latin typeface="Calibri" panose="020F0502020204030204" pitchFamily="34" charset="0"/>
              </a:rPr>
              <a:t>RightsType</a:t>
            </a:r>
            <a:r>
              <a:rPr lang="en-GB" sz="1600" b="1" dirty="0">
                <a:latin typeface="Calibri" panose="020F0502020204030204" pitchFamily="34" charset="0"/>
              </a:rPr>
              <a:t> lists</a:t>
            </a:r>
            <a:r>
              <a:rPr lang="en-GB" sz="1600" dirty="0">
                <a:latin typeface="Calibri" panose="020F0502020204030204" pitchFamily="34" charset="0"/>
              </a:rPr>
              <a:t>, NorDig TVA </a:t>
            </a:r>
            <a:r>
              <a:rPr lang="en-GB" sz="1600" b="1" dirty="0">
                <a:latin typeface="Calibri" panose="020F0502020204030204" pitchFamily="34" charset="0"/>
              </a:rPr>
              <a:t>example scenarios </a:t>
            </a:r>
            <a:r>
              <a:rPr lang="en-GB" sz="1600" dirty="0">
                <a:latin typeface="Calibri" panose="020F0502020204030204" pitchFamily="34" charset="0"/>
              </a:rPr>
              <a:t>and NorDig TVA metadata </a:t>
            </a:r>
            <a:r>
              <a:rPr lang="en-GB" sz="1600" b="1" dirty="0">
                <a:latin typeface="Calibri" panose="020F0502020204030204" pitchFamily="34" charset="0"/>
              </a:rPr>
              <a:t>XML example files</a:t>
            </a:r>
            <a:r>
              <a:rPr lang="en-GB" sz="1600" dirty="0">
                <a:latin typeface="Calibri" panose="020F0502020204030204" pitchFamily="34" charset="0"/>
              </a:rPr>
              <a:t>.</a:t>
            </a:r>
            <a:endParaRPr lang="en-GB" sz="1600" u="sng" dirty="0">
              <a:latin typeface="Calibri" panose="020F0502020204030204" pitchFamily="34" charset="0"/>
            </a:endParaRPr>
          </a:p>
          <a:p>
            <a:r>
              <a:rPr lang="en-GB" sz="1600" dirty="0">
                <a:latin typeface="Calibri" panose="020F0502020204030204" pitchFamily="34" charset="0"/>
              </a:rPr>
              <a:t>And</a:t>
            </a:r>
            <a:r>
              <a:rPr lang="en-GB" sz="1600" b="1" dirty="0">
                <a:latin typeface="Calibri" panose="020F0502020204030204" pitchFamily="34" charset="0"/>
              </a:rPr>
              <a:t> “Guidelines for Last minutes update” </a:t>
            </a:r>
            <a:r>
              <a:rPr lang="en-GB" sz="1600" dirty="0">
                <a:latin typeface="Calibri" panose="020F0502020204030204" pitchFamily="34" charset="0"/>
              </a:rPr>
              <a:t>- document meant for</a:t>
            </a:r>
            <a:r>
              <a:rPr lang="da-DK" sz="1600" dirty="0">
                <a:latin typeface="Calibri" panose="020F0502020204030204" pitchFamily="34" charset="0"/>
              </a:rPr>
              <a:t> </a:t>
            </a:r>
            <a:r>
              <a:rPr lang="da-DK" sz="1600" dirty="0" err="1">
                <a:latin typeface="Calibri" panose="020F0502020204030204" pitchFamily="34" charset="0"/>
              </a:rPr>
              <a:t>help</a:t>
            </a:r>
            <a:r>
              <a:rPr lang="da-DK" sz="1600" dirty="0">
                <a:latin typeface="Calibri" panose="020F0502020204030204" pitchFamily="34" charset="0"/>
              </a:rPr>
              <a:t> to </a:t>
            </a:r>
            <a:r>
              <a:rPr lang="da-DK" sz="1600" dirty="0" err="1">
                <a:latin typeface="Calibri" panose="020F0502020204030204" pitchFamily="34" charset="0"/>
              </a:rPr>
              <a:t>broadcasters</a:t>
            </a:r>
            <a:r>
              <a:rPr lang="da-DK" sz="1600" dirty="0">
                <a:latin typeface="Calibri" panose="020F0502020204030204" pitchFamily="34" charset="0"/>
              </a:rPr>
              <a:t> and </a:t>
            </a:r>
            <a:r>
              <a:rPr lang="da-DK" sz="1600" dirty="0" err="1">
                <a:latin typeface="Calibri" panose="020F0502020204030204" pitchFamily="34" charset="0"/>
              </a:rPr>
              <a:t>other</a:t>
            </a:r>
            <a:r>
              <a:rPr lang="da-DK" sz="1600" dirty="0">
                <a:latin typeface="Calibri" panose="020F0502020204030204" pitchFamily="34" charset="0"/>
              </a:rPr>
              <a:t> content </a:t>
            </a:r>
            <a:r>
              <a:rPr lang="da-DK" sz="1600" dirty="0" err="1">
                <a:latin typeface="Calibri" panose="020F0502020204030204" pitchFamily="34" charset="0"/>
              </a:rPr>
              <a:t>providers</a:t>
            </a:r>
            <a:r>
              <a:rPr lang="da-DK" sz="1600" dirty="0">
                <a:latin typeface="Calibri" panose="020F0502020204030204" pitchFamily="34" charset="0"/>
              </a:rPr>
              <a:t> to </a:t>
            </a:r>
            <a:r>
              <a:rPr lang="da-DK" sz="1600" dirty="0" err="1">
                <a:latin typeface="Calibri" panose="020F0502020204030204" pitchFamily="34" charset="0"/>
              </a:rPr>
              <a:t>facilitate</a:t>
            </a:r>
            <a:r>
              <a:rPr lang="da-DK" sz="1600" dirty="0">
                <a:latin typeface="Calibri" panose="020F0502020204030204" pitchFamily="34" charset="0"/>
              </a:rPr>
              <a:t> </a:t>
            </a:r>
            <a:r>
              <a:rPr lang="da-DK" sz="1600" dirty="0" err="1">
                <a:latin typeface="Calibri" panose="020F0502020204030204" pitchFamily="34" charset="0"/>
              </a:rPr>
              <a:t>planning</a:t>
            </a:r>
            <a:r>
              <a:rPr lang="da-DK" sz="1600" dirty="0">
                <a:latin typeface="Calibri" panose="020F0502020204030204" pitchFamily="34" charset="0"/>
              </a:rPr>
              <a:t> and </a:t>
            </a:r>
            <a:r>
              <a:rPr lang="da-DK" sz="1600" dirty="0" err="1">
                <a:latin typeface="Calibri" panose="020F0502020204030204" pitchFamily="34" charset="0"/>
              </a:rPr>
              <a:t>implementation</a:t>
            </a:r>
            <a:r>
              <a:rPr lang="da-DK" sz="1600" dirty="0">
                <a:latin typeface="Calibri" panose="020F0502020204030204" pitchFamily="34" charset="0"/>
              </a:rPr>
              <a:t> of “last </a:t>
            </a:r>
            <a:r>
              <a:rPr lang="da-DK" sz="1600" dirty="0" err="1">
                <a:latin typeface="Calibri" panose="020F0502020204030204" pitchFamily="34" charset="0"/>
              </a:rPr>
              <a:t>minutes</a:t>
            </a:r>
            <a:r>
              <a:rPr lang="da-DK" sz="1600" dirty="0">
                <a:latin typeface="Calibri" panose="020F0502020204030204" pitchFamily="34" charset="0"/>
              </a:rPr>
              <a:t> </a:t>
            </a:r>
            <a:r>
              <a:rPr lang="da-DK" sz="1600" dirty="0" err="1">
                <a:latin typeface="Calibri" panose="020F0502020204030204" pitchFamily="34" charset="0"/>
              </a:rPr>
              <a:t>update</a:t>
            </a:r>
            <a:r>
              <a:rPr lang="da-DK" sz="1600" dirty="0">
                <a:latin typeface="Calibri" panose="020F0502020204030204" pitchFamily="34" charset="0"/>
              </a:rPr>
              <a:t>” in </a:t>
            </a:r>
            <a:r>
              <a:rPr lang="da-DK" sz="1600" dirty="0" err="1">
                <a:latin typeface="Calibri" panose="020F0502020204030204" pitchFamily="34" charset="0"/>
              </a:rPr>
              <a:t>their</a:t>
            </a:r>
            <a:r>
              <a:rPr lang="da-DK" sz="1600" dirty="0">
                <a:latin typeface="Calibri" panose="020F0502020204030204" pitchFamily="34" charset="0"/>
              </a:rPr>
              <a:t> </a:t>
            </a:r>
            <a:r>
              <a:rPr lang="da-DK" sz="1600" dirty="0" err="1">
                <a:latin typeface="Calibri" panose="020F0502020204030204" pitchFamily="34" charset="0"/>
              </a:rPr>
              <a:t>production</a:t>
            </a:r>
            <a:r>
              <a:rPr lang="da-DK" sz="1600" dirty="0">
                <a:latin typeface="Calibri" panose="020F0502020204030204" pitchFamily="34" charset="0"/>
              </a:rPr>
              <a:t> </a:t>
            </a:r>
            <a:r>
              <a:rPr lang="da-DK" sz="1600" dirty="0" err="1">
                <a:latin typeface="Calibri" panose="020F0502020204030204" pitchFamily="34" charset="0"/>
              </a:rPr>
              <a:t>chain</a:t>
            </a:r>
            <a:r>
              <a:rPr lang="da-DK" sz="1600" dirty="0">
                <a:latin typeface="Calibri" panose="020F0502020204030204" pitchFamily="34" charset="0"/>
              </a:rPr>
              <a:t> and metadata </a:t>
            </a:r>
            <a:r>
              <a:rPr lang="da-DK" sz="1600" dirty="0" err="1">
                <a:latin typeface="Calibri" panose="020F0502020204030204" pitchFamily="34" charset="0"/>
              </a:rPr>
              <a:t>delivering</a:t>
            </a:r>
            <a:r>
              <a:rPr lang="da-DK" sz="1600" dirty="0">
                <a:latin typeface="Calibri" panose="020F0502020204030204" pitchFamily="34" charset="0"/>
              </a:rPr>
              <a:t> systems for live and </a:t>
            </a:r>
            <a:r>
              <a:rPr lang="en-GB" sz="1600" dirty="0">
                <a:latin typeface="Calibri" panose="020F0502020204030204" pitchFamily="34" charset="0"/>
              </a:rPr>
              <a:t>“correcting” catch-up segmenting</a:t>
            </a:r>
            <a:endParaRPr lang="da-DK" sz="1600" dirty="0">
              <a:latin typeface="Calibri" panose="020F0502020204030204" pitchFamily="34" charset="0"/>
            </a:endParaRPr>
          </a:p>
          <a:p>
            <a:endParaRPr lang="en-GB" sz="1600" u="sng" dirty="0">
              <a:latin typeface="Calibri" panose="020F0502020204030204" pitchFamily="34" charset="0"/>
            </a:endParaRPr>
          </a:p>
          <a:p>
            <a:r>
              <a:rPr lang="en-GB" sz="1600" b="1" dirty="0">
                <a:latin typeface="Calibri" panose="020F0502020204030204" pitchFamily="34" charset="0"/>
              </a:rPr>
              <a:t>For distribution of EPG/Event metadata is recommend </a:t>
            </a:r>
            <a:r>
              <a:rPr lang="en-GB" sz="1600" dirty="0">
                <a:latin typeface="Calibri" panose="020F0502020204030204" pitchFamily="34" charset="0"/>
              </a:rPr>
              <a:t>to use the pull technique. </a:t>
            </a:r>
            <a:br>
              <a:rPr lang="en-GB" sz="1600" dirty="0">
                <a:latin typeface="Calibri" panose="020F0502020204030204" pitchFamily="34" charset="0"/>
              </a:rPr>
            </a:br>
            <a:r>
              <a:rPr lang="en-GB" sz="1600" dirty="0">
                <a:latin typeface="Calibri" panose="020F0502020204030204" pitchFamily="34" charset="0"/>
              </a:rPr>
              <a:t>The publisher of EPG metadata should provide a public area where the latest and most updated information is available</a:t>
            </a:r>
          </a:p>
          <a:p>
            <a:r>
              <a:rPr lang="en-US" sz="1600" dirty="0">
                <a:latin typeface="Calibri" panose="020F0502020204030204" pitchFamily="34" charset="0"/>
              </a:rPr>
              <a:t/>
            </a:r>
            <a:br>
              <a:rPr lang="en-US" sz="1600" dirty="0">
                <a:latin typeface="Calibri" panose="020F0502020204030204" pitchFamily="34" charset="0"/>
              </a:rPr>
            </a:br>
            <a:r>
              <a:rPr lang="en-US" sz="1600" b="1" dirty="0">
                <a:latin typeface="Calibri" panose="020F0502020204030204" pitchFamily="34" charset="0"/>
              </a:rPr>
              <a:t>NorDig EPG/Event metadata Group maintain the specification </a:t>
            </a:r>
            <a:r>
              <a:rPr lang="en-US" sz="1600" dirty="0">
                <a:latin typeface="Calibri" panose="020F0502020204030204" pitchFamily="34" charset="0"/>
              </a:rPr>
              <a:t>and will ensure future updates of the TVA specification to supports future requirements and needs in new TVA releases, and will be able to help and support with expertise and know-how to content providers and </a:t>
            </a:r>
            <a:r>
              <a:rPr lang="en-US" sz="1600" dirty="0" smtClean="0">
                <a:latin typeface="Calibri" panose="020F0502020204030204" pitchFamily="34" charset="0"/>
              </a:rPr>
              <a:t>distributor</a:t>
            </a:r>
            <a:endParaRPr lang="en-US" sz="1600" dirty="0">
              <a:solidFill>
                <a:srgbClr val="00B050"/>
              </a:solidFill>
              <a:latin typeface="Calibri" panose="020F0502020204030204" pitchFamily="34" charset="0"/>
            </a:endParaRPr>
          </a:p>
        </p:txBody>
      </p:sp>
    </p:spTree>
    <p:extLst>
      <p:ext uri="{BB962C8B-B14F-4D97-AF65-F5344CB8AC3E}">
        <p14:creationId xmlns:p14="http://schemas.microsoft.com/office/powerpoint/2010/main" val="1640931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61395"/>
            <a:ext cx="8229600" cy="4915877"/>
          </a:xfrm>
        </p:spPr>
        <p:txBody>
          <a:bodyPr/>
          <a:lstStyle/>
          <a:p>
            <a:pPr marL="0" indent="0">
              <a:buNone/>
            </a:pPr>
            <a:r>
              <a:rPr lang="en-GB" dirty="0" smtClean="0"/>
              <a:t>Test Plan </a:t>
            </a:r>
          </a:p>
          <a:p>
            <a:r>
              <a:rPr lang="en-GB" dirty="0" smtClean="0"/>
              <a:t>Test Plan </a:t>
            </a:r>
            <a:r>
              <a:rPr lang="en-GB" dirty="0" smtClean="0"/>
              <a:t>v3.0 drafting </a:t>
            </a:r>
            <a:r>
              <a:rPr lang="en-GB" sz="1600" dirty="0" smtClean="0"/>
              <a:t>(among things </a:t>
            </a:r>
            <a:r>
              <a:rPr lang="en-GB" sz="1600" dirty="0" err="1" smtClean="0"/>
              <a:t>incl</a:t>
            </a:r>
            <a:r>
              <a:rPr lang="en-GB" sz="1600" dirty="0" smtClean="0"/>
              <a:t> test cases f HEVC IRDs, S2X </a:t>
            </a:r>
            <a:r>
              <a:rPr lang="en-GB" sz="1600" dirty="0" err="1" smtClean="0"/>
              <a:t>etc</a:t>
            </a:r>
            <a:r>
              <a:rPr lang="en-GB" sz="1600" dirty="0" smtClean="0"/>
              <a:t>)</a:t>
            </a:r>
            <a:r>
              <a:rPr lang="en-GB" dirty="0" smtClean="0"/>
              <a:t>:</a:t>
            </a:r>
            <a:endParaRPr lang="en-GB" dirty="0" smtClean="0"/>
          </a:p>
          <a:p>
            <a:pPr lvl="1"/>
            <a:r>
              <a:rPr lang="en-GB" dirty="0" err="1" smtClean="0"/>
              <a:t>Prel</a:t>
            </a:r>
            <a:r>
              <a:rPr lang="en-GB" dirty="0" smtClean="0"/>
              <a:t> time plan: mid 2018</a:t>
            </a:r>
          </a:p>
          <a:p>
            <a:pPr lvl="1"/>
            <a:r>
              <a:rPr lang="en-GB" dirty="0" smtClean="0"/>
              <a:t>Work started, analysing ongoing what test cases needs to be updated</a:t>
            </a:r>
          </a:p>
          <a:p>
            <a:pPr lvl="1"/>
            <a:r>
              <a:rPr lang="en-GB" dirty="0" smtClean="0"/>
              <a:t>SSU/SW updating </a:t>
            </a:r>
          </a:p>
          <a:p>
            <a:pPr lvl="2"/>
            <a:r>
              <a:rPr lang="en-GB" dirty="0" smtClean="0"/>
              <a:t>Test cases development started for SSU Over-the-Network/Internet (new alt for NorDig IRD spec v3.0), proposal to make test cases possible as classical testing (e.g. via </a:t>
            </a:r>
            <a:r>
              <a:rPr lang="en-GB" dirty="0" err="1" smtClean="0"/>
              <a:t>testlab</a:t>
            </a:r>
            <a:r>
              <a:rPr lang="en-GB" dirty="0" smtClean="0"/>
              <a:t>, </a:t>
            </a:r>
            <a:r>
              <a:rPr lang="en-GB" dirty="0" err="1" smtClean="0"/>
              <a:t>espec</a:t>
            </a:r>
            <a:r>
              <a:rPr lang="en-GB" dirty="0" smtClean="0"/>
              <a:t> relevant for STB/vertical) but also as manufacture “self declaration” (performed by manufacture and sending test report + result to Operators, typically target iDTV/horizontal) - </a:t>
            </a:r>
            <a:r>
              <a:rPr lang="en-GB" b="1" dirty="0" smtClean="0">
                <a:solidFill>
                  <a:srgbClr val="00B050"/>
                </a:solidFill>
              </a:rPr>
              <a:t>Excom </a:t>
            </a:r>
            <a:r>
              <a:rPr lang="en-GB" b="1" dirty="0" smtClean="0">
                <a:solidFill>
                  <a:srgbClr val="00B050"/>
                </a:solidFill>
              </a:rPr>
              <a:t>view</a:t>
            </a:r>
            <a:r>
              <a:rPr lang="en-GB" b="1" dirty="0" smtClean="0">
                <a:solidFill>
                  <a:srgbClr val="00B050"/>
                </a:solidFill>
              </a:rPr>
              <a:t>?</a:t>
            </a:r>
          </a:p>
          <a:p>
            <a:endParaRPr lang="en-GB" dirty="0" smtClean="0"/>
          </a:p>
          <a:p>
            <a:r>
              <a:rPr lang="en-GB" i="1" dirty="0" smtClean="0">
                <a:solidFill>
                  <a:schemeClr val="bg1">
                    <a:lumMod val="50000"/>
                  </a:schemeClr>
                </a:solidFill>
              </a:rPr>
              <a:t>Test Plan v3.1 – future </a:t>
            </a:r>
          </a:p>
          <a:p>
            <a:pPr lvl="1"/>
            <a:r>
              <a:rPr lang="en-GB" i="1" dirty="0" smtClean="0">
                <a:solidFill>
                  <a:schemeClr val="bg1">
                    <a:lumMod val="50000"/>
                  </a:schemeClr>
                </a:solidFill>
              </a:rPr>
              <a:t>(In case Excom decide for NGA for NorDig Unified IRD spec v3.1, then need for NGA test cases but also industry/manufactures asks for representative test streams)</a:t>
            </a:r>
            <a:endParaRPr lang="en-GB" i="1" dirty="0" smtClean="0">
              <a:solidFill>
                <a:schemeClr val="bg1">
                  <a:lumMod val="50000"/>
                </a:schemeClr>
              </a:solidFill>
            </a:endParaRPr>
          </a:p>
          <a:p>
            <a:endParaRPr lang="en-GB" dirty="0" smtClean="0"/>
          </a:p>
          <a:p>
            <a:endParaRPr lang="en-GB" dirty="0"/>
          </a:p>
        </p:txBody>
      </p:sp>
      <p:sp>
        <p:nvSpPr>
          <p:cNvPr id="3" name="Title 2"/>
          <p:cNvSpPr>
            <a:spLocks noGrp="1"/>
          </p:cNvSpPr>
          <p:nvPr>
            <p:ph type="title"/>
          </p:nvPr>
        </p:nvSpPr>
        <p:spPr>
          <a:xfrm>
            <a:off x="971600" y="44624"/>
            <a:ext cx="7715200" cy="648072"/>
          </a:xfrm>
        </p:spPr>
        <p:txBody>
          <a:bodyPr/>
          <a:lstStyle/>
          <a:p>
            <a:r>
              <a:rPr lang="en-US" b="1" dirty="0"/>
              <a:t>NorDig T report -  </a:t>
            </a:r>
            <a:r>
              <a:rPr lang="en-US" b="1" dirty="0" smtClean="0"/>
              <a:t>Test Plan</a:t>
            </a:r>
            <a:r>
              <a:rPr lang="en-US" b="1" dirty="0"/>
              <a:t/>
            </a:r>
            <a:br>
              <a:rPr lang="en-US" b="1" dirty="0"/>
            </a:br>
            <a:r>
              <a:rPr lang="sv-SE" sz="1400" b="1" dirty="0">
                <a:solidFill>
                  <a:schemeClr val="tx1"/>
                </a:solidFill>
              </a:rPr>
              <a:t> </a:t>
            </a:r>
            <a:r>
              <a:rPr lang="sv-SE" sz="1400" b="1" dirty="0" smtClean="0">
                <a:solidFill>
                  <a:schemeClr val="tx1"/>
                </a:solidFill>
              </a:rPr>
              <a:t>     </a:t>
            </a:r>
            <a:r>
              <a:rPr lang="en-US" sz="1400" b="1" dirty="0" smtClean="0"/>
              <a:t>NorDig </a:t>
            </a:r>
            <a:r>
              <a:rPr lang="en-US" sz="1400" b="1" dirty="0"/>
              <a:t>Excom meeting 8</a:t>
            </a:r>
            <a:r>
              <a:rPr lang="en-US" sz="1400" b="1" baseline="30000" dirty="0"/>
              <a:t>th</a:t>
            </a:r>
            <a:r>
              <a:rPr lang="en-US" sz="1400" b="1" dirty="0"/>
              <a:t> March 2018 Stockholm, Sweden</a:t>
            </a:r>
            <a:endParaRPr lang="en-GB" sz="1400" dirty="0"/>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9</a:t>
            </a:fld>
            <a:endParaRPr lang="nb-NO" dirty="0"/>
          </a:p>
        </p:txBody>
      </p:sp>
    </p:spTree>
    <p:extLst>
      <p:ext uri="{BB962C8B-B14F-4D97-AF65-F5344CB8AC3E}">
        <p14:creationId xmlns:p14="http://schemas.microsoft.com/office/powerpoint/2010/main" val="3191623075"/>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136454</TotalTime>
  <Words>2918</Words>
  <Application>Microsoft Office PowerPoint</Application>
  <PresentationFormat>On-screen Show (4:3)</PresentationFormat>
  <Paragraphs>318</Paragraphs>
  <Slides>21</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Cambria Math</vt:lpstr>
      <vt:lpstr>Tahoma</vt:lpstr>
      <vt:lpstr>Times New Roman</vt:lpstr>
      <vt:lpstr>Wingdings</vt:lpstr>
      <vt:lpstr>Standard utforming</vt:lpstr>
      <vt:lpstr>PowerPoint Presentation</vt:lpstr>
      <vt:lpstr>NorDig T report -  Overview specification work      NorDig Excom meeting 8th March 2018 Stockholm, Sweden</vt:lpstr>
      <vt:lpstr>NorDig T report -  Work and subgroups      NorDig Excom meeting 8th March 2018 Stockholm, Sweden</vt:lpstr>
      <vt:lpstr>NorDig T report -  Work and subgroups       NorDig Excom meeting 8th March 2018 Stockholm, Sweden</vt:lpstr>
      <vt:lpstr>NorDig T report -  Meeting calendar 2017         NorDig Excom meeting 8th March 2018 Stockholm, Sweden</vt:lpstr>
      <vt:lpstr>NorDig T report – NorDig countries/networks       NorDig Excom meeting 8th March 2018 Stockholm, Sweden</vt:lpstr>
      <vt:lpstr>NorDig T report -  EPG / Event metadata exchange format        NorDig Excom meeting 8th March 2018 Stockholm, Sweden</vt:lpstr>
      <vt:lpstr>NorDig T report -  EPG / Event metadata exchange format        NorDig Excom meeting 8th March 2018 Stockholm, Sweden</vt:lpstr>
      <vt:lpstr>NorDig T report -  Test Plan       NorDig Excom meeting 8th March 2018 Stockholm, Sweden</vt:lpstr>
      <vt:lpstr>NorDig T report -  Unified IRD spec       NorDig Excom meeting 8th March 2018 Stockholm, Sweden</vt:lpstr>
      <vt:lpstr>NorDig T report -  HbbTV       NorDig Excom meeting 8th March 2018 Stockholm, Sweden</vt:lpstr>
      <vt:lpstr>NorDig Audio Sub Group – NGA presentation for NorDig Excom       NorDig Excom meeting 8th March 2018 Stockholm, Sweden</vt:lpstr>
      <vt:lpstr>NorDig T report –       NorDig Excom meeting 8th March 2018 Stockholm, Sweden</vt:lpstr>
      <vt:lpstr>NorDig T report –       NorDig Excom meeting 8th March 2018 Stockholm, Sweden</vt:lpstr>
      <vt:lpstr>NorDig T report - mandates and activities (1/4)        NorDig Excom meeting 8th March 2018 Stockholm, Sweden</vt:lpstr>
      <vt:lpstr>NorDig T report - mandates and activities (2/4)        NorDig Excom meeting 8th March 2018 Stockholm, Sweden</vt:lpstr>
      <vt:lpstr>NorDig T report - mandates and activities (3/4)        NorDig Excom meeting 8th March 2018 Stockholm, Sweden</vt:lpstr>
      <vt:lpstr>NorDig T report - mandates and activities (4/4)        NorDig Excom meeting 8th March 2018 Stockholm, Sweden</vt:lpstr>
      <vt:lpstr>NorDig T report –       NorDig Excom meeting 8th March 2018 Stockholm, Sweden</vt:lpstr>
      <vt:lpstr>PowerPoint Presentation</vt:lpstr>
      <vt:lpstr>PowerPoint Presentation</vt:lpstr>
    </vt:vector>
  </TitlesOfParts>
  <Company>Telenor 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to ExCom</dc:title>
  <dc:creator>Henri Caddeo</dc:creator>
  <cp:lastModifiedBy>Per Tullstedt 1726</cp:lastModifiedBy>
  <cp:revision>1344</cp:revision>
  <cp:lastPrinted>2017-10-03T18:13:30Z</cp:lastPrinted>
  <dcterms:created xsi:type="dcterms:W3CDTF">2007-01-31T19:27:04Z</dcterms:created>
  <dcterms:modified xsi:type="dcterms:W3CDTF">2018-02-22T18:47:37Z</dcterms:modified>
</cp:coreProperties>
</file>