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15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929" r:id="rId2"/>
    <p:sldId id="928" r:id="rId3"/>
    <p:sldId id="930" r:id="rId4"/>
    <p:sldId id="931" r:id="rId5"/>
    <p:sldId id="932" r:id="rId6"/>
    <p:sldId id="934" r:id="rId7"/>
    <p:sldId id="935" r:id="rId8"/>
    <p:sldId id="936" r:id="rId9"/>
    <p:sldId id="937" r:id="rId10"/>
    <p:sldId id="938" r:id="rId11"/>
    <p:sldId id="933" r:id="rId12"/>
    <p:sldId id="939" r:id="rId13"/>
  </p:sldIdLst>
  <p:sldSz cx="9144000" cy="6858000" type="screen4x3"/>
  <p:notesSz cx="6797675" cy="9926638"/>
  <p:defaultTextStyle>
    <a:defPPr>
      <a:defRPr lang="nb-N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A3A5"/>
    <a:srgbClr val="5C0000"/>
    <a:srgbClr val="008000"/>
    <a:srgbClr val="FF5050"/>
    <a:srgbClr val="663300"/>
    <a:srgbClr val="D2ECB6"/>
    <a:srgbClr val="FFABAD"/>
    <a:srgbClr val="C6E6A2"/>
    <a:srgbClr val="FF7C80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llanmörkt format 2 - Dekorfärg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375" autoAdjust="0"/>
    <p:restoredTop sz="92234" autoAdjust="0"/>
  </p:normalViewPr>
  <p:slideViewPr>
    <p:cSldViewPr>
      <p:cViewPr varScale="1">
        <p:scale>
          <a:sx n="123" d="100"/>
          <a:sy n="123" d="100"/>
        </p:scale>
        <p:origin x="960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945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185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1" tIns="45711" rIns="91421" bIns="45711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1" tIns="45711" rIns="91421" bIns="45711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1" tIns="45711" rIns="91421" bIns="45711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1" tIns="45711" rIns="91421" bIns="45711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EAA92433-1856-4F43-8A08-AD921B5655D2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5327335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1" tIns="45711" rIns="91421" bIns="45711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1" tIns="45711" rIns="91421" bIns="45711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6463"/>
            <a:ext cx="5438775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1" tIns="45711" rIns="91421" bIns="457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b-NO" noProof="0"/>
              <a:t>Klikk for å redigere tekststiler i malen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1" tIns="45711" rIns="91421" bIns="45711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1" tIns="45711" rIns="91421" bIns="45711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176FCF84-E18E-4863-AF2E-AF6CBF85D626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474957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03"/>
            <a:ext cx="9144000" cy="481115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5489" y="106777"/>
            <a:ext cx="1140622" cy="1077588"/>
          </a:xfrm>
          <a:prstGeom prst="rect">
            <a:avLst/>
          </a:prstGeom>
        </p:spPr>
      </p:pic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>
            <a:lvl1pPr>
              <a:defRPr sz="3600">
                <a:latin typeface="Calibri" pitchFamily="34" charset="0"/>
              </a:defRPr>
            </a:lvl1pPr>
          </a:lstStyle>
          <a:p>
            <a:r>
              <a:rPr lang="nb-NO" dirty="0"/>
              <a:t>Klikk for å redigere tittelstil</a:t>
            </a:r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z="2400"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b-NO"/>
              <a:t>Klikk for å redigere undertittelstil i malen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53337"/>
            <a:ext cx="2133600" cy="268139"/>
          </a:xfrm>
          <a:ln/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endParaRPr lang="nb-NO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53337"/>
            <a:ext cx="2895600" cy="268139"/>
          </a:xfrm>
          <a:ln/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endParaRPr lang="nb-NO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956376" y="6453337"/>
            <a:ext cx="730424" cy="268139"/>
          </a:xfrm>
          <a:ln/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8448E413-277E-44FD-9FFC-64B2CB6B3D44}" type="slidenum">
              <a:rPr lang="nb-NO" smtClean="0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NorDig/T 10 February 2007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CAD0B0-430C-492C-B479-DA0B084581EF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NorDig/T 10 February 2007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AF2481-7338-42A6-9766-AE6726C653D1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5939"/>
            <a:ext cx="9144000" cy="80136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0596" y="14177"/>
            <a:ext cx="803150" cy="758765"/>
          </a:xfrm>
          <a:prstGeom prst="rect">
            <a:avLst/>
          </a:prstGeom>
        </p:spPr>
      </p:pic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57200" y="961395"/>
            <a:ext cx="8229600" cy="5419933"/>
          </a:xfrm>
        </p:spPr>
        <p:txBody>
          <a:bodyPr/>
          <a:lstStyle>
            <a:lvl1pPr>
              <a:defRPr sz="2000">
                <a:latin typeface="Calibri" pitchFamily="34" charset="0"/>
              </a:defRPr>
            </a:lvl1pPr>
            <a:lvl2pPr>
              <a:defRPr sz="1800">
                <a:latin typeface="Calibri" pitchFamily="34" charset="0"/>
              </a:defRPr>
            </a:lvl2pPr>
            <a:lvl3pPr>
              <a:defRPr sz="1600">
                <a:latin typeface="Calibri" pitchFamily="34" charset="0"/>
              </a:defRPr>
            </a:lvl3pPr>
            <a:lvl4pPr>
              <a:defRPr sz="1400">
                <a:latin typeface="Calibri" pitchFamily="34" charset="0"/>
              </a:defRPr>
            </a:lvl4pPr>
            <a:lvl5pPr>
              <a:defRPr sz="1400">
                <a:latin typeface="Calibri" pitchFamily="34" charset="0"/>
              </a:defRPr>
            </a:lvl5pPr>
          </a:lstStyle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sp>
        <p:nvSpPr>
          <p:cNvPr id="8" name="Tittel 1"/>
          <p:cNvSpPr>
            <a:spLocks noGrp="1"/>
          </p:cNvSpPr>
          <p:nvPr>
            <p:ph type="title"/>
          </p:nvPr>
        </p:nvSpPr>
        <p:spPr>
          <a:xfrm>
            <a:off x="971600" y="116632"/>
            <a:ext cx="7715200" cy="648072"/>
          </a:xfrm>
        </p:spPr>
        <p:txBody>
          <a:bodyPr/>
          <a:lstStyle>
            <a:lvl1pPr algn="l">
              <a:defRPr sz="2400"/>
            </a:lvl1pPr>
          </a:lstStyle>
          <a:p>
            <a:r>
              <a:rPr lang="nb-NO" dirty="0"/>
              <a:t>Klikk for å redigere tittelstil</a:t>
            </a:r>
          </a:p>
        </p:txBody>
      </p:sp>
      <p:sp>
        <p:nvSpPr>
          <p:cNvPr id="10" name="Platshållare för datum 9"/>
          <p:cNvSpPr>
            <a:spLocks noGrp="1"/>
          </p:cNvSpPr>
          <p:nvPr>
            <p:ph type="dt" sz="half" idx="10"/>
          </p:nvPr>
        </p:nvSpPr>
        <p:spPr>
          <a:xfrm>
            <a:off x="457200" y="6453337"/>
            <a:ext cx="2133600" cy="268139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11" name="Platshållare för bildnummer 10"/>
          <p:cNvSpPr>
            <a:spLocks noGrp="1"/>
          </p:cNvSpPr>
          <p:nvPr>
            <p:ph type="sldNum" sz="quarter" idx="11"/>
          </p:nvPr>
        </p:nvSpPr>
        <p:spPr>
          <a:xfrm>
            <a:off x="6553200" y="6453337"/>
            <a:ext cx="2133600" cy="268139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CD43E73F-939E-41C0-A51D-E14F15C47D94}" type="slidenum">
              <a:rPr lang="nb-NO" smtClean="0"/>
              <a:pPr>
                <a:defRPr/>
              </a:pPr>
              <a:t>‹#›</a:t>
            </a:fld>
            <a:endParaRPr lang="nb-NO" dirty="0"/>
          </a:p>
        </p:txBody>
      </p:sp>
      <p:sp>
        <p:nvSpPr>
          <p:cNvPr id="12" name="Platshållare för sidfot 11"/>
          <p:cNvSpPr>
            <a:spLocks noGrp="1"/>
          </p:cNvSpPr>
          <p:nvPr>
            <p:ph type="ftr" sz="quarter" idx="12"/>
          </p:nvPr>
        </p:nvSpPr>
        <p:spPr>
          <a:xfrm>
            <a:off x="3124200" y="6453337"/>
            <a:ext cx="2895600" cy="268139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r>
              <a:rPr lang="nb-NO"/>
              <a:t>NorDig/T 10 February 2007</a:t>
            </a: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0" y="798079"/>
            <a:ext cx="9144000" cy="9229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NorDig/T 10 February 2007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C81274-710A-4E52-832F-F617AFE28077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NorDig/T 10 February 2007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C3097E-1200-41B3-8B38-8F142BFF3C8B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NorDig/T 10 February 2007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C02AB0-275D-437E-87DD-89525482DCD5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NorDig/T 10 February 2007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218792-7E2F-4AC3-9DE1-916B1386EB93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NorDig/T 10 February 2007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45C692-F0EC-4778-BA56-1CC4A14A8441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NorDig/T 10 February 2007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AA4AFA-28A4-452C-AC20-BFEC41F33A5A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b-NO" noProof="0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NorDig/T 10 February 2007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62513B-5372-41FB-A4C6-100EAA37D4B2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b-NO"/>
              <a:t>Klikk for å redigere tittelstil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2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nb-NO"/>
              <a:t>NorDig/T 10 February 2007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CD43E73F-939E-41C0-A51D-E14F15C47D94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mot.kielikone.fi/mot/eduskuntasanasto/netmot?Opt=256&amp;ListWord=Member+of+Parliament&amp;SearchWord=kyselytunti&amp;dic=1&amp;page=results&amp;UI=fied" TargetMode="External"/><Relationship Id="rId2" Type="http://schemas.openxmlformats.org/officeDocument/2006/relationships/hyperlink" Target="https://mot.kielikone.fi/mot/eduskuntasanasto/netmot?Opt=256&amp;ListWord=plenary+session&amp;SearchWord=kyselytunti&amp;dic=1&amp;page=results&amp;UI=fied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err="1"/>
              <a:t>NorDig</a:t>
            </a:r>
            <a:r>
              <a:rPr lang="en-GB" dirty="0"/>
              <a:t> Accessibility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err="1"/>
              <a:t>NorDig</a:t>
            </a:r>
            <a:r>
              <a:rPr lang="en-GB" dirty="0"/>
              <a:t> Accessibility group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48E413-277E-44FD-9FFC-64B2CB6B3D44}" type="slidenum">
              <a:rPr lang="nb-NO" smtClean="0"/>
              <a:pPr>
                <a:defRPr/>
              </a:pPr>
              <a:t>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4633060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Common Questions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D43E73F-939E-41C0-A51D-E14F15C47D94}" type="slidenum">
              <a:rPr lang="nb-NO" smtClean="0"/>
              <a:pPr>
                <a:defRPr/>
              </a:pPr>
              <a:t>10</a:t>
            </a:fld>
            <a:endParaRPr lang="nb-NO" dirty="0"/>
          </a:p>
        </p:txBody>
      </p:sp>
      <p:sp>
        <p:nvSpPr>
          <p:cNvPr id="6" name="Content Placeholder 1"/>
          <p:cNvSpPr txBox="1">
            <a:spLocks/>
          </p:cNvSpPr>
          <p:nvPr/>
        </p:nvSpPr>
        <p:spPr bwMode="auto">
          <a:xfrm>
            <a:off x="251520" y="982020"/>
            <a:ext cx="8229600" cy="646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kern="0" dirty="0"/>
              <a:t>Overall across the </a:t>
            </a:r>
            <a:r>
              <a:rPr lang="en-GB" kern="0" dirty="0" err="1"/>
              <a:t>NorDig</a:t>
            </a:r>
            <a:r>
              <a:rPr lang="en-GB" kern="0" dirty="0"/>
              <a:t> region is ……</a:t>
            </a:r>
          </a:p>
          <a:p>
            <a:pPr marL="0" indent="0">
              <a:buNone/>
            </a:pPr>
            <a:endParaRPr lang="en-GB" kern="0" dirty="0"/>
          </a:p>
          <a:p>
            <a:pPr marL="0" indent="0">
              <a:buNone/>
            </a:pPr>
            <a:endParaRPr lang="en-GB" kern="0" dirty="0"/>
          </a:p>
        </p:txBody>
      </p:sp>
      <p:graphicFrame>
        <p:nvGraphicFramePr>
          <p:cNvPr id="7" name="Plassholder for innhold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24938430"/>
              </p:ext>
            </p:extLst>
          </p:nvPr>
        </p:nvGraphicFramePr>
        <p:xfrm>
          <a:off x="35493" y="1340769"/>
          <a:ext cx="9073010" cy="511256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89395"/>
                <a:gridCol w="916893"/>
                <a:gridCol w="948573"/>
                <a:gridCol w="1833788"/>
                <a:gridCol w="1454537"/>
                <a:gridCol w="1833788"/>
                <a:gridCol w="696036"/>
              </a:tblGrid>
              <a:tr h="273890">
                <a:tc>
                  <a:txBody>
                    <a:bodyPr/>
                    <a:lstStyle/>
                    <a:p>
                      <a:pPr>
                        <a:spcAft>
                          <a:spcPts val="300"/>
                        </a:spcAft>
                        <a:tabLst>
                          <a:tab pos="4133215" algn="l"/>
                        </a:tabLst>
                      </a:pPr>
                      <a:r>
                        <a:rPr lang="en-US" sz="600" dirty="0">
                          <a:solidFill>
                            <a:schemeClr val="tx1"/>
                          </a:solidFill>
                          <a:effectLst/>
                        </a:rPr>
                        <a:t>Section E:  Common questions</a:t>
                      </a:r>
                      <a:endParaRPr lang="nb-NO" sz="700" dirty="0">
                        <a:solidFill>
                          <a:schemeClr val="tx1"/>
                        </a:solidFill>
                        <a:effectLst/>
                        <a:latin typeface="Consolas" panose="020B0609020204030204" pitchFamily="49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83" marR="45183" marT="23847" marB="23847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 dirty="0">
                          <a:solidFill>
                            <a:schemeClr val="tx1"/>
                          </a:solidFill>
                          <a:effectLst/>
                        </a:rPr>
                        <a:t>TV4 Sweden</a:t>
                      </a:r>
                      <a:endParaRPr lang="nb-NO" sz="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83" marR="45183" marT="23847" marB="23847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 dirty="0">
                          <a:solidFill>
                            <a:schemeClr val="tx1"/>
                          </a:solidFill>
                          <a:effectLst/>
                        </a:rPr>
                        <a:t>SVT Sweden</a:t>
                      </a:r>
                      <a:endParaRPr lang="nb-NO" sz="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83" marR="45183" marT="23847" marB="23847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 dirty="0">
                          <a:solidFill>
                            <a:schemeClr val="tx1"/>
                          </a:solidFill>
                          <a:effectLst/>
                        </a:rPr>
                        <a:t>NRK Norway</a:t>
                      </a:r>
                      <a:endParaRPr lang="nb-NO" sz="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83" marR="45183" marT="23847" marB="23847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 dirty="0">
                          <a:solidFill>
                            <a:schemeClr val="tx1"/>
                          </a:solidFill>
                          <a:effectLst/>
                        </a:rPr>
                        <a:t>TV2 Denmark</a:t>
                      </a:r>
                      <a:endParaRPr lang="nb-NO" sz="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83" marR="45183" marT="23847" marB="23847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 dirty="0">
                          <a:solidFill>
                            <a:schemeClr val="tx1"/>
                          </a:solidFill>
                          <a:effectLst/>
                        </a:rPr>
                        <a:t>YLE Finland</a:t>
                      </a:r>
                      <a:endParaRPr lang="nb-NO" sz="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83" marR="45183" marT="23847" marB="23847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 dirty="0">
                          <a:solidFill>
                            <a:schemeClr val="tx1"/>
                          </a:solidFill>
                          <a:effectLst/>
                        </a:rPr>
                        <a:t>MTV Finland</a:t>
                      </a:r>
                      <a:endParaRPr lang="nb-NO" sz="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83" marR="45183" marT="23847" marB="23847"/>
                </a:tc>
              </a:tr>
              <a:tr h="59792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 dirty="0">
                          <a:solidFill>
                            <a:schemeClr val="tx1"/>
                          </a:solidFill>
                          <a:effectLst/>
                        </a:rPr>
                        <a:t>Describe if you have program events targeting  other types of accessibility services </a:t>
                      </a:r>
                      <a:endParaRPr lang="nb-NO" sz="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83" marR="45183" marT="23847" marB="23847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 dirty="0">
                          <a:effectLst/>
                        </a:rPr>
                        <a:t>10%</a:t>
                      </a:r>
                      <a:endParaRPr lang="nb-NO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83" marR="45183" marT="23847" marB="23847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News in simplified language.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83" marR="45183" marT="23847" marB="23847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We are looking into the posibility of distributing separate audio with pure speach for audibility.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83" marR="45183" marT="23847" marB="23847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GB" sz="700" dirty="0">
                          <a:effectLst/>
                        </a:rPr>
                        <a:t>none</a:t>
                      </a:r>
                      <a:endParaRPr lang="nb-NO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83" marR="45183" marT="23847" marB="23847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GB" sz="700" dirty="0">
                          <a:effectLst/>
                        </a:rPr>
                        <a:t>Daily news in plain language.</a:t>
                      </a:r>
                      <a:endParaRPr lang="nb-NO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83" marR="45183" marT="23847" marB="23847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No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83" marR="45183" marT="23847" marB="23847"/>
                </a:tc>
              </a:tr>
              <a:tr h="12510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 dirty="0">
                          <a:solidFill>
                            <a:schemeClr val="tx1"/>
                          </a:solidFill>
                          <a:effectLst/>
                        </a:rPr>
                        <a:t>Multiple accessibility services:</a:t>
                      </a:r>
                      <a:endParaRPr lang="nb-NO" sz="7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 dirty="0">
                          <a:solidFill>
                            <a:schemeClr val="tx1"/>
                          </a:solidFill>
                          <a:effectLst/>
                        </a:rPr>
                        <a:t>Do you have more than one accessibility service at the same time? please write which services</a:t>
                      </a:r>
                      <a:endParaRPr lang="nb-NO" sz="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83" marR="45183" marT="23847" marB="23847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2%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83" marR="45183" marT="23847" marB="23847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Yes, all of them could be part of one event.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83" marR="45183" marT="23847" marB="23847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Some of our programs have subtitling, Sign language, Spoken subtitles and Audio description. </a:t>
                      </a:r>
                      <a:endParaRPr lang="nb-NO" sz="7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Most of these services can only be used separatly.  </a:t>
                      </a:r>
                      <a:endParaRPr lang="nb-NO" sz="7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For the time beeing it is not posible to look at the sign language version and hear the AD at the same time.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83" marR="45183" marT="23847" marB="23847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GB" sz="700">
                          <a:effectLst/>
                        </a:rPr>
                        <a:t>none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83" marR="45183" marT="23847" marB="23847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Yes, Subtitling &amp;  Spoken subtitles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83" marR="45183" marT="23847" marB="23847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No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83" marR="45183" marT="23847" marB="23847"/>
                </a:tc>
              </a:tr>
              <a:tr h="1208403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30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da-DK" sz="700" kern="50" dirty="0">
                          <a:solidFill>
                            <a:schemeClr val="tx1"/>
                          </a:solidFill>
                          <a:effectLst/>
                        </a:rPr>
                        <a:t>Do you today produce content for increased speech intelligibility? Possibility for ”dialog enhancement” in the form of Clean audio or other type?</a:t>
                      </a:r>
                      <a:endParaRPr lang="nb-NO" sz="700" kern="5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5183" marR="45183" marT="23847" marB="23847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Dedicated Access services portal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83" marR="45183" marT="23847" marB="23847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No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83" marR="45183" marT="23847" marB="23847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No.</a:t>
                      </a:r>
                      <a:endParaRPr lang="nb-NO" sz="7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We plan to do this with a small number of our programs in the future.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83" marR="45183" marT="23847" marB="23847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GB" sz="700">
                          <a:effectLst/>
                        </a:rPr>
                        <a:t>no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83" marR="45183" marT="23847" marB="23847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GB" sz="700">
                          <a:effectLst/>
                        </a:rPr>
                        <a:t>Yes, we have “Plain lanquage news”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83" marR="45183" marT="23847" marB="23847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No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83" marR="45183" marT="23847" marB="23847"/>
                </a:tc>
              </a:tr>
              <a:tr h="643606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30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da-DK" sz="700" kern="50" dirty="0">
                          <a:solidFill>
                            <a:schemeClr val="tx1"/>
                          </a:solidFill>
                          <a:effectLst/>
                        </a:rPr>
                        <a:t>How are translated subtitles transmitted on Live broadcast?</a:t>
                      </a:r>
                      <a:endParaRPr lang="nb-NO" sz="700" kern="5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5183" marR="45183" marT="23847" marB="23847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Croma key overlay of the signer fully original picture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83" marR="45183" marT="23847" marB="23847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Burnt in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83" marR="45183" marT="23847" marB="23847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DVB text.</a:t>
                      </a:r>
                      <a:endParaRPr lang="nb-NO" sz="7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 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83" marR="45183" marT="23847" marB="23847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GB" sz="700">
                          <a:effectLst/>
                        </a:rPr>
                        <a:t>Burned in</a:t>
                      </a:r>
                      <a:endParaRPr lang="nb-NO" sz="7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GB" sz="700">
                          <a:effectLst/>
                        </a:rPr>
                        <a:t>DVB subtitle stopped some years ago, no distributors wanted DVB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83" marR="45183" marT="23847" marB="23847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GB" sz="700">
                          <a:effectLst/>
                        </a:rPr>
                        <a:t>DVB subtitles with language code and descriptors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83" marR="45183" marT="23847" marB="23847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DVB bitmap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83" marR="45183" marT="23847" marB="23847"/>
                </a:tc>
              </a:tr>
              <a:tr h="568839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30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da-DK" sz="700" kern="50" dirty="0">
                          <a:solidFill>
                            <a:schemeClr val="tx1"/>
                          </a:solidFill>
                          <a:effectLst/>
                        </a:rPr>
                        <a:t>How are translated subtitles transmitted on Live streaming?</a:t>
                      </a:r>
                      <a:endParaRPr lang="nb-NO" sz="700" kern="5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5183" marR="45183" marT="23847" marB="23847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Yes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83" marR="45183" marT="23847" marB="23847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WebWTT &amp; WebSRT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83" marR="45183" marT="23847" marB="23847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Burnt in.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83" marR="45183" marT="23847" marB="23847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GB" sz="700">
                          <a:effectLst/>
                        </a:rPr>
                        <a:t>Burned in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83" marR="45183" marT="23847" marB="23847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GB" sz="700">
                          <a:effectLst/>
                        </a:rPr>
                        <a:t>Burnt in on a separate stream</a:t>
                      </a:r>
                      <a:endParaRPr lang="nb-NO" sz="7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GB" sz="700">
                          <a:effectLst/>
                        </a:rPr>
                        <a:t>HLS Deveplopment for WebWTT, four languages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83" marR="45183" marT="23847" marB="23847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Burnt in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83" marR="45183" marT="23847" marB="23847"/>
                </a:tc>
              </a:tr>
              <a:tr h="568839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30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da-DK" sz="700" kern="50" dirty="0">
                          <a:solidFill>
                            <a:schemeClr val="tx1"/>
                          </a:solidFill>
                          <a:effectLst/>
                        </a:rPr>
                        <a:t>How are translated subtitles transmitted on "On demand" ?</a:t>
                      </a:r>
                      <a:endParaRPr lang="nb-NO" sz="700" kern="5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5183" marR="45183" marT="23847" marB="23847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Yes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83" marR="45183" marT="23847" marB="23847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See above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83" marR="45183" marT="23847" marB="23847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In our player both translated subtitles and same language subtitles are visible at the same time.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83" marR="45183" marT="23847" marB="23847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GB" sz="700">
                          <a:effectLst/>
                        </a:rPr>
                        <a:t>Burned in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83" marR="45183" marT="23847" marB="23847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GB" sz="700">
                          <a:effectLst/>
                        </a:rPr>
                        <a:t>Separate files with timed text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83" marR="45183" marT="23847" marB="23847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 dirty="0">
                          <a:effectLst/>
                        </a:rPr>
                        <a:t>TTML/ WebWTT</a:t>
                      </a:r>
                      <a:endParaRPr lang="nb-NO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83" marR="45183" marT="23847" marB="23847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1961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/>
              <a:t>The use of accessibility in broadcast </a:t>
            </a:r>
            <a:r>
              <a:rPr lang="en-GB" b="1" dirty="0" smtClean="0"/>
              <a:t>services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dirty="0" smtClean="0"/>
              <a:t>Broadcasters </a:t>
            </a:r>
            <a:r>
              <a:rPr lang="en-GB" dirty="0"/>
              <a:t>wants everyone to be able to receive their services, so transmission is done the simplest way.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dirty="0"/>
              <a:t>Perception that legacy receivers may cause problems are preventing broadcasters from launching  new services.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dirty="0"/>
              <a:t>Testing on many receivers are expensive, the broadcasters wants to have a simple launch.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dirty="0"/>
              <a:t>Broadcasters tends to use other types of broadcast than what is recommended in Nordig/DVB, like setting up separate services for new features. May be because it is difficult to set up the IRDs.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dirty="0"/>
              <a:t>Broadcasters does not prioritize to inform about their accessibility services.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dirty="0"/>
              <a:t>Conclusion: We have a common spec, but all broadcasters are doing things their own way.</a:t>
            </a:r>
          </a:p>
          <a:p>
            <a:pPr>
              <a:spcAft>
                <a:spcPts val="600"/>
              </a:spcAft>
            </a:pPr>
            <a:endParaRPr lang="en-GB" dirty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D43E73F-939E-41C0-A51D-E14F15C47D94}" type="slidenum">
              <a:rPr lang="nb-NO" smtClean="0"/>
              <a:pPr>
                <a:defRPr/>
              </a:pPr>
              <a:t>11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2153603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61395"/>
            <a:ext cx="8363272" cy="5491942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endParaRPr lang="en-GB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dirty="0" smtClean="0"/>
              <a:t>Best </a:t>
            </a:r>
            <a:r>
              <a:rPr lang="en-GB" dirty="0"/>
              <a:t>practice workshop with broadcasters, </a:t>
            </a:r>
            <a:r>
              <a:rPr lang="en-GB" dirty="0" smtClean="0"/>
              <a:t>manufacturers </a:t>
            </a:r>
            <a:r>
              <a:rPr lang="en-GB" dirty="0"/>
              <a:t>and distributors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dirty="0"/>
              <a:t>We should gather information from accessibility groups and broadcasters to understand what is their pain points.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dirty="0"/>
              <a:t>The use of streaming services makes it easier for accessibility services.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dirty="0"/>
              <a:t>Collaborate with the accessibility groups so the can inform their members how to find the services.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dirty="0"/>
              <a:t>Question to accessibility groups: Can we broadcast new services if only a few IRDs can receive them? Or better to wait until everyone can use the service?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dirty="0"/>
              <a:t>Broadcaster who are considering to launch or modify an accessibility  service should contact Nordig/ExCom.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GB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GB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GB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Next Steps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D43E73F-939E-41C0-A51D-E14F15C47D94}" type="slidenum">
              <a:rPr lang="nb-NO" smtClean="0"/>
              <a:pPr>
                <a:defRPr/>
              </a:pPr>
              <a:t>12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0031152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800"/>
              </a:spcBef>
            </a:pPr>
            <a:r>
              <a:rPr lang="en-GB" sz="2800" dirty="0"/>
              <a:t>To understand the current state of accessibility services across the </a:t>
            </a:r>
            <a:r>
              <a:rPr lang="en-GB" sz="2800" dirty="0" err="1"/>
              <a:t>NorDig</a:t>
            </a:r>
            <a:r>
              <a:rPr lang="en-GB" sz="2800" dirty="0"/>
              <a:t> region</a:t>
            </a:r>
          </a:p>
          <a:p>
            <a:pPr>
              <a:spcBef>
                <a:spcPts val="1800"/>
              </a:spcBef>
            </a:pPr>
            <a:r>
              <a:rPr lang="en-GB" sz="2800" dirty="0"/>
              <a:t>To survey the members and gather feedback</a:t>
            </a:r>
          </a:p>
          <a:p>
            <a:pPr>
              <a:spcBef>
                <a:spcPts val="1800"/>
              </a:spcBef>
            </a:pPr>
            <a:r>
              <a:rPr lang="en-GB" sz="2800" dirty="0"/>
              <a:t>To find the pain points in both the workflows</a:t>
            </a:r>
          </a:p>
          <a:p>
            <a:pPr>
              <a:spcBef>
                <a:spcPts val="1800"/>
              </a:spcBef>
            </a:pPr>
            <a:r>
              <a:rPr lang="en-GB" sz="2800" dirty="0"/>
              <a:t>To find pain points in the customer experience</a:t>
            </a:r>
          </a:p>
          <a:p>
            <a:pPr>
              <a:spcBef>
                <a:spcPts val="1800"/>
              </a:spcBef>
            </a:pPr>
            <a:r>
              <a:rPr lang="en-GB" sz="2800" dirty="0"/>
              <a:t>To learn if the technologies specified in the </a:t>
            </a:r>
            <a:r>
              <a:rPr lang="en-GB" sz="2800" dirty="0" err="1"/>
              <a:t>NorDig</a:t>
            </a:r>
            <a:r>
              <a:rPr lang="en-GB" sz="2800" dirty="0"/>
              <a:t> specification are being used </a:t>
            </a:r>
          </a:p>
          <a:p>
            <a:pPr>
              <a:spcBef>
                <a:spcPts val="1800"/>
              </a:spcBef>
            </a:pPr>
            <a:r>
              <a:rPr lang="en-GB" sz="2800" dirty="0"/>
              <a:t>To find our why certain technologies are used or not used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Mission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D43E73F-939E-41C0-A51D-E14F15C47D94}" type="slidenum">
              <a:rPr lang="nb-NO" smtClean="0"/>
              <a:pPr>
                <a:defRPr/>
              </a:pPr>
              <a:t>2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675051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2400" dirty="0"/>
              <a:t>Questions </a:t>
            </a:r>
            <a:r>
              <a:rPr lang="en-US" sz="2400" dirty="0" smtClean="0"/>
              <a:t>included </a:t>
            </a:r>
            <a:r>
              <a:rPr lang="en-US" sz="2400" dirty="0"/>
              <a:t>the following accessibility / disability services types:</a:t>
            </a:r>
            <a:endParaRPr lang="nb-NO" sz="2400" dirty="0"/>
          </a:p>
          <a:p>
            <a:r>
              <a:rPr lang="en-US" sz="2400" dirty="0" smtClean="0"/>
              <a:t>Audio </a:t>
            </a:r>
            <a:r>
              <a:rPr lang="en-US" sz="2400" dirty="0"/>
              <a:t>Description (AD)</a:t>
            </a:r>
            <a:endParaRPr lang="nb-NO" sz="2400" dirty="0"/>
          </a:p>
          <a:p>
            <a:r>
              <a:rPr lang="en-US" sz="2400" dirty="0" smtClean="0"/>
              <a:t>Spoken </a:t>
            </a:r>
            <a:r>
              <a:rPr lang="en-US" sz="2400" dirty="0"/>
              <a:t>subtitles (audio captioning)</a:t>
            </a:r>
            <a:endParaRPr lang="nb-NO" sz="2400" dirty="0"/>
          </a:p>
          <a:p>
            <a:r>
              <a:rPr lang="en-US" sz="2400" dirty="0" smtClean="0"/>
              <a:t>Same-language </a:t>
            </a:r>
            <a:r>
              <a:rPr lang="en-US" sz="2400" dirty="0"/>
              <a:t>Subtitles (captioning) / Hard-of-Hearing Subtitles (</a:t>
            </a:r>
            <a:r>
              <a:rPr lang="en-US" sz="2400" dirty="0" err="1"/>
              <a:t>HoH</a:t>
            </a:r>
            <a:r>
              <a:rPr lang="en-US" sz="2400" dirty="0"/>
              <a:t> or HHS)</a:t>
            </a:r>
            <a:endParaRPr lang="nb-NO" sz="2400" dirty="0"/>
          </a:p>
          <a:p>
            <a:r>
              <a:rPr lang="en-US" sz="2400" dirty="0" smtClean="0"/>
              <a:t>Sign </a:t>
            </a:r>
            <a:r>
              <a:rPr lang="en-US" sz="2400" dirty="0"/>
              <a:t>Language Description (video)</a:t>
            </a:r>
            <a:endParaRPr lang="nb-NO" sz="2400" dirty="0"/>
          </a:p>
          <a:p>
            <a:r>
              <a:rPr lang="en-US" sz="2400" dirty="0" smtClean="0"/>
              <a:t>Common </a:t>
            </a:r>
            <a:r>
              <a:rPr lang="en-US" sz="2400" dirty="0"/>
              <a:t>questions</a:t>
            </a:r>
            <a:endParaRPr lang="nb-NO" sz="2400" dirty="0"/>
          </a:p>
          <a:p>
            <a:pPr marL="0" indent="0">
              <a:buNone/>
            </a:pPr>
            <a:r>
              <a:rPr lang="en-US" sz="2400" i="1" dirty="0" smtClean="0"/>
              <a:t>      </a:t>
            </a:r>
            <a:r>
              <a:rPr lang="en-US" sz="1800" i="1" dirty="0" smtClean="0"/>
              <a:t>(</a:t>
            </a:r>
            <a:r>
              <a:rPr lang="en-US" sz="1800" i="1" dirty="0"/>
              <a:t>Prime time is from 19:00 to 23:00 every day, may differ in countries)</a:t>
            </a:r>
            <a:endParaRPr lang="nb-NO" sz="1800" dirty="0"/>
          </a:p>
          <a:p>
            <a:endParaRPr lang="en-GB" sz="2400" dirty="0"/>
          </a:p>
          <a:p>
            <a:pPr marL="0" indent="0">
              <a:buNone/>
            </a:pPr>
            <a:r>
              <a:rPr lang="en-US" sz="2400" dirty="0" smtClean="0"/>
              <a:t>This </a:t>
            </a:r>
            <a:r>
              <a:rPr lang="en-US" sz="2400" dirty="0"/>
              <a:t>questionnaire was sent to broadcasters in the Nordig area in the beginning of January </a:t>
            </a:r>
            <a:r>
              <a:rPr lang="en-US" sz="2400" dirty="0" smtClean="0"/>
              <a:t>2019</a:t>
            </a:r>
            <a:r>
              <a:rPr lang="en-US" sz="2400" dirty="0"/>
              <a:t>. </a:t>
            </a:r>
            <a:endParaRPr lang="en-US" sz="2400" dirty="0" smtClean="0"/>
          </a:p>
          <a:p>
            <a:pPr marL="457200" lvl="1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Survey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D43E73F-939E-41C0-A51D-E14F15C47D94}" type="slidenum">
              <a:rPr lang="nb-NO" smtClean="0"/>
              <a:pPr>
                <a:defRPr/>
              </a:pPr>
              <a:t>3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7824420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endParaRPr lang="en-GB" dirty="0" smtClean="0"/>
          </a:p>
          <a:p>
            <a:pPr marL="57150" indent="0">
              <a:buNone/>
            </a:pP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Survey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D43E73F-939E-41C0-A51D-E14F15C47D94}" type="slidenum">
              <a:rPr lang="nb-NO" smtClean="0"/>
              <a:pPr>
                <a:defRPr/>
              </a:pPr>
              <a:t>4</a:t>
            </a:fld>
            <a:endParaRPr lang="nb-NO" dirty="0"/>
          </a:p>
        </p:txBody>
      </p:sp>
      <p:graphicFrame>
        <p:nvGraphicFramePr>
          <p:cNvPr id="5" name="Tabell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8680630"/>
              </p:ext>
            </p:extLst>
          </p:nvPr>
        </p:nvGraphicFramePr>
        <p:xfrm>
          <a:off x="0" y="836713"/>
          <a:ext cx="9108504" cy="54346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54252"/>
                <a:gridCol w="4554252"/>
              </a:tblGrid>
              <a:tr h="7104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/>
                        <a:t>Members contacted</a:t>
                      </a:r>
                    </a:p>
                    <a:p>
                      <a:endParaRPr lang="nb-NO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dirty="0" smtClean="0"/>
                        <a:t>Replies were provided from</a:t>
                      </a:r>
                    </a:p>
                    <a:p>
                      <a:endParaRPr lang="nb-NO" sz="2000" dirty="0"/>
                    </a:p>
                  </a:txBody>
                  <a:tcPr/>
                </a:tc>
              </a:tr>
              <a:tr h="4724228">
                <a:tc>
                  <a:txBody>
                    <a:bodyPr/>
                    <a:lstStyle/>
                    <a:p>
                      <a:pPr lvl="1"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None/>
                      </a:pPr>
                      <a:endParaRPr lang="en-GB" dirty="0" smtClean="0"/>
                    </a:p>
                    <a:p>
                      <a:pPr lvl="1"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GB" dirty="0" smtClean="0"/>
                        <a:t>SVT - Sweden</a:t>
                      </a:r>
                    </a:p>
                    <a:p>
                      <a:pPr lvl="1"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dirty="0" smtClean="0"/>
                        <a:t>TV4 - Sweden</a:t>
                      </a:r>
                    </a:p>
                    <a:p>
                      <a:pPr lvl="1"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dirty="0" smtClean="0"/>
                        <a:t>NRK - Norway</a:t>
                      </a:r>
                    </a:p>
                    <a:p>
                      <a:pPr lvl="1"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dirty="0" smtClean="0"/>
                        <a:t>TV2  -Denmark</a:t>
                      </a:r>
                    </a:p>
                    <a:p>
                      <a:pPr lvl="1"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dirty="0" smtClean="0"/>
                        <a:t>YLE  -Finland </a:t>
                      </a:r>
                    </a:p>
                    <a:p>
                      <a:pPr lvl="1"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dirty="0" smtClean="0"/>
                        <a:t>MTV  -Finland</a:t>
                      </a:r>
                    </a:p>
                    <a:p>
                      <a:pPr lvl="1"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dirty="0" smtClean="0"/>
                        <a:t>RTE – Ireland</a:t>
                      </a:r>
                    </a:p>
                    <a:p>
                      <a:pPr lvl="1"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dirty="0" smtClean="0"/>
                        <a:t>Discovery</a:t>
                      </a:r>
                    </a:p>
                    <a:p>
                      <a:pPr lvl="1"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dirty="0" err="1" smtClean="0"/>
                        <a:t>Cmore</a:t>
                      </a:r>
                      <a:r>
                        <a:rPr lang="en-US" dirty="0" smtClean="0"/>
                        <a:t> – Sweden</a:t>
                      </a:r>
                    </a:p>
                    <a:p>
                      <a:pPr lvl="1"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dirty="0" smtClean="0"/>
                        <a:t>DR – Denmark</a:t>
                      </a:r>
                    </a:p>
                    <a:p>
                      <a:pPr lvl="1"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dirty="0" smtClean="0"/>
                        <a:t>TV2 - Norway</a:t>
                      </a:r>
                      <a:endParaRPr lang="nb-NO" dirty="0" smtClean="0"/>
                    </a:p>
                    <a:p>
                      <a:pPr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1"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None/>
                      </a:pPr>
                      <a:endParaRPr lang="en-GB" dirty="0" smtClean="0"/>
                    </a:p>
                    <a:p>
                      <a:pPr lvl="1"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GB" dirty="0" smtClean="0"/>
                        <a:t>SVT Sweden</a:t>
                      </a:r>
                    </a:p>
                    <a:p>
                      <a:pPr lvl="1"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dirty="0" smtClean="0"/>
                        <a:t>TV4 Sweden</a:t>
                      </a:r>
                    </a:p>
                    <a:p>
                      <a:pPr lvl="1"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dirty="0" smtClean="0"/>
                        <a:t>NRK Norway</a:t>
                      </a:r>
                    </a:p>
                    <a:p>
                      <a:pPr lvl="1"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dirty="0" smtClean="0"/>
                        <a:t>TV2Denmark</a:t>
                      </a:r>
                    </a:p>
                    <a:p>
                      <a:pPr lvl="1"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dirty="0" smtClean="0"/>
                        <a:t>YLE Finland </a:t>
                      </a:r>
                    </a:p>
                    <a:p>
                      <a:pPr lvl="1"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dirty="0" smtClean="0"/>
                        <a:t>MTV Finland</a:t>
                      </a:r>
                      <a:endParaRPr lang="nb-NO" sz="1600" dirty="0" smtClean="0"/>
                    </a:p>
                    <a:p>
                      <a:pPr marL="457200" lvl="1" indent="0">
                        <a:spcBef>
                          <a:spcPts val="0"/>
                        </a:spcBef>
                        <a:spcAft>
                          <a:spcPts val="600"/>
                        </a:spcAft>
                        <a:buNone/>
                      </a:pPr>
                      <a:endParaRPr lang="en-GB" dirty="0" smtClean="0"/>
                    </a:p>
                    <a:p>
                      <a:pPr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nb-NO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05788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r>
              <a:rPr lang="en-GB" dirty="0" smtClean="0"/>
              <a:t>The </a:t>
            </a:r>
            <a:r>
              <a:rPr lang="en-GB" dirty="0"/>
              <a:t>results were tabulated to provide a regional overview of the accessibility features </a:t>
            </a:r>
            <a:endParaRPr lang="en-GB" dirty="0" smtClean="0"/>
          </a:p>
          <a:p>
            <a:endParaRPr lang="en-GB" dirty="0"/>
          </a:p>
          <a:p>
            <a:r>
              <a:rPr lang="en-GB" dirty="0"/>
              <a:t>Rows represent the </a:t>
            </a:r>
            <a:r>
              <a:rPr lang="en-GB" dirty="0" smtClean="0"/>
              <a:t>features/questions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Columns for each country which </a:t>
            </a:r>
            <a:r>
              <a:rPr lang="en-GB" dirty="0" smtClean="0"/>
              <a:t>replied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Analysis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D43E73F-939E-41C0-A51D-E14F15C47D94}" type="slidenum">
              <a:rPr lang="nb-NO" smtClean="0"/>
              <a:pPr>
                <a:defRPr/>
              </a:pPr>
              <a:t>5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4367510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Overall AD is used </a:t>
            </a:r>
            <a:r>
              <a:rPr lang="en-GB" dirty="0" smtClean="0"/>
              <a:t>…..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Audio Description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D43E73F-939E-41C0-A51D-E14F15C47D94}" type="slidenum">
              <a:rPr lang="nb-NO" smtClean="0"/>
              <a:pPr>
                <a:defRPr/>
              </a:pPr>
              <a:t>6</a:t>
            </a:fld>
            <a:endParaRPr lang="nb-NO" dirty="0"/>
          </a:p>
        </p:txBody>
      </p:sp>
      <p:graphicFrame>
        <p:nvGraphicFramePr>
          <p:cNvPr id="7" name="Tabell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9433381"/>
              </p:ext>
            </p:extLst>
          </p:nvPr>
        </p:nvGraphicFramePr>
        <p:xfrm>
          <a:off x="179511" y="1340769"/>
          <a:ext cx="8856984" cy="538070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51720"/>
                <a:gridCol w="1288732"/>
                <a:gridCol w="961349"/>
                <a:gridCol w="2570682"/>
                <a:gridCol w="384811"/>
                <a:gridCol w="2114879"/>
                <a:gridCol w="384811"/>
              </a:tblGrid>
              <a:tr h="506827">
                <a:tc>
                  <a:txBody>
                    <a:bodyPr/>
                    <a:lstStyle/>
                    <a:p>
                      <a:pPr>
                        <a:spcAft>
                          <a:spcPts val="300"/>
                        </a:spcAft>
                        <a:tabLst>
                          <a:tab pos="4133215" algn="l"/>
                        </a:tabLst>
                      </a:pPr>
                      <a:r>
                        <a:rPr lang="en-US" sz="600" dirty="0">
                          <a:solidFill>
                            <a:schemeClr val="tx1"/>
                          </a:solidFill>
                          <a:effectLst/>
                        </a:rPr>
                        <a:t>Service A:  Audio Description (AD)</a:t>
                      </a:r>
                      <a:endParaRPr lang="nb-NO" sz="700" dirty="0">
                        <a:solidFill>
                          <a:schemeClr val="tx1"/>
                        </a:solidFill>
                        <a:effectLst/>
                        <a:latin typeface="Consolas" panose="020B0609020204030204" pitchFamily="49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377" marR="45377" marT="23949" marB="239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 dirty="0">
                          <a:solidFill>
                            <a:schemeClr val="tx1"/>
                          </a:solidFill>
                          <a:effectLst/>
                        </a:rPr>
                        <a:t>TV4 Sweden</a:t>
                      </a:r>
                      <a:endParaRPr lang="nb-NO" sz="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377" marR="45377" marT="23949" marB="239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 dirty="0">
                          <a:solidFill>
                            <a:schemeClr val="tx1"/>
                          </a:solidFill>
                          <a:effectLst/>
                        </a:rPr>
                        <a:t>SVT Sweden</a:t>
                      </a:r>
                      <a:endParaRPr lang="nb-NO" sz="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377" marR="45377" marT="23949" marB="239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 dirty="0">
                          <a:solidFill>
                            <a:schemeClr val="tx1"/>
                          </a:solidFill>
                          <a:effectLst/>
                        </a:rPr>
                        <a:t>NRK Norway</a:t>
                      </a:r>
                      <a:endParaRPr lang="nb-NO" sz="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377" marR="45377" marT="23949" marB="239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 dirty="0">
                          <a:solidFill>
                            <a:schemeClr val="tx1"/>
                          </a:solidFill>
                          <a:effectLst/>
                        </a:rPr>
                        <a:t>TV2 </a:t>
                      </a:r>
                      <a:endParaRPr lang="nb-NO" sz="7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 dirty="0">
                          <a:solidFill>
                            <a:schemeClr val="tx1"/>
                          </a:solidFill>
                          <a:effectLst/>
                        </a:rPr>
                        <a:t>Den­mark</a:t>
                      </a:r>
                      <a:endParaRPr lang="nb-NO" sz="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377" marR="45377" marT="23949" marB="239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 dirty="0">
                          <a:solidFill>
                            <a:schemeClr val="tx1"/>
                          </a:solidFill>
                          <a:effectLst/>
                        </a:rPr>
                        <a:t>YLE Finland</a:t>
                      </a:r>
                      <a:endParaRPr lang="nb-NO" sz="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377" marR="45377" marT="23949" marB="239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 dirty="0">
                          <a:solidFill>
                            <a:schemeClr val="tx1"/>
                          </a:solidFill>
                          <a:effectLst/>
                        </a:rPr>
                        <a:t>MTV Fin­land</a:t>
                      </a:r>
                      <a:endParaRPr lang="nb-NO" sz="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377" marR="45377" marT="23949" marB="23949"/>
                </a:tc>
              </a:tr>
              <a:tr h="81692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 dirty="0">
                          <a:solidFill>
                            <a:schemeClr val="tx1"/>
                          </a:solidFill>
                          <a:effectLst/>
                        </a:rPr>
                        <a:t>Percent on air broadcast prime time</a:t>
                      </a:r>
                      <a:endParaRPr lang="nb-NO" sz="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377" marR="45377" marT="23949" marB="239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 dirty="0">
                          <a:effectLst/>
                        </a:rPr>
                        <a:t>0%</a:t>
                      </a:r>
                      <a:endParaRPr lang="nb-NO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377" marR="45377" marT="23949" marB="239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4% </a:t>
                      </a:r>
                      <a:endParaRPr lang="nb-NO" sz="7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Dont’t measure Prime/ Noi prime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377" marR="45377" marT="23949" marB="239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69 hours of Norwegian programs in 2018. Reruns not included.</a:t>
                      </a:r>
                      <a:endParaRPr lang="nb-NO" sz="7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125 hours of Swedish and Danish programs in 2018. Reruns not included.</a:t>
                      </a:r>
                      <a:endParaRPr lang="nb-NO" sz="7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Norwegian AD of our 19 largest TV-series.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377" marR="45377" marT="23949" marB="239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0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377" marR="45377" marT="23949" marB="239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In total 18 hours during 2018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377" marR="45377" marT="23949" marB="239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0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377" marR="45377" marT="23949" marB="23949"/>
                </a:tc>
              </a:tr>
              <a:tr h="45429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 dirty="0">
                          <a:solidFill>
                            <a:schemeClr val="tx1"/>
                          </a:solidFill>
                          <a:effectLst/>
                        </a:rPr>
                        <a:t>Percent on air broadcast not prime time</a:t>
                      </a:r>
                      <a:endParaRPr lang="nb-NO" sz="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377" marR="45377" marT="23949" marB="239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1%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377" marR="45377" marT="23949" marB="239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-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377" marR="45377" marT="23949" marB="239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 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377" marR="45377" marT="23949" marB="239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0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377" marR="45377" marT="23949" marB="239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In total 18 hours during 2018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377" marR="45377" marT="23949" marB="239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0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377" marR="45377" marT="23949" marB="23949"/>
                </a:tc>
              </a:tr>
              <a:tr h="78715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 dirty="0">
                          <a:solidFill>
                            <a:schemeClr val="tx1"/>
                          </a:solidFill>
                          <a:effectLst/>
                        </a:rPr>
                        <a:t>How is the AD transmitted</a:t>
                      </a:r>
                      <a:endParaRPr lang="nb-NO" sz="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377" marR="45377" marT="23949" marB="239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Live on main service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377" marR="45377" marT="23949" marB="239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700">
                          <a:effectLst/>
                        </a:rPr>
                        <a:t>Simulcast in separate channel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377" marR="45377" marT="23949" marB="239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Separate TV-channel.</a:t>
                      </a:r>
                      <a:endParaRPr lang="nb-NO" sz="7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In our video player ”NRK TV”.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377" marR="45377" marT="23949" marB="239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GB" sz="700">
                          <a:effectLst/>
                        </a:rPr>
                        <a:t>-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377" marR="45377" marT="23949" marB="239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GB" sz="700">
                          <a:effectLst/>
                        </a:rPr>
                        <a:t>DVB  audio component, language code dutch </a:t>
                      </a:r>
                      <a:endParaRPr lang="nb-NO" sz="7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GB" sz="700">
                          <a:effectLst/>
                        </a:rPr>
                        <a:t>Dutch was chosen because not all receivers read the secondary descriptor for the right parameters. </a:t>
                      </a:r>
                      <a:r>
                        <a:rPr lang="da-DK" sz="700">
                          <a:effectLst/>
                        </a:rPr>
                        <a:t>Dutch was included in the first receivers.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377" marR="45377" marT="23949" marB="239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 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377" marR="45377" marT="23949" marB="23949"/>
                </a:tc>
              </a:tr>
              <a:tr h="47705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 dirty="0">
                          <a:solidFill>
                            <a:schemeClr val="tx1"/>
                          </a:solidFill>
                          <a:effectLst/>
                        </a:rPr>
                        <a:t>Why is this method chosen?</a:t>
                      </a:r>
                      <a:endParaRPr lang="nb-NO" sz="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377" marR="45377" marT="23949" marB="239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We have not developed separate service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377" marR="45377" marT="23949" marB="239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700" dirty="0">
                          <a:effectLst/>
                        </a:rPr>
                        <a:t>Easiest for the users</a:t>
                      </a:r>
                      <a:endParaRPr lang="nb-NO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377" marR="45377" marT="23949" marB="239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Easy accessibility for our audience.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377" marR="45377" marT="23949" marB="239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GB" sz="700">
                          <a:effectLst/>
                        </a:rPr>
                        <a:t>-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377" marR="45377" marT="23949" marB="239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GB" sz="700">
                          <a:effectLst/>
                        </a:rPr>
                        <a:t>A familiar technical implementation, when already  using several audio components in different languages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377" marR="45377" marT="23949" marB="239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 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377" marR="45377" marT="23949" marB="23949"/>
                </a:tc>
              </a:tr>
              <a:tr h="36666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 dirty="0">
                          <a:solidFill>
                            <a:schemeClr val="tx1"/>
                          </a:solidFill>
                          <a:effectLst/>
                        </a:rPr>
                        <a:t>Broadcast or receiver mix?</a:t>
                      </a:r>
                      <a:endParaRPr lang="nb-NO" sz="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377" marR="45377" marT="23949" marB="239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NA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377" marR="45377" marT="23949" marB="239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Broadcast mix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377" marR="45377" marT="23949" marB="239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Broadcast mix. </a:t>
                      </a:r>
                      <a:endParaRPr lang="nb-NO" sz="7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We are planning on receiver mix in the near future.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377" marR="45377" marT="23949" marB="239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-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377" marR="45377" marT="23949" marB="239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Broadcast mix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377" marR="45377" marT="23949" marB="239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 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377" marR="45377" marT="23949" marB="23949"/>
                </a:tc>
              </a:tr>
              <a:tr h="33689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 dirty="0">
                          <a:solidFill>
                            <a:schemeClr val="tx1"/>
                          </a:solidFill>
                          <a:effectLst/>
                        </a:rPr>
                        <a:t>Available on live streaming?</a:t>
                      </a:r>
                      <a:endParaRPr lang="nb-NO" sz="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377" marR="45377" marT="23949" marB="239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Yes, main service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377" marR="45377" marT="23949" marB="239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Yes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377" marR="45377" marT="23949" marB="239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Some times.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377" marR="45377" marT="23949" marB="239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0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377" marR="45377" marT="23949" marB="239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No, possibly  within 1-3 years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377" marR="45377" marT="23949" marB="239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No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377" marR="45377" marT="23949" marB="23949"/>
                </a:tc>
              </a:tr>
              <a:tr h="33689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 dirty="0">
                          <a:solidFill>
                            <a:schemeClr val="tx1"/>
                          </a:solidFill>
                          <a:effectLst/>
                        </a:rPr>
                        <a:t>Available on demand?</a:t>
                      </a:r>
                      <a:endParaRPr lang="nb-NO" sz="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377" marR="45377" marT="23949" marB="239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Dedicated Access services portal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377" marR="45377" marT="23949" marB="239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Yes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377" marR="45377" marT="23949" marB="239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Yes. https://tv.nrk.no/programmer/synstolk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377" marR="45377" marT="23949" marB="239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0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377" marR="45377" marT="23949" marB="239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Yes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377" marR="45377" marT="23949" marB="239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No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377" marR="45377" marT="23949" marB="23949"/>
                </a:tc>
              </a:tr>
              <a:tr h="19672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 dirty="0">
                          <a:solidFill>
                            <a:schemeClr val="tx1"/>
                          </a:solidFill>
                          <a:effectLst/>
                        </a:rPr>
                        <a:t>Percent on demand</a:t>
                      </a:r>
                      <a:endParaRPr lang="nb-NO" sz="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377" marR="45377" marT="23949" marB="239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250 assets per/year, 10%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377" marR="45377" marT="23949" marB="239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100%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377" marR="45377" marT="23949" marB="239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 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377" marR="45377" marT="23949" marB="239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0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377" marR="45377" marT="23949" marB="239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In total 8 hours during 2018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377" marR="45377" marT="23949" marB="239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 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377" marR="45377" marT="23949" marB="23949"/>
                </a:tc>
              </a:tr>
              <a:tr h="45429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 dirty="0">
                          <a:solidFill>
                            <a:schemeClr val="tx1"/>
                          </a:solidFill>
                          <a:effectLst/>
                        </a:rPr>
                        <a:t>Plan for future platforms (hbbtv, or other)</a:t>
                      </a:r>
                      <a:endParaRPr lang="nb-NO" sz="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377" marR="45377" marT="23949" marB="239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No, only OTT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377" marR="45377" marT="23949" marB="239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Looking into HbbTV as an AD application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377" marR="45377" marT="23949" marB="239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 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377" marR="45377" marT="23949" marB="239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GB" sz="700">
                          <a:effectLst/>
                        </a:rPr>
                        <a:t>none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377" marR="45377" marT="23949" marB="239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Possibly hbbtv within 3 years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377" marR="45377" marT="23949" marB="239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No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377" marR="45377" marT="23949" marB="23949"/>
                </a:tc>
              </a:tr>
              <a:tr h="64699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 dirty="0">
                          <a:solidFill>
                            <a:schemeClr val="tx1"/>
                          </a:solidFill>
                          <a:effectLst/>
                        </a:rPr>
                        <a:t>Other features and regulations, describe</a:t>
                      </a:r>
                      <a:endParaRPr lang="nb-NO" sz="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377" marR="45377" marT="23949" marB="239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Swedish regulations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377" marR="45377" marT="23949" marB="239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None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377" marR="45377" marT="23949" marB="239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Norway has 2 official forms of spoken and written norwegian. ”bokmål” and ”nynorsk”.</a:t>
                      </a:r>
                      <a:endParaRPr lang="nb-NO" sz="7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Norway has 3 Sami languages. We may have to deliver audio tracks for these in the future. 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377" marR="45377" marT="23949" marB="239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GB" sz="700">
                          <a:effectLst/>
                        </a:rPr>
                        <a:t>none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377" marR="45377" marT="23949" marB="239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GB" sz="700">
                          <a:effectLst/>
                        </a:rPr>
                        <a:t>Audio description per se is not regulated by the state, although Yle is required to provide services for the blind and visually impaired.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377" marR="45377" marT="23949" marB="239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 dirty="0">
                          <a:effectLst/>
                        </a:rPr>
                        <a:t> </a:t>
                      </a:r>
                      <a:endParaRPr lang="nb-NO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377" marR="45377" marT="23949" marB="23949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33271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 Spoken Subtitle is used </a:t>
            </a:r>
            <a:r>
              <a:rPr lang="en-GB" dirty="0" smtClean="0"/>
              <a:t>……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Spoken Subtitle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D43E73F-939E-41C0-A51D-E14F15C47D94}" type="slidenum">
              <a:rPr lang="nb-NO" smtClean="0"/>
              <a:pPr>
                <a:defRPr/>
              </a:pPr>
              <a:t>7</a:t>
            </a:fld>
            <a:endParaRPr lang="nb-NO" dirty="0"/>
          </a:p>
        </p:txBody>
      </p:sp>
      <p:graphicFrame>
        <p:nvGraphicFramePr>
          <p:cNvPr id="6" name="Tabell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5109335"/>
              </p:ext>
            </p:extLst>
          </p:nvPr>
        </p:nvGraphicFramePr>
        <p:xfrm>
          <a:off x="107504" y="1340768"/>
          <a:ext cx="9001000" cy="538070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48229"/>
                <a:gridCol w="1230729"/>
                <a:gridCol w="958436"/>
                <a:gridCol w="2468220"/>
                <a:gridCol w="383645"/>
                <a:gridCol w="2108468"/>
                <a:gridCol w="703273"/>
              </a:tblGrid>
              <a:tr h="427592">
                <a:tc>
                  <a:txBody>
                    <a:bodyPr/>
                    <a:lstStyle/>
                    <a:p>
                      <a:pPr algn="just">
                        <a:spcAft>
                          <a:spcPts val="300"/>
                        </a:spcAft>
                        <a:tabLst>
                          <a:tab pos="4133215" algn="l"/>
                        </a:tabLst>
                      </a:pPr>
                      <a:r>
                        <a:rPr lang="da-DK" sz="700" dirty="0">
                          <a:solidFill>
                            <a:schemeClr val="tx1"/>
                          </a:solidFill>
                          <a:effectLst/>
                        </a:rPr>
                        <a:t/>
                      </a:r>
                      <a:br>
                        <a:rPr lang="da-DK" sz="7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en-US" sz="600" dirty="0">
                          <a:solidFill>
                            <a:schemeClr val="tx1"/>
                          </a:solidFill>
                          <a:effectLst/>
                        </a:rPr>
                        <a:t>Service B:  Spoken subtitles (audio captioning)</a:t>
                      </a:r>
                      <a:endParaRPr lang="nb-NO" sz="700" dirty="0">
                        <a:solidFill>
                          <a:schemeClr val="tx1"/>
                        </a:solidFill>
                        <a:effectLst/>
                        <a:latin typeface="Consolas" panose="020B0609020204030204" pitchFamily="49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20" marR="4362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 dirty="0">
                          <a:solidFill>
                            <a:schemeClr val="tx1"/>
                          </a:solidFill>
                          <a:effectLst/>
                        </a:rPr>
                        <a:t>TV4 Sweden</a:t>
                      </a:r>
                      <a:endParaRPr lang="nb-NO" sz="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20" marR="4362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700" dirty="0">
                          <a:solidFill>
                            <a:schemeClr val="tx1"/>
                          </a:solidFill>
                          <a:effectLst/>
                        </a:rPr>
                        <a:t>SVT Sweden</a:t>
                      </a:r>
                      <a:endParaRPr lang="nb-NO" sz="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20" marR="4362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 dirty="0">
                          <a:solidFill>
                            <a:schemeClr val="tx1"/>
                          </a:solidFill>
                          <a:effectLst/>
                        </a:rPr>
                        <a:t>NRK Norway</a:t>
                      </a:r>
                      <a:endParaRPr lang="nb-NO" sz="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20" marR="4362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 dirty="0">
                          <a:solidFill>
                            <a:schemeClr val="tx1"/>
                          </a:solidFill>
                          <a:effectLst/>
                        </a:rPr>
                        <a:t>TV2 Den­mark</a:t>
                      </a:r>
                      <a:endParaRPr lang="nb-NO" sz="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20" marR="4362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 dirty="0">
                          <a:solidFill>
                            <a:schemeClr val="tx1"/>
                          </a:solidFill>
                          <a:effectLst/>
                        </a:rPr>
                        <a:t>YLE Finland</a:t>
                      </a:r>
                      <a:endParaRPr lang="nb-NO" sz="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20" marR="4362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 dirty="0">
                          <a:solidFill>
                            <a:schemeClr val="tx1"/>
                          </a:solidFill>
                          <a:effectLst/>
                        </a:rPr>
                        <a:t>MTV Fin­land</a:t>
                      </a:r>
                      <a:endParaRPr lang="nb-NO" sz="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20" marR="43620" marT="0" marB="0"/>
                </a:tc>
              </a:tr>
              <a:tr h="60055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 dirty="0">
                          <a:solidFill>
                            <a:schemeClr val="tx1"/>
                          </a:solidFill>
                          <a:effectLst/>
                        </a:rPr>
                        <a:t>Percent on air broadcast prime time</a:t>
                      </a:r>
                      <a:endParaRPr lang="nb-NO" sz="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20" marR="43620" marT="23022" marB="23022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0%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20" marR="43620" marT="23022" marB="23022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100%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20" marR="43620" marT="23022" marB="23022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100 % of preproduced broadcast. Working on making it accessible on live broadcast.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20" marR="43620" marT="23022" marB="23022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GB" sz="700" dirty="0">
                          <a:effectLst/>
                        </a:rPr>
                        <a:t>0</a:t>
                      </a:r>
                      <a:endParaRPr lang="nb-NO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20" marR="43620" marT="23022" marB="23022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GB" sz="700" dirty="0">
                          <a:effectLst/>
                        </a:rPr>
                        <a:t>All foreign language, subtitled programmes are provided with spoken subtitles.</a:t>
                      </a:r>
                      <a:endParaRPr lang="nb-NO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20" marR="43620" marT="23022" marB="23022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40 % (all international) </a:t>
                      </a:r>
                      <a:endParaRPr lang="nb-NO" sz="7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On MTV3 channel only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20" marR="43620" marT="23022" marB="23022"/>
                </a:tc>
              </a:tr>
              <a:tr h="60055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 dirty="0">
                          <a:solidFill>
                            <a:schemeClr val="tx1"/>
                          </a:solidFill>
                          <a:effectLst/>
                        </a:rPr>
                        <a:t>Percent on air broadcast not prime time</a:t>
                      </a:r>
                      <a:endParaRPr lang="nb-NO" sz="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20" marR="43620" marT="23022" marB="23022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0,5%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20" marR="43620" marT="23022" marB="23022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100%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20" marR="43620" marT="23022" marB="23022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100 % of preproduced broadcast. Working on making it accessible on live broadcast.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20" marR="43620" marT="23022" marB="23022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GB" sz="700">
                          <a:effectLst/>
                        </a:rPr>
                        <a:t>0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20" marR="43620" marT="23022" marB="23022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GB" sz="700">
                          <a:effectLst/>
                        </a:rPr>
                        <a:t>All foreign language, subtitled programmes are provided with spoken subtitles.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20" marR="43620" marT="23022" marB="23022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60 % (all international)</a:t>
                      </a:r>
                      <a:endParaRPr lang="nb-NO" sz="7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On MTV3 channel only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20" marR="43620" marT="23022" marB="23022"/>
                </a:tc>
              </a:tr>
              <a:tr h="81997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 dirty="0">
                          <a:solidFill>
                            <a:schemeClr val="tx1"/>
                          </a:solidFill>
                          <a:effectLst/>
                        </a:rPr>
                        <a:t>How are the spoken subtitles transmitted?</a:t>
                      </a:r>
                      <a:endParaRPr lang="nb-NO" sz="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20" marR="43620" marT="23022" marB="23022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Main service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20" marR="43620" marT="23022" marB="23022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 dirty="0">
                          <a:effectLst/>
                        </a:rPr>
                        <a:t>Seperate audio track</a:t>
                      </a:r>
                      <a:endParaRPr lang="nb-NO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20" marR="43620" marT="23022" marB="23022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Linear-TV: Separate TV-channel.</a:t>
                      </a:r>
                      <a:endParaRPr lang="nb-NO" sz="7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 </a:t>
                      </a:r>
                      <a:endParaRPr lang="nb-NO" sz="7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On our player ”NRK TV” on web with IOS.  And on AppleTV4K.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20" marR="43620" marT="23022" marB="23022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GB" sz="700">
                          <a:effectLst/>
                        </a:rPr>
                        <a:t>-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20" marR="43620" marT="23022" marB="23022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GB" sz="700">
                          <a:effectLst/>
                        </a:rPr>
                        <a:t>DVB  audio component, language code dutch </a:t>
                      </a:r>
                      <a:endParaRPr lang="nb-NO" sz="7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GB" sz="700">
                          <a:effectLst/>
                        </a:rPr>
                        <a:t>Dutch was chosen because not all receivers read the secondary descriptor for the right parameters. </a:t>
                      </a:r>
                      <a:r>
                        <a:rPr lang="da-DK" sz="700">
                          <a:effectLst/>
                        </a:rPr>
                        <a:t>Dutch was included in the first receivers.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20" marR="43620" marT="23022" marB="23022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Extra audio channel, speech generator over program sound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20" marR="43620" marT="23022" marB="23022"/>
                </a:tc>
              </a:tr>
              <a:tr h="5578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 dirty="0">
                          <a:solidFill>
                            <a:schemeClr val="tx1"/>
                          </a:solidFill>
                          <a:effectLst/>
                        </a:rPr>
                        <a:t>Why is this method chosen?</a:t>
                      </a:r>
                      <a:endParaRPr lang="nb-NO" sz="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20" marR="43620" marT="23022" marB="23022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We have not developed separate service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20" marR="43620" marT="23022" marB="23022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 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20" marR="43620" marT="23022" marB="23022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Easy accessibility for our audience.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20" marR="43620" marT="23022" marB="23022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GB" sz="700">
                          <a:effectLst/>
                        </a:rPr>
                        <a:t>-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20" marR="43620" marT="23022" marB="23022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GB" sz="700">
                          <a:effectLst/>
                        </a:rPr>
                        <a:t>A familiar technical implementation, when already  using several audio components in different languages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20" marR="43620" marT="23022" marB="23022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Used by state broadcaster (Yle)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20" marR="43620" marT="23022" marB="23022"/>
                </a:tc>
              </a:tr>
              <a:tr h="34429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 dirty="0">
                          <a:solidFill>
                            <a:schemeClr val="tx1"/>
                          </a:solidFill>
                          <a:effectLst/>
                        </a:rPr>
                        <a:t>Broadcast or receiver mixed?</a:t>
                      </a:r>
                      <a:endParaRPr lang="nb-NO" sz="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20" marR="43620" marT="23022" marB="23022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NA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20" marR="43620" marT="23022" marB="23022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Broadcast mix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20" marR="43620" marT="23022" marB="23022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Linear-TV: broadcast mix.</a:t>
                      </a:r>
                      <a:endParaRPr lang="nb-NO" sz="7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Internet player: broadcast mix.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20" marR="43620" marT="23022" marB="23022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-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20" marR="43620" marT="23022" marB="23022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Broadcast mix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20" marR="43620" marT="23022" marB="23022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Broadcast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20" marR="43620" marT="23022" marB="23022"/>
                </a:tc>
              </a:tr>
              <a:tr h="30777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 dirty="0">
                          <a:solidFill>
                            <a:schemeClr val="tx1"/>
                          </a:solidFill>
                          <a:effectLst/>
                        </a:rPr>
                        <a:t>Available on live streaming?</a:t>
                      </a:r>
                      <a:endParaRPr lang="nb-NO" sz="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20" marR="43620" marT="23022" marB="23022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Yes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20" marR="43620" marT="23022" marB="23022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Yes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20" marR="43620" marT="23022" marB="23022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No. We are working on a soloution.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20" marR="43620" marT="23022" marB="23022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0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20" marR="43620" marT="23022" marB="23022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No, possibly  within 1-3 years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20" marR="43620" marT="23022" marB="23022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No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20" marR="43620" marT="23022" marB="23022"/>
                </a:tc>
              </a:tr>
              <a:tr h="30777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 dirty="0">
                          <a:solidFill>
                            <a:schemeClr val="tx1"/>
                          </a:solidFill>
                          <a:effectLst/>
                        </a:rPr>
                        <a:t>Available on demand?</a:t>
                      </a:r>
                      <a:endParaRPr lang="nb-NO" sz="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20" marR="43620" marT="23022" marB="23022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Yes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20" marR="43620" marT="23022" marB="23022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No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20" marR="43620" marT="23022" marB="23022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Yes. On web and on AppleTV4K. We are planning to expand this service to other platforms.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20" marR="43620" marT="23022" marB="23022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0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20" marR="43620" marT="23022" marB="23022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Yes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20" marR="43620" marT="23022" marB="23022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No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20" marR="43620" marT="23022" marB="23022"/>
                </a:tc>
              </a:tr>
              <a:tr h="43582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 dirty="0">
                          <a:solidFill>
                            <a:schemeClr val="tx1"/>
                          </a:solidFill>
                          <a:effectLst/>
                        </a:rPr>
                        <a:t>Percent on demand</a:t>
                      </a:r>
                      <a:endParaRPr lang="nb-NO" sz="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20" marR="43620" marT="23022" marB="23022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0,5%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20" marR="43620" marT="23022" marB="23022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-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20" marR="43620" marT="23022" marB="23022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100 % accessible.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20" marR="43620" marT="23022" marB="23022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0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20" marR="43620" marT="23022" marB="23022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GB" sz="700">
                          <a:effectLst/>
                        </a:rPr>
                        <a:t>Varies depending on operation system. E.g. iOs supports spoken subtitles for Yle Areena programmes, whereas Android does not.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20" marR="43620" marT="23022" marB="23022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 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20" marR="43620" marT="23022" marB="23022"/>
                </a:tc>
              </a:tr>
              <a:tr h="4296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 dirty="0">
                          <a:solidFill>
                            <a:schemeClr val="tx1"/>
                          </a:solidFill>
                          <a:effectLst/>
                        </a:rPr>
                        <a:t>Plan for future platforms (hbbtv, or other)</a:t>
                      </a:r>
                      <a:endParaRPr lang="nb-NO" sz="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20" marR="43620" marT="23022" marB="23022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No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20" marR="43620" marT="23022" marB="23022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Same as AD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20" marR="43620" marT="23022" marB="23022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 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20" marR="43620" marT="23022" marB="23022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GB" sz="700">
                          <a:effectLst/>
                        </a:rPr>
                        <a:t>none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20" marR="43620" marT="23022" marB="23022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Possibly HbbTv within 3 years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20" marR="43620" marT="23022" marB="23022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No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20" marR="43620" marT="23022" marB="23022"/>
                </a:tc>
              </a:tr>
              <a:tr h="54888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 dirty="0">
                          <a:solidFill>
                            <a:schemeClr val="tx1"/>
                          </a:solidFill>
                          <a:effectLst/>
                        </a:rPr>
                        <a:t>Other features and regulations, describe</a:t>
                      </a:r>
                      <a:endParaRPr lang="nb-NO" sz="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20" marR="4362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Swedish regulations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20" marR="4362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No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20" marR="4362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Norway has 2 official forms of spoken and writen norwegian. ”bokmål” and ”nynorsk”.</a:t>
                      </a:r>
                      <a:endParaRPr lang="nb-NO" sz="7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Norway has 3 Sami languages. We may have to deliver audio tracks for these in the future.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20" marR="4362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GB" sz="700">
                          <a:effectLst/>
                        </a:rPr>
                        <a:t>none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20" marR="4362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GB" sz="700">
                          <a:effectLst/>
                        </a:rPr>
                        <a:t>100% spoken subtitles is a state requirement.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20" marR="4362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 dirty="0">
                          <a:effectLst/>
                        </a:rPr>
                        <a:t>Required by law</a:t>
                      </a:r>
                      <a:endParaRPr lang="nb-NO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20" marR="4362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68499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Same language subtitles (for Hard of Hearing) are  </a:t>
            </a:r>
            <a:r>
              <a:rPr lang="en-GB" dirty="0" smtClean="0"/>
              <a:t>…..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Same Language Subtitling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D43E73F-939E-41C0-A51D-E14F15C47D94}" type="slidenum">
              <a:rPr lang="nb-NO" smtClean="0"/>
              <a:pPr>
                <a:defRPr/>
              </a:pPr>
              <a:t>8</a:t>
            </a:fld>
            <a:endParaRPr lang="nb-NO" dirty="0"/>
          </a:p>
        </p:txBody>
      </p:sp>
      <p:graphicFrame>
        <p:nvGraphicFramePr>
          <p:cNvPr id="5" name="Tabell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0030041"/>
              </p:ext>
            </p:extLst>
          </p:nvPr>
        </p:nvGraphicFramePr>
        <p:xfrm>
          <a:off x="107504" y="1340769"/>
          <a:ext cx="9000998" cy="538070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78368"/>
                <a:gridCol w="909616"/>
                <a:gridCol w="941043"/>
                <a:gridCol w="1819234"/>
                <a:gridCol w="1442992"/>
                <a:gridCol w="1819234"/>
                <a:gridCol w="690511"/>
              </a:tblGrid>
              <a:tr h="421516">
                <a:tc>
                  <a:txBody>
                    <a:bodyPr/>
                    <a:lstStyle/>
                    <a:p>
                      <a:pPr>
                        <a:spcAft>
                          <a:spcPts val="100"/>
                        </a:spcAft>
                        <a:tabLst>
                          <a:tab pos="4133215" algn="l"/>
                        </a:tabLst>
                      </a:pPr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/>
                      </a:r>
                      <a:b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en-US" sz="500" dirty="0">
                          <a:solidFill>
                            <a:schemeClr val="tx1"/>
                          </a:solidFill>
                          <a:effectLst/>
                        </a:rPr>
                        <a:t>Service C:  Same-language Subtitles (captioning) / Hard-of-Hearing Subtitles (</a:t>
                      </a:r>
                      <a:r>
                        <a:rPr lang="en-US" sz="500" dirty="0" err="1">
                          <a:solidFill>
                            <a:schemeClr val="tx1"/>
                          </a:solidFill>
                          <a:effectLst/>
                        </a:rPr>
                        <a:t>HoH</a:t>
                      </a:r>
                      <a:r>
                        <a:rPr lang="en-US" sz="500" dirty="0">
                          <a:solidFill>
                            <a:schemeClr val="tx1"/>
                          </a:solidFill>
                          <a:effectLst/>
                        </a:rPr>
                        <a:t> or HHS)</a:t>
                      </a:r>
                      <a:endParaRPr lang="nb-NO" sz="600" dirty="0">
                        <a:solidFill>
                          <a:schemeClr val="tx1"/>
                        </a:solidFill>
                        <a:effectLst/>
                        <a:latin typeface="Consolas" panose="020B0609020204030204" pitchFamily="49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26" marR="36126" marT="9366" marB="936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da-DK" sz="600" dirty="0">
                          <a:solidFill>
                            <a:schemeClr val="tx1"/>
                          </a:solidFill>
                          <a:effectLst/>
                        </a:rPr>
                        <a:t>TV4 Sweden</a:t>
                      </a:r>
                      <a:endParaRPr lang="nb-NO" sz="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26" marR="36126" marT="9366" marB="936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da-DK" sz="600" dirty="0">
                          <a:solidFill>
                            <a:schemeClr val="tx1"/>
                          </a:solidFill>
                          <a:effectLst/>
                        </a:rPr>
                        <a:t>SVT Sweden</a:t>
                      </a:r>
                      <a:endParaRPr lang="nb-NO" sz="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26" marR="36126" marT="9366" marB="936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da-DK" sz="600" dirty="0">
                          <a:solidFill>
                            <a:schemeClr val="tx1"/>
                          </a:solidFill>
                          <a:effectLst/>
                        </a:rPr>
                        <a:t>NRK Norway</a:t>
                      </a:r>
                      <a:endParaRPr lang="nb-NO" sz="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26" marR="36126" marT="9366" marB="936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da-DK" sz="600" dirty="0">
                          <a:solidFill>
                            <a:schemeClr val="tx1"/>
                          </a:solidFill>
                          <a:effectLst/>
                        </a:rPr>
                        <a:t>TV2 Denmark</a:t>
                      </a:r>
                      <a:endParaRPr lang="nb-NO" sz="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26" marR="36126" marT="9366" marB="936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600" dirty="0">
                          <a:solidFill>
                            <a:schemeClr val="tx1"/>
                          </a:solidFill>
                          <a:effectLst/>
                        </a:rPr>
                        <a:t>YLE Finland</a:t>
                      </a:r>
                      <a:endParaRPr lang="nb-NO" sz="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26" marR="36126" marT="9366" marB="936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600" dirty="0">
                          <a:solidFill>
                            <a:schemeClr val="tx1"/>
                          </a:solidFill>
                          <a:effectLst/>
                        </a:rPr>
                        <a:t>MTV Finland</a:t>
                      </a:r>
                      <a:endParaRPr lang="nb-NO" sz="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26" marR="36126" marT="9366" marB="9366"/>
                </a:tc>
              </a:tr>
              <a:tr h="54897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da-DK" sz="600" dirty="0">
                          <a:solidFill>
                            <a:schemeClr val="tx1"/>
                          </a:solidFill>
                          <a:effectLst/>
                        </a:rPr>
                        <a:t>Percent on air broadcast prime time</a:t>
                      </a:r>
                      <a:endParaRPr lang="nb-NO" sz="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26" marR="36126" marT="9366" marB="936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da-DK" sz="600">
                          <a:effectLst/>
                        </a:rPr>
                        <a:t>95%</a:t>
                      </a:r>
                      <a:endParaRPr lang="nb-NO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26" marR="36126" marT="9366" marB="936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da-DK" sz="600">
                          <a:effectLst/>
                        </a:rPr>
                        <a:t>Pre recorded 100%</a:t>
                      </a:r>
                      <a:endParaRPr lang="nb-NO" sz="6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da-DK" sz="600">
                          <a:effectLst/>
                        </a:rPr>
                        <a:t>Live 70%  </a:t>
                      </a:r>
                      <a:endParaRPr lang="nb-NO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26" marR="36126" marT="9366" marB="936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da-DK" sz="600">
                          <a:effectLst/>
                        </a:rPr>
                        <a:t>100 %</a:t>
                      </a:r>
                      <a:endParaRPr lang="nb-NO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26" marR="36126" marT="9366" marB="936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en-GB" sz="600">
                          <a:effectLst/>
                        </a:rPr>
                        <a:t>100 %. For TV2DK and TV 2 Charlie only.</a:t>
                      </a:r>
                      <a:endParaRPr lang="nb-NO" sz="6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en-GB" sz="600">
                          <a:effectLst/>
                        </a:rPr>
                        <a:t>100% HoH for pre-recorded programs, Live HoH  50% for TV 2 DK only</a:t>
                      </a:r>
                      <a:endParaRPr lang="nb-NO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26" marR="36126" marT="9366" marB="936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en-GB" sz="600">
                          <a:effectLst/>
                        </a:rPr>
                        <a:t>Appr. 80% of all native language programmes are provided with same language subtitles. </a:t>
                      </a:r>
                      <a:endParaRPr lang="nb-NO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26" marR="36126" marT="9366" marB="936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da-DK" sz="600">
                          <a:effectLst/>
                        </a:rPr>
                        <a:t>75 %</a:t>
                      </a:r>
                      <a:endParaRPr lang="nb-NO" sz="6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da-DK" sz="600">
                          <a:effectLst/>
                        </a:rPr>
                        <a:t>On MTV3 channel only</a:t>
                      </a:r>
                      <a:endParaRPr lang="nb-NO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26" marR="36126" marT="9366" marB="9366"/>
                </a:tc>
              </a:tr>
              <a:tr h="54897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da-DK" sz="600" dirty="0">
                          <a:solidFill>
                            <a:schemeClr val="tx1"/>
                          </a:solidFill>
                          <a:effectLst/>
                        </a:rPr>
                        <a:t>Percent on air broadcast not prime time</a:t>
                      </a:r>
                      <a:endParaRPr lang="nb-NO" sz="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26" marR="36126" marT="9366" marB="936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da-DK" sz="600">
                          <a:effectLst/>
                        </a:rPr>
                        <a:t>95%</a:t>
                      </a:r>
                      <a:endParaRPr lang="nb-NO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26" marR="36126" marT="9366" marB="936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da-DK" sz="600">
                          <a:effectLst/>
                        </a:rPr>
                        <a:t>Pre recorded 100%</a:t>
                      </a:r>
                      <a:endParaRPr lang="nb-NO" sz="6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da-DK" sz="600">
                          <a:effectLst/>
                        </a:rPr>
                        <a:t>Live 70%  </a:t>
                      </a:r>
                      <a:endParaRPr lang="nb-NO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26" marR="36126" marT="9366" marB="936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da-DK" sz="600">
                          <a:effectLst/>
                        </a:rPr>
                        <a:t>Close to 100 %</a:t>
                      </a:r>
                      <a:endParaRPr lang="nb-NO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26" marR="36126" marT="9366" marB="936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en-GB" sz="600">
                          <a:effectLst/>
                        </a:rPr>
                        <a:t>100 %. For TV2DK and TV 2 Charlie only.</a:t>
                      </a:r>
                      <a:endParaRPr lang="nb-NO" sz="6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en-GB" sz="600">
                          <a:effectLst/>
                        </a:rPr>
                        <a:t>100% HoH for prerecorded program, Live HoH  80 % for TV 2 DK only</a:t>
                      </a:r>
                      <a:endParaRPr lang="nb-NO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26" marR="36126" marT="9366" marB="936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en-GB" sz="600">
                          <a:effectLst/>
                        </a:rPr>
                        <a:t>Appr. 80% of all native language programmes are provided with same language subtitles. </a:t>
                      </a:r>
                      <a:endParaRPr lang="nb-NO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26" marR="36126" marT="9366" marB="936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da-DK" sz="600">
                          <a:effectLst/>
                        </a:rPr>
                        <a:t>75 %</a:t>
                      </a:r>
                      <a:endParaRPr lang="nb-NO" sz="6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da-DK" sz="600">
                          <a:effectLst/>
                        </a:rPr>
                        <a:t>On MTV3 channel only</a:t>
                      </a:r>
                      <a:endParaRPr lang="nb-NO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26" marR="36126" marT="9366" marB="9366"/>
                </a:tc>
              </a:tr>
              <a:tr h="44483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da-DK" sz="600" dirty="0">
                          <a:solidFill>
                            <a:schemeClr val="tx1"/>
                          </a:solidFill>
                          <a:effectLst/>
                        </a:rPr>
                        <a:t>On separate service?</a:t>
                      </a:r>
                      <a:endParaRPr lang="nb-NO" sz="6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da-DK" sz="600" dirty="0">
                          <a:solidFill>
                            <a:schemeClr val="tx1"/>
                          </a:solidFill>
                          <a:effectLst/>
                        </a:rPr>
                        <a:t>(No if it transmitted only live on the main service. If Yes, explain why)</a:t>
                      </a:r>
                      <a:endParaRPr lang="nb-NO" sz="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26" marR="36126" marT="9366" marB="936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da-DK" sz="600">
                          <a:effectLst/>
                        </a:rPr>
                        <a:t>No</a:t>
                      </a:r>
                      <a:endParaRPr lang="nb-NO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26" marR="36126" marT="9366" marB="936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da-DK" sz="600">
                          <a:effectLst/>
                        </a:rPr>
                        <a:t>No</a:t>
                      </a:r>
                      <a:endParaRPr lang="nb-NO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26" marR="36126" marT="9366" marB="936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da-DK" sz="600">
                          <a:effectLst/>
                        </a:rPr>
                        <a:t>Yes. On internett player NRK TV.</a:t>
                      </a:r>
                      <a:endParaRPr lang="nb-NO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26" marR="36126" marT="9366" marB="936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da-DK" sz="600">
                          <a:effectLst/>
                        </a:rPr>
                        <a:t>No</a:t>
                      </a:r>
                      <a:endParaRPr lang="nb-NO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26" marR="36126" marT="9366" marB="936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da-DK" sz="600">
                          <a:effectLst/>
                        </a:rPr>
                        <a:t>No</a:t>
                      </a:r>
                      <a:endParaRPr lang="nb-NO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26" marR="36126" marT="9366" marB="936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da-DK" sz="600">
                          <a:effectLst/>
                        </a:rPr>
                        <a:t>No</a:t>
                      </a:r>
                      <a:endParaRPr lang="nb-NO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26" marR="36126" marT="9366" marB="9366"/>
                </a:tc>
              </a:tr>
              <a:tr h="54897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da-DK" sz="600" dirty="0">
                          <a:solidFill>
                            <a:schemeClr val="tx1"/>
                          </a:solidFill>
                          <a:effectLst/>
                        </a:rPr>
                        <a:t>What format of broadcast subtitles are transmitted?</a:t>
                      </a:r>
                      <a:endParaRPr lang="nb-NO" sz="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26" marR="36126" marT="9366" marB="936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da-DK" sz="600">
                          <a:effectLst/>
                        </a:rPr>
                        <a:t>Tele-text</a:t>
                      </a:r>
                      <a:endParaRPr lang="nb-NO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26" marR="36126" marT="9366" marB="936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da-DK" sz="600">
                          <a:effectLst/>
                        </a:rPr>
                        <a:t>Teletext</a:t>
                      </a:r>
                      <a:endParaRPr lang="nb-NO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26" marR="36126" marT="9366" marB="936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da-DK" sz="600">
                          <a:effectLst/>
                        </a:rPr>
                        <a:t>DVB-text.</a:t>
                      </a:r>
                      <a:endParaRPr lang="nb-NO" sz="6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da-DK" sz="600">
                          <a:effectLst/>
                        </a:rPr>
                        <a:t> </a:t>
                      </a:r>
                      <a:endParaRPr lang="nb-NO" sz="6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da-DK" sz="600">
                          <a:effectLst/>
                        </a:rPr>
                        <a:t> </a:t>
                      </a:r>
                      <a:endParaRPr lang="nb-NO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26" marR="36126" marT="9366" marB="936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en-GB" sz="600">
                          <a:effectLst/>
                        </a:rPr>
                        <a:t>Teletext. With HOH signalised in some  Distributors encoder</a:t>
                      </a:r>
                      <a:endParaRPr lang="nb-NO" sz="6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en-GB" sz="600">
                          <a:effectLst/>
                        </a:rPr>
                        <a:t>No plan for TTML</a:t>
                      </a:r>
                      <a:endParaRPr lang="nb-NO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26" marR="36126" marT="9366" marB="936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en-GB" sz="600">
                          <a:effectLst/>
                        </a:rPr>
                        <a:t>DVB component, language code - DUT / DUT</a:t>
                      </a:r>
                      <a:endParaRPr lang="nb-NO" sz="6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en-GB" sz="600">
                          <a:effectLst/>
                        </a:rPr>
                        <a:t>Inside Cavena FIH / SWH depending on the program. </a:t>
                      </a:r>
                      <a:r>
                        <a:rPr lang="da-DK" sz="600">
                          <a:effectLst/>
                        </a:rPr>
                        <a:t>Headend converts to DUT</a:t>
                      </a:r>
                      <a:endParaRPr lang="nb-NO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26" marR="36126" marT="9366" marB="936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da-DK" sz="600">
                          <a:effectLst/>
                        </a:rPr>
                        <a:t>DVB subtitling</a:t>
                      </a:r>
                      <a:endParaRPr lang="nb-NO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26" marR="36126" marT="9366" marB="9366"/>
                </a:tc>
              </a:tr>
              <a:tr h="54897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da-DK" sz="600">
                          <a:solidFill>
                            <a:schemeClr val="tx1"/>
                          </a:solidFill>
                          <a:effectLst/>
                        </a:rPr>
                        <a:t>How do "live written subtitles" behave on broadcast?</a:t>
                      </a:r>
                      <a:endParaRPr lang="nb-NO" sz="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26" marR="36126" marT="9366" marB="936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da-DK" sz="600">
                          <a:effectLst/>
                        </a:rPr>
                        <a:t>Tele-text</a:t>
                      </a:r>
                      <a:endParaRPr lang="nb-NO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26" marR="36126" marT="9366" marB="936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da-DK" sz="600">
                          <a:effectLst/>
                        </a:rPr>
                        <a:t>One and one word added to a fixed subtitle without any scroll up.</a:t>
                      </a:r>
                      <a:endParaRPr lang="nb-NO" sz="6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da-DK" sz="600">
                          <a:effectLst/>
                        </a:rPr>
                        <a:t> </a:t>
                      </a:r>
                      <a:endParaRPr lang="nb-NO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26" marR="36126" marT="9366" marB="936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da-DK" sz="600">
                          <a:effectLst/>
                        </a:rPr>
                        <a:t>They appear word for word.</a:t>
                      </a:r>
                      <a:endParaRPr lang="nb-NO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26" marR="36126" marT="9366" marB="936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en-GB" sz="600">
                          <a:effectLst/>
                        </a:rPr>
                        <a:t>One and one word added to the bottom line and this line scrolls up when full</a:t>
                      </a:r>
                      <a:endParaRPr lang="nb-NO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26" marR="36126" marT="9366" marB="936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en-GB" sz="600">
                          <a:effectLst/>
                        </a:rPr>
                        <a:t>Live news and occasional live events are subtitled. We currently mainly write the subtitles manually, but tests with automatic speech recognition are being made.</a:t>
                      </a:r>
                      <a:endParaRPr lang="nb-NO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26" marR="36126" marT="9366" marB="936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da-DK" sz="600">
                          <a:effectLst/>
                        </a:rPr>
                        <a:t>N.A.</a:t>
                      </a:r>
                      <a:endParaRPr lang="nb-NO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26" marR="36126" marT="9366" marB="9366"/>
                </a:tc>
              </a:tr>
              <a:tr h="44483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da-DK" sz="600" dirty="0">
                          <a:solidFill>
                            <a:schemeClr val="tx1"/>
                          </a:solidFill>
                          <a:effectLst/>
                        </a:rPr>
                        <a:t>Does "live written subtitles" have any timing advantages?</a:t>
                      </a:r>
                      <a:endParaRPr lang="nb-NO" sz="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26" marR="36126" marT="9366" marB="936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da-DK" sz="600">
                          <a:effectLst/>
                        </a:rPr>
                        <a:t>No</a:t>
                      </a:r>
                      <a:endParaRPr lang="nb-NO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26" marR="36126" marT="9366" marB="936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da-DK" sz="600">
                          <a:effectLst/>
                        </a:rPr>
                        <a:t>No</a:t>
                      </a:r>
                      <a:endParaRPr lang="nb-NO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26" marR="36126" marT="9366" marB="936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da-DK" sz="600">
                          <a:effectLst/>
                        </a:rPr>
                        <a:t>We</a:t>
                      </a:r>
                      <a:r>
                        <a:rPr lang="en-GB" sz="600">
                          <a:effectLst/>
                        </a:rPr>
                        <a:t> manipulate the subtitles PCR-delay in DVB to have live written subtitles to occur  6 seconds earlier.</a:t>
                      </a:r>
                      <a:endParaRPr lang="nb-NO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26" marR="36126" marT="9366" marB="936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en-GB" sz="600">
                          <a:effectLst/>
                        </a:rPr>
                        <a:t>No</a:t>
                      </a:r>
                      <a:endParaRPr lang="nb-NO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26" marR="36126" marT="9366" marB="936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en-GB" sz="600">
                          <a:effectLst/>
                        </a:rPr>
                        <a:t>No. They are published at the same moment as “enter” is pushed.</a:t>
                      </a:r>
                      <a:endParaRPr lang="nb-NO" sz="6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en-GB" sz="600">
                          <a:effectLst/>
                        </a:rPr>
                        <a:t>Live or near live is used as the visual reference</a:t>
                      </a:r>
                      <a:endParaRPr lang="nb-NO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26" marR="36126" marT="9366" marB="936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da-DK" sz="600">
                          <a:effectLst/>
                        </a:rPr>
                        <a:t> </a:t>
                      </a:r>
                      <a:endParaRPr lang="nb-NO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26" marR="36126" marT="9366" marB="9366"/>
                </a:tc>
              </a:tr>
              <a:tr h="2230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da-DK" sz="600">
                          <a:solidFill>
                            <a:schemeClr val="tx1"/>
                          </a:solidFill>
                          <a:effectLst/>
                        </a:rPr>
                        <a:t>Available on live streaming?</a:t>
                      </a:r>
                      <a:endParaRPr lang="nb-NO" sz="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26" marR="36126" marT="9366" marB="936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da-DK" sz="600">
                          <a:effectLst/>
                        </a:rPr>
                        <a:t>No</a:t>
                      </a:r>
                      <a:endParaRPr lang="nb-NO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26" marR="36126" marT="9366" marB="936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da-DK" sz="600">
                          <a:effectLst/>
                        </a:rPr>
                        <a:t>Yes</a:t>
                      </a:r>
                      <a:endParaRPr lang="nb-NO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26" marR="36126" marT="9366" marB="936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da-DK" sz="600">
                          <a:effectLst/>
                        </a:rPr>
                        <a:t>No.</a:t>
                      </a:r>
                      <a:endParaRPr lang="nb-NO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26" marR="36126" marT="9366" marB="936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da-DK" sz="600">
                          <a:effectLst/>
                        </a:rPr>
                        <a:t>Yes</a:t>
                      </a:r>
                      <a:endParaRPr lang="nb-NO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26" marR="36126" marT="9366" marB="936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da-DK" sz="600">
                          <a:effectLst/>
                        </a:rPr>
                        <a:t>No</a:t>
                      </a:r>
                      <a:endParaRPr lang="nb-NO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26" marR="36126" marT="9366" marB="936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da-DK" sz="600">
                          <a:effectLst/>
                        </a:rPr>
                        <a:t>No</a:t>
                      </a:r>
                      <a:endParaRPr lang="nb-NO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26" marR="36126" marT="9366" marB="9366"/>
                </a:tc>
              </a:tr>
              <a:tr h="2230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600">
                          <a:solidFill>
                            <a:schemeClr val="tx1"/>
                          </a:solidFill>
                          <a:effectLst/>
                        </a:rPr>
                        <a:t>Available on demand?</a:t>
                      </a:r>
                      <a:endParaRPr lang="nb-NO" sz="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26" marR="36126" marT="9366" marB="936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600">
                          <a:effectLst/>
                        </a:rPr>
                        <a:t>Yes</a:t>
                      </a:r>
                      <a:endParaRPr lang="nb-NO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26" marR="36126" marT="9366" marB="936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600">
                          <a:effectLst/>
                        </a:rPr>
                        <a:t>Yes</a:t>
                      </a:r>
                      <a:endParaRPr lang="nb-NO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26" marR="36126" marT="9366" marB="936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600">
                          <a:effectLst/>
                        </a:rPr>
                        <a:t>Yes. </a:t>
                      </a:r>
                      <a:endParaRPr lang="nb-NO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26" marR="36126" marT="9366" marB="936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600">
                          <a:effectLst/>
                        </a:rPr>
                        <a:t>Yes</a:t>
                      </a:r>
                      <a:endParaRPr lang="nb-NO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26" marR="36126" marT="9366" marB="936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GB" sz="600">
                          <a:effectLst/>
                        </a:rPr>
                        <a:t>live is recorded and “live” -subtitles are included</a:t>
                      </a:r>
                      <a:endParaRPr lang="nb-NO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26" marR="36126" marT="9366" marB="936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600">
                          <a:effectLst/>
                        </a:rPr>
                        <a:t>Yes</a:t>
                      </a:r>
                      <a:endParaRPr lang="nb-NO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26" marR="36126" marT="9366" marB="9366"/>
                </a:tc>
              </a:tr>
              <a:tr h="32717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  <a:tabLst>
                          <a:tab pos="1362710" algn="l"/>
                        </a:tabLst>
                      </a:pPr>
                      <a:r>
                        <a:rPr lang="da-DK" sz="600" dirty="0">
                          <a:solidFill>
                            <a:schemeClr val="tx1"/>
                          </a:solidFill>
                          <a:effectLst/>
                        </a:rPr>
                        <a:t>Percent on demand	</a:t>
                      </a:r>
                      <a:endParaRPr lang="nb-NO" sz="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26" marR="36126" marT="9366" marB="936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da-DK" sz="600">
                          <a:effectLst/>
                        </a:rPr>
                        <a:t>95%</a:t>
                      </a:r>
                      <a:endParaRPr lang="nb-NO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26" marR="36126" marT="9366" marB="936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da-DK" sz="600">
                          <a:effectLst/>
                        </a:rPr>
                        <a:t>100%</a:t>
                      </a:r>
                      <a:endParaRPr lang="nb-NO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26" marR="36126" marT="9366" marB="936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da-DK" sz="600">
                          <a:effectLst/>
                        </a:rPr>
                        <a:t>About 90 %.</a:t>
                      </a:r>
                      <a:endParaRPr lang="nb-NO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26" marR="36126" marT="9366" marB="936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da-DK" sz="600">
                          <a:effectLst/>
                        </a:rPr>
                        <a:t>Same as Broadcast Channels</a:t>
                      </a:r>
                      <a:endParaRPr lang="nb-NO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26" marR="36126" marT="9366" marB="936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da-DK" sz="600">
                          <a:effectLst/>
                        </a:rPr>
                        <a:t> </a:t>
                      </a:r>
                      <a:endParaRPr lang="nb-NO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26" marR="36126" marT="9366" marB="936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da-DK" sz="600">
                          <a:effectLst/>
                        </a:rPr>
                        <a:t>75 %</a:t>
                      </a:r>
                      <a:endParaRPr lang="nb-NO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26" marR="36126" marT="9366" marB="9366"/>
                </a:tc>
              </a:tr>
              <a:tr h="32717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da-DK" sz="600">
                          <a:solidFill>
                            <a:schemeClr val="tx1"/>
                          </a:solidFill>
                          <a:effectLst/>
                        </a:rPr>
                        <a:t>What format of streaming subtitles are transmitted on live streaming?</a:t>
                      </a:r>
                      <a:endParaRPr lang="nb-NO" sz="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26" marR="36126" marT="9366" marB="936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da-DK" sz="600">
                          <a:effectLst/>
                        </a:rPr>
                        <a:t>webvtt</a:t>
                      </a:r>
                      <a:endParaRPr lang="nb-NO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26" marR="36126" marT="9366" marB="936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da-DK" sz="600">
                          <a:effectLst/>
                        </a:rPr>
                        <a:t>WebWTT &amp; WebSRT </a:t>
                      </a:r>
                      <a:endParaRPr lang="nb-NO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26" marR="36126" marT="9366" marB="936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da-DK" sz="600">
                          <a:effectLst/>
                        </a:rPr>
                        <a:t>Working on a soloution.</a:t>
                      </a:r>
                      <a:endParaRPr lang="nb-NO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26" marR="36126" marT="9366" marB="936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en-GB" sz="600">
                          <a:effectLst/>
                        </a:rPr>
                        <a:t>For HLS ( ios) WEBWTT</a:t>
                      </a:r>
                      <a:endParaRPr lang="nb-NO" sz="6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en-GB" sz="600">
                          <a:effectLst/>
                        </a:rPr>
                        <a:t>For DASH, (smoth,): TTML</a:t>
                      </a:r>
                      <a:endParaRPr lang="nb-NO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26" marR="36126" marT="9366" marB="936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da-DK" sz="600">
                          <a:effectLst/>
                        </a:rPr>
                        <a:t>----</a:t>
                      </a:r>
                      <a:endParaRPr lang="nb-NO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26" marR="36126" marT="9366" marB="936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da-DK" sz="600">
                          <a:effectLst/>
                        </a:rPr>
                        <a:t> </a:t>
                      </a:r>
                      <a:endParaRPr lang="nb-NO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26" marR="36126" marT="9366" marB="9366"/>
                </a:tc>
              </a:tr>
              <a:tr h="32717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da-DK" sz="600">
                          <a:solidFill>
                            <a:schemeClr val="tx1"/>
                          </a:solidFill>
                          <a:effectLst/>
                        </a:rPr>
                        <a:t>How do "live written subtitles" behave on streaming?</a:t>
                      </a:r>
                      <a:endParaRPr lang="nb-NO" sz="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26" marR="36126" marT="9366" marB="936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da-DK" sz="600">
                          <a:effectLst/>
                        </a:rPr>
                        <a:t>NA</a:t>
                      </a:r>
                      <a:endParaRPr lang="nb-NO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26" marR="36126" marT="9366" marB="936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da-DK" sz="600">
                          <a:effectLst/>
                        </a:rPr>
                        <a:t>Same as broadcast</a:t>
                      </a:r>
                      <a:endParaRPr lang="nb-NO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26" marR="36126" marT="9366" marB="936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da-DK" sz="600">
                          <a:effectLst/>
                        </a:rPr>
                        <a:t>Working on a soloution.</a:t>
                      </a:r>
                      <a:endParaRPr lang="nb-NO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26" marR="36126" marT="9366" marB="936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en-GB" sz="600">
                          <a:effectLst/>
                        </a:rPr>
                        <a:t>One and one word added to the bottom line and this line scrolls up when full</a:t>
                      </a:r>
                      <a:endParaRPr lang="nb-NO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26" marR="36126" marT="9366" marB="936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da-DK" sz="600">
                          <a:effectLst/>
                        </a:rPr>
                        <a:t>----</a:t>
                      </a:r>
                      <a:endParaRPr lang="nb-NO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26" marR="36126" marT="9366" marB="936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da-DK" sz="600">
                          <a:effectLst/>
                        </a:rPr>
                        <a:t> </a:t>
                      </a:r>
                      <a:endParaRPr lang="nb-NO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26" marR="36126" marT="9366" marB="9366"/>
                </a:tc>
              </a:tr>
              <a:tr h="2230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da-DK" sz="600">
                          <a:solidFill>
                            <a:schemeClr val="tx1"/>
                          </a:solidFill>
                          <a:effectLst/>
                        </a:rPr>
                        <a:t>Plan for future platforms (hbbtv, or other)</a:t>
                      </a:r>
                      <a:endParaRPr lang="nb-NO" sz="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26" marR="36126" marT="9366" marB="936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da-DK" sz="600">
                          <a:effectLst/>
                        </a:rPr>
                        <a:t>No only OTT</a:t>
                      </a:r>
                      <a:endParaRPr lang="nb-NO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26" marR="36126" marT="9366" marB="936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da-DK" sz="600">
                          <a:effectLst/>
                        </a:rPr>
                        <a:t>No</a:t>
                      </a:r>
                      <a:endParaRPr lang="nb-NO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26" marR="36126" marT="9366" marB="936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da-DK" sz="600">
                          <a:effectLst/>
                        </a:rPr>
                        <a:t> </a:t>
                      </a:r>
                      <a:endParaRPr lang="nb-NO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26" marR="36126" marT="9366" marB="936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en-GB" sz="600">
                          <a:effectLst/>
                        </a:rPr>
                        <a:t>none</a:t>
                      </a:r>
                      <a:endParaRPr lang="nb-NO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26" marR="36126" marT="9366" marB="936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da-DK" sz="600">
                          <a:effectLst/>
                        </a:rPr>
                        <a:t>----</a:t>
                      </a:r>
                      <a:endParaRPr lang="nb-NO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26" marR="36126" marT="9366" marB="936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da-DK" sz="600">
                          <a:effectLst/>
                        </a:rPr>
                        <a:t> </a:t>
                      </a:r>
                      <a:endParaRPr lang="nb-NO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26" marR="36126" marT="9366" marB="9366"/>
                </a:tc>
              </a:tr>
              <a:tr h="2230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da-DK" sz="600" dirty="0">
                          <a:solidFill>
                            <a:schemeClr val="tx1"/>
                          </a:solidFill>
                          <a:effectLst/>
                        </a:rPr>
                        <a:t>Other type of subtitling service?</a:t>
                      </a:r>
                      <a:endParaRPr lang="nb-NO" sz="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26" marR="36126" marT="9366" marB="936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da-DK" sz="600">
                          <a:effectLst/>
                        </a:rPr>
                        <a:t>No</a:t>
                      </a:r>
                      <a:endParaRPr lang="nb-NO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26" marR="36126" marT="9366" marB="936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da-DK" sz="600">
                          <a:effectLst/>
                        </a:rPr>
                        <a:t>No</a:t>
                      </a:r>
                      <a:endParaRPr lang="nb-NO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26" marR="36126" marT="9366" marB="936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da-DK" sz="600">
                          <a:effectLst/>
                        </a:rPr>
                        <a:t> </a:t>
                      </a:r>
                      <a:endParaRPr lang="nb-NO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26" marR="36126" marT="9366" marB="936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en-GB" sz="600">
                          <a:effectLst/>
                        </a:rPr>
                        <a:t>none</a:t>
                      </a:r>
                      <a:endParaRPr lang="nb-NO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26" marR="36126" marT="9366" marB="936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en-GB" sz="600">
                          <a:effectLst/>
                        </a:rPr>
                        <a:t> </a:t>
                      </a:r>
                      <a:endParaRPr lang="nb-NO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26" marR="36126" marT="9366" marB="936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da-DK" sz="600" dirty="0">
                          <a:effectLst/>
                        </a:rPr>
                        <a:t> </a:t>
                      </a:r>
                      <a:endParaRPr lang="nb-NO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26" marR="36126" marT="9366" marB="9366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14277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Signing across the NorDig region is </a:t>
            </a:r>
            <a:r>
              <a:rPr lang="en-GB" dirty="0" smtClean="0"/>
              <a:t>……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Signing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D43E73F-939E-41C0-A51D-E14F15C47D94}" type="slidenum">
              <a:rPr lang="nb-NO" smtClean="0"/>
              <a:pPr>
                <a:defRPr/>
              </a:pPr>
              <a:t>9</a:t>
            </a:fld>
            <a:endParaRPr lang="nb-NO" dirty="0"/>
          </a:p>
        </p:txBody>
      </p:sp>
      <p:graphicFrame>
        <p:nvGraphicFramePr>
          <p:cNvPr id="7" name="Tabell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0061620"/>
              </p:ext>
            </p:extLst>
          </p:nvPr>
        </p:nvGraphicFramePr>
        <p:xfrm>
          <a:off x="107503" y="1340767"/>
          <a:ext cx="9001000" cy="511256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48526"/>
                <a:gridCol w="857444"/>
                <a:gridCol w="920670"/>
                <a:gridCol w="2078653"/>
                <a:gridCol w="1411752"/>
                <a:gridCol w="1708393"/>
                <a:gridCol w="675562"/>
              </a:tblGrid>
              <a:tr h="419249">
                <a:tc>
                  <a:txBody>
                    <a:bodyPr/>
                    <a:lstStyle/>
                    <a:p>
                      <a:pPr>
                        <a:spcAft>
                          <a:spcPts val="300"/>
                        </a:spcAft>
                        <a:tabLst>
                          <a:tab pos="4133215" algn="l"/>
                        </a:tabLst>
                      </a:pP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</a:rPr>
                        <a:t/>
                      </a:r>
                      <a:br>
                        <a:rPr lang="en-GB" sz="7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en-US" sz="600" dirty="0">
                          <a:solidFill>
                            <a:schemeClr val="tx1"/>
                          </a:solidFill>
                          <a:effectLst/>
                        </a:rPr>
                        <a:t>Service D:  Sign Language Description (video)</a:t>
                      </a:r>
                      <a:endParaRPr lang="nb-NO" sz="700" dirty="0">
                        <a:solidFill>
                          <a:schemeClr val="tx1"/>
                        </a:solidFill>
                        <a:effectLst/>
                        <a:latin typeface="Consolas" panose="020B0609020204030204" pitchFamily="49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61" marR="42761" marT="11086" marB="1108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da-DK" sz="700" dirty="0">
                          <a:solidFill>
                            <a:schemeClr val="tx1"/>
                          </a:solidFill>
                          <a:effectLst/>
                        </a:rPr>
                        <a:t>TV4 Sweden</a:t>
                      </a:r>
                      <a:endParaRPr lang="nb-NO" sz="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61" marR="42761" marT="11086" marB="1108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da-DK" sz="700">
                          <a:solidFill>
                            <a:schemeClr val="tx1"/>
                          </a:solidFill>
                          <a:effectLst/>
                        </a:rPr>
                        <a:t>SVT Sweden</a:t>
                      </a:r>
                      <a:endParaRPr lang="nb-NO" sz="7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61" marR="42761" marT="11086" marB="1108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da-DK" sz="700" dirty="0">
                          <a:solidFill>
                            <a:schemeClr val="tx1"/>
                          </a:solidFill>
                          <a:effectLst/>
                        </a:rPr>
                        <a:t>NRK Norway</a:t>
                      </a:r>
                      <a:endParaRPr lang="nb-NO" sz="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61" marR="42761" marT="11086" marB="1108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da-DK" sz="700" dirty="0">
                          <a:solidFill>
                            <a:schemeClr val="tx1"/>
                          </a:solidFill>
                          <a:effectLst/>
                        </a:rPr>
                        <a:t>TV2 Denmark</a:t>
                      </a:r>
                      <a:endParaRPr lang="nb-NO" sz="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61" marR="42761" marT="11086" marB="1108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 dirty="0">
                          <a:solidFill>
                            <a:schemeClr val="tx1"/>
                          </a:solidFill>
                          <a:effectLst/>
                        </a:rPr>
                        <a:t>YLE Finland</a:t>
                      </a:r>
                      <a:endParaRPr lang="nb-NO" sz="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61" marR="42761" marT="11086" marB="1108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 dirty="0">
                          <a:solidFill>
                            <a:schemeClr val="tx1"/>
                          </a:solidFill>
                          <a:effectLst/>
                        </a:rPr>
                        <a:t>MTV Finland</a:t>
                      </a:r>
                      <a:endParaRPr lang="nb-NO" sz="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61" marR="42761" marT="11086" marB="11086"/>
                </a:tc>
              </a:tr>
              <a:tr h="201830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 dirty="0">
                          <a:solidFill>
                            <a:schemeClr val="tx1"/>
                          </a:solidFill>
                          <a:effectLst/>
                        </a:rPr>
                        <a:t>Percent on air broadcast prime time</a:t>
                      </a:r>
                      <a:endParaRPr lang="nb-NO" sz="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61" marR="42761" marT="11086" marB="1108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 dirty="0">
                          <a:effectLst/>
                        </a:rPr>
                        <a:t>10%</a:t>
                      </a:r>
                      <a:endParaRPr lang="nb-NO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61" marR="42761" marT="11086" marB="1108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4% Don’t measure Prime/ not Prime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61" marR="42761" marT="11086" marB="1108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In average 3 hours a day.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61" marR="42761" marT="11086" marB="1108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GB" sz="700">
                          <a:effectLst/>
                        </a:rPr>
                        <a:t>0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61" marR="42761" marT="11086" marB="1108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GB" sz="700">
                          <a:effectLst/>
                        </a:rPr>
                        <a:t>Daily Sign Language News (duration 5 min) and Weekly Wrap-up on Sundays (duration 10 min). We also broadcast live the Question Hour (debate conducted in a </a:t>
                      </a:r>
                      <a:r>
                        <a:rPr lang="en-GB" sz="700" u="sng">
                          <a:effectLst/>
                          <a:hlinkClick r:id="rId2"/>
                        </a:rPr>
                        <a:t>plenary session</a:t>
                      </a:r>
                      <a:r>
                        <a:rPr lang="en-GB" sz="700">
                          <a:effectLst/>
                        </a:rPr>
                        <a:t> in which </a:t>
                      </a:r>
                      <a:r>
                        <a:rPr lang="en-GB" sz="700" u="sng">
                          <a:effectLst/>
                          <a:hlinkClick r:id="rId3"/>
                        </a:rPr>
                        <a:t>Members of Parliament</a:t>
                      </a:r>
                      <a:r>
                        <a:rPr lang="en-GB" sz="700">
                          <a:effectLst/>
                        </a:rPr>
                        <a:t> present questions to ministers orally) on Thursdays round the year. We also have signed Current Affairs Programs approximately 40 hours per year. </a:t>
                      </a:r>
                      <a:r>
                        <a:rPr lang="da-DK" sz="700">
                          <a:effectLst/>
                        </a:rPr>
                        <a:t>In national elections there are also signed language programs. 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61" marR="42761" marT="11086" marB="1108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GB" sz="700">
                          <a:effectLst/>
                        </a:rPr>
                        <a:t>0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61" marR="42761" marT="11086" marB="11086"/>
                </a:tc>
              </a:tr>
              <a:tr h="33068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 dirty="0">
                          <a:solidFill>
                            <a:schemeClr val="tx1"/>
                          </a:solidFill>
                          <a:effectLst/>
                        </a:rPr>
                        <a:t>Percent on air broadcast not prime time</a:t>
                      </a:r>
                      <a:endParaRPr lang="nb-NO" sz="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61" marR="42761" marT="11086" marB="1108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2%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61" marR="42761" marT="11086" marB="1108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Don’t measure Prime/ not Prime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61" marR="42761" marT="11086" marB="1108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We seldom transmit sign language exept from prime time.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61" marR="42761" marT="11086" marB="1108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GB" sz="700">
                          <a:effectLst/>
                        </a:rPr>
                        <a:t>20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61" marR="42761" marT="11086" marB="1108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GB" sz="700">
                          <a:effectLst/>
                        </a:rPr>
                        <a:t> 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61" marR="42761" marT="11086" marB="1108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GB" sz="700">
                          <a:effectLst/>
                        </a:rPr>
                        <a:t>0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61" marR="42761" marT="11086" marB="11086"/>
                </a:tc>
              </a:tr>
              <a:tr h="68757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 dirty="0">
                          <a:solidFill>
                            <a:schemeClr val="tx1"/>
                          </a:solidFill>
                          <a:effectLst/>
                        </a:rPr>
                        <a:t>On separate service?</a:t>
                      </a:r>
                      <a:endParaRPr lang="nb-NO" sz="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61" marR="42761" marT="11086" marB="1108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Dedicated Access services portal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61" marR="42761" marT="11086" marB="1108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Simulcast on seperate channel or Online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61" marR="42761" marT="11086" marB="1108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On a separate linear-TV channel ”NRK Tegnspråk”.</a:t>
                      </a:r>
                      <a:endParaRPr lang="nb-NO" sz="7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On our internett player NRK TV. https://tv.nrk.no/programmer/tegnspraak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61" marR="42761" marT="11086" marB="1108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GB" sz="700">
                          <a:effectLst/>
                        </a:rPr>
                        <a:t>Live on a separate simulcast copy of the original service. </a:t>
                      </a:r>
                      <a:endParaRPr lang="nb-NO" sz="7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GB" sz="700">
                          <a:effectLst/>
                        </a:rPr>
                        <a:t>A common channel with DR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61" marR="42761" marT="11086" marB="1108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No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61" marR="42761" marT="11086" marB="1108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 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61" marR="42761" marT="11086" marB="11086"/>
                </a:tc>
              </a:tr>
              <a:tr h="63633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 dirty="0">
                          <a:solidFill>
                            <a:schemeClr val="tx1"/>
                          </a:solidFill>
                          <a:effectLst/>
                        </a:rPr>
                        <a:t>How is the picture composed?</a:t>
                      </a:r>
                      <a:endParaRPr lang="nb-NO" sz="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61" marR="42761" marT="11086" marB="1108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Croma key overlay of the signer fully original picture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61" marR="42761" marT="11086" marB="1108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 dirty="0">
                          <a:effectLst/>
                        </a:rPr>
                        <a:t> </a:t>
                      </a:r>
                      <a:endParaRPr lang="nb-NO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61" marR="42761" marT="11086" marB="1108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 dirty="0">
                          <a:effectLst/>
                        </a:rPr>
                        <a:t>Interpretation made in a separate studio with a green wall. Video from the main channel keyed into the picture in a broadcast mix.</a:t>
                      </a:r>
                      <a:endParaRPr lang="nb-NO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61" marR="42761" marT="11086" marB="1108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GB" sz="700">
                          <a:effectLst/>
                        </a:rPr>
                        <a:t>One or two person(s) in front  of a TV Set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61" marR="42761" marT="11086" marB="1108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Live Person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61" marR="42761" marT="11086" marB="1108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 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61" marR="42761" marT="11086" marB="11086"/>
                </a:tc>
              </a:tr>
              <a:tr h="32923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 dirty="0">
                          <a:solidFill>
                            <a:schemeClr val="tx1"/>
                          </a:solidFill>
                          <a:effectLst/>
                        </a:rPr>
                        <a:t>Available on live streaming?</a:t>
                      </a:r>
                      <a:endParaRPr lang="nb-NO" sz="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61" marR="42761" marT="11086" marB="1108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Yes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61" marR="42761" marT="11086" marB="1108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Yes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61" marR="42761" marT="11086" marB="1108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Yes.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61" marR="42761" marT="11086" marB="1108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no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61" marR="42761" marT="11086" marB="1108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GB" sz="700">
                          <a:effectLst/>
                        </a:rPr>
                        <a:t>Yes, Only Daily Sign Language News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61" marR="42761" marT="11086" marB="1108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GB" sz="700">
                          <a:effectLst/>
                        </a:rPr>
                        <a:t> 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61" marR="42761" marT="11086" marB="11086"/>
                </a:tc>
              </a:tr>
              <a:tr h="18025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 dirty="0">
                          <a:solidFill>
                            <a:schemeClr val="tx1"/>
                          </a:solidFill>
                          <a:effectLst/>
                        </a:rPr>
                        <a:t>Available on demand?</a:t>
                      </a:r>
                      <a:endParaRPr lang="nb-NO" sz="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61" marR="42761" marT="11086" marB="1108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Yes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61" marR="42761" marT="11086" marB="1108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Yes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61" marR="42761" marT="11086" marB="1108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Yes.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61" marR="42761" marT="11086" marB="1108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no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61" marR="42761" marT="11086" marB="1108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GB" sz="700">
                          <a:effectLst/>
                        </a:rPr>
                        <a:t>Yes, Only Daily Sign Language News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61" marR="42761" marT="11086" marB="1108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GB" sz="700">
                          <a:effectLst/>
                        </a:rPr>
                        <a:t> 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61" marR="42761" marT="11086" marB="11086"/>
                </a:tc>
              </a:tr>
              <a:tr h="18025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 dirty="0">
                          <a:solidFill>
                            <a:schemeClr val="tx1"/>
                          </a:solidFill>
                          <a:effectLst/>
                        </a:rPr>
                        <a:t>Percent on demand</a:t>
                      </a:r>
                      <a:endParaRPr lang="nb-NO" sz="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61" marR="42761" marT="11086" marB="1108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5%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61" marR="42761" marT="11086" marB="1108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100%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61" marR="42761" marT="11086" marB="1108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 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61" marR="42761" marT="11086" marB="1108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0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61" marR="42761" marT="11086" marB="1108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 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61" marR="42761" marT="11086" marB="1108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 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61" marR="42761" marT="11086" marB="11086"/>
                </a:tc>
              </a:tr>
              <a:tr h="33068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 dirty="0">
                          <a:solidFill>
                            <a:schemeClr val="tx1"/>
                          </a:solidFill>
                          <a:effectLst/>
                        </a:rPr>
                        <a:t>Plan for future platforms (hbbtv, or other)</a:t>
                      </a:r>
                      <a:endParaRPr lang="nb-NO" sz="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61" marR="42761" marT="11086" marB="1108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No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61" marR="42761" marT="11086" marB="1108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No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61" marR="42761" marT="11086" marB="1108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 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61" marR="42761" marT="11086" marB="1108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GB" sz="700">
                          <a:effectLst/>
                        </a:rPr>
                        <a:t>0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61" marR="42761" marT="11086" marB="1108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>
                          <a:effectLst/>
                        </a:rPr>
                        <a:t>-</a:t>
                      </a:r>
                      <a:endParaRPr lang="nb-NO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61" marR="42761" marT="11086" marB="1108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da-DK" sz="700" dirty="0">
                          <a:effectLst/>
                        </a:rPr>
                        <a:t> </a:t>
                      </a:r>
                      <a:endParaRPr lang="nb-NO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61" marR="42761" marT="11086" marB="11086"/>
                </a:tc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13735" y="4801902"/>
            <a:ext cx="905433" cy="643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1799427"/>
      </p:ext>
    </p:extLst>
  </p:cSld>
  <p:clrMapOvr>
    <a:masterClrMapping/>
  </p:clrMapOvr>
</p:sld>
</file>

<file path=ppt/theme/theme1.xml><?xml version="1.0" encoding="utf-8"?>
<a:theme xmlns:a="http://schemas.openxmlformats.org/drawingml/2006/main" name="Standard utforming">
  <a:themeElements>
    <a:clrScheme name="Standard utforming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 utforming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 utformin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utforming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utforming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utforming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utforming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utforming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 utforming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 utforming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 utforming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 utforming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 utforming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 utforming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621</TotalTime>
  <Words>2404</Words>
  <Application>Microsoft Office PowerPoint</Application>
  <PresentationFormat>Skjermfremvisning (4:3)</PresentationFormat>
  <Paragraphs>493</Paragraphs>
  <Slides>12</Slides>
  <Notes>0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12</vt:i4>
      </vt:variant>
    </vt:vector>
  </HeadingPairs>
  <TitlesOfParts>
    <vt:vector size="17" baseType="lpstr">
      <vt:lpstr>Arial</vt:lpstr>
      <vt:lpstr>Calibri</vt:lpstr>
      <vt:lpstr>Consolas</vt:lpstr>
      <vt:lpstr>Times New Roman</vt:lpstr>
      <vt:lpstr>Standard utforming</vt:lpstr>
      <vt:lpstr>NorDig Accessibility</vt:lpstr>
      <vt:lpstr>Mission</vt:lpstr>
      <vt:lpstr>The Survey</vt:lpstr>
      <vt:lpstr>The Survey</vt:lpstr>
      <vt:lpstr>Analysis</vt:lpstr>
      <vt:lpstr>Audio Description</vt:lpstr>
      <vt:lpstr>Spoken Subtitle</vt:lpstr>
      <vt:lpstr>Same Language Subtitling</vt:lpstr>
      <vt:lpstr>Signing</vt:lpstr>
      <vt:lpstr>Common Questions</vt:lpstr>
      <vt:lpstr>Conclusions</vt:lpstr>
      <vt:lpstr>Next Steps</vt:lpstr>
    </vt:vector>
  </TitlesOfParts>
  <Company>Telenor 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Message to ExCom</dc:title>
  <dc:creator>Henri Caddeo</dc:creator>
  <cp:lastModifiedBy>Kjell Norberg TTRK</cp:lastModifiedBy>
  <cp:revision>1450</cp:revision>
  <cp:lastPrinted>2017-10-03T18:13:30Z</cp:lastPrinted>
  <dcterms:created xsi:type="dcterms:W3CDTF">2007-01-31T19:27:04Z</dcterms:created>
  <dcterms:modified xsi:type="dcterms:W3CDTF">2019-02-13T12:40:34Z</dcterms:modified>
</cp:coreProperties>
</file>