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48" r:id="rId1"/>
  </p:sldMasterIdLst>
  <p:notesMasterIdLst>
    <p:notesMasterId r:id="rId18"/>
  </p:notesMasterIdLst>
  <p:handoutMasterIdLst>
    <p:handoutMasterId r:id="rId19"/>
  </p:handoutMasterIdLst>
  <p:sldIdLst>
    <p:sldId id="672" r:id="rId2"/>
    <p:sldId id="673" r:id="rId3"/>
    <p:sldId id="674" r:id="rId4"/>
    <p:sldId id="675" r:id="rId5"/>
    <p:sldId id="676" r:id="rId6"/>
    <p:sldId id="677" r:id="rId7"/>
    <p:sldId id="678" r:id="rId8"/>
    <p:sldId id="679" r:id="rId9"/>
    <p:sldId id="680" r:id="rId10"/>
    <p:sldId id="681" r:id="rId11"/>
    <p:sldId id="683" r:id="rId12"/>
    <p:sldId id="684" r:id="rId13"/>
    <p:sldId id="685" r:id="rId14"/>
    <p:sldId id="686" r:id="rId15"/>
    <p:sldId id="692" r:id="rId16"/>
    <p:sldId id="691" r:id="rId17"/>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0000"/>
    <a:srgbClr val="D2ECB6"/>
    <a:srgbClr val="663300"/>
    <a:srgbClr val="FFA3A5"/>
    <a:srgbClr val="FFABAD"/>
    <a:srgbClr val="C6E6A2"/>
    <a:srgbClr val="FF5050"/>
    <a:srgbClr val="FF7C80"/>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45" autoAdjust="0"/>
    <p:restoredTop sz="96866" autoAdjust="0"/>
  </p:normalViewPr>
  <p:slideViewPr>
    <p:cSldViewPr>
      <p:cViewPr varScale="1">
        <p:scale>
          <a:sx n="128" d="100"/>
          <a:sy n="128" d="100"/>
        </p:scale>
        <p:origin x="1212" y="132"/>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smtClean="0"/>
              <a:t>Klikk for å redigere tekststiler i malen</a:t>
            </a:r>
          </a:p>
          <a:p>
            <a:pPr lvl="1"/>
            <a:r>
              <a:rPr lang="nb-NO" noProof="0" smtClean="0"/>
              <a:t>Andre nivå</a:t>
            </a:r>
          </a:p>
          <a:p>
            <a:pPr lvl="2"/>
            <a:r>
              <a:rPr lang="nb-NO" noProof="0" smtClean="0"/>
              <a:t>Tredje nivå</a:t>
            </a:r>
          </a:p>
          <a:p>
            <a:pPr lvl="3"/>
            <a:r>
              <a:rPr lang="nb-NO" noProof="0" smtClean="0"/>
              <a:t>Fjerde nivå</a:t>
            </a:r>
          </a:p>
          <a:p>
            <a:pPr lvl="4"/>
            <a:r>
              <a:rPr lang="nb-NO" noProof="0" smtClean="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lvl1pPr>
              <a:defRPr sz="3600">
                <a:latin typeface="Calibri" pitchFamily="34" charset="0"/>
              </a:defRPr>
            </a:lvl1pPr>
          </a:lstStyle>
          <a:p>
            <a:r>
              <a:rPr lang="nb-NO" dirty="0" smtClean="0"/>
              <a:t>Klikk for å redigere tittelstil</a:t>
            </a:r>
            <a:endParaRPr lang="nb-NO" dirty="0"/>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smtClean="0"/>
              <a:t>Klikk for å redigere undertittelstil i malen</a:t>
            </a:r>
            <a:endParaRPr lang="nb-NO"/>
          </a:p>
        </p:txBody>
      </p:sp>
      <p:sp>
        <p:nvSpPr>
          <p:cNvPr id="4" name="Rectangle 4"/>
          <p:cNvSpPr>
            <a:spLocks noGrp="1" noChangeArrowheads="1"/>
          </p:cNvSpPr>
          <p:nvPr>
            <p:ph type="dt" sz="half" idx="10"/>
          </p:nvPr>
        </p:nvSpPr>
        <p:spPr>
          <a:xfrm>
            <a:off x="457200" y="6453335"/>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5"/>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5"/>
            <a:ext cx="730424" cy="268139"/>
          </a:xfrm>
          <a:ln/>
        </p:spPr>
        <p:txBody>
          <a:bodyPr/>
          <a:lstStyle>
            <a:lvl1pPr>
              <a:defRPr sz="1000"/>
            </a:lvl1pPr>
          </a:lstStyle>
          <a:p>
            <a:pPr>
              <a:defRPr/>
            </a:pPr>
            <a:fld id="{8448E413-277E-44FD-9FFC-64B2CB6B3D44}" type="slidenum">
              <a:rPr lang="nb-NO" smtClean="0"/>
              <a:pPr>
                <a:defRPr/>
              </a:pPr>
              <a:t>‹#›</a:t>
            </a:fld>
            <a:endParaRPr lang="nb-NO"/>
          </a:p>
        </p:txBody>
      </p:sp>
      <p:pic>
        <p:nvPicPr>
          <p:cNvPr id="7" name="Picture 8"/>
          <p:cNvPicPr>
            <a:picLocks noChangeAspect="1" noChangeArrowheads="1"/>
          </p:cNvPicPr>
          <p:nvPr userDrawn="1"/>
        </p:nvPicPr>
        <p:blipFill>
          <a:blip r:embed="rId2" cstate="print"/>
          <a:srcRect/>
          <a:stretch>
            <a:fillRect/>
          </a:stretch>
        </p:blipFill>
        <p:spPr bwMode="auto">
          <a:xfrm>
            <a:off x="395536" y="116632"/>
            <a:ext cx="7776864" cy="72008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1268760"/>
            <a:ext cx="8229600" cy="5112568"/>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pic>
        <p:nvPicPr>
          <p:cNvPr id="7" name="Picture 8"/>
          <p:cNvPicPr>
            <a:picLocks noChangeAspect="1" noChangeArrowheads="1"/>
          </p:cNvPicPr>
          <p:nvPr userDrawn="1"/>
        </p:nvPicPr>
        <p:blipFill>
          <a:blip r:embed="rId2" cstate="print"/>
          <a:srcRect/>
          <a:stretch>
            <a:fillRect/>
          </a:stretch>
        </p:blipFill>
        <p:spPr bwMode="auto">
          <a:xfrm>
            <a:off x="395536" y="116632"/>
            <a:ext cx="8280920" cy="720080"/>
          </a:xfrm>
          <a:prstGeom prst="rect">
            <a:avLst/>
          </a:prstGeom>
          <a:noFill/>
          <a:ln w="9525">
            <a:noFill/>
            <a:miter lim="800000"/>
            <a:headEnd/>
            <a:tailEnd/>
          </a:ln>
        </p:spPr>
      </p:pic>
      <p:sp>
        <p:nvSpPr>
          <p:cNvPr id="8" name="Tittel 1"/>
          <p:cNvSpPr>
            <a:spLocks noGrp="1"/>
          </p:cNvSpPr>
          <p:nvPr>
            <p:ph type="title"/>
          </p:nvPr>
        </p:nvSpPr>
        <p:spPr>
          <a:xfrm>
            <a:off x="2339752" y="130622"/>
            <a:ext cx="6264696" cy="706090"/>
          </a:xfrm>
        </p:spPr>
        <p:txBody>
          <a:bodyPr/>
          <a:lstStyle>
            <a:lvl1pPr algn="l">
              <a:defRPr sz="2400"/>
            </a:lvl1pPr>
          </a:lstStyle>
          <a:p>
            <a:r>
              <a:rPr lang="nb-NO" dirty="0" smtClean="0"/>
              <a:t>Klikk for å redigere tittelstil</a:t>
            </a:r>
            <a:endParaRPr lang="nb-NO" dirty="0"/>
          </a:p>
        </p:txBody>
      </p:sp>
      <p:sp>
        <p:nvSpPr>
          <p:cNvPr id="10" name="Platshållare för datum 9"/>
          <p:cNvSpPr>
            <a:spLocks noGrp="1"/>
          </p:cNvSpPr>
          <p:nvPr>
            <p:ph type="dt" sz="half" idx="10"/>
          </p:nvPr>
        </p:nvSpPr>
        <p:spPr>
          <a:xfrm>
            <a:off x="457200" y="6453335"/>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5"/>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5"/>
            <a:ext cx="2895600" cy="268139"/>
          </a:xfrm>
        </p:spPr>
        <p:txBody>
          <a:bodyPr/>
          <a:lstStyle>
            <a:lvl1pPr>
              <a:defRPr sz="1000"/>
            </a:lvl1pPr>
          </a:lstStyle>
          <a:p>
            <a:pPr>
              <a:defRPr/>
            </a:pPr>
            <a:r>
              <a:rPr lang="nb-NO" smtClean="0"/>
              <a:t>NorDig/T 10 February 2007</a:t>
            </a:r>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smtClean="0"/>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smtClean="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smtClean="0"/>
              <a:t>Klikk for å redigere tittelstil</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 Id="rId5" Type="http://schemas.openxmlformats.org/officeDocument/2006/relationships/image" Target="../media/image17.emf"/><Relationship Id="rId4" Type="http://schemas.openxmlformats.org/officeDocument/2006/relationships/image" Target="../media/image16.emf"/></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nb-NO" smtClean="0"/>
              <a:pPr/>
              <a:t>1</a:t>
            </a:fld>
            <a:endParaRPr lang="nb-NO" smtClean="0"/>
          </a:p>
        </p:txBody>
      </p:sp>
      <p:sp>
        <p:nvSpPr>
          <p:cNvPr id="10" name="Rectangle 2"/>
          <p:cNvSpPr txBox="1">
            <a:spLocks noChangeArrowheads="1"/>
          </p:cNvSpPr>
          <p:nvPr/>
        </p:nvSpPr>
        <p:spPr bwMode="auto">
          <a:xfrm>
            <a:off x="2123729" y="44624"/>
            <a:ext cx="6408712" cy="850900"/>
          </a:xfrm>
          <a:prstGeom prst="rect">
            <a:avLst/>
          </a:prstGeom>
          <a:noFill/>
          <a:ln w="9525">
            <a:noFill/>
            <a:miter lim="800000"/>
            <a:headEnd/>
            <a:tailEnd/>
          </a:ln>
        </p:spPr>
        <p:txBody>
          <a:bodyPr anchor="ctr"/>
          <a:lstStyle/>
          <a:p>
            <a:pPr>
              <a:defRPr/>
            </a:pPr>
            <a:r>
              <a:rPr lang="en-GB" sz="2400" b="1" kern="0" dirty="0" err="1">
                <a:latin typeface="+mj-lt"/>
                <a:ea typeface="+mj-ea"/>
                <a:cs typeface="+mj-cs"/>
              </a:rPr>
              <a:t>NorDig</a:t>
            </a:r>
            <a:r>
              <a:rPr lang="en-GB" sz="2400" b="1" kern="0" dirty="0">
                <a:latin typeface="+mj-lt"/>
                <a:ea typeface="+mj-ea"/>
                <a:cs typeface="+mj-cs"/>
              </a:rPr>
              <a:t> </a:t>
            </a:r>
            <a:r>
              <a:rPr lang="en-GB" sz="2400" b="1" kern="0" dirty="0" smtClean="0">
                <a:latin typeface="+mj-lt"/>
                <a:ea typeface="+mj-ea"/>
                <a:cs typeface="+mj-cs"/>
              </a:rPr>
              <a:t>HEVC questionnaire</a:t>
            </a:r>
          </a:p>
          <a:p>
            <a:pPr>
              <a:defRPr/>
            </a:pPr>
            <a:r>
              <a:rPr lang="en-GB" sz="1400" b="1" kern="0" dirty="0" smtClean="0">
                <a:latin typeface="+mj-lt"/>
                <a:ea typeface="+mj-ea"/>
                <a:cs typeface="+mj-cs"/>
              </a:rPr>
              <a:t>   Telco 10</a:t>
            </a:r>
            <a:r>
              <a:rPr lang="en-GB" sz="1400" b="1" kern="0" baseline="30000" dirty="0" smtClean="0">
                <a:latin typeface="+mj-lt"/>
                <a:ea typeface="+mj-ea"/>
                <a:cs typeface="+mj-cs"/>
              </a:rPr>
              <a:t>th</a:t>
            </a:r>
            <a:r>
              <a:rPr lang="en-GB" sz="1400" b="1" kern="0" dirty="0" smtClean="0">
                <a:latin typeface="+mj-lt"/>
                <a:ea typeface="+mj-ea"/>
                <a:cs typeface="+mj-cs"/>
              </a:rPr>
              <a:t> February 2016</a:t>
            </a:r>
            <a:endParaRPr lang="en-GB" sz="1200" b="1" kern="0" dirty="0">
              <a:latin typeface="+mj-lt"/>
              <a:ea typeface="+mj-ea"/>
              <a:cs typeface="+mj-cs"/>
            </a:endParaRPr>
          </a:p>
        </p:txBody>
      </p:sp>
      <p:sp>
        <p:nvSpPr>
          <p:cNvPr id="2" name="TextBox 1"/>
          <p:cNvSpPr txBox="1"/>
          <p:nvPr/>
        </p:nvSpPr>
        <p:spPr>
          <a:xfrm>
            <a:off x="1043608" y="2492896"/>
            <a:ext cx="6619120" cy="1938992"/>
          </a:xfrm>
          <a:prstGeom prst="rect">
            <a:avLst/>
          </a:prstGeom>
          <a:noFill/>
        </p:spPr>
        <p:txBody>
          <a:bodyPr wrap="none" rtlCol="0">
            <a:spAutoFit/>
          </a:bodyPr>
          <a:lstStyle/>
          <a:p>
            <a:r>
              <a:rPr lang="en-US" sz="2400" b="1" dirty="0" smtClean="0"/>
              <a:t>18 </a:t>
            </a:r>
            <a:r>
              <a:rPr lang="en-US" sz="2400" b="1" dirty="0" smtClean="0"/>
              <a:t>answers (so far)</a:t>
            </a:r>
          </a:p>
          <a:p>
            <a:endParaRPr lang="en-US" sz="2400" b="1" dirty="0" smtClean="0"/>
          </a:p>
          <a:p>
            <a:r>
              <a:rPr lang="en-US" sz="2400" b="1" dirty="0" smtClean="0"/>
              <a:t>9 </a:t>
            </a:r>
            <a:r>
              <a:rPr lang="en-US" sz="2400" b="1" dirty="0" smtClean="0"/>
              <a:t>from members (broadcasters &amp; operators)</a:t>
            </a:r>
          </a:p>
          <a:p>
            <a:endParaRPr lang="en-US" sz="2400" b="1" dirty="0"/>
          </a:p>
          <a:p>
            <a:r>
              <a:rPr lang="en-US" sz="2400" b="1" dirty="0"/>
              <a:t>9</a:t>
            </a:r>
            <a:r>
              <a:rPr lang="en-US" sz="2400" b="1" dirty="0" smtClean="0"/>
              <a:t> from manufacturers</a:t>
            </a:r>
            <a:endParaRPr lang="en-US" sz="2400" b="1" dirty="0"/>
          </a:p>
        </p:txBody>
      </p:sp>
    </p:spTree>
    <p:extLst>
      <p:ext uri="{BB962C8B-B14F-4D97-AF65-F5344CB8AC3E}">
        <p14:creationId xmlns:p14="http://schemas.microsoft.com/office/powerpoint/2010/main" val="22623550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39752" y="130622"/>
            <a:ext cx="6264696" cy="706090"/>
          </a:xfrm>
        </p:spPr>
        <p:txBody>
          <a:bodyPr/>
          <a:lstStyle/>
          <a:p>
            <a:r>
              <a:rPr lang="en-GB" dirty="0"/>
              <a:t>Compatibility of existing HEVC </a:t>
            </a:r>
            <a:r>
              <a:rPr lang="en-GB" dirty="0" err="1"/>
              <a:t>iDTVs</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10</a:t>
            </a:fld>
            <a:endParaRPr lang="nb-NO" dirty="0"/>
          </a:p>
        </p:txBody>
      </p:sp>
      <p:sp>
        <p:nvSpPr>
          <p:cNvPr id="2" name="Rectangle 1"/>
          <p:cNvSpPr/>
          <p:nvPr/>
        </p:nvSpPr>
        <p:spPr>
          <a:xfrm>
            <a:off x="251520" y="855127"/>
            <a:ext cx="8784976" cy="2928302"/>
          </a:xfrm>
          <a:prstGeom prst="rect">
            <a:avLst/>
          </a:prstGeom>
        </p:spPr>
        <p:txBody>
          <a:bodyPr wrap="square">
            <a:spAutoFit/>
          </a:bodyPr>
          <a:lstStyle/>
          <a:p>
            <a:pPr>
              <a:lnSpc>
                <a:spcPct val="107000"/>
              </a:lnSpc>
              <a:spcAft>
                <a:spcPts val="400"/>
              </a:spcAft>
            </a:pPr>
            <a:r>
              <a:rPr lang="en-GB" sz="1400" dirty="0" err="1">
                <a:latin typeface="Calibri" panose="020F0502020204030204" pitchFamily="34" charset="0"/>
                <a:ea typeface="Calibri" panose="020F0502020204030204" pitchFamily="34" charset="0"/>
                <a:cs typeface="Times New Roman" panose="02020603050405020304" pitchFamily="18" charset="0"/>
              </a:rPr>
              <a:t>iDTVs</a:t>
            </a:r>
            <a:r>
              <a:rPr lang="en-GB" sz="1400" dirty="0">
                <a:latin typeface="Calibri" panose="020F0502020204030204" pitchFamily="34" charset="0"/>
                <a:ea typeface="Calibri" panose="020F0502020204030204" pitchFamily="34" charset="0"/>
                <a:cs typeface="Times New Roman" panose="02020603050405020304" pitchFamily="18" charset="0"/>
              </a:rPr>
              <a:t>, capable of receiving, decoding and displaying 10-bit HEVC encoded video, have already found their way into consumer homes. Many of these </a:t>
            </a:r>
            <a:r>
              <a:rPr lang="en-GB" sz="1400" dirty="0" err="1">
                <a:latin typeface="Calibri" panose="020F0502020204030204" pitchFamily="34" charset="0"/>
                <a:ea typeface="Calibri" panose="020F0502020204030204" pitchFamily="34" charset="0"/>
                <a:cs typeface="Times New Roman" panose="02020603050405020304" pitchFamily="18" charset="0"/>
              </a:rPr>
              <a:t>iDTVs</a:t>
            </a:r>
            <a:r>
              <a:rPr lang="en-GB" sz="1400" dirty="0">
                <a:latin typeface="Calibri" panose="020F0502020204030204" pitchFamily="34" charset="0"/>
                <a:ea typeface="Calibri" panose="020F0502020204030204" pitchFamily="34" charset="0"/>
                <a:cs typeface="Times New Roman" panose="02020603050405020304" pitchFamily="18" charset="0"/>
              </a:rPr>
              <a:t> lack the ability to present HDR, WCG or HFR. Addressing these receivers requires some compromises to be made. The compromise might be to avoid the use of HDR, WCG or HFR altogether, to tolerate additional cost and complexity in distribution and decoding or to simply avoid addressing these HEVC </a:t>
            </a:r>
            <a:r>
              <a:rPr lang="en-GB" sz="1400" dirty="0" err="1">
                <a:latin typeface="Calibri" panose="020F0502020204030204" pitchFamily="34" charset="0"/>
                <a:ea typeface="Calibri" panose="020F0502020204030204" pitchFamily="34" charset="0"/>
                <a:cs typeface="Times New Roman" panose="02020603050405020304" pitchFamily="18" charset="0"/>
              </a:rPr>
              <a:t>iDTVs</a:t>
            </a:r>
            <a:r>
              <a:rPr lang="en-GB" sz="1400" dirty="0">
                <a:latin typeface="Calibri" panose="020F0502020204030204" pitchFamily="34" charset="0"/>
                <a:ea typeface="Calibri" panose="020F0502020204030204" pitchFamily="34" charset="0"/>
                <a:cs typeface="Times New Roman" panose="02020603050405020304" pitchFamily="18" charset="0"/>
              </a:rPr>
              <a:t> directly by requiring viewers to add a set-top box.</a:t>
            </a:r>
            <a:endParaRPr lang="sv-SE"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200"/>
              </a:spcAft>
            </a:pPr>
            <a:r>
              <a:rPr lang="en-GB" sz="1600" b="1" dirty="0">
                <a:latin typeface="Calibri" panose="020F0502020204030204" pitchFamily="34" charset="0"/>
                <a:ea typeface="Calibri" panose="020F0502020204030204" pitchFamily="34" charset="0"/>
                <a:cs typeface="Times New Roman" panose="02020603050405020304" pitchFamily="18" charset="0"/>
              </a:rPr>
              <a:t>From the following three requirements, please indicate the most important and least important to your </a:t>
            </a:r>
            <a:r>
              <a:rPr lang="en-GB" sz="1600" b="1" dirty="0" smtClean="0">
                <a:latin typeface="Calibri" panose="020F0502020204030204" pitchFamily="34" charset="0"/>
                <a:ea typeface="Calibri" panose="020F0502020204030204" pitchFamily="34" charset="0"/>
                <a:cs typeface="Times New Roman" panose="02020603050405020304" pitchFamily="18" charset="0"/>
              </a:rPr>
              <a:t>business:</a:t>
            </a:r>
            <a:endParaRPr lang="sv-SE" sz="1600" b="1"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smtClean="0">
                <a:latin typeface="Calibri" panose="020F0502020204030204" pitchFamily="34" charset="0"/>
                <a:ea typeface="Calibri" panose="020F0502020204030204" pitchFamily="34" charset="0"/>
                <a:cs typeface="Times New Roman" panose="02020603050405020304" pitchFamily="18" charset="0"/>
              </a:rPr>
              <a:t>Requirement </a:t>
            </a:r>
            <a:r>
              <a:rPr lang="en-GB" sz="1600" dirty="0">
                <a:latin typeface="Calibri" panose="020F0502020204030204" pitchFamily="34" charset="0"/>
                <a:ea typeface="Calibri" panose="020F0502020204030204" pitchFamily="34" charset="0"/>
                <a:cs typeface="Times New Roman" panose="02020603050405020304" pitchFamily="18" charset="0"/>
              </a:rPr>
              <a:t>1.</a:t>
            </a:r>
            <a:r>
              <a:rPr lang="en-GB" sz="1600" dirty="0">
                <a:latin typeface="Times New Roman" panose="02020603050405020304" pitchFamily="18" charset="0"/>
                <a:ea typeface="Calibri" panose="020F0502020204030204" pitchFamily="34" charset="0"/>
                <a:cs typeface="Times New Roman" panose="02020603050405020304" pitchFamily="18" charset="0"/>
              </a:rPr>
              <a:t> </a:t>
            </a:r>
            <a:r>
              <a:rPr lang="en-GB" sz="1600" dirty="0" smtClean="0">
                <a:latin typeface="Times New Roman" panose="02020603050405020304" pitchFamily="18" charset="0"/>
                <a:ea typeface="Calibri" panose="020F0502020204030204" pitchFamily="34" charset="0"/>
                <a:cs typeface="Times New Roman" panose="02020603050405020304" pitchFamily="18" charset="0"/>
              </a:rPr>
              <a:t>   </a:t>
            </a:r>
            <a:r>
              <a:rPr lang="en-GB" sz="1600" dirty="0" smtClean="0">
                <a:latin typeface="Calibri" panose="020F0502020204030204" pitchFamily="34" charset="0"/>
                <a:ea typeface="Calibri" panose="020F0502020204030204" pitchFamily="34" charset="0"/>
                <a:cs typeface="Times New Roman" panose="02020603050405020304" pitchFamily="18" charset="0"/>
              </a:rPr>
              <a:t>Ability </a:t>
            </a:r>
            <a:r>
              <a:rPr lang="en-GB" sz="1600" dirty="0">
                <a:latin typeface="Calibri" panose="020F0502020204030204" pitchFamily="34" charset="0"/>
                <a:ea typeface="Calibri" panose="020F0502020204030204" pitchFamily="34" charset="0"/>
                <a:cs typeface="Times New Roman" panose="02020603050405020304" pitchFamily="18" charset="0"/>
              </a:rPr>
              <a:t>to make use of HDR, WCG or </a:t>
            </a:r>
            <a:r>
              <a:rPr lang="en-GB" sz="1600" dirty="0" smtClean="0">
                <a:latin typeface="Calibri" panose="020F0502020204030204" pitchFamily="34" charset="0"/>
                <a:ea typeface="Calibri" panose="020F0502020204030204" pitchFamily="34" charset="0"/>
                <a:cs typeface="Times New Roman" panose="02020603050405020304" pitchFamily="18" charset="0"/>
              </a:rPr>
              <a:t>HFR</a:t>
            </a:r>
            <a:r>
              <a:rPr lang="sv-SE" sz="1600" dirty="0" smtClean="0">
                <a:latin typeface="Calibri" panose="020F0502020204030204" pitchFamily="34" charset="0"/>
                <a:ea typeface="Calibri" panose="020F0502020204030204" pitchFamily="34" charset="0"/>
                <a:cs typeface="Times New Roman" panose="02020603050405020304" pitchFamily="18" charset="0"/>
              </a:rPr>
              <a:t/>
            </a:r>
            <a:br>
              <a:rPr lang="sv-SE" sz="1600" dirty="0" smtClean="0">
                <a:latin typeface="Calibri" panose="020F0502020204030204" pitchFamily="34" charset="0"/>
                <a:ea typeface="Calibri" panose="020F0502020204030204" pitchFamily="34" charset="0"/>
                <a:cs typeface="Times New Roman" panose="02020603050405020304" pitchFamily="18" charset="0"/>
              </a:rPr>
            </a:br>
            <a:r>
              <a:rPr lang="en-GB" sz="1600" dirty="0" smtClean="0">
                <a:latin typeface="Calibri" panose="020F0502020204030204" pitchFamily="34" charset="0"/>
                <a:ea typeface="Calibri" panose="020F0502020204030204" pitchFamily="34" charset="0"/>
                <a:cs typeface="Times New Roman" panose="02020603050405020304" pitchFamily="18" charset="0"/>
              </a:rPr>
              <a:t>Requirement </a:t>
            </a:r>
            <a:r>
              <a:rPr lang="en-GB" sz="1600" dirty="0">
                <a:latin typeface="Calibri" panose="020F0502020204030204" pitchFamily="34" charset="0"/>
                <a:ea typeface="Calibri" panose="020F0502020204030204" pitchFamily="34" charset="0"/>
                <a:cs typeface="Times New Roman" panose="02020603050405020304" pitchFamily="18" charset="0"/>
              </a:rPr>
              <a:t>2.</a:t>
            </a:r>
            <a:r>
              <a:rPr lang="en-GB" sz="1600" dirty="0">
                <a:latin typeface="Times New Roman" panose="02020603050405020304" pitchFamily="18" charset="0"/>
                <a:ea typeface="Calibri" panose="020F0502020204030204" pitchFamily="34" charset="0"/>
                <a:cs typeface="Times New Roman" panose="02020603050405020304" pitchFamily="18" charset="0"/>
              </a:rPr>
              <a:t>    </a:t>
            </a:r>
            <a:r>
              <a:rPr lang="en-GB" sz="1600" dirty="0">
                <a:latin typeface="Calibri" panose="020F0502020204030204" pitchFamily="34" charset="0"/>
                <a:ea typeface="Calibri" panose="020F0502020204030204" pitchFamily="34" charset="0"/>
                <a:cs typeface="Times New Roman" panose="02020603050405020304" pitchFamily="18" charset="0"/>
              </a:rPr>
              <a:t>Simplicity and cost effectiveness in distribution and </a:t>
            </a:r>
            <a:r>
              <a:rPr lang="en-GB" sz="1600" dirty="0" smtClean="0">
                <a:latin typeface="Calibri" panose="020F0502020204030204" pitchFamily="34" charset="0"/>
                <a:ea typeface="Calibri" panose="020F0502020204030204" pitchFamily="34" charset="0"/>
                <a:cs typeface="Times New Roman" panose="02020603050405020304" pitchFamily="18" charset="0"/>
              </a:rPr>
              <a:t>decoding</a:t>
            </a:r>
            <a:r>
              <a:rPr lang="sv-SE" sz="1600" dirty="0" smtClean="0">
                <a:latin typeface="Calibri" panose="020F0502020204030204" pitchFamily="34" charset="0"/>
                <a:ea typeface="Calibri" panose="020F0502020204030204" pitchFamily="34" charset="0"/>
                <a:cs typeface="Times New Roman" panose="02020603050405020304" pitchFamily="18" charset="0"/>
              </a:rPr>
              <a:t/>
            </a:r>
            <a:br>
              <a:rPr lang="sv-SE" sz="1600" dirty="0" smtClean="0">
                <a:latin typeface="Calibri" panose="020F0502020204030204" pitchFamily="34" charset="0"/>
                <a:ea typeface="Calibri" panose="020F0502020204030204" pitchFamily="34" charset="0"/>
                <a:cs typeface="Times New Roman" panose="02020603050405020304" pitchFamily="18" charset="0"/>
              </a:rPr>
            </a:br>
            <a:r>
              <a:rPr lang="en-GB" sz="1600" dirty="0" smtClean="0">
                <a:latin typeface="Calibri" panose="020F0502020204030204" pitchFamily="34" charset="0"/>
                <a:ea typeface="Calibri" panose="020F0502020204030204" pitchFamily="34" charset="0"/>
                <a:cs typeface="Times New Roman" panose="02020603050405020304" pitchFamily="18" charset="0"/>
              </a:rPr>
              <a:t>Requirement </a:t>
            </a:r>
            <a:r>
              <a:rPr lang="en-GB" sz="1600" dirty="0">
                <a:latin typeface="Calibri" panose="020F0502020204030204" pitchFamily="34" charset="0"/>
                <a:ea typeface="Calibri" panose="020F0502020204030204" pitchFamily="34" charset="0"/>
                <a:cs typeface="Times New Roman" panose="02020603050405020304" pitchFamily="18" charset="0"/>
              </a:rPr>
              <a:t>3.</a:t>
            </a:r>
            <a:r>
              <a:rPr lang="en-GB" sz="1600" dirty="0">
                <a:latin typeface="Times New Roman" panose="02020603050405020304" pitchFamily="18" charset="0"/>
                <a:ea typeface="Calibri" panose="020F0502020204030204" pitchFamily="34" charset="0"/>
                <a:cs typeface="Times New Roman" panose="02020603050405020304" pitchFamily="18" charset="0"/>
              </a:rPr>
              <a:t>    </a:t>
            </a:r>
            <a:r>
              <a:rPr lang="en-GB" sz="1600" dirty="0">
                <a:latin typeface="Calibri" panose="020F0502020204030204" pitchFamily="34" charset="0"/>
                <a:ea typeface="Calibri" panose="020F0502020204030204" pitchFamily="34" charset="0"/>
                <a:cs typeface="Times New Roman" panose="02020603050405020304" pitchFamily="18" charset="0"/>
              </a:rPr>
              <a:t>Early-adopting consumers being able to make full use of their investment in </a:t>
            </a:r>
            <a:r>
              <a:rPr lang="en-GB" sz="1600" dirty="0" smtClean="0">
                <a:latin typeface="Calibri" panose="020F0502020204030204" pitchFamily="34" charset="0"/>
                <a:ea typeface="Calibri" panose="020F0502020204030204" pitchFamily="34" charset="0"/>
                <a:cs typeface="Times New Roman" panose="02020603050405020304" pitchFamily="18" charset="0"/>
              </a:rPr>
              <a:t>HEVC </a:t>
            </a:r>
            <a:br>
              <a:rPr lang="en-GB" sz="1600" dirty="0" smtClean="0">
                <a:latin typeface="Calibri" panose="020F0502020204030204" pitchFamily="34" charset="0"/>
                <a:ea typeface="Calibri" panose="020F0502020204030204" pitchFamily="34" charset="0"/>
                <a:cs typeface="Times New Roman" panose="02020603050405020304" pitchFamily="18" charset="0"/>
              </a:rPr>
            </a:br>
            <a:r>
              <a:rPr lang="en-GB" sz="1600" dirty="0" smtClean="0">
                <a:latin typeface="Calibri" panose="020F0502020204030204" pitchFamily="34" charset="0"/>
                <a:ea typeface="Calibri" panose="020F0502020204030204" pitchFamily="34" charset="0"/>
                <a:cs typeface="Times New Roman" panose="02020603050405020304" pitchFamily="18" charset="0"/>
              </a:rPr>
              <a:t>                                 decoding </a:t>
            </a:r>
            <a:r>
              <a:rPr lang="en-GB" sz="1600" dirty="0" err="1">
                <a:latin typeface="Calibri" panose="020F0502020204030204" pitchFamily="34" charset="0"/>
                <a:ea typeface="Calibri" panose="020F0502020204030204" pitchFamily="34" charset="0"/>
                <a:cs typeface="Times New Roman" panose="02020603050405020304" pitchFamily="18" charset="0"/>
              </a:rPr>
              <a:t>iDTVs</a:t>
            </a:r>
            <a:endParaRPr lang="sv-SE"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848" y="3437394"/>
            <a:ext cx="5148064" cy="3358252"/>
          </a:xfrm>
          <a:prstGeom prst="rect">
            <a:avLst/>
          </a:prstGeom>
        </p:spPr>
      </p:pic>
    </p:spTree>
    <p:extLst>
      <p:ext uri="{BB962C8B-B14F-4D97-AF65-F5344CB8AC3E}">
        <p14:creationId xmlns:p14="http://schemas.microsoft.com/office/powerpoint/2010/main" val="3075005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Compatibility of existing HEVC </a:t>
            </a:r>
            <a:r>
              <a:rPr lang="en-GB" dirty="0" err="1"/>
              <a:t>iDTVs</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11</a:t>
            </a:fld>
            <a:endParaRPr lang="nb-NO" dirty="0"/>
          </a:p>
        </p:txBody>
      </p:sp>
      <p:sp>
        <p:nvSpPr>
          <p:cNvPr id="5" name="TextBox 4"/>
          <p:cNvSpPr txBox="1"/>
          <p:nvPr/>
        </p:nvSpPr>
        <p:spPr>
          <a:xfrm>
            <a:off x="1907038" y="1052942"/>
            <a:ext cx="5113900" cy="646331"/>
          </a:xfrm>
          <a:prstGeom prst="rect">
            <a:avLst/>
          </a:prstGeom>
          <a:noFill/>
        </p:spPr>
        <p:txBody>
          <a:bodyPr wrap="none" rtlCol="0">
            <a:spAutoFit/>
          </a:bodyPr>
          <a:lstStyle/>
          <a:p>
            <a:pPr algn="ctr"/>
            <a:r>
              <a:rPr lang="en-US" sz="2000" dirty="0" smtClean="0"/>
              <a:t>Preference for ”Backward Compatibility”</a:t>
            </a:r>
          </a:p>
          <a:p>
            <a:pPr algn="ctr"/>
            <a:r>
              <a:rPr lang="en-US" sz="1600" dirty="0"/>
              <a:t>(</a:t>
            </a:r>
            <a:r>
              <a:rPr lang="en-US" sz="1600" dirty="0" smtClean="0"/>
              <a:t>Compiled from the answers of the previous question.)</a:t>
            </a:r>
            <a:endParaRPr lang="en-US" sz="1600" dirty="0"/>
          </a:p>
        </p:txBody>
      </p:sp>
      <p:pic>
        <p:nvPicPr>
          <p:cNvPr id="2" name="Picture 1"/>
          <p:cNvPicPr>
            <a:picLocks noChangeAspect="1"/>
          </p:cNvPicPr>
          <p:nvPr/>
        </p:nvPicPr>
        <p:blipFill>
          <a:blip r:embed="rId2"/>
          <a:stretch>
            <a:fillRect/>
          </a:stretch>
        </p:blipFill>
        <p:spPr>
          <a:xfrm>
            <a:off x="930837" y="1884168"/>
            <a:ext cx="7066302" cy="4569167"/>
          </a:xfrm>
          <a:prstGeom prst="rect">
            <a:avLst/>
          </a:prstGeom>
        </p:spPr>
      </p:pic>
    </p:spTree>
    <p:extLst>
      <p:ext uri="{BB962C8B-B14F-4D97-AF65-F5344CB8AC3E}">
        <p14:creationId xmlns:p14="http://schemas.microsoft.com/office/powerpoint/2010/main" val="2749296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Next Generation Audio</a:t>
            </a:r>
            <a:endParaRPr lang="en-US"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12</a:t>
            </a:fld>
            <a:endParaRPr lang="nb-NO" dirty="0"/>
          </a:p>
        </p:txBody>
      </p:sp>
      <p:sp>
        <p:nvSpPr>
          <p:cNvPr id="2" name="Rectangle 1"/>
          <p:cNvSpPr/>
          <p:nvPr/>
        </p:nvSpPr>
        <p:spPr>
          <a:xfrm>
            <a:off x="251520" y="836712"/>
            <a:ext cx="8784976" cy="2463367"/>
          </a:xfrm>
          <a:prstGeom prst="rect">
            <a:avLst/>
          </a:prstGeom>
        </p:spPr>
        <p:txBody>
          <a:bodyPr wrap="square">
            <a:spAutoFit/>
          </a:bodyPr>
          <a:lstStyle/>
          <a:p>
            <a:pPr>
              <a:lnSpc>
                <a:spcPct val="107000"/>
              </a:lnSpc>
              <a:spcAft>
                <a:spcPts val="300"/>
              </a:spcAft>
            </a:pPr>
            <a:r>
              <a:rPr lang="en-US" sz="1400" dirty="0" smtClean="0">
                <a:latin typeface="Calibri" panose="020F0502020204030204" pitchFamily="34" charset="0"/>
                <a:ea typeface="Calibri" panose="020F0502020204030204" pitchFamily="34" charset="0"/>
                <a:cs typeface="Times New Roman" panose="02020603050405020304" pitchFamily="18" charset="0"/>
              </a:rPr>
              <a:t>Incorporating HEVC as a video codec in the </a:t>
            </a:r>
            <a:r>
              <a:rPr lang="en-US" sz="1400" dirty="0" err="1" smtClean="0">
                <a:latin typeface="Calibri" panose="020F0502020204030204" pitchFamily="34" charset="0"/>
                <a:ea typeface="Calibri" panose="020F0502020204030204" pitchFamily="34" charset="0"/>
                <a:cs typeface="Times New Roman" panose="02020603050405020304" pitchFamily="18" charset="0"/>
              </a:rPr>
              <a:t>NorDig</a:t>
            </a:r>
            <a:r>
              <a:rPr lang="en-US" sz="1400" dirty="0" smtClean="0">
                <a:latin typeface="Calibri" panose="020F0502020204030204" pitchFamily="34" charset="0"/>
                <a:ea typeface="Calibri" panose="020F0502020204030204" pitchFamily="34" charset="0"/>
                <a:cs typeface="Times New Roman" panose="02020603050405020304" pitchFamily="18" charset="0"/>
              </a:rPr>
              <a:t> IRD specification also means an opportunity to include additional audio functionality. The “Next Generation Audio” codecs (as defined by DVB) are offering </a:t>
            </a:r>
            <a:r>
              <a:rPr lang="en-GB" sz="1400" dirty="0" smtClean="0">
                <a:latin typeface="Calibri" panose="020F0502020204030204" pitchFamily="34" charset="0"/>
                <a:ea typeface="Calibri" panose="020F0502020204030204" pitchFamily="34" charset="0"/>
                <a:cs typeface="Times New Roman" panose="02020603050405020304" pitchFamily="18" charset="0"/>
              </a:rPr>
              <a:t>broadcasters the possibility to deliver improved audio experiences</a:t>
            </a:r>
            <a:r>
              <a:rPr lang="en-GB" sz="1400" i="1" dirty="0" smtClean="0">
                <a:latin typeface="Calibri" panose="020F0502020204030204" pitchFamily="34" charset="0"/>
                <a:ea typeface="Calibri" panose="020F0502020204030204" pitchFamily="34" charset="0"/>
                <a:cs typeface="Times New Roman" panose="02020603050405020304" pitchFamily="18" charset="0"/>
              </a:rPr>
              <a:t> </a:t>
            </a:r>
            <a:r>
              <a:rPr lang="en-US" sz="1400" dirty="0" smtClean="0">
                <a:latin typeface="Calibri" panose="020F0502020204030204" pitchFamily="34" charset="0"/>
                <a:ea typeface="Calibri" panose="020F0502020204030204" pitchFamily="34" charset="0"/>
                <a:cs typeface="Times New Roman" panose="02020603050405020304" pitchFamily="18" charset="0"/>
              </a:rPr>
              <a:t>and will handle object and scene based as well as channel based audio streams.  The NGA codecs have an extensive set of features including handling of multiple audio tracks (multiple languages, audio description, spoken subtitles and so on), handling of production metadata, good control of loudness and down-mix, the possibility for the listener to personalize the listening experience, support for binaural stereo and more… The performance of NGA codecs that are candidates to be included in the TS 101154 specification are now evaluated by DVB. </a:t>
            </a:r>
            <a:r>
              <a:rPr lang="sv-SE" sz="1400" dirty="0">
                <a:latin typeface="Calibri" panose="020F0502020204030204" pitchFamily="34" charset="0"/>
                <a:ea typeface="Calibri" panose="020F0502020204030204" pitchFamily="34" charset="0"/>
                <a:cs typeface="Times New Roman" panose="02020603050405020304" pitchFamily="18" charset="0"/>
              </a:rPr>
              <a:t/>
            </a:r>
            <a:br>
              <a:rPr lang="sv-SE" sz="1400" dirty="0">
                <a:latin typeface="Calibri" panose="020F0502020204030204" pitchFamily="34" charset="0"/>
                <a:ea typeface="Calibri" panose="020F0502020204030204" pitchFamily="34" charset="0"/>
                <a:cs typeface="Times New Roman" panose="02020603050405020304" pitchFamily="18" charset="0"/>
              </a:rPr>
            </a:br>
            <a:r>
              <a:rPr lang="en-US" sz="1600" b="1" dirty="0" smtClean="0">
                <a:latin typeface="Calibri" panose="020F0502020204030204" pitchFamily="34" charset="0"/>
                <a:ea typeface="Calibri" panose="020F0502020204030204" pitchFamily="34" charset="0"/>
                <a:cs typeface="Times New Roman" panose="02020603050405020304" pitchFamily="18" charset="0"/>
              </a:rPr>
              <a:t>Should we consider adding one or more of the “Next Generation Audio” codecs to the HEVC version of the </a:t>
            </a:r>
            <a:r>
              <a:rPr lang="en-US" sz="1600" b="1" dirty="0" err="1" smtClean="0">
                <a:latin typeface="Calibri" panose="020F0502020204030204" pitchFamily="34" charset="0"/>
                <a:ea typeface="Calibri" panose="020F0502020204030204" pitchFamily="34" charset="0"/>
                <a:cs typeface="Times New Roman" panose="02020603050405020304" pitchFamily="18" charset="0"/>
              </a:rPr>
              <a:t>NorDig</a:t>
            </a:r>
            <a:r>
              <a:rPr lang="en-US" sz="1600" b="1" dirty="0" smtClean="0">
                <a:latin typeface="Calibri" panose="020F0502020204030204" pitchFamily="34" charset="0"/>
                <a:ea typeface="Calibri" panose="020F0502020204030204" pitchFamily="34" charset="0"/>
                <a:cs typeface="Times New Roman" panose="02020603050405020304" pitchFamily="18" charset="0"/>
              </a:rPr>
              <a:t> specification?</a:t>
            </a:r>
            <a:endParaRPr lang="sv-SE"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2771800" y="3021783"/>
            <a:ext cx="5615106" cy="3647577"/>
          </a:xfrm>
          <a:prstGeom prst="rect">
            <a:avLst/>
          </a:prstGeom>
        </p:spPr>
      </p:pic>
    </p:spTree>
    <p:extLst>
      <p:ext uri="{BB962C8B-B14F-4D97-AF65-F5344CB8AC3E}">
        <p14:creationId xmlns:p14="http://schemas.microsoft.com/office/powerpoint/2010/main" val="33328980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Additional or refined audio functionalities </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13</a:t>
            </a:fld>
            <a:endParaRPr lang="nb-NO" dirty="0"/>
          </a:p>
        </p:txBody>
      </p:sp>
      <p:sp>
        <p:nvSpPr>
          <p:cNvPr id="5" name="Rectangle 4"/>
          <p:cNvSpPr/>
          <p:nvPr/>
        </p:nvSpPr>
        <p:spPr>
          <a:xfrm>
            <a:off x="611560" y="1124744"/>
            <a:ext cx="7704856" cy="685059"/>
          </a:xfrm>
          <a:prstGeom prst="rect">
            <a:avLst/>
          </a:prstGeom>
        </p:spPr>
        <p:txBody>
          <a:bodyPr wrap="square">
            <a:spAutoFit/>
          </a:bodyPr>
          <a:lstStyle/>
          <a:p>
            <a:pPr>
              <a:lnSpc>
                <a:spcPct val="107000"/>
              </a:lnSpc>
              <a:spcAft>
                <a:spcPts val="800"/>
              </a:spcAft>
            </a:pPr>
            <a:r>
              <a:rPr lang="en-US" b="1" dirty="0">
                <a:latin typeface="Calibri" panose="020F0502020204030204" pitchFamily="34" charset="0"/>
                <a:ea typeface="Calibri" panose="020F0502020204030204" pitchFamily="34" charset="0"/>
                <a:cs typeface="Times New Roman" panose="02020603050405020304" pitchFamily="18" charset="0"/>
              </a:rPr>
              <a:t>If yes or </a:t>
            </a:r>
            <a:r>
              <a:rPr lang="en-US" b="1" dirty="0" smtClean="0">
                <a:latin typeface="Calibri" panose="020F0502020204030204" pitchFamily="34" charset="0"/>
                <a:ea typeface="Calibri" panose="020F0502020204030204" pitchFamily="34" charset="0"/>
                <a:cs typeface="Times New Roman" panose="02020603050405020304" pitchFamily="18" charset="0"/>
              </a:rPr>
              <a:t>maybe to the previous question, </a:t>
            </a:r>
            <a:r>
              <a:rPr lang="en-US" b="1" dirty="0">
                <a:latin typeface="Calibri" panose="020F0502020204030204" pitchFamily="34" charset="0"/>
                <a:ea typeface="Calibri" panose="020F0502020204030204" pitchFamily="34" charset="0"/>
                <a:cs typeface="Times New Roman" panose="02020603050405020304" pitchFamily="18" charset="0"/>
              </a:rPr>
              <a:t>which additional/refined functionalities would you intend to leverage? (Several options can be marked).</a:t>
            </a:r>
            <a:endParaRPr lang="sv-SE"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873486" y="1916933"/>
            <a:ext cx="7181003" cy="4639134"/>
          </a:xfrm>
          <a:prstGeom prst="rect">
            <a:avLst/>
          </a:prstGeom>
        </p:spPr>
      </p:pic>
    </p:spTree>
    <p:extLst>
      <p:ext uri="{BB962C8B-B14F-4D97-AF65-F5344CB8AC3E}">
        <p14:creationId xmlns:p14="http://schemas.microsoft.com/office/powerpoint/2010/main" val="581081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Removal of “legacy” </a:t>
            </a:r>
            <a:r>
              <a:rPr lang="en-US" dirty="0" smtClean="0"/>
              <a:t>functions/requirements</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14</a:t>
            </a:fld>
            <a:endParaRPr lang="nb-NO" dirty="0"/>
          </a:p>
        </p:txBody>
      </p:sp>
      <p:sp>
        <p:nvSpPr>
          <p:cNvPr id="2" name="Rectangle 1"/>
          <p:cNvSpPr/>
          <p:nvPr/>
        </p:nvSpPr>
        <p:spPr>
          <a:xfrm>
            <a:off x="333872" y="836712"/>
            <a:ext cx="8352928" cy="882742"/>
          </a:xfrm>
          <a:prstGeom prst="rect">
            <a:avLst/>
          </a:prstGeom>
        </p:spPr>
        <p:txBody>
          <a:bodyPr wrap="square">
            <a:spAutoFit/>
          </a:bodyPr>
          <a:lstStyle/>
          <a:p>
            <a:pPr>
              <a:lnSpc>
                <a:spcPct val="107000"/>
              </a:lnSpc>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By the time HEVC is introduced in </a:t>
            </a:r>
            <a:r>
              <a:rPr lang="en-US" sz="1600" dirty="0" err="1">
                <a:latin typeface="Calibri" panose="020F0502020204030204" pitchFamily="34" charset="0"/>
                <a:ea typeface="Calibri" panose="020F0502020204030204" pitchFamily="34" charset="0"/>
                <a:cs typeface="Times New Roman" panose="02020603050405020304" pitchFamily="18" charset="0"/>
              </a:rPr>
              <a:t>NorDig</a:t>
            </a:r>
            <a:r>
              <a:rPr lang="en-US" sz="1600" dirty="0">
                <a:latin typeface="Calibri" panose="020F0502020204030204" pitchFamily="34" charset="0"/>
                <a:ea typeface="Calibri" panose="020F0502020204030204" pitchFamily="34" charset="0"/>
                <a:cs typeface="Times New Roman" panose="02020603050405020304" pitchFamily="18" charset="0"/>
              </a:rPr>
              <a:t>, some of the functional requirements in the current version of the specification may have lost their importance. Such requirements could then be made optional or be totally removed from the specification.</a:t>
            </a:r>
            <a:endParaRPr lang="sv-SE"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12"/>
          <p:cNvPicPr>
            <a:picLocks noChangeAspect="1"/>
          </p:cNvPicPr>
          <p:nvPr/>
        </p:nvPicPr>
        <p:blipFill>
          <a:blip r:embed="rId2"/>
          <a:stretch>
            <a:fillRect/>
          </a:stretch>
        </p:blipFill>
        <p:spPr>
          <a:xfrm>
            <a:off x="251519" y="1719454"/>
            <a:ext cx="3888434" cy="2492153"/>
          </a:xfrm>
          <a:prstGeom prst="rect">
            <a:avLst/>
          </a:prstGeom>
        </p:spPr>
      </p:pic>
      <p:pic>
        <p:nvPicPr>
          <p:cNvPr id="14" name="Picture 13"/>
          <p:cNvPicPr>
            <a:picLocks noChangeAspect="1"/>
          </p:cNvPicPr>
          <p:nvPr/>
        </p:nvPicPr>
        <p:blipFill>
          <a:blip r:embed="rId3"/>
          <a:stretch>
            <a:fillRect/>
          </a:stretch>
        </p:blipFill>
        <p:spPr>
          <a:xfrm>
            <a:off x="4478012" y="1713242"/>
            <a:ext cx="3888435" cy="2498365"/>
          </a:xfrm>
          <a:prstGeom prst="rect">
            <a:avLst/>
          </a:prstGeom>
        </p:spPr>
      </p:pic>
      <p:pic>
        <p:nvPicPr>
          <p:cNvPr id="15" name="Picture 14"/>
          <p:cNvPicPr>
            <a:picLocks noChangeAspect="1"/>
          </p:cNvPicPr>
          <p:nvPr/>
        </p:nvPicPr>
        <p:blipFill>
          <a:blip r:embed="rId4"/>
          <a:stretch>
            <a:fillRect/>
          </a:stretch>
        </p:blipFill>
        <p:spPr>
          <a:xfrm>
            <a:off x="251519" y="4278537"/>
            <a:ext cx="3886696" cy="2497284"/>
          </a:xfrm>
          <a:prstGeom prst="rect">
            <a:avLst/>
          </a:prstGeom>
        </p:spPr>
      </p:pic>
      <p:pic>
        <p:nvPicPr>
          <p:cNvPr id="16" name="Picture 15"/>
          <p:cNvPicPr>
            <a:picLocks noChangeAspect="1"/>
          </p:cNvPicPr>
          <p:nvPr/>
        </p:nvPicPr>
        <p:blipFill>
          <a:blip r:embed="rId5"/>
          <a:stretch>
            <a:fillRect/>
          </a:stretch>
        </p:blipFill>
        <p:spPr>
          <a:xfrm>
            <a:off x="4478012" y="4278537"/>
            <a:ext cx="3888435" cy="2497284"/>
          </a:xfrm>
          <a:prstGeom prst="rect">
            <a:avLst/>
          </a:prstGeom>
        </p:spPr>
      </p:pic>
    </p:spTree>
    <p:extLst>
      <p:ext uri="{BB962C8B-B14F-4D97-AF65-F5344CB8AC3E}">
        <p14:creationId xmlns:p14="http://schemas.microsoft.com/office/powerpoint/2010/main" val="948496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Removal of “legacy” functions/requirements</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15</a:t>
            </a:fld>
            <a:endParaRPr lang="nb-NO" dirty="0"/>
          </a:p>
        </p:txBody>
      </p:sp>
      <p:pic>
        <p:nvPicPr>
          <p:cNvPr id="5" name="Picture 4"/>
          <p:cNvPicPr>
            <a:picLocks noChangeAspect="1"/>
          </p:cNvPicPr>
          <p:nvPr/>
        </p:nvPicPr>
        <p:blipFill>
          <a:blip r:embed="rId2"/>
          <a:stretch>
            <a:fillRect/>
          </a:stretch>
        </p:blipFill>
        <p:spPr>
          <a:xfrm>
            <a:off x="971600" y="1484784"/>
            <a:ext cx="7099990" cy="4608512"/>
          </a:xfrm>
          <a:prstGeom prst="rect">
            <a:avLst/>
          </a:prstGeom>
        </p:spPr>
      </p:pic>
    </p:spTree>
    <p:extLst>
      <p:ext uri="{BB962C8B-B14F-4D97-AF65-F5344CB8AC3E}">
        <p14:creationId xmlns:p14="http://schemas.microsoft.com/office/powerpoint/2010/main" val="187344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15231" y="137854"/>
            <a:ext cx="6768752" cy="706090"/>
          </a:xfrm>
        </p:spPr>
        <p:txBody>
          <a:bodyPr/>
          <a:lstStyle/>
          <a:p>
            <a:r>
              <a:rPr lang="en-US" dirty="0"/>
              <a:t>Updates and </a:t>
            </a:r>
            <a:r>
              <a:rPr lang="en-US" dirty="0" smtClean="0"/>
              <a:t>additions </a:t>
            </a:r>
            <a:r>
              <a:rPr lang="en-US" dirty="0"/>
              <a:t>to other IRD </a:t>
            </a:r>
            <a:r>
              <a:rPr lang="en-US" dirty="0" smtClean="0"/>
              <a:t>functionality</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16</a:t>
            </a:fld>
            <a:endParaRPr lang="nb-NO" dirty="0"/>
          </a:p>
        </p:txBody>
      </p:sp>
      <p:sp>
        <p:nvSpPr>
          <p:cNvPr id="2" name="TextBox 1"/>
          <p:cNvSpPr txBox="1"/>
          <p:nvPr/>
        </p:nvSpPr>
        <p:spPr>
          <a:xfrm>
            <a:off x="395536" y="943349"/>
            <a:ext cx="8288447" cy="1138773"/>
          </a:xfrm>
          <a:prstGeom prst="rect">
            <a:avLst/>
          </a:prstGeom>
          <a:noFill/>
        </p:spPr>
        <p:txBody>
          <a:bodyPr wrap="square" rtlCol="0">
            <a:spAutoFit/>
          </a:bodyPr>
          <a:lstStyle/>
          <a:p>
            <a:r>
              <a:rPr lang="en-US" sz="1600" dirty="0"/>
              <a:t>Making a new </a:t>
            </a:r>
            <a:r>
              <a:rPr lang="en-US" sz="1600" dirty="0" err="1"/>
              <a:t>NorDig</a:t>
            </a:r>
            <a:r>
              <a:rPr lang="en-US" sz="1600" dirty="0"/>
              <a:t> version is also an opportunity to update and add specifications covering other IRD functionality. </a:t>
            </a:r>
            <a:endParaRPr lang="sv-SE" sz="1600" dirty="0"/>
          </a:p>
          <a:p>
            <a:r>
              <a:rPr lang="en-US" b="1" dirty="0" smtClean="0"/>
              <a:t>Please </a:t>
            </a:r>
            <a:r>
              <a:rPr lang="en-US" b="1" dirty="0"/>
              <a:t>tick the parts you think should be updated or </a:t>
            </a:r>
            <a:r>
              <a:rPr lang="en-US" b="1" dirty="0" smtClean="0"/>
              <a:t>added? </a:t>
            </a:r>
            <a:r>
              <a:rPr lang="en-US" b="1" dirty="0" smtClean="0"/>
              <a:t/>
            </a:r>
            <a:br>
              <a:rPr lang="en-US" b="1" dirty="0" smtClean="0"/>
            </a:br>
            <a:r>
              <a:rPr lang="en-US" b="1" dirty="0" smtClean="0"/>
              <a:t>(</a:t>
            </a:r>
            <a:r>
              <a:rPr lang="en-US" b="1" dirty="0"/>
              <a:t>Several options can be marked</a:t>
            </a:r>
            <a:r>
              <a:rPr lang="en-US" b="1" dirty="0" smtClean="0"/>
              <a:t>)</a:t>
            </a:r>
            <a:endParaRPr lang="sv-SE" dirty="0"/>
          </a:p>
        </p:txBody>
      </p:sp>
      <p:pic>
        <p:nvPicPr>
          <p:cNvPr id="7" name="Picture 6"/>
          <p:cNvPicPr>
            <a:picLocks noChangeAspect="1"/>
          </p:cNvPicPr>
          <p:nvPr/>
        </p:nvPicPr>
        <p:blipFill>
          <a:blip r:embed="rId2"/>
          <a:stretch>
            <a:fillRect/>
          </a:stretch>
        </p:blipFill>
        <p:spPr>
          <a:xfrm>
            <a:off x="1336351" y="2313713"/>
            <a:ext cx="6406815" cy="4143646"/>
          </a:xfrm>
          <a:prstGeom prst="rect">
            <a:avLst/>
          </a:prstGeom>
        </p:spPr>
      </p:pic>
    </p:spTree>
    <p:extLst>
      <p:ext uri="{BB962C8B-B14F-4D97-AF65-F5344CB8AC3E}">
        <p14:creationId xmlns:p14="http://schemas.microsoft.com/office/powerpoint/2010/main" val="4218661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v-SE" dirty="0" smtClean="0"/>
              <a:t>Timing</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2</a:t>
            </a:fld>
            <a:endParaRPr lang="nb-NO" dirty="0"/>
          </a:p>
        </p:txBody>
      </p:sp>
      <p:sp>
        <p:nvSpPr>
          <p:cNvPr id="6" name="TextBox 5"/>
          <p:cNvSpPr txBox="1"/>
          <p:nvPr/>
        </p:nvSpPr>
        <p:spPr>
          <a:xfrm>
            <a:off x="323528" y="980728"/>
            <a:ext cx="8568952" cy="1846659"/>
          </a:xfrm>
          <a:prstGeom prst="rect">
            <a:avLst/>
          </a:prstGeom>
          <a:noFill/>
        </p:spPr>
        <p:txBody>
          <a:bodyPr wrap="square" rtlCol="0">
            <a:spAutoFit/>
          </a:bodyPr>
          <a:lstStyle/>
          <a:p>
            <a:r>
              <a:rPr lang="en-US" sz="1400" dirty="0"/>
              <a:t>Introducing a new HEVC capable </a:t>
            </a:r>
            <a:r>
              <a:rPr lang="en-US" sz="1400" dirty="0" err="1"/>
              <a:t>NorDig</a:t>
            </a:r>
            <a:r>
              <a:rPr lang="en-US" sz="1400" dirty="0"/>
              <a:t> IRD including HEVC decoding offers a number of possibilities. As well as offering bitrate reduction due to the high compression efficiency of HEVC, higher video resolutions (up to 2160p) can be reached. In addition to this, new features as higher dynamic range and more vivid colors as well as higher frame rate could be utilized to improve the viewing </a:t>
            </a:r>
            <a:r>
              <a:rPr lang="en-US" sz="1400" dirty="0" smtClean="0"/>
              <a:t>experience</a:t>
            </a:r>
            <a:r>
              <a:rPr lang="en-US" dirty="0" smtClean="0"/>
              <a:t>.</a:t>
            </a:r>
            <a:endParaRPr lang="sv-SE" dirty="0"/>
          </a:p>
          <a:p>
            <a:r>
              <a:rPr lang="en-US" b="1" dirty="0" smtClean="0"/>
              <a:t>Regardless </a:t>
            </a:r>
            <a:r>
              <a:rPr lang="en-US" b="1" dirty="0"/>
              <a:t>the motive you see for an introduction of HEVC based services in your market, when do you feel the need to have </a:t>
            </a:r>
            <a:r>
              <a:rPr lang="en-US" b="1" dirty="0" err="1"/>
              <a:t>NorDig</a:t>
            </a:r>
            <a:r>
              <a:rPr lang="en-US" b="1" dirty="0"/>
              <a:t> HEVC IRDs available</a:t>
            </a:r>
            <a:r>
              <a:rPr lang="en-US" b="1" dirty="0" smtClean="0"/>
              <a:t>?</a:t>
            </a:r>
            <a:endParaRPr lang="sv-SE" dirty="0"/>
          </a:p>
        </p:txBody>
      </p:sp>
      <p:pic>
        <p:nvPicPr>
          <p:cNvPr id="2" name="Picture 1"/>
          <p:cNvPicPr>
            <a:picLocks noChangeAspect="1"/>
          </p:cNvPicPr>
          <p:nvPr/>
        </p:nvPicPr>
        <p:blipFill>
          <a:blip r:embed="rId2"/>
          <a:stretch>
            <a:fillRect/>
          </a:stretch>
        </p:blipFill>
        <p:spPr>
          <a:xfrm>
            <a:off x="1619672" y="2568099"/>
            <a:ext cx="6590721" cy="4156570"/>
          </a:xfrm>
          <a:prstGeom prst="rect">
            <a:avLst/>
          </a:prstGeom>
        </p:spPr>
      </p:pic>
    </p:spTree>
    <p:extLst>
      <p:ext uri="{BB962C8B-B14F-4D97-AF65-F5344CB8AC3E}">
        <p14:creationId xmlns:p14="http://schemas.microsoft.com/office/powerpoint/2010/main" val="1349583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v-SE" dirty="0" smtClean="0"/>
              <a:t>Lifespan</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3</a:t>
            </a:fld>
            <a:endParaRPr lang="nb-NO" dirty="0"/>
          </a:p>
        </p:txBody>
      </p:sp>
      <p:sp>
        <p:nvSpPr>
          <p:cNvPr id="6" name="TextBox 5"/>
          <p:cNvSpPr txBox="1"/>
          <p:nvPr/>
        </p:nvSpPr>
        <p:spPr>
          <a:xfrm>
            <a:off x="611068" y="1361026"/>
            <a:ext cx="7879080" cy="646331"/>
          </a:xfrm>
          <a:prstGeom prst="rect">
            <a:avLst/>
          </a:prstGeom>
          <a:noFill/>
        </p:spPr>
        <p:txBody>
          <a:bodyPr wrap="none" rtlCol="0">
            <a:spAutoFit/>
          </a:bodyPr>
          <a:lstStyle/>
          <a:p>
            <a:r>
              <a:rPr lang="en-US" b="1" dirty="0" smtClean="0"/>
              <a:t>What </a:t>
            </a:r>
            <a:r>
              <a:rPr lang="en-US" b="1" dirty="0"/>
              <a:t>lifespan do you expect for the </a:t>
            </a:r>
            <a:r>
              <a:rPr lang="en-US" b="1" dirty="0" err="1"/>
              <a:t>NorDig</a:t>
            </a:r>
            <a:r>
              <a:rPr lang="en-US" b="1" dirty="0"/>
              <a:t> HEVC IRD requirements?</a:t>
            </a:r>
            <a:endParaRPr lang="sv-SE" dirty="0"/>
          </a:p>
          <a:p>
            <a:endParaRPr lang="sv-SE" dirty="0"/>
          </a:p>
        </p:txBody>
      </p:sp>
      <p:pic>
        <p:nvPicPr>
          <p:cNvPr id="2" name="Picture 1"/>
          <p:cNvPicPr>
            <a:picLocks noChangeAspect="1"/>
          </p:cNvPicPr>
          <p:nvPr/>
        </p:nvPicPr>
        <p:blipFill>
          <a:blip r:embed="rId2"/>
          <a:stretch>
            <a:fillRect/>
          </a:stretch>
        </p:blipFill>
        <p:spPr>
          <a:xfrm>
            <a:off x="1036970" y="1959196"/>
            <a:ext cx="7027275" cy="4475854"/>
          </a:xfrm>
          <a:prstGeom prst="rect">
            <a:avLst/>
          </a:prstGeom>
        </p:spPr>
      </p:pic>
    </p:spTree>
    <p:extLst>
      <p:ext uri="{BB962C8B-B14F-4D97-AF65-F5344CB8AC3E}">
        <p14:creationId xmlns:p14="http://schemas.microsoft.com/office/powerpoint/2010/main" val="5231424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v-SE" dirty="0" err="1" smtClean="0"/>
              <a:t>Broadcaster</a:t>
            </a:r>
            <a:r>
              <a:rPr lang="sv-SE" dirty="0" smtClean="0"/>
              <a:t> / operator </a:t>
            </a:r>
            <a:r>
              <a:rPr lang="sv-SE" dirty="0" err="1" smtClean="0"/>
              <a:t>perspective</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4</a:t>
            </a:fld>
            <a:endParaRPr lang="nb-NO" dirty="0"/>
          </a:p>
        </p:txBody>
      </p:sp>
      <p:sp>
        <p:nvSpPr>
          <p:cNvPr id="6" name="TextBox 5"/>
          <p:cNvSpPr txBox="1"/>
          <p:nvPr/>
        </p:nvSpPr>
        <p:spPr>
          <a:xfrm>
            <a:off x="439337" y="956229"/>
            <a:ext cx="8360944" cy="1877437"/>
          </a:xfrm>
          <a:prstGeom prst="rect">
            <a:avLst/>
          </a:prstGeom>
          <a:noFill/>
        </p:spPr>
        <p:txBody>
          <a:bodyPr wrap="square" rtlCol="0">
            <a:spAutoFit/>
          </a:bodyPr>
          <a:lstStyle/>
          <a:p>
            <a:r>
              <a:rPr lang="en-US" sz="1600" dirty="0"/>
              <a:t>A TV service encoded with HEVC is expected to consume approximately half the bitrate than using MPEG-4 AVC reaching the same quality. This is of course a strong motive for using the HEVC codec. As already mentioned, the introduction of HEVC also makes a new video toolset available, comprising higher resolutions than HD, video with higher dynamic range including a larger color space than today and also frame rates &gt;50Hz.</a:t>
            </a:r>
            <a:endParaRPr lang="sv-SE" sz="1600" dirty="0"/>
          </a:p>
          <a:p>
            <a:r>
              <a:rPr lang="en-US" b="1" dirty="0" smtClean="0"/>
              <a:t>What </a:t>
            </a:r>
            <a:r>
              <a:rPr lang="en-US" b="1" dirty="0"/>
              <a:t>is the main reason to adopt HEVC in </a:t>
            </a:r>
            <a:r>
              <a:rPr lang="en-US" b="1" dirty="0" err="1"/>
              <a:t>NorDig</a:t>
            </a:r>
            <a:r>
              <a:rPr lang="en-US" b="1" dirty="0"/>
              <a:t>?</a:t>
            </a:r>
            <a:endParaRPr lang="sv-SE" dirty="0"/>
          </a:p>
          <a:p>
            <a:endParaRPr lang="sv-SE" dirty="0"/>
          </a:p>
        </p:txBody>
      </p:sp>
      <p:pic>
        <p:nvPicPr>
          <p:cNvPr id="2" name="Picture 1"/>
          <p:cNvPicPr>
            <a:picLocks noChangeAspect="1"/>
          </p:cNvPicPr>
          <p:nvPr/>
        </p:nvPicPr>
        <p:blipFill>
          <a:blip r:embed="rId2"/>
          <a:stretch>
            <a:fillRect/>
          </a:stretch>
        </p:blipFill>
        <p:spPr>
          <a:xfrm>
            <a:off x="1476432" y="2626964"/>
            <a:ext cx="6286754" cy="3960440"/>
          </a:xfrm>
          <a:prstGeom prst="rect">
            <a:avLst/>
          </a:prstGeom>
        </p:spPr>
      </p:pic>
    </p:spTree>
    <p:extLst>
      <p:ext uri="{BB962C8B-B14F-4D97-AF65-F5344CB8AC3E}">
        <p14:creationId xmlns:p14="http://schemas.microsoft.com/office/powerpoint/2010/main" val="538349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Introduction and migration</a:t>
            </a:r>
            <a:endParaRPr lang="en-GB"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5</a:t>
            </a:fld>
            <a:endParaRPr lang="nb-NO" dirty="0"/>
          </a:p>
        </p:txBody>
      </p:sp>
      <p:sp>
        <p:nvSpPr>
          <p:cNvPr id="5" name="TextBox 4"/>
          <p:cNvSpPr txBox="1"/>
          <p:nvPr/>
        </p:nvSpPr>
        <p:spPr>
          <a:xfrm>
            <a:off x="323528" y="1013534"/>
            <a:ext cx="8280920" cy="1384995"/>
          </a:xfrm>
          <a:prstGeom prst="rect">
            <a:avLst/>
          </a:prstGeom>
          <a:noFill/>
        </p:spPr>
        <p:txBody>
          <a:bodyPr wrap="square" rtlCol="0">
            <a:spAutoFit/>
          </a:bodyPr>
          <a:lstStyle/>
          <a:p>
            <a:r>
              <a:rPr lang="en-US" sz="1600" dirty="0"/>
              <a:t>As was the case going from MPEG-2 to MPEG-4, the introduction of and migration to HEVC may differ greatly from country to country and platform to platform depending on local circumstances. </a:t>
            </a:r>
            <a:endParaRPr lang="sv-SE" sz="1600" dirty="0"/>
          </a:p>
          <a:p>
            <a:r>
              <a:rPr lang="en-US" b="1" dirty="0" smtClean="0"/>
              <a:t>How </a:t>
            </a:r>
            <a:r>
              <a:rPr lang="en-US" b="1" dirty="0"/>
              <a:t>do you expect the introduction of and migration to HEVC will happen in your market / platform? Please tick the option closest to your opinion.</a:t>
            </a:r>
            <a:endParaRPr lang="sv-SE" dirty="0"/>
          </a:p>
        </p:txBody>
      </p:sp>
      <p:pic>
        <p:nvPicPr>
          <p:cNvPr id="7" name="Picture 6"/>
          <p:cNvPicPr>
            <a:picLocks noChangeAspect="1"/>
          </p:cNvPicPr>
          <p:nvPr/>
        </p:nvPicPr>
        <p:blipFill>
          <a:blip r:embed="rId2"/>
          <a:stretch>
            <a:fillRect/>
          </a:stretch>
        </p:blipFill>
        <p:spPr>
          <a:xfrm>
            <a:off x="1306114" y="2453054"/>
            <a:ext cx="6341247" cy="4134350"/>
          </a:xfrm>
          <a:prstGeom prst="rect">
            <a:avLst/>
          </a:prstGeom>
        </p:spPr>
      </p:pic>
    </p:spTree>
    <p:extLst>
      <p:ext uri="{BB962C8B-B14F-4D97-AF65-F5344CB8AC3E}">
        <p14:creationId xmlns:p14="http://schemas.microsoft.com/office/powerpoint/2010/main" val="37131626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Viewer perspective</a:t>
            </a:r>
            <a:endParaRPr lang="en-US"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6</a:t>
            </a:fld>
            <a:endParaRPr lang="nb-NO" dirty="0"/>
          </a:p>
        </p:txBody>
      </p:sp>
      <p:sp>
        <p:nvSpPr>
          <p:cNvPr id="6" name="TextBox 5"/>
          <p:cNvSpPr txBox="1"/>
          <p:nvPr/>
        </p:nvSpPr>
        <p:spPr>
          <a:xfrm>
            <a:off x="395536" y="980728"/>
            <a:ext cx="8507288" cy="1908215"/>
          </a:xfrm>
          <a:prstGeom prst="rect">
            <a:avLst/>
          </a:prstGeom>
          <a:noFill/>
        </p:spPr>
        <p:txBody>
          <a:bodyPr wrap="square" rtlCol="0">
            <a:spAutoFit/>
          </a:bodyPr>
          <a:lstStyle/>
          <a:p>
            <a:r>
              <a:rPr lang="en-US" sz="1600" dirty="0"/>
              <a:t>The technology evolution steps of TV transmissions has so far been accompanied by features bringing added value to the viewers. The transition from analogue to digital television, using MPEG-2, offered more channels. The introduction of MPEG-4 AVC gave access to HDTV.</a:t>
            </a:r>
            <a:endParaRPr lang="sv-SE" sz="1600" dirty="0"/>
          </a:p>
          <a:p>
            <a:r>
              <a:rPr lang="en-US" b="1" dirty="0" smtClean="0"/>
              <a:t>Is </a:t>
            </a:r>
            <a:r>
              <a:rPr lang="en-US" b="1" dirty="0"/>
              <a:t>it possible to convince the viewers to invest in new HEVC capable receiver equipment without offering them some added value compared to existing TV services?</a:t>
            </a:r>
            <a:endParaRPr lang="sv-SE" dirty="0"/>
          </a:p>
        </p:txBody>
      </p:sp>
      <p:pic>
        <p:nvPicPr>
          <p:cNvPr id="2" name="Picture 1"/>
          <p:cNvPicPr>
            <a:picLocks noChangeAspect="1"/>
          </p:cNvPicPr>
          <p:nvPr/>
        </p:nvPicPr>
        <p:blipFill>
          <a:blip r:embed="rId2"/>
          <a:stretch>
            <a:fillRect/>
          </a:stretch>
        </p:blipFill>
        <p:spPr>
          <a:xfrm>
            <a:off x="1721838" y="2885195"/>
            <a:ext cx="5854684" cy="3832531"/>
          </a:xfrm>
          <a:prstGeom prst="rect">
            <a:avLst/>
          </a:prstGeom>
        </p:spPr>
      </p:pic>
    </p:spTree>
    <p:extLst>
      <p:ext uri="{BB962C8B-B14F-4D97-AF65-F5344CB8AC3E}">
        <p14:creationId xmlns:p14="http://schemas.microsoft.com/office/powerpoint/2010/main" val="2645261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v-SE" dirty="0" smtClean="0"/>
              <a:t>Resolution</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7</a:t>
            </a:fld>
            <a:endParaRPr lang="nb-NO" dirty="0"/>
          </a:p>
        </p:txBody>
      </p:sp>
      <p:sp>
        <p:nvSpPr>
          <p:cNvPr id="5" name="TextBox 4"/>
          <p:cNvSpPr txBox="1"/>
          <p:nvPr/>
        </p:nvSpPr>
        <p:spPr>
          <a:xfrm>
            <a:off x="395536" y="908314"/>
            <a:ext cx="8291264" cy="2154436"/>
          </a:xfrm>
          <a:prstGeom prst="rect">
            <a:avLst/>
          </a:prstGeom>
          <a:noFill/>
        </p:spPr>
        <p:txBody>
          <a:bodyPr wrap="square" rtlCol="0">
            <a:spAutoFit/>
          </a:bodyPr>
          <a:lstStyle/>
          <a:p>
            <a:r>
              <a:rPr lang="en-US" sz="1600" dirty="0"/>
              <a:t>Even though HDTV sets will dominate the homes for quite some time, Ultra HD television sets with the ability to reproduce image formats up to 3840x2160 pixels are now introduced in the market. In addition to this, Ultra HD content has already been available for a while on streaming services like Netflix and Amazon and are now followed by Ultra HD Blu-ray discs.</a:t>
            </a:r>
            <a:endParaRPr lang="sv-SE" sz="1600" dirty="0"/>
          </a:p>
          <a:p>
            <a:r>
              <a:rPr lang="en-US" b="1" dirty="0" smtClean="0"/>
              <a:t>In </a:t>
            </a:r>
            <a:r>
              <a:rPr lang="en-US" b="1" dirty="0"/>
              <a:t>this environment still dominated by HDTV equipment and services in SD and HD but with Ultra HDTV gaining terrain, what resolution should a </a:t>
            </a:r>
            <a:r>
              <a:rPr lang="en-US" b="1" dirty="0" err="1"/>
              <a:t>NorDig</a:t>
            </a:r>
            <a:r>
              <a:rPr lang="en-US" b="1" dirty="0"/>
              <a:t> HEVC IRD be able to receive and decode? </a:t>
            </a:r>
            <a:endParaRPr lang="sv-SE" dirty="0"/>
          </a:p>
        </p:txBody>
      </p:sp>
      <p:pic>
        <p:nvPicPr>
          <p:cNvPr id="2" name="Picture 1"/>
          <p:cNvPicPr>
            <a:picLocks noChangeAspect="1"/>
          </p:cNvPicPr>
          <p:nvPr/>
        </p:nvPicPr>
        <p:blipFill>
          <a:blip r:embed="rId2"/>
          <a:stretch>
            <a:fillRect/>
          </a:stretch>
        </p:blipFill>
        <p:spPr>
          <a:xfrm>
            <a:off x="1768860" y="3062750"/>
            <a:ext cx="5544616" cy="3573764"/>
          </a:xfrm>
          <a:prstGeom prst="rect">
            <a:avLst/>
          </a:prstGeom>
        </p:spPr>
      </p:pic>
    </p:spTree>
    <p:extLst>
      <p:ext uri="{BB962C8B-B14F-4D97-AF65-F5344CB8AC3E}">
        <p14:creationId xmlns:p14="http://schemas.microsoft.com/office/powerpoint/2010/main" val="2441637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02024" y="159477"/>
            <a:ext cx="6984776" cy="706090"/>
          </a:xfrm>
        </p:spPr>
        <p:txBody>
          <a:bodyPr/>
          <a:lstStyle/>
          <a:p>
            <a:r>
              <a:rPr lang="en-US" sz="2000" dirty="0"/>
              <a:t>High Dynamic Range (HDR) plus Wide Color Gamut (WCG)</a:t>
            </a:r>
            <a:endParaRPr lang="sv-SE" sz="20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8</a:t>
            </a:fld>
            <a:endParaRPr lang="nb-NO" dirty="0"/>
          </a:p>
        </p:txBody>
      </p:sp>
      <p:sp>
        <p:nvSpPr>
          <p:cNvPr id="5" name="TextBox 4"/>
          <p:cNvSpPr txBox="1"/>
          <p:nvPr/>
        </p:nvSpPr>
        <p:spPr>
          <a:xfrm>
            <a:off x="251520" y="865567"/>
            <a:ext cx="8568952" cy="2400657"/>
          </a:xfrm>
          <a:prstGeom prst="rect">
            <a:avLst/>
          </a:prstGeom>
          <a:noFill/>
        </p:spPr>
        <p:txBody>
          <a:bodyPr wrap="square" rtlCol="0">
            <a:spAutoFit/>
          </a:bodyPr>
          <a:lstStyle/>
          <a:p>
            <a:r>
              <a:rPr lang="en-US" sz="1200" dirty="0" smtClean="0"/>
              <a:t>Independent of the resolution, an increased dynamic range accompanied by a wider color gamut for the video will offer the viewers an enhanced experience. Subjective tests are showing that the perceived improvement is significantly larger increasing the dynamic range and color gamut than stepping up the resolution from Full HD to Ultra HD. Although improvements with HDR+WCG are resolution independent, the use of HDR+WCG is by DVB mandated to be linked to encoding of produced 2160p-video. (HDR+WCG could though be transmitted via the, during encoding downscaled, sub-resolutions 1800p, 1440p, 1080p, 900p, 720p and 540p as well as the originally produced ‘full’ 2160p.)</a:t>
            </a:r>
            <a:endParaRPr lang="sv-SE" sz="1200" dirty="0" smtClean="0"/>
          </a:p>
          <a:p>
            <a:r>
              <a:rPr lang="en-US" sz="1200" dirty="0" smtClean="0"/>
              <a:t>High Dynamic Range content with WCG is now becoming available on streaming services as Netflix and on Ultra HD Blu-ray discs. </a:t>
            </a:r>
            <a:endParaRPr lang="sv-SE" sz="1200" dirty="0" smtClean="0"/>
          </a:p>
          <a:p>
            <a:r>
              <a:rPr lang="en-US" sz="1600" b="1" dirty="0" smtClean="0"/>
              <a:t>Is it important to include High Dynamic Range accompanied by Wide Color Gamut in the </a:t>
            </a:r>
            <a:r>
              <a:rPr lang="en-US" sz="1600" b="1" dirty="0" err="1" smtClean="0"/>
              <a:t>NorDig</a:t>
            </a:r>
            <a:r>
              <a:rPr lang="en-US" sz="1600" b="1" dirty="0" smtClean="0"/>
              <a:t> HEVC IRD capabilities?</a:t>
            </a:r>
            <a:endParaRPr lang="sv-SE" sz="1600" dirty="0" smtClean="0"/>
          </a:p>
          <a:p>
            <a:endParaRPr lang="sv-SE" dirty="0"/>
          </a:p>
        </p:txBody>
      </p:sp>
      <p:sp>
        <p:nvSpPr>
          <p:cNvPr id="2" name="Rounded Rectangle 1"/>
          <p:cNvSpPr/>
          <p:nvPr/>
        </p:nvSpPr>
        <p:spPr>
          <a:xfrm>
            <a:off x="360040" y="3861048"/>
            <a:ext cx="2123728" cy="1475174"/>
          </a:xfrm>
          <a:prstGeom prst="roundRect">
            <a:avLst/>
          </a:prstGeom>
          <a:noFill/>
          <a:ln>
            <a:solidFill>
              <a:srgbClr val="8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solidFill>
                  <a:srgbClr val="860000"/>
                </a:solidFill>
              </a:rPr>
              <a:t>HDR+WCG</a:t>
            </a:r>
            <a:br>
              <a:rPr lang="sv-SE" dirty="0" smtClean="0">
                <a:solidFill>
                  <a:srgbClr val="860000"/>
                </a:solidFill>
              </a:rPr>
            </a:br>
            <a:r>
              <a:rPr lang="sv-SE" dirty="0" smtClean="0">
                <a:solidFill>
                  <a:srgbClr val="860000"/>
                </a:solidFill>
              </a:rPr>
              <a:t>- new TV format </a:t>
            </a:r>
            <a:r>
              <a:rPr lang="sv-SE" dirty="0" err="1" smtClean="0">
                <a:solidFill>
                  <a:srgbClr val="860000"/>
                </a:solidFill>
              </a:rPr>
              <a:t>with</a:t>
            </a:r>
            <a:r>
              <a:rPr lang="sv-SE" dirty="0" smtClean="0">
                <a:solidFill>
                  <a:srgbClr val="860000"/>
                </a:solidFill>
              </a:rPr>
              <a:t> </a:t>
            </a:r>
            <a:br>
              <a:rPr lang="sv-SE" dirty="0" smtClean="0">
                <a:solidFill>
                  <a:srgbClr val="860000"/>
                </a:solidFill>
              </a:rPr>
            </a:br>
            <a:r>
              <a:rPr lang="sv-SE" b="1" dirty="0" smtClean="0">
                <a:solidFill>
                  <a:srgbClr val="860000"/>
                </a:solidFill>
              </a:rPr>
              <a:t>”</a:t>
            </a:r>
            <a:r>
              <a:rPr lang="sv-SE" b="1" dirty="0" err="1" smtClean="0">
                <a:solidFill>
                  <a:srgbClr val="860000"/>
                </a:solidFill>
              </a:rPr>
              <a:t>better</a:t>
            </a:r>
            <a:r>
              <a:rPr lang="sv-SE" b="1" dirty="0" smtClean="0">
                <a:solidFill>
                  <a:srgbClr val="860000"/>
                </a:solidFill>
              </a:rPr>
              <a:t>” pixels</a:t>
            </a:r>
            <a:endParaRPr lang="sv-SE" b="1" dirty="0">
              <a:solidFill>
                <a:srgbClr val="860000"/>
              </a:solidFill>
            </a:endParaRPr>
          </a:p>
        </p:txBody>
      </p:sp>
      <p:pic>
        <p:nvPicPr>
          <p:cNvPr id="7" name="Picture 6"/>
          <p:cNvPicPr>
            <a:picLocks noChangeAspect="1"/>
          </p:cNvPicPr>
          <p:nvPr/>
        </p:nvPicPr>
        <p:blipFill>
          <a:blip r:embed="rId2"/>
          <a:stretch>
            <a:fillRect/>
          </a:stretch>
        </p:blipFill>
        <p:spPr>
          <a:xfrm>
            <a:off x="2699792" y="3000609"/>
            <a:ext cx="5688632" cy="3718341"/>
          </a:xfrm>
          <a:prstGeom prst="rect">
            <a:avLst/>
          </a:prstGeom>
        </p:spPr>
      </p:pic>
    </p:spTree>
    <p:extLst>
      <p:ext uri="{BB962C8B-B14F-4D97-AF65-F5344CB8AC3E}">
        <p14:creationId xmlns:p14="http://schemas.microsoft.com/office/powerpoint/2010/main" val="2257048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High Frame Rate (HFR)</a:t>
            </a:r>
            <a:endParaRPr lang="sv-SE"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9</a:t>
            </a:fld>
            <a:endParaRPr lang="nb-NO" dirty="0"/>
          </a:p>
        </p:txBody>
      </p:sp>
      <p:sp>
        <p:nvSpPr>
          <p:cNvPr id="5" name="TextBox 4"/>
          <p:cNvSpPr txBox="1"/>
          <p:nvPr/>
        </p:nvSpPr>
        <p:spPr>
          <a:xfrm>
            <a:off x="323528" y="870117"/>
            <a:ext cx="8435280" cy="2154436"/>
          </a:xfrm>
          <a:prstGeom prst="rect">
            <a:avLst/>
          </a:prstGeom>
          <a:noFill/>
        </p:spPr>
        <p:txBody>
          <a:bodyPr wrap="square" rtlCol="0">
            <a:spAutoFit/>
          </a:bodyPr>
          <a:lstStyle/>
          <a:p>
            <a:r>
              <a:rPr lang="en-US" sz="1600" dirty="0"/>
              <a:t>Increasing the frame rate from 50 to 100 Hz will improve the perceived image quality by reducing motion blur or jerky motion portrayal on scenes with fast movements. HFR can be used for any resolution, but is increasingly important with higher resolutions and larger screen sizes. There are however a concern that the combination of doubled frame rate and increased image resolution will cause data volumes that are complex and costly to handle in production and will add complexity and cost to consumer </a:t>
            </a:r>
            <a:r>
              <a:rPr lang="en-US" sz="1600" dirty="0" smtClean="0"/>
              <a:t>equipment.</a:t>
            </a:r>
            <a:endParaRPr lang="sv-SE" sz="1600" dirty="0"/>
          </a:p>
          <a:p>
            <a:r>
              <a:rPr lang="en-US" b="1" dirty="0" smtClean="0"/>
              <a:t>Should </a:t>
            </a:r>
            <a:r>
              <a:rPr lang="en-US" b="1" dirty="0"/>
              <a:t>the </a:t>
            </a:r>
            <a:r>
              <a:rPr lang="en-US" b="1" dirty="0" err="1"/>
              <a:t>NorDig</a:t>
            </a:r>
            <a:r>
              <a:rPr lang="en-US" b="1" dirty="0"/>
              <a:t> HEVC IRD be capable of handling High Frame Rate?</a:t>
            </a:r>
            <a:endParaRPr lang="sv-SE" dirty="0"/>
          </a:p>
          <a:p>
            <a:endParaRPr lang="sv-SE" dirty="0"/>
          </a:p>
        </p:txBody>
      </p:sp>
      <p:sp>
        <p:nvSpPr>
          <p:cNvPr id="7" name="Rounded Rectangle 6"/>
          <p:cNvSpPr/>
          <p:nvPr/>
        </p:nvSpPr>
        <p:spPr>
          <a:xfrm>
            <a:off x="467544" y="3682018"/>
            <a:ext cx="2123728" cy="1475174"/>
          </a:xfrm>
          <a:prstGeom prst="roundRect">
            <a:avLst/>
          </a:prstGeom>
          <a:noFill/>
          <a:ln>
            <a:solidFill>
              <a:srgbClr val="8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solidFill>
                  <a:srgbClr val="860000"/>
                </a:solidFill>
              </a:rPr>
              <a:t>HFR</a:t>
            </a:r>
            <a:br>
              <a:rPr lang="sv-SE" dirty="0" smtClean="0">
                <a:solidFill>
                  <a:srgbClr val="860000"/>
                </a:solidFill>
              </a:rPr>
            </a:br>
            <a:r>
              <a:rPr lang="sv-SE" dirty="0" smtClean="0">
                <a:solidFill>
                  <a:srgbClr val="860000"/>
                </a:solidFill>
              </a:rPr>
              <a:t>- new TV format </a:t>
            </a:r>
            <a:r>
              <a:rPr lang="sv-SE" dirty="0" err="1" smtClean="0">
                <a:solidFill>
                  <a:srgbClr val="860000"/>
                </a:solidFill>
              </a:rPr>
              <a:t>with</a:t>
            </a:r>
            <a:r>
              <a:rPr lang="sv-SE" dirty="0" smtClean="0">
                <a:solidFill>
                  <a:srgbClr val="860000"/>
                </a:solidFill>
              </a:rPr>
              <a:t> </a:t>
            </a:r>
            <a:br>
              <a:rPr lang="sv-SE" dirty="0" smtClean="0">
                <a:solidFill>
                  <a:srgbClr val="860000"/>
                </a:solidFill>
              </a:rPr>
            </a:br>
            <a:r>
              <a:rPr lang="sv-SE" b="1" dirty="0" smtClean="0">
                <a:solidFill>
                  <a:srgbClr val="860000"/>
                </a:solidFill>
              </a:rPr>
              <a:t>”</a:t>
            </a:r>
            <a:r>
              <a:rPr lang="sv-SE" b="1" dirty="0" err="1" smtClean="0">
                <a:solidFill>
                  <a:srgbClr val="860000"/>
                </a:solidFill>
              </a:rPr>
              <a:t>better</a:t>
            </a:r>
            <a:r>
              <a:rPr lang="sv-SE" b="1" dirty="0" smtClean="0">
                <a:solidFill>
                  <a:srgbClr val="860000"/>
                </a:solidFill>
              </a:rPr>
              <a:t>” pixels</a:t>
            </a:r>
            <a:endParaRPr lang="sv-SE" b="1" dirty="0">
              <a:solidFill>
                <a:srgbClr val="860000"/>
              </a:solidFill>
            </a:endParaRPr>
          </a:p>
        </p:txBody>
      </p:sp>
      <p:pic>
        <p:nvPicPr>
          <p:cNvPr id="2" name="Picture 1"/>
          <p:cNvPicPr>
            <a:picLocks noChangeAspect="1"/>
          </p:cNvPicPr>
          <p:nvPr/>
        </p:nvPicPr>
        <p:blipFill>
          <a:blip r:embed="rId2"/>
          <a:stretch>
            <a:fillRect/>
          </a:stretch>
        </p:blipFill>
        <p:spPr>
          <a:xfrm>
            <a:off x="2719330" y="2852936"/>
            <a:ext cx="5764120" cy="3744377"/>
          </a:xfrm>
          <a:prstGeom prst="rect">
            <a:avLst/>
          </a:prstGeom>
        </p:spPr>
      </p:pic>
    </p:spTree>
    <p:extLst>
      <p:ext uri="{BB962C8B-B14F-4D97-AF65-F5344CB8AC3E}">
        <p14:creationId xmlns:p14="http://schemas.microsoft.com/office/powerpoint/2010/main" val="1683500739"/>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117374</TotalTime>
  <Words>1175</Words>
  <Application>Microsoft Office PowerPoint</Application>
  <PresentationFormat>On-screen Show (4:3)</PresentationFormat>
  <Paragraphs>66</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Standard utforming</vt:lpstr>
      <vt:lpstr>PowerPoint Presentation</vt:lpstr>
      <vt:lpstr>Timing</vt:lpstr>
      <vt:lpstr>Lifespan</vt:lpstr>
      <vt:lpstr>Broadcaster / operator perspective</vt:lpstr>
      <vt:lpstr>Introduction and migration</vt:lpstr>
      <vt:lpstr>Viewer perspective</vt:lpstr>
      <vt:lpstr>Resolution</vt:lpstr>
      <vt:lpstr>High Dynamic Range (HDR) plus Wide Color Gamut (WCG)</vt:lpstr>
      <vt:lpstr>High Frame Rate (HFR)</vt:lpstr>
      <vt:lpstr>Compatibility of existing HEVC iDTVs</vt:lpstr>
      <vt:lpstr>Compatibility of existing HEVC iDTVs</vt:lpstr>
      <vt:lpstr>Next Generation Audio</vt:lpstr>
      <vt:lpstr>Additional or refined audio functionalities </vt:lpstr>
      <vt:lpstr>Removal of “legacy” functions/requirements</vt:lpstr>
      <vt:lpstr>Removal of “legacy” functions/requirements</vt:lpstr>
      <vt:lpstr>Updates and additions to other IRD functionality</vt:lpstr>
    </vt:vector>
  </TitlesOfParts>
  <Company>Telenor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Anders Berglund 2144</cp:lastModifiedBy>
  <cp:revision>981</cp:revision>
  <cp:lastPrinted>2014-05-19T14:12:41Z</cp:lastPrinted>
  <dcterms:created xsi:type="dcterms:W3CDTF">2007-01-31T19:27:04Z</dcterms:created>
  <dcterms:modified xsi:type="dcterms:W3CDTF">2016-02-12T08:58:24Z</dcterms:modified>
</cp:coreProperties>
</file>