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846" r:id="rId2"/>
    <p:sldId id="1009" r:id="rId3"/>
    <p:sldId id="1027" r:id="rId4"/>
    <p:sldId id="1028" r:id="rId5"/>
    <p:sldId id="1023" r:id="rId6"/>
    <p:sldId id="1032" r:id="rId7"/>
    <p:sldId id="1029" r:id="rId8"/>
    <p:sldId id="1033" r:id="rId9"/>
    <p:sldId id="1034" r:id="rId10"/>
    <p:sldId id="910" r:id="rId11"/>
    <p:sldId id="974" r:id="rId12"/>
    <p:sldId id="548" r:id="rId13"/>
    <p:sldId id="1011" r:id="rId14"/>
    <p:sldId id="1012" r:id="rId15"/>
    <p:sldId id="990" r:id="rId16"/>
    <p:sldId id="577" r:id="rId17"/>
    <p:sldId id="512" r:id="rId18"/>
    <p:sldId id="1013" r:id="rId19"/>
    <p:sldId id="1024" r:id="rId20"/>
    <p:sldId id="1026" r:id="rId21"/>
    <p:sldId id="1025" r:id="rId22"/>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663300"/>
    <a:srgbClr val="763B00"/>
    <a:srgbClr val="FF5050"/>
    <a:srgbClr val="FFCCCC"/>
    <a:srgbClr val="5C0000"/>
    <a:srgbClr val="CCCCFF"/>
    <a:srgbClr val="FFA3A5"/>
    <a:srgbClr val="D2ECB6"/>
    <a:srgbClr val="FFAB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92" autoAdjust="0"/>
    <p:restoredTop sz="92234" autoAdjust="0"/>
  </p:normalViewPr>
  <p:slideViewPr>
    <p:cSldViewPr>
      <p:cViewPr varScale="1">
        <p:scale>
          <a:sx n="84" d="100"/>
          <a:sy n="84" d="100"/>
        </p:scale>
        <p:origin x="1110" y="84"/>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3"/>
            <a:ext cx="9144000" cy="4811151"/>
          </a:xfrm>
          <a:prstGeom prst="rect">
            <a:avLst/>
          </a:prstGeom>
        </p:spPr>
      </p:pic>
      <p:pic>
        <p:nvPicPr>
          <p:cNvPr id="10" name="Picture 9"/>
          <p:cNvPicPr>
            <a:picLocks noChangeAspect="1"/>
          </p:cNvPicPr>
          <p:nvPr userDrawn="1"/>
        </p:nvPicPr>
        <p:blipFill>
          <a:blip r:embed="rId3"/>
          <a:stretch>
            <a:fillRect/>
          </a:stretch>
        </p:blipFill>
        <p:spPr>
          <a:xfrm>
            <a:off x="115489" y="106777"/>
            <a:ext cx="1140622" cy="1077588"/>
          </a:xfrm>
          <a:prstGeom prst="rect">
            <a:avLst/>
          </a:prstGeom>
        </p:spPr>
      </p:pic>
      <p:sp>
        <p:nvSpPr>
          <p:cNvPr id="2" name="Tittel 1"/>
          <p:cNvSpPr>
            <a:spLocks noGrp="1"/>
          </p:cNvSpPr>
          <p:nvPr>
            <p:ph type="ctrTitle"/>
          </p:nvPr>
        </p:nvSpPr>
        <p:spPr>
          <a:xfrm>
            <a:off x="685800" y="2130427"/>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7"/>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7"/>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7"/>
            <a:ext cx="730424"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0"/>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40"/>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39"/>
            <a:ext cx="9144000" cy="801369"/>
          </a:xfrm>
          <a:prstGeom prst="rect">
            <a:avLst/>
          </a:prstGeom>
        </p:spPr>
      </p:pic>
      <p:pic>
        <p:nvPicPr>
          <p:cNvPr id="4" name="Picture 3"/>
          <p:cNvPicPr>
            <a:picLocks noChangeAspect="1"/>
          </p:cNvPicPr>
          <p:nvPr userDrawn="1"/>
        </p:nvPicPr>
        <p:blipFill>
          <a:blip r:embed="rId3"/>
          <a:stretch>
            <a:fillRect/>
          </a:stretch>
        </p:blipFill>
        <p:spPr>
          <a:xfrm>
            <a:off x="20596" y="14177"/>
            <a:ext cx="803150" cy="758765"/>
          </a:xfrm>
          <a:prstGeom prst="rect">
            <a:avLst/>
          </a:prstGeom>
        </p:spPr>
      </p:pic>
      <p:sp>
        <p:nvSpPr>
          <p:cNvPr id="3" name="Plassholder for innhold 2"/>
          <p:cNvSpPr>
            <a:spLocks noGrp="1"/>
          </p:cNvSpPr>
          <p:nvPr>
            <p:ph idx="1"/>
          </p:nvPr>
        </p:nvSpPr>
        <p:spPr>
          <a:xfrm>
            <a:off x="457200" y="961395"/>
            <a:ext cx="82296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71600" y="116632"/>
            <a:ext cx="7715200"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7"/>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7"/>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7"/>
            <a:ext cx="28956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79"/>
            <a:ext cx="9144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2"/>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
        <p:nvSpPr>
          <p:cNvPr id="3" name="TextBox 2">
            <a:extLst>
              <a:ext uri="{FF2B5EF4-FFF2-40B4-BE49-F238E27FC236}">
                <a16:creationId xmlns:a16="http://schemas.microsoft.com/office/drawing/2014/main" id="{86E36E01-2040-4829-8CAC-3B11F247BC08}"/>
              </a:ext>
            </a:extLst>
          </p:cNvPr>
          <p:cNvSpPr txBox="1"/>
          <p:nvPr userDrawn="1">
            <p:extLst>
              <p:ext uri="{1162E1C5-73C7-4A58-AE30-91384D911F3F}">
                <p184:classification xmlns:p184="http://schemas.microsoft.com/office/powerpoint/2018/4/main" val="ftr"/>
              </p:ext>
            </p:extLst>
          </p:nvPr>
        </p:nvSpPr>
        <p:spPr>
          <a:xfrm>
            <a:off x="7374" y="6778238"/>
            <a:ext cx="1090613" cy="61555"/>
          </a:xfrm>
          <a:prstGeom prst="rect">
            <a:avLst/>
          </a:prstGeom>
        </p:spPr>
        <p:txBody>
          <a:bodyPr horzOverflow="overflow" lIns="0" tIns="0" rIns="0" bIns="0">
            <a:spAutoFit/>
          </a:bodyPr>
          <a:lstStyle/>
          <a:p>
            <a:pPr algn="l"/>
            <a:r>
              <a:rPr lang="en-GB" sz="400" dirty="0" err="1">
                <a:solidFill>
                  <a:srgbClr val="000000"/>
                </a:solidFill>
                <a:latin typeface="Calibri" panose="020F0502020204030204" pitchFamily="34" charset="0"/>
                <a:cs typeface="Calibri" panose="020F0502020204030204" pitchFamily="34" charset="0"/>
              </a:rPr>
              <a:t>Informationsklass</a:t>
            </a:r>
            <a:r>
              <a:rPr lang="en-GB" sz="400" dirty="0">
                <a:solidFill>
                  <a:srgbClr val="000000"/>
                </a:solidFill>
                <a:latin typeface="Calibri" panose="020F0502020204030204" pitchFamily="34" charset="0"/>
                <a:cs typeface="Calibri" panose="020F0502020204030204" pitchFamily="34" charset="0"/>
              </a:rPr>
              <a:t>: ÖPPEN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accessibility_group@nordig.email" TargetMode="External"/><Relationship Id="rId2" Type="http://schemas.openxmlformats.org/officeDocument/2006/relationships/hyperlink" Target="mailto:audio_group@nordig.email" TargetMode="External"/><Relationship Id="rId1" Type="http://schemas.openxmlformats.org/officeDocument/2006/relationships/slideLayout" Target="../slideLayouts/slideLayout2.xml"/><Relationship Id="rId5" Type="http://schemas.openxmlformats.org/officeDocument/2006/relationships/hyperlink" Target="https://gaggle.email/find" TargetMode="External"/><Relationship Id="rId4" Type="http://schemas.openxmlformats.org/officeDocument/2006/relationships/hyperlink" Target="https://gaggle.email/quick-start-for-members"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unicode.org/roadmaps/bmp/"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1466176" y="6179"/>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Technical group </a:t>
            </a:r>
            <a:r>
              <a:rPr lang="en-US" b="1" kern="0" dirty="0">
                <a:latin typeface="+mj-lt"/>
                <a:ea typeface="+mj-ea"/>
                <a:cs typeface="+mj-cs"/>
              </a:rPr>
              <a:t>report to Excom</a:t>
            </a:r>
            <a:endParaRPr lang="en-US" sz="2400" b="1" kern="0" dirty="0">
              <a:latin typeface="+mj-lt"/>
              <a:ea typeface="+mj-ea"/>
              <a:cs typeface="+mj-cs"/>
            </a:endParaRPr>
          </a:p>
          <a:p>
            <a:pPr>
              <a:defRPr/>
            </a:pPr>
            <a:r>
              <a:rPr lang="en-US" sz="1400" b="1" kern="0" dirty="0">
                <a:latin typeface="+mj-lt"/>
                <a:ea typeface="+mj-ea"/>
                <a:cs typeface="+mj-cs"/>
              </a:rPr>
              <a:t>    NorDig Excom meeting 9</a:t>
            </a:r>
            <a:r>
              <a:rPr lang="en-US" sz="1400" b="1" kern="0" baseline="30000" dirty="0">
                <a:latin typeface="+mj-lt"/>
                <a:ea typeface="+mj-ea"/>
                <a:cs typeface="+mj-cs"/>
              </a:rPr>
              <a:t>th</a:t>
            </a:r>
            <a:r>
              <a:rPr lang="en-US" sz="1400" b="1" kern="0" dirty="0">
                <a:latin typeface="+mj-lt"/>
                <a:ea typeface="+mj-ea"/>
                <a:cs typeface="+mj-cs"/>
              </a:rPr>
              <a:t> March 2023 </a:t>
            </a:r>
            <a:endParaRPr lang="en-US" sz="1200" b="1" kern="0" dirty="0">
              <a:latin typeface="+mj-lt"/>
              <a:ea typeface="+mj-ea"/>
              <a:cs typeface="+mj-cs"/>
            </a:endParaRPr>
          </a:p>
        </p:txBody>
      </p:sp>
      <p:pic>
        <p:nvPicPr>
          <p:cNvPr id="4" name="Picture 3"/>
          <p:cNvPicPr>
            <a:picLocks noChangeAspect="1"/>
          </p:cNvPicPr>
          <p:nvPr/>
        </p:nvPicPr>
        <p:blipFill>
          <a:blip r:embed="rId2"/>
          <a:stretch>
            <a:fillRect/>
          </a:stretch>
        </p:blipFill>
        <p:spPr>
          <a:xfrm>
            <a:off x="7092280" y="80551"/>
            <a:ext cx="1943371" cy="1943371"/>
          </a:xfrm>
          <a:prstGeom prst="rect">
            <a:avLst/>
          </a:prstGeom>
        </p:spPr>
      </p:pic>
      <p:sp>
        <p:nvSpPr>
          <p:cNvPr id="2" name="TextBox 1"/>
          <p:cNvSpPr txBox="1"/>
          <p:nvPr/>
        </p:nvSpPr>
        <p:spPr>
          <a:xfrm>
            <a:off x="1907704" y="877684"/>
            <a:ext cx="1899879" cy="677108"/>
          </a:xfrm>
          <a:prstGeom prst="rect">
            <a:avLst/>
          </a:prstGeom>
          <a:noFill/>
        </p:spPr>
        <p:txBody>
          <a:bodyPr wrap="none" rtlCol="0">
            <a:spAutoFit/>
          </a:bodyPr>
          <a:lstStyle/>
          <a:p>
            <a:r>
              <a:rPr lang="en-US" sz="1400" b="1" dirty="0"/>
              <a:t>Agenda (draft):</a:t>
            </a:r>
          </a:p>
          <a:p>
            <a:r>
              <a:rPr lang="en-US" sz="1000" b="1" i="1" dirty="0"/>
              <a:t>Place: Stockholm + Webinar</a:t>
            </a:r>
          </a:p>
          <a:p>
            <a:endParaRPr lang="en-US" sz="1400" b="1" dirty="0">
              <a:solidFill>
                <a:schemeClr val="bg1">
                  <a:lumMod val="65000"/>
                </a:schemeClr>
              </a:solidFill>
            </a:endParaRPr>
          </a:p>
        </p:txBody>
      </p:sp>
      <p:sp>
        <p:nvSpPr>
          <p:cNvPr id="5" name="TextBox 4">
            <a:extLst>
              <a:ext uri="{FF2B5EF4-FFF2-40B4-BE49-F238E27FC236}">
                <a16:creationId xmlns:a16="http://schemas.microsoft.com/office/drawing/2014/main" id="{0BD70D6C-76FA-4DF7-B57B-5CA291D5183E}"/>
              </a:ext>
            </a:extLst>
          </p:cNvPr>
          <p:cNvSpPr txBox="1"/>
          <p:nvPr/>
        </p:nvSpPr>
        <p:spPr>
          <a:xfrm>
            <a:off x="899592" y="1230088"/>
            <a:ext cx="7064242" cy="4555093"/>
          </a:xfrm>
          <a:prstGeom prst="rect">
            <a:avLst/>
          </a:prstGeom>
          <a:noFill/>
        </p:spPr>
        <p:txBody>
          <a:bodyPr wrap="none" rtlCol="0">
            <a:spAutoFit/>
          </a:bodyPr>
          <a:lstStyle>
            <a:defPPr>
              <a:defRPr lang="nb-NO"/>
            </a:defPPr>
            <a:lvl1pPr>
              <a:defRPr sz="1400" b="1"/>
            </a:lvl1pPr>
          </a:lstStyle>
          <a:p>
            <a:r>
              <a:rPr lang="en-US" b="0" dirty="0">
                <a:solidFill>
                  <a:schemeClr val="bg1">
                    <a:lumMod val="65000"/>
                  </a:schemeClr>
                </a:solidFill>
              </a:rPr>
              <a:t>1. Agenda and report, actions from previous meeting</a:t>
            </a:r>
          </a:p>
          <a:p>
            <a:r>
              <a:rPr lang="sv-SE" b="0" dirty="0">
                <a:solidFill>
                  <a:schemeClr val="bg1">
                    <a:lumMod val="65000"/>
                  </a:schemeClr>
                </a:solidFill>
              </a:rPr>
              <a:t>2. </a:t>
            </a:r>
            <a:r>
              <a:rPr lang="sv-SE" b="0" dirty="0" err="1">
                <a:solidFill>
                  <a:schemeClr val="bg1">
                    <a:lumMod val="65000"/>
                  </a:schemeClr>
                </a:solidFill>
              </a:rPr>
              <a:t>Organizational</a:t>
            </a:r>
            <a:r>
              <a:rPr lang="sv-SE" b="0" dirty="0">
                <a:solidFill>
                  <a:schemeClr val="bg1">
                    <a:lumMod val="65000"/>
                  </a:schemeClr>
                </a:solidFill>
              </a:rPr>
              <a:t> </a:t>
            </a:r>
            <a:r>
              <a:rPr lang="sv-SE" b="0" dirty="0" err="1">
                <a:solidFill>
                  <a:schemeClr val="bg1">
                    <a:lumMod val="65000"/>
                  </a:schemeClr>
                </a:solidFill>
              </a:rPr>
              <a:t>matters</a:t>
            </a:r>
            <a:endParaRPr lang="sv-SE" b="0" dirty="0">
              <a:solidFill>
                <a:schemeClr val="bg1">
                  <a:lumMod val="65000"/>
                </a:schemeClr>
              </a:solidFill>
            </a:endParaRPr>
          </a:p>
          <a:p>
            <a:r>
              <a:rPr lang="sv-SE" sz="1200" b="0" dirty="0">
                <a:solidFill>
                  <a:schemeClr val="bg1">
                    <a:lumMod val="65000"/>
                  </a:schemeClr>
                </a:solidFill>
              </a:rPr>
              <a:t>    2.1. </a:t>
            </a:r>
            <a:r>
              <a:rPr lang="sv-SE" sz="1200" b="0" dirty="0" err="1">
                <a:solidFill>
                  <a:schemeClr val="bg1">
                    <a:lumMod val="65000"/>
                  </a:schemeClr>
                </a:solidFill>
              </a:rPr>
              <a:t>Membership</a:t>
            </a:r>
            <a:r>
              <a:rPr lang="sv-SE" sz="1200" b="0" dirty="0">
                <a:solidFill>
                  <a:schemeClr val="bg1">
                    <a:lumMod val="65000"/>
                  </a:schemeClr>
                </a:solidFill>
              </a:rPr>
              <a:t> situation</a:t>
            </a:r>
          </a:p>
          <a:p>
            <a:r>
              <a:rPr lang="sv-SE" sz="1200" b="0" dirty="0">
                <a:solidFill>
                  <a:schemeClr val="bg1">
                    <a:lumMod val="65000"/>
                  </a:schemeClr>
                </a:solidFill>
              </a:rPr>
              <a:t>    2.2. </a:t>
            </a:r>
            <a:r>
              <a:rPr lang="sv-SE" sz="1200" b="0" dirty="0" err="1">
                <a:solidFill>
                  <a:schemeClr val="bg1">
                    <a:lumMod val="65000"/>
                  </a:schemeClr>
                </a:solidFill>
              </a:rPr>
              <a:t>Finance</a:t>
            </a:r>
            <a:r>
              <a:rPr lang="sv-SE" sz="1200" b="0" dirty="0">
                <a:solidFill>
                  <a:schemeClr val="bg1">
                    <a:lumMod val="65000"/>
                  </a:schemeClr>
                </a:solidFill>
              </a:rPr>
              <a:t> </a:t>
            </a:r>
            <a:r>
              <a:rPr lang="sv-SE" sz="1200" b="0" dirty="0" err="1">
                <a:solidFill>
                  <a:schemeClr val="bg1">
                    <a:lumMod val="65000"/>
                  </a:schemeClr>
                </a:solidFill>
              </a:rPr>
              <a:t>matters</a:t>
            </a:r>
            <a:r>
              <a:rPr lang="sv-SE" sz="1200" b="0" dirty="0">
                <a:solidFill>
                  <a:schemeClr val="bg1">
                    <a:lumMod val="65000"/>
                  </a:schemeClr>
                </a:solidFill>
              </a:rPr>
              <a:t>, status 2022</a:t>
            </a:r>
          </a:p>
          <a:p>
            <a:endParaRPr lang="sv-SE" dirty="0">
              <a:highlight>
                <a:srgbClr val="FFFF00"/>
              </a:highlight>
            </a:endParaRPr>
          </a:p>
          <a:p>
            <a:endParaRPr lang="sv-SE" dirty="0">
              <a:highlight>
                <a:srgbClr val="FFFF00"/>
              </a:highlight>
            </a:endParaRPr>
          </a:p>
          <a:p>
            <a:r>
              <a:rPr lang="sv-SE" dirty="0"/>
              <a:t>3. </a:t>
            </a:r>
            <a:r>
              <a:rPr lang="sv-SE" dirty="0" err="1"/>
              <a:t>Report</a:t>
            </a:r>
            <a:r>
              <a:rPr lang="sv-SE" dirty="0"/>
              <a:t> from NorDig/T  </a:t>
            </a:r>
            <a:r>
              <a:rPr lang="sv-SE" sz="1100" b="0" dirty="0"/>
              <a:t>(Per T/NorDig T)</a:t>
            </a:r>
            <a:endParaRPr lang="sv-SE" b="0" dirty="0"/>
          </a:p>
          <a:p>
            <a:r>
              <a:rPr lang="en-US" b="0" dirty="0"/>
              <a:t>     3.1. Standard progress report, </a:t>
            </a:r>
            <a:r>
              <a:rPr lang="en-US" dirty="0">
                <a:solidFill>
                  <a:srgbClr val="008000"/>
                </a:solidFill>
              </a:rPr>
              <a:t>proposal for mandate </a:t>
            </a:r>
            <a:r>
              <a:rPr lang="en-US" b="0" dirty="0">
                <a:solidFill>
                  <a:srgbClr val="008000"/>
                </a:solidFill>
              </a:rPr>
              <a:t>2023-2024</a:t>
            </a:r>
          </a:p>
          <a:p>
            <a:r>
              <a:rPr lang="en-US" b="0" dirty="0"/>
              <a:t>     3.2. Revision of NorDig specs, IRD, Test Plan and </a:t>
            </a:r>
            <a:r>
              <a:rPr lang="en-US" b="0" dirty="0" err="1"/>
              <a:t>RoO</a:t>
            </a:r>
            <a:r>
              <a:rPr lang="en-US" b="0" dirty="0"/>
              <a:t> (progress report) </a:t>
            </a:r>
          </a:p>
          <a:p>
            <a:endParaRPr lang="sv-SE" b="0" dirty="0"/>
          </a:p>
          <a:p>
            <a:endParaRPr lang="sv-SE" b="0" dirty="0"/>
          </a:p>
          <a:p>
            <a:r>
              <a:rPr lang="sv-SE" b="0" dirty="0">
                <a:solidFill>
                  <a:schemeClr val="bg1">
                    <a:lumMod val="65000"/>
                  </a:schemeClr>
                </a:solidFill>
              </a:rPr>
              <a:t>4. (Lunch)</a:t>
            </a:r>
          </a:p>
          <a:p>
            <a:r>
              <a:rPr lang="en-US" b="0" dirty="0">
                <a:solidFill>
                  <a:schemeClr val="bg1">
                    <a:lumMod val="65000"/>
                  </a:schemeClr>
                </a:solidFill>
              </a:rPr>
              <a:t>5. WRC23 presentation by David Hemmingway/BBC (30min)</a:t>
            </a:r>
          </a:p>
          <a:p>
            <a:r>
              <a:rPr lang="en-US" b="0" dirty="0">
                <a:solidFill>
                  <a:schemeClr val="bg1">
                    <a:lumMod val="65000"/>
                  </a:schemeClr>
                </a:solidFill>
              </a:rPr>
              <a:t>6. Clean Audio presentation by Olof </a:t>
            </a:r>
            <a:r>
              <a:rPr lang="en-US" b="0" dirty="0" err="1">
                <a:solidFill>
                  <a:schemeClr val="bg1">
                    <a:lumMod val="65000"/>
                  </a:schemeClr>
                </a:solidFill>
              </a:rPr>
              <a:t>Lindman</a:t>
            </a:r>
            <a:r>
              <a:rPr lang="en-US" b="0" dirty="0">
                <a:solidFill>
                  <a:schemeClr val="bg1">
                    <a:lumMod val="65000"/>
                  </a:schemeClr>
                </a:solidFill>
              </a:rPr>
              <a:t>/SVT (30min)</a:t>
            </a:r>
            <a:endParaRPr lang="sv-SE" b="0" dirty="0">
              <a:solidFill>
                <a:schemeClr val="bg1">
                  <a:lumMod val="65000"/>
                </a:schemeClr>
              </a:solidFill>
            </a:endParaRPr>
          </a:p>
          <a:p>
            <a:r>
              <a:rPr lang="sv-SE" b="0" dirty="0">
                <a:solidFill>
                  <a:schemeClr val="bg1">
                    <a:lumMod val="65000"/>
                  </a:schemeClr>
                </a:solidFill>
              </a:rPr>
              <a:t>7. </a:t>
            </a:r>
            <a:r>
              <a:rPr lang="sv-SE" b="0" dirty="0" err="1">
                <a:solidFill>
                  <a:schemeClr val="bg1">
                    <a:lumMod val="65000"/>
                  </a:schemeClr>
                </a:solidFill>
              </a:rPr>
              <a:t>Report</a:t>
            </a:r>
            <a:r>
              <a:rPr lang="sv-SE" b="0" dirty="0">
                <a:solidFill>
                  <a:schemeClr val="bg1">
                    <a:lumMod val="65000"/>
                  </a:schemeClr>
                </a:solidFill>
              </a:rPr>
              <a:t> from Industry</a:t>
            </a:r>
          </a:p>
          <a:p>
            <a:r>
              <a:rPr lang="en-US" b="0" dirty="0">
                <a:solidFill>
                  <a:schemeClr val="bg1">
                    <a:lumMod val="65000"/>
                  </a:schemeClr>
                </a:solidFill>
              </a:rPr>
              <a:t>8. SL-HDR demo by Philips (30min)</a:t>
            </a:r>
          </a:p>
          <a:p>
            <a:r>
              <a:rPr lang="en-US" b="0" dirty="0">
                <a:solidFill>
                  <a:schemeClr val="bg1">
                    <a:lumMod val="65000"/>
                  </a:schemeClr>
                </a:solidFill>
              </a:rPr>
              <a:t>9. Reports from members, DVB and other</a:t>
            </a:r>
          </a:p>
          <a:p>
            <a:r>
              <a:rPr lang="sv-SE" b="0" dirty="0">
                <a:solidFill>
                  <a:schemeClr val="bg1">
                    <a:lumMod val="65000"/>
                  </a:schemeClr>
                </a:solidFill>
              </a:rPr>
              <a:t>10. </a:t>
            </a:r>
            <a:r>
              <a:rPr lang="sv-SE" b="0" dirty="0" err="1">
                <a:solidFill>
                  <a:schemeClr val="bg1">
                    <a:lumMod val="65000"/>
                  </a:schemeClr>
                </a:solidFill>
              </a:rPr>
              <a:t>Any</a:t>
            </a:r>
            <a:r>
              <a:rPr lang="sv-SE" b="0" dirty="0">
                <a:solidFill>
                  <a:schemeClr val="bg1">
                    <a:lumMod val="65000"/>
                  </a:schemeClr>
                </a:solidFill>
              </a:rPr>
              <a:t> </a:t>
            </a:r>
            <a:r>
              <a:rPr lang="sv-SE" b="0" dirty="0" err="1">
                <a:solidFill>
                  <a:schemeClr val="bg1">
                    <a:lumMod val="65000"/>
                  </a:schemeClr>
                </a:solidFill>
              </a:rPr>
              <a:t>other</a:t>
            </a:r>
            <a:r>
              <a:rPr lang="sv-SE" b="0" dirty="0">
                <a:solidFill>
                  <a:schemeClr val="bg1">
                    <a:lumMod val="65000"/>
                  </a:schemeClr>
                </a:solidFill>
              </a:rPr>
              <a:t> business – NorDig 25years</a:t>
            </a:r>
          </a:p>
          <a:p>
            <a:r>
              <a:rPr lang="en-US" b="0" dirty="0">
                <a:solidFill>
                  <a:schemeClr val="bg1">
                    <a:lumMod val="65000"/>
                  </a:schemeClr>
                </a:solidFill>
              </a:rPr>
              <a:t>11. Date and place for coming meetings 2023/2024 </a:t>
            </a:r>
            <a:r>
              <a:rPr lang="en-US" sz="1100" b="0" dirty="0">
                <a:solidFill>
                  <a:schemeClr val="bg1">
                    <a:lumMod val="65000"/>
                  </a:schemeClr>
                </a:solidFill>
              </a:rPr>
              <a:t>(March physical, October online)</a:t>
            </a:r>
            <a:endParaRPr lang="en-US" dirty="0">
              <a:solidFill>
                <a:schemeClr val="bg1">
                  <a:lumMod val="65000"/>
                </a:schemeClr>
              </a:solidFill>
            </a:endParaRPr>
          </a:p>
          <a:p>
            <a:endParaRPr lang="en-US" dirty="0">
              <a:solidFill>
                <a:schemeClr val="bg1">
                  <a:lumMod val="65000"/>
                </a:schemeClr>
              </a:solidFill>
            </a:endParaRPr>
          </a:p>
          <a:p>
            <a:r>
              <a:rPr lang="en-US" dirty="0">
                <a:solidFill>
                  <a:schemeClr val="bg1">
                    <a:lumMod val="65000"/>
                  </a:schemeClr>
                </a:solidFill>
              </a:rPr>
              <a:t>  </a:t>
            </a:r>
            <a:r>
              <a:rPr lang="en-US" dirty="0">
                <a:solidFill>
                  <a:srgbClr val="00B050"/>
                </a:solidFill>
              </a:rPr>
              <a:t>Green Text: text highlighted for Excom  </a:t>
            </a:r>
            <a:r>
              <a:rPr lang="en-US" sz="1200" dirty="0">
                <a:solidFill>
                  <a:srgbClr val="00B050"/>
                </a:solidFill>
              </a:rPr>
              <a:t>(waiting Excom decision/approval/comments)</a:t>
            </a:r>
            <a:r>
              <a:rPr lang="en-US" dirty="0">
                <a:solidFill>
                  <a:schemeClr val="bg1">
                    <a:lumMod val="65000"/>
                  </a:schemeClr>
                </a:solidFill>
              </a:rPr>
              <a:t> </a:t>
            </a:r>
          </a:p>
        </p:txBody>
      </p:sp>
    </p:spTree>
    <p:extLst>
      <p:ext uri="{BB962C8B-B14F-4D97-AF65-F5344CB8AC3E}">
        <p14:creationId xmlns:p14="http://schemas.microsoft.com/office/powerpoint/2010/main" val="1953992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a:t>
            </a:r>
            <a:r>
              <a:rPr lang="en-US" sz="2000" b="1" dirty="0"/>
              <a:t>NorDig EPG/Event info</a:t>
            </a:r>
            <a:br>
              <a:rPr lang="en-US" b="1" dirty="0"/>
            </a:br>
            <a:r>
              <a:rPr lang="en-GB" sz="1400" b="1" dirty="0"/>
              <a:t>    </a:t>
            </a:r>
            <a:r>
              <a:rPr lang="en-US" sz="1400" b="1" dirty="0"/>
              <a:t>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10</a:t>
            </a:fld>
            <a:endParaRPr lang="en-US" dirty="0"/>
          </a:p>
        </p:txBody>
      </p:sp>
      <p:sp>
        <p:nvSpPr>
          <p:cNvPr id="5" name="Content Placeholder 4"/>
          <p:cNvSpPr>
            <a:spLocks noGrp="1"/>
          </p:cNvSpPr>
          <p:nvPr>
            <p:ph idx="1"/>
          </p:nvPr>
        </p:nvSpPr>
        <p:spPr>
          <a:xfrm>
            <a:off x="395535" y="980728"/>
            <a:ext cx="8562613" cy="5112568"/>
          </a:xfrm>
        </p:spPr>
        <p:txBody>
          <a:bodyPr/>
          <a:lstStyle/>
          <a:p>
            <a:pPr marL="0" indent="0">
              <a:buNone/>
            </a:pPr>
            <a:r>
              <a:rPr lang="en-US" sz="1100" i="1" dirty="0"/>
              <a:t>  (same as previous Excom meeting)</a:t>
            </a:r>
            <a:endParaRPr lang="en-US" sz="1800" i="1" dirty="0"/>
          </a:p>
          <a:p>
            <a:pPr marL="0" indent="0">
              <a:buNone/>
            </a:pPr>
            <a:r>
              <a:rPr lang="en-US" sz="1800" dirty="0"/>
              <a:t>NorDig EPG group and Event exchange file format:</a:t>
            </a:r>
          </a:p>
          <a:p>
            <a:r>
              <a:rPr lang="en-US" sz="1600" i="1" dirty="0">
                <a:solidFill>
                  <a:schemeClr val="tx1">
                    <a:lumMod val="50000"/>
                    <a:lumOff val="50000"/>
                  </a:schemeClr>
                </a:solidFill>
              </a:rPr>
              <a:t>Keep TV Anytime spec up to date  </a:t>
            </a:r>
          </a:p>
          <a:p>
            <a:r>
              <a:rPr lang="en-US" sz="1600" i="1" dirty="0">
                <a:solidFill>
                  <a:schemeClr val="tx1">
                    <a:lumMod val="50000"/>
                    <a:lumOff val="50000"/>
                  </a:schemeClr>
                </a:solidFill>
              </a:rPr>
              <a:t>All spec are now  up to date</a:t>
            </a:r>
          </a:p>
          <a:p>
            <a:r>
              <a:rPr lang="en-US" sz="1600" i="1" dirty="0">
                <a:solidFill>
                  <a:schemeClr val="tx1">
                    <a:lumMod val="50000"/>
                    <a:lumOff val="50000"/>
                  </a:schemeClr>
                </a:solidFill>
              </a:rPr>
              <a:t>Work to promote / help </a:t>
            </a:r>
            <a:r>
              <a:rPr lang="en-US" sz="1600" i="1" dirty="0" err="1">
                <a:solidFill>
                  <a:schemeClr val="tx1">
                    <a:lumMod val="50000"/>
                    <a:lumOff val="50000"/>
                  </a:schemeClr>
                </a:solidFill>
              </a:rPr>
              <a:t>impl</a:t>
            </a:r>
            <a:r>
              <a:rPr lang="en-US" sz="1600" i="1" dirty="0">
                <a:solidFill>
                  <a:schemeClr val="tx1">
                    <a:lumMod val="50000"/>
                    <a:lumOff val="50000"/>
                  </a:schemeClr>
                </a:solidFill>
              </a:rPr>
              <a:t>. and use of NorDig EPG/event file format</a:t>
            </a:r>
            <a:endParaRPr lang="en-US" sz="1600" dirty="0"/>
          </a:p>
          <a:p>
            <a:r>
              <a:rPr lang="en-US" sz="1400" i="1" dirty="0"/>
              <a:t>Status of implementation and use of NorDig common EPG/Event metadata exchange format, done: NRK, TV2DK, TV2NO, DR, TDC, Red Bee Media, </a:t>
            </a:r>
            <a:r>
              <a:rPr lang="en-US" sz="1400" i="1" dirty="0" err="1"/>
              <a:t>SimpleTV</a:t>
            </a:r>
            <a:r>
              <a:rPr lang="en-US" sz="1400" i="1" dirty="0"/>
              <a:t>, SVT, Teracom – in process: TV2DK.</a:t>
            </a:r>
          </a:p>
          <a:p>
            <a:pPr marL="0" indent="0" eaLnBrk="0" hangingPunct="0">
              <a:spcBef>
                <a:spcPct val="20000"/>
              </a:spcBef>
              <a:buNone/>
              <a:defRPr/>
            </a:pPr>
            <a:endParaRPr lang="en-US" sz="1600" kern="0" dirty="0">
              <a:latin typeface="Calibri" pitchFamily="34" charset="0"/>
            </a:endParaRPr>
          </a:p>
          <a:p>
            <a:pPr marL="0" indent="0" eaLnBrk="0" hangingPunct="0">
              <a:spcBef>
                <a:spcPct val="20000"/>
              </a:spcBef>
              <a:buNone/>
              <a:defRPr/>
            </a:pPr>
            <a:r>
              <a:rPr lang="en-US" sz="1800" kern="0" dirty="0">
                <a:latin typeface="Calibri" pitchFamily="34" charset="0"/>
              </a:rPr>
              <a:t>NorDig Test files</a:t>
            </a:r>
          </a:p>
          <a:p>
            <a:pPr marL="400050">
              <a:buFont typeface="Arial" pitchFamily="34" charset="0"/>
              <a:buChar char="•"/>
              <a:defRPr/>
            </a:pPr>
            <a:r>
              <a:rPr lang="en-US" sz="1600" kern="0" dirty="0" err="1">
                <a:latin typeface="Calibri" pitchFamily="34" charset="0"/>
              </a:rPr>
              <a:t>Labwise</a:t>
            </a:r>
            <a:r>
              <a:rPr lang="en-US" sz="1600" kern="0" dirty="0">
                <a:latin typeface="Calibri" pitchFamily="34" charset="0"/>
              </a:rPr>
              <a:t> is making a NorDig adjusted version of the DVB TTML test streams, that they plans to share inside NorDig</a:t>
            </a:r>
          </a:p>
          <a:p>
            <a:pPr marL="400050">
              <a:buFont typeface="Arial" pitchFamily="34" charset="0"/>
              <a:buChar char="•"/>
              <a:defRPr/>
            </a:pPr>
            <a:r>
              <a:rPr lang="en-US" sz="1600" kern="0" dirty="0">
                <a:latin typeface="Calibri" pitchFamily="34" charset="0"/>
              </a:rPr>
              <a:t>TV2 Norway has added TTML out of their playout and plan to provide an (updated) MPEG recording for NorDig, that could be shared inside NorDig (plan to convert/re-encode this TV2 Norway mezzanine format to consumer V/A format)</a:t>
            </a:r>
          </a:p>
          <a:p>
            <a:pPr marL="400050">
              <a:buFont typeface="Arial" pitchFamily="34" charset="0"/>
              <a:buChar char="•"/>
              <a:defRPr/>
            </a:pPr>
            <a:r>
              <a:rPr lang="en-US" sz="1600" kern="0" dirty="0">
                <a:latin typeface="Calibri" pitchFamily="34" charset="0"/>
              </a:rPr>
              <a:t>Digita is preparing at test stream for testing Sami in SI/EIT and ISO10646 BMP/UTF-8 </a:t>
            </a:r>
            <a:endParaRPr lang="en-US" sz="1600" dirty="0"/>
          </a:p>
        </p:txBody>
      </p:sp>
    </p:spTree>
    <p:extLst>
      <p:ext uri="{BB962C8B-B14F-4D97-AF65-F5344CB8AC3E}">
        <p14:creationId xmlns:p14="http://schemas.microsoft.com/office/powerpoint/2010/main" val="811571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11</a:t>
            </a:fld>
            <a:endParaRPr lang="nb-NO" dirty="0"/>
          </a:p>
        </p:txBody>
      </p:sp>
      <p:sp>
        <p:nvSpPr>
          <p:cNvPr id="10" name="Rubrik 2"/>
          <p:cNvSpPr>
            <a:spLocks noGrp="1"/>
          </p:cNvSpPr>
          <p:nvPr>
            <p:ph type="title"/>
          </p:nvPr>
        </p:nvSpPr>
        <p:spPr/>
        <p:txBody>
          <a:bodyPr/>
          <a:lstStyle/>
          <a:p>
            <a:pPr>
              <a:defRPr/>
            </a:pPr>
            <a:r>
              <a:rPr lang="en-GB" b="1" dirty="0"/>
              <a:t>NorDig T report – report DVB status</a:t>
            </a:r>
            <a:br>
              <a:rPr lang="en-GB" b="1" dirty="0"/>
            </a:br>
            <a:r>
              <a:rPr lang="en-GB" sz="1400" b="1" dirty="0"/>
              <a:t>     </a:t>
            </a:r>
            <a:r>
              <a:rPr lang="en-US"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US" sz="1200" b="1" dirty="0"/>
          </a:p>
        </p:txBody>
      </p:sp>
      <p:sp>
        <p:nvSpPr>
          <p:cNvPr id="3" name="Content Placeholder 2"/>
          <p:cNvSpPr>
            <a:spLocks noGrp="1"/>
          </p:cNvSpPr>
          <p:nvPr>
            <p:ph idx="1"/>
          </p:nvPr>
        </p:nvSpPr>
        <p:spPr>
          <a:xfrm>
            <a:off x="457200" y="872229"/>
            <a:ext cx="8229600" cy="5419933"/>
          </a:xfrm>
        </p:spPr>
        <p:txBody>
          <a:bodyPr/>
          <a:lstStyle/>
          <a:p>
            <a:r>
              <a:rPr lang="en-GB" dirty="0"/>
              <a:t>DVB </a:t>
            </a:r>
            <a:r>
              <a:rPr lang="en-GB" dirty="0" err="1"/>
              <a:t>video&amp;audio</a:t>
            </a:r>
            <a:r>
              <a:rPr lang="en-GB" dirty="0"/>
              <a:t> codec</a:t>
            </a:r>
          </a:p>
          <a:p>
            <a:pPr lvl="1"/>
            <a:r>
              <a:rPr lang="en-GB" dirty="0"/>
              <a:t>Info: V-Nova presented LC-EVC video codec at a NorDig T meeting, two layers e.g. exciting MPEG4 AVC as base layer stream and top with a LCEVC layer stream as enhancement layer.   </a:t>
            </a:r>
          </a:p>
          <a:p>
            <a:endParaRPr lang="en-GB" dirty="0"/>
          </a:p>
          <a:p>
            <a:r>
              <a:rPr lang="en-GB" dirty="0"/>
              <a:t>DVB-I </a:t>
            </a:r>
          </a:p>
          <a:p>
            <a:endParaRPr lang="en-GB" dirty="0"/>
          </a:p>
          <a:p>
            <a:r>
              <a:rPr lang="en-GB" dirty="0"/>
              <a:t>DVB TA (Target Advertising)</a:t>
            </a:r>
          </a:p>
          <a:p>
            <a:endParaRPr lang="en-GB" dirty="0"/>
          </a:p>
          <a:p>
            <a:pPr marL="0" indent="0">
              <a:buNone/>
            </a:pPr>
            <a:endParaRPr lang="en-GB" dirty="0">
              <a:solidFill>
                <a:srgbClr val="00B050"/>
              </a:solidFill>
            </a:endParaRPr>
          </a:p>
          <a:p>
            <a:pPr marL="0" indent="0">
              <a:buNone/>
            </a:pPr>
            <a:r>
              <a:rPr lang="en-GB" dirty="0">
                <a:solidFill>
                  <a:srgbClr val="00B050"/>
                </a:solidFill>
              </a:rPr>
              <a:t>Excom view?</a:t>
            </a:r>
          </a:p>
        </p:txBody>
      </p:sp>
    </p:spTree>
    <p:extLst>
      <p:ext uri="{BB962C8B-B14F-4D97-AF65-F5344CB8AC3E}">
        <p14:creationId xmlns:p14="http://schemas.microsoft.com/office/powerpoint/2010/main" val="3393849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539552" y="1484784"/>
            <a:ext cx="8280920" cy="4825521"/>
          </a:xfrm>
        </p:spPr>
        <p:txBody>
          <a:bodyPr/>
          <a:lstStyle/>
          <a:p>
            <a:pPr algn="ctr">
              <a:buNone/>
            </a:pPr>
            <a:r>
              <a:rPr lang="en-US" sz="3600" dirty="0"/>
              <a:t>END presentation </a:t>
            </a:r>
          </a:p>
          <a:p>
            <a:pPr algn="ctr">
              <a:buNone/>
            </a:pPr>
            <a:r>
              <a:rPr lang="en-US" sz="3600" dirty="0"/>
              <a:t>NorDig-T report</a:t>
            </a:r>
          </a:p>
          <a:p>
            <a:pPr algn="ctr">
              <a:buNone/>
            </a:pPr>
            <a:endParaRPr lang="en-US" sz="3600" dirty="0"/>
          </a:p>
          <a:p>
            <a:pPr algn="ctr">
              <a:buNone/>
            </a:pPr>
            <a:r>
              <a:rPr lang="en-US" dirty="0"/>
              <a:t>After here some detailed informative slides</a:t>
            </a:r>
          </a:p>
          <a:p>
            <a:pPr algn="ctr">
              <a:buNone/>
            </a:pPr>
            <a:r>
              <a:rPr lang="en-US" sz="2400" b="1" dirty="0"/>
              <a:t>ANNEX</a:t>
            </a:r>
          </a:p>
          <a:p>
            <a:pPr lvl="1"/>
            <a:r>
              <a:rPr lang="en-US" sz="1600" dirty="0"/>
              <a:t>Annex A: NorDig T mandates proposal for 2023-2024 – markup version</a:t>
            </a:r>
            <a:endParaRPr lang="en-US" sz="1600" dirty="0">
              <a:solidFill>
                <a:srgbClr val="0070C0"/>
              </a:solidFill>
            </a:endParaRPr>
          </a:p>
          <a:p>
            <a:pPr lvl="1"/>
            <a:r>
              <a:rPr lang="en-US" sz="1600" dirty="0"/>
              <a:t>Annex B: NorDig T meeting calendar 2022 - informative</a:t>
            </a:r>
          </a:p>
          <a:p>
            <a:pPr lvl="1"/>
            <a:r>
              <a:rPr lang="en-US" sz="1600" dirty="0"/>
              <a:t>Annex C: NorDig T list of countries referring to NorDig</a:t>
            </a:r>
          </a:p>
          <a:p>
            <a:pPr lvl="1"/>
            <a:r>
              <a:rPr lang="en-US" sz="1600" dirty="0"/>
              <a:t>Annex D: NorDig T current </a:t>
            </a:r>
            <a:r>
              <a:rPr lang="en-US" sz="1600" dirty="0" err="1"/>
              <a:t>bugzilla</a:t>
            </a:r>
            <a:r>
              <a:rPr lang="en-US" sz="1600" dirty="0"/>
              <a:t>/working items for future </a:t>
            </a:r>
            <a:r>
              <a:rPr lang="en-US" sz="1600" dirty="0" err="1"/>
              <a:t>IRD+RoO+TestPlan</a:t>
            </a:r>
            <a:endParaRPr lang="en-US" sz="1600" dirty="0"/>
          </a:p>
          <a:p>
            <a:pPr lvl="1"/>
            <a:endParaRPr lang="en-US" sz="1600" dirty="0"/>
          </a:p>
        </p:txBody>
      </p:sp>
      <p:sp>
        <p:nvSpPr>
          <p:cNvPr id="3" name="Rubrik 2"/>
          <p:cNvSpPr>
            <a:spLocks noGrp="1"/>
          </p:cNvSpPr>
          <p:nvPr>
            <p:ph type="title"/>
          </p:nvPr>
        </p:nvSpPr>
        <p:spPr>
          <a:xfrm>
            <a:off x="971600" y="26016"/>
            <a:ext cx="7715200" cy="648072"/>
          </a:xfrm>
        </p:spPr>
        <p:txBody>
          <a:bodyPr/>
          <a:lstStyle/>
          <a:p>
            <a:pPr>
              <a:defRPr/>
            </a:pPr>
            <a:r>
              <a:rPr lang="en-GB" b="1" dirty="0"/>
              <a:t>NorDig T report –</a:t>
            </a:r>
            <a:br>
              <a:rPr lang="en-GB" b="1" dirty="0"/>
            </a:br>
            <a:r>
              <a:rPr lang="en-GB" sz="1400" b="1" dirty="0"/>
              <a:t>     </a:t>
            </a:r>
            <a:r>
              <a:rPr lang="en-US"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12</a:t>
            </a:fld>
            <a:endParaRPr lang="nb-NO" dirty="0"/>
          </a:p>
        </p:txBody>
      </p:sp>
    </p:spTree>
    <p:extLst>
      <p:ext uri="{BB962C8B-B14F-4D97-AF65-F5344CB8AC3E}">
        <p14:creationId xmlns:p14="http://schemas.microsoft.com/office/powerpoint/2010/main" val="1126743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11560" y="852121"/>
            <a:ext cx="8219256" cy="5472608"/>
          </a:xfrm>
        </p:spPr>
        <p:txBody>
          <a:bodyPr/>
          <a:lstStyle/>
          <a:p>
            <a:pPr>
              <a:buNone/>
            </a:pPr>
            <a:r>
              <a:rPr lang="en-US" sz="1600" dirty="0"/>
              <a:t>NorDig T – mandates &amp; items for period 2021-2022</a:t>
            </a:r>
            <a:r>
              <a:rPr lang="en-US" sz="1400" dirty="0"/>
              <a:t>  (from March 2021)</a:t>
            </a:r>
          </a:p>
          <a:p>
            <a:pPr>
              <a:buNone/>
            </a:pPr>
            <a:r>
              <a:rPr lang="en-US" sz="1400" i="1" dirty="0">
                <a:solidFill>
                  <a:srgbClr val="00B050"/>
                </a:solidFill>
              </a:rPr>
              <a:t>Proposal is to renew old mandate with some minor changes (“markup” version here, “clean” version below)</a:t>
            </a:r>
            <a:endParaRPr lang="en-US" sz="800" i="1" dirty="0">
              <a:solidFill>
                <a:srgbClr val="00B050"/>
              </a:solidFill>
            </a:endParaRPr>
          </a:p>
          <a:p>
            <a:pPr marL="0" indent="0">
              <a:buNone/>
            </a:pPr>
            <a:r>
              <a:rPr lang="en-US" sz="800" i="1" dirty="0">
                <a:solidFill>
                  <a:schemeClr val="tx1">
                    <a:lumMod val="50000"/>
                    <a:lumOff val="50000"/>
                  </a:schemeClr>
                </a:solidFill>
              </a:rPr>
              <a:t>  </a:t>
            </a:r>
          </a:p>
          <a:p>
            <a:pPr>
              <a:spcBef>
                <a:spcPts val="0"/>
              </a:spcBef>
            </a:pPr>
            <a:r>
              <a:rPr lang="en-US" sz="1600" dirty="0"/>
              <a:t>General: </a:t>
            </a:r>
          </a:p>
          <a:p>
            <a:pPr lvl="1">
              <a:spcBef>
                <a:spcPts val="0"/>
              </a:spcBef>
            </a:pPr>
            <a:r>
              <a:rPr lang="en-US" sz="1400" dirty="0"/>
              <a:t>Keep IRD, RoO and Test Plan in line with each other</a:t>
            </a:r>
          </a:p>
          <a:p>
            <a:pPr lvl="1">
              <a:spcBef>
                <a:spcPts val="0"/>
              </a:spcBef>
            </a:pPr>
            <a:r>
              <a:rPr lang="en-US" sz="1400" dirty="0"/>
              <a:t>Maintain and keep NorDig spec up to date </a:t>
            </a:r>
            <a:r>
              <a:rPr lang="en-US" sz="1200" dirty="0"/>
              <a:t>(debug, reference list to international spec is up to date </a:t>
            </a:r>
            <a:r>
              <a:rPr lang="en-US" sz="1200" dirty="0" err="1"/>
              <a:t>etc</a:t>
            </a:r>
            <a:r>
              <a:rPr lang="en-US" sz="1200" dirty="0"/>
              <a:t>)</a:t>
            </a:r>
            <a:endParaRPr lang="en-US" sz="1400" dirty="0"/>
          </a:p>
          <a:p>
            <a:pPr lvl="1">
              <a:spcBef>
                <a:spcPts val="0"/>
              </a:spcBef>
            </a:pPr>
            <a:r>
              <a:rPr lang="en-US" sz="1400" dirty="0"/>
              <a:t>Monitor DVB, HbbTV and other relevant IRD specs changes and new technologies (e.g. DVB-I) </a:t>
            </a:r>
          </a:p>
          <a:p>
            <a:pPr>
              <a:spcBef>
                <a:spcPts val="0"/>
              </a:spcBef>
            </a:pPr>
            <a:r>
              <a:rPr lang="en-US" sz="1600" dirty="0"/>
              <a:t>NorDig Unified IRD spec</a:t>
            </a:r>
            <a:endParaRPr lang="en-GB" sz="1600" dirty="0"/>
          </a:p>
          <a:p>
            <a:pPr>
              <a:spcBef>
                <a:spcPts val="0"/>
              </a:spcBef>
            </a:pPr>
            <a:r>
              <a:rPr lang="en-US" sz="1600" dirty="0"/>
              <a:t>NorDig </a:t>
            </a:r>
            <a:r>
              <a:rPr lang="en-US" sz="1600" dirty="0" err="1"/>
              <a:t>RoO</a:t>
            </a:r>
            <a:r>
              <a:rPr lang="en-US" sz="1600" dirty="0"/>
              <a:t> specification</a:t>
            </a:r>
          </a:p>
          <a:p>
            <a:pPr lvl="1">
              <a:spcBef>
                <a:spcPts val="0"/>
              </a:spcBef>
            </a:pPr>
            <a:r>
              <a:rPr lang="en-US" sz="1400" strike="sngStrike" dirty="0">
                <a:solidFill>
                  <a:schemeClr val="tx1">
                    <a:lumMod val="50000"/>
                    <a:lumOff val="50000"/>
                  </a:schemeClr>
                </a:solidFill>
              </a:rPr>
              <a:t>Review sections that are not fully updated, </a:t>
            </a:r>
          </a:p>
          <a:p>
            <a:pPr lvl="2">
              <a:spcBef>
                <a:spcPts val="0"/>
              </a:spcBef>
            </a:pPr>
            <a:r>
              <a:rPr lang="en-US" sz="1200" strike="sngStrike" dirty="0">
                <a:solidFill>
                  <a:schemeClr val="tx1">
                    <a:lumMod val="50000"/>
                    <a:lumOff val="50000"/>
                  </a:schemeClr>
                </a:solidFill>
              </a:rPr>
              <a:t>focus on </a:t>
            </a:r>
            <a:r>
              <a:rPr lang="en-US" sz="1200" dirty="0"/>
              <a:t>help</a:t>
            </a:r>
            <a:r>
              <a:rPr lang="en-US" sz="1200" strike="sngStrike" dirty="0">
                <a:solidFill>
                  <a:schemeClr val="tx1">
                    <a:lumMod val="50000"/>
                    <a:lumOff val="50000"/>
                  </a:schemeClr>
                </a:solidFill>
              </a:rPr>
              <a:t>ing</a:t>
            </a:r>
            <a:r>
              <a:rPr lang="en-US" sz="1200" dirty="0"/>
              <a:t> broadcasting avoid issues for IRD/viewers (“tips and tricks”)</a:t>
            </a:r>
          </a:p>
          <a:p>
            <a:pPr lvl="2">
              <a:spcBef>
                <a:spcPts val="0"/>
              </a:spcBef>
            </a:pPr>
            <a:r>
              <a:rPr lang="en-US" sz="1200" dirty="0"/>
              <a:t>Additions to DVB </a:t>
            </a:r>
            <a:r>
              <a:rPr lang="en-US" sz="1200" dirty="0">
                <a:solidFill>
                  <a:srgbClr val="0070C0"/>
                </a:solidFill>
              </a:rPr>
              <a:t>Guidelines</a:t>
            </a:r>
          </a:p>
          <a:p>
            <a:pPr lvl="2">
              <a:spcBef>
                <a:spcPts val="0"/>
              </a:spcBef>
            </a:pPr>
            <a:r>
              <a:rPr lang="en-US" sz="1200" dirty="0"/>
              <a:t>minimize and shorten text that are mainly relevant for the IRD </a:t>
            </a:r>
          </a:p>
          <a:p>
            <a:pPr lvl="2">
              <a:spcBef>
                <a:spcPts val="0"/>
              </a:spcBef>
            </a:pPr>
            <a:r>
              <a:rPr lang="en-US" sz="1200" strike="sngStrike" dirty="0">
                <a:solidFill>
                  <a:schemeClr val="tx1">
                    <a:lumMod val="50000"/>
                    <a:lumOff val="50000"/>
                  </a:schemeClr>
                </a:solidFill>
              </a:rPr>
              <a:t>Investigate possibility to reference/link to NorDig members’ national/operator additional </a:t>
            </a:r>
            <a:r>
              <a:rPr lang="en-US" sz="1200" strike="sngStrike" dirty="0" err="1">
                <a:solidFill>
                  <a:schemeClr val="tx1">
                    <a:lumMod val="50000"/>
                    <a:lumOff val="50000"/>
                  </a:schemeClr>
                </a:solidFill>
              </a:rPr>
              <a:t>RoO</a:t>
            </a:r>
            <a:endParaRPr lang="en-US" sz="1200" strike="sngStrike" dirty="0">
              <a:solidFill>
                <a:schemeClr val="tx1">
                  <a:lumMod val="50000"/>
                  <a:lumOff val="50000"/>
                </a:schemeClr>
              </a:solidFill>
            </a:endParaRPr>
          </a:p>
          <a:p>
            <a:pPr>
              <a:spcBef>
                <a:spcPts val="0"/>
              </a:spcBef>
            </a:pPr>
            <a:r>
              <a:rPr lang="en-US" sz="1600" dirty="0"/>
              <a:t>NorDig Test and Test plan</a:t>
            </a:r>
            <a:endParaRPr lang="en-GB" sz="1600" dirty="0"/>
          </a:p>
          <a:p>
            <a:pPr lvl="1">
              <a:spcBef>
                <a:spcPts val="0"/>
              </a:spcBef>
            </a:pPr>
            <a:r>
              <a:rPr lang="en-US" sz="1400" dirty="0"/>
              <a:t>Maintain and update NorDig Test plan to match IRD spec</a:t>
            </a:r>
            <a:endParaRPr lang="en-GB" sz="2000" dirty="0"/>
          </a:p>
          <a:p>
            <a:pPr lvl="2">
              <a:spcBef>
                <a:spcPts val="0"/>
              </a:spcBef>
            </a:pPr>
            <a:r>
              <a:rPr lang="en-US" sz="1200" dirty="0"/>
              <a:t>Review and where possible combine similar test cases  to make it easier and faster to test</a:t>
            </a:r>
            <a:endParaRPr lang="en-GB" sz="1200" dirty="0"/>
          </a:p>
          <a:p>
            <a:pPr lvl="2">
              <a:spcBef>
                <a:spcPts val="0"/>
              </a:spcBef>
            </a:pPr>
            <a:r>
              <a:rPr lang="en-US" sz="1200" dirty="0"/>
              <a:t>“minimize” redundant test cases if possible without compromising with test quality, to speed up time for verification testing.</a:t>
            </a:r>
            <a:endParaRPr lang="en-GB" sz="1200" dirty="0"/>
          </a:p>
          <a:p>
            <a:pPr lvl="2">
              <a:spcBef>
                <a:spcPts val="0"/>
              </a:spcBef>
            </a:pPr>
            <a:r>
              <a:rPr lang="en-US" sz="1200" dirty="0"/>
              <a:t>Update and improve test cases</a:t>
            </a:r>
          </a:p>
          <a:p>
            <a:pPr>
              <a:spcBef>
                <a:spcPts val="0"/>
              </a:spcBef>
            </a:pPr>
            <a:r>
              <a:rPr lang="en-US" sz="1600" dirty="0"/>
              <a:t>NorDig </a:t>
            </a:r>
            <a:r>
              <a:rPr lang="sv-SE" sz="1600" dirty="0"/>
              <a:t>EPG </a:t>
            </a:r>
            <a:r>
              <a:rPr lang="sv-SE" sz="1600" dirty="0" err="1"/>
              <a:t>exchange</a:t>
            </a:r>
            <a:r>
              <a:rPr lang="sv-SE" sz="1600" dirty="0"/>
              <a:t> </a:t>
            </a:r>
            <a:r>
              <a:rPr lang="sv-SE" sz="1600" dirty="0" err="1"/>
              <a:t>file</a:t>
            </a:r>
            <a:r>
              <a:rPr lang="sv-SE" sz="1600" dirty="0"/>
              <a:t> format</a:t>
            </a:r>
          </a:p>
          <a:p>
            <a:pPr lvl="1">
              <a:spcBef>
                <a:spcPts val="0"/>
              </a:spcBef>
              <a:buFont typeface="Arial" panose="020B0604020202020204" pitchFamily="34" charset="0"/>
              <a:buChar char="–"/>
            </a:pPr>
            <a:r>
              <a:rPr lang="en-US" sz="1400" dirty="0"/>
              <a:t>Maintain NorDig spec. of common EPG/Event exchange file format and </a:t>
            </a:r>
            <a:r>
              <a:rPr lang="en-US" sz="1400" dirty="0" err="1"/>
              <a:t>impl</a:t>
            </a:r>
            <a:r>
              <a:rPr lang="en-US" sz="1400" dirty="0"/>
              <a:t>. Guidelines</a:t>
            </a:r>
          </a:p>
          <a:p>
            <a:pPr lvl="1">
              <a:spcBef>
                <a:spcPts val="0"/>
              </a:spcBef>
              <a:buFont typeface="Arial" panose="020B0604020202020204" pitchFamily="34" charset="0"/>
              <a:buChar char="–"/>
            </a:pPr>
            <a:r>
              <a:rPr lang="en-US" sz="1400" strike="sngStrike" dirty="0">
                <a:solidFill>
                  <a:schemeClr val="tx1">
                    <a:lumMod val="50000"/>
                    <a:lumOff val="50000"/>
                  </a:schemeClr>
                </a:solidFill>
              </a:rPr>
              <a:t>Keep TV Anytime spec. up to date</a:t>
            </a:r>
          </a:p>
          <a:p>
            <a:pPr lvl="1">
              <a:spcBef>
                <a:spcPts val="0"/>
              </a:spcBef>
              <a:buFont typeface="Arial" panose="020B0604020202020204" pitchFamily="34" charset="0"/>
              <a:buChar char="–"/>
            </a:pPr>
            <a:r>
              <a:rPr lang="en-US" sz="1400" dirty="0"/>
              <a:t>Work to promote NorDig TVA </a:t>
            </a:r>
            <a:r>
              <a:rPr lang="en-US" sz="1400" dirty="0" err="1"/>
              <a:t>eg.</a:t>
            </a:r>
            <a:r>
              <a:rPr lang="en-US" sz="1400" dirty="0"/>
              <a:t> via open Workshops and help </a:t>
            </a:r>
            <a:r>
              <a:rPr lang="en-US" sz="1400" dirty="0" err="1"/>
              <a:t>impl</a:t>
            </a:r>
            <a:r>
              <a:rPr lang="en-US" sz="1400" dirty="0"/>
              <a:t>. and use of NorDig EPG/event file format</a:t>
            </a:r>
            <a:endParaRPr lang="sv-SE" sz="1400" dirty="0"/>
          </a:p>
        </p:txBody>
      </p:sp>
      <p:sp>
        <p:nvSpPr>
          <p:cNvPr id="3"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for NorDig T (1/2) </a:t>
            </a:r>
            <a:r>
              <a:rPr lang="en-GB" sz="1600" b="1" dirty="0">
                <a:solidFill>
                  <a:schemeClr val="tx1"/>
                </a:solidFill>
              </a:rPr>
              <a:t> </a:t>
            </a:r>
            <a:br>
              <a:rPr lang="en-GB" sz="1600" b="1" dirty="0"/>
            </a:br>
            <a:r>
              <a:rPr lang="en-GB" sz="1400" b="1" dirty="0"/>
              <a:t>      </a:t>
            </a:r>
            <a:r>
              <a:rPr lang="en-US"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r>
              <a:rPr lang="en-US" sz="1400" b="1" kern="0" dirty="0">
                <a:solidFill>
                  <a:srgbClr val="00B050"/>
                </a:solidFill>
                <a:latin typeface="+mj-lt"/>
                <a:ea typeface="+mj-ea"/>
                <a:cs typeface="+mj-cs"/>
              </a:rPr>
              <a:t>Markup version</a:t>
            </a:r>
            <a:endParaRPr lang="en-US" sz="1200" b="1" dirty="0">
              <a:solidFill>
                <a:srgbClr val="00B050"/>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13</a:t>
            </a:fld>
            <a:endParaRPr lang="en-US" dirty="0"/>
          </a:p>
        </p:txBody>
      </p:sp>
    </p:spTree>
    <p:extLst>
      <p:ext uri="{BB962C8B-B14F-4D97-AF65-F5344CB8AC3E}">
        <p14:creationId xmlns:p14="http://schemas.microsoft.com/office/powerpoint/2010/main" val="3485137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390364" y="979079"/>
            <a:ext cx="8363272" cy="5472608"/>
          </a:xfrm>
        </p:spPr>
        <p:txBody>
          <a:bodyPr/>
          <a:lstStyle/>
          <a:p>
            <a:pPr>
              <a:buNone/>
            </a:pPr>
            <a:r>
              <a:rPr lang="en-US" sz="1600" dirty="0"/>
              <a:t>continue NorDig T mandates &amp; items for period 2021-2022</a:t>
            </a:r>
            <a:endParaRPr lang="en-US" sz="1600" dirty="0">
              <a:solidFill>
                <a:srgbClr val="00B050"/>
              </a:solidFill>
            </a:endParaRPr>
          </a:p>
          <a:p>
            <a:r>
              <a:rPr lang="en-US" sz="1400" dirty="0"/>
              <a:t>Video, audio, subtitling</a:t>
            </a:r>
            <a:endParaRPr lang="en-GB" sz="1400" dirty="0"/>
          </a:p>
          <a:p>
            <a:pPr lvl="1"/>
            <a:r>
              <a:rPr lang="en-US" sz="1200" dirty="0"/>
              <a:t>monitor DVB specifications and recommendations and I/O (HDMI).   </a:t>
            </a:r>
            <a:endParaRPr lang="en-GB" sz="2000" dirty="0"/>
          </a:p>
          <a:p>
            <a:pPr lvl="1"/>
            <a:r>
              <a:rPr lang="en-US" sz="1200" b="1" dirty="0"/>
              <a:t>NGA&amp;TTML:</a:t>
            </a:r>
            <a:r>
              <a:rPr lang="en-US" sz="1200" dirty="0"/>
              <a:t> monitor NGA&amp;TTML audio usage and experience (in order to help NorDig member using/launching NGA &amp;/or TTML).</a:t>
            </a:r>
          </a:p>
          <a:p>
            <a:r>
              <a:rPr lang="en-US" sz="1400" dirty="0"/>
              <a:t>HbbTV</a:t>
            </a:r>
            <a:endParaRPr lang="en-GB" sz="1400" dirty="0"/>
          </a:p>
          <a:p>
            <a:pPr lvl="1"/>
            <a:r>
              <a:rPr lang="en-US" sz="1200" dirty="0"/>
              <a:t>NorDig HbbTV test and test cases; m</a:t>
            </a:r>
            <a:r>
              <a:rPr lang="en-GB" sz="1200" dirty="0" err="1"/>
              <a:t>aintain</a:t>
            </a:r>
            <a:r>
              <a:rPr lang="en-GB" sz="1200" dirty="0"/>
              <a:t> NorDig developed test cases. Propose new test cases if needed.  </a:t>
            </a:r>
            <a:endParaRPr lang="en-GB" sz="1200" strike="sngStrike" dirty="0"/>
          </a:p>
          <a:p>
            <a:pPr lvl="1"/>
            <a:r>
              <a:rPr lang="en-US" sz="1200" dirty="0"/>
              <a:t>NorDig HbbTV IRD requirements; maintain and update HbbTV requirements. Investigate, present and when confirmed by Excom draft proposal for new HbbTV requirement that are of interest for NorDig members</a:t>
            </a:r>
          </a:p>
          <a:p>
            <a:pPr lvl="1"/>
            <a:r>
              <a:rPr lang="en-GB" sz="1200" dirty="0"/>
              <a:t>HbbTV implementation: Monitor and report HbbTV implementation in NorDig networks &amp; IRD side, exchange experience    </a:t>
            </a:r>
          </a:p>
          <a:p>
            <a:r>
              <a:rPr lang="en-US" sz="1400" dirty="0"/>
              <a:t>Accessibility</a:t>
            </a:r>
            <a:endParaRPr lang="en-GB" sz="1400" dirty="0"/>
          </a:p>
          <a:p>
            <a:pPr lvl="1"/>
            <a:r>
              <a:rPr lang="en-US" sz="1100" dirty="0"/>
              <a:t>Work with harmonization of broadcast and better describe current broadcast for IRD manufactures</a:t>
            </a:r>
            <a:endParaRPr lang="en-GB" sz="1100" dirty="0"/>
          </a:p>
          <a:p>
            <a:pPr lvl="1"/>
            <a:r>
              <a:rPr lang="en-US" sz="1100" strike="sngStrike" dirty="0">
                <a:solidFill>
                  <a:schemeClr val="tx1">
                    <a:lumMod val="50000"/>
                    <a:lumOff val="50000"/>
                  </a:schemeClr>
                </a:solidFill>
              </a:rPr>
              <a:t>HbbTV for Accessibility services – investigate how HbbTV can be used for Accessibility and if needed propose changes to IRD and </a:t>
            </a:r>
            <a:r>
              <a:rPr lang="en-US" sz="1100" strike="sngStrike" dirty="0" err="1">
                <a:solidFill>
                  <a:schemeClr val="tx1">
                    <a:lumMod val="50000"/>
                    <a:lumOff val="50000"/>
                  </a:schemeClr>
                </a:solidFill>
              </a:rPr>
              <a:t>RoO</a:t>
            </a:r>
            <a:r>
              <a:rPr lang="en-US" sz="1100" strike="sngStrike" dirty="0">
                <a:solidFill>
                  <a:schemeClr val="tx1">
                    <a:lumMod val="50000"/>
                    <a:lumOff val="50000"/>
                  </a:schemeClr>
                </a:solidFill>
              </a:rPr>
              <a:t> requirements  </a:t>
            </a:r>
            <a:endParaRPr lang="en-GB" sz="1100" strike="sngStrike" dirty="0">
              <a:solidFill>
                <a:schemeClr val="tx1">
                  <a:lumMod val="50000"/>
                  <a:lumOff val="50000"/>
                </a:schemeClr>
              </a:solidFill>
            </a:endParaRPr>
          </a:p>
          <a:p>
            <a:pPr lvl="1"/>
            <a:r>
              <a:rPr lang="en-GB" sz="1100" strike="sngStrike" dirty="0">
                <a:solidFill>
                  <a:schemeClr val="tx1">
                    <a:lumMod val="50000"/>
                    <a:lumOff val="50000"/>
                  </a:schemeClr>
                </a:solidFill>
              </a:rPr>
              <a:t>Investigate benefits with NGA for accessibility</a:t>
            </a:r>
          </a:p>
          <a:p>
            <a:r>
              <a:rPr lang="en-US" sz="1400" strike="sngStrike" dirty="0">
                <a:solidFill>
                  <a:schemeClr val="tx1">
                    <a:lumMod val="50000"/>
                    <a:lumOff val="50000"/>
                  </a:schemeClr>
                </a:solidFill>
              </a:rPr>
              <a:t>CA and CI</a:t>
            </a:r>
          </a:p>
          <a:p>
            <a:r>
              <a:rPr lang="en-US" sz="1400" strike="sngStrike" dirty="0">
                <a:solidFill>
                  <a:schemeClr val="tx1">
                    <a:lumMod val="50000"/>
                    <a:lumOff val="50000"/>
                  </a:schemeClr>
                </a:solidFill>
              </a:rPr>
              <a:t>DVB-I </a:t>
            </a:r>
            <a:r>
              <a:rPr lang="en-US" sz="1200" strike="sngStrike" dirty="0">
                <a:solidFill>
                  <a:schemeClr val="tx1">
                    <a:lumMod val="50000"/>
                    <a:lumOff val="50000"/>
                  </a:schemeClr>
                </a:solidFill>
              </a:rPr>
              <a:t>– wait for Excom (note: Excom plan for next Excom meeting to have a presentation of DVB-I hopefully from DVB or some other external expert of DVB-I)  </a:t>
            </a:r>
            <a:endParaRPr lang="en-US" sz="1400" strike="sngStrike" dirty="0">
              <a:solidFill>
                <a:schemeClr val="tx1">
                  <a:lumMod val="50000"/>
                  <a:lumOff val="50000"/>
                </a:schemeClr>
              </a:solidFill>
            </a:endParaRPr>
          </a:p>
          <a:p>
            <a:r>
              <a:rPr lang="en-GB" sz="1300" dirty="0"/>
              <a:t>EPG/Event exchange file format: </a:t>
            </a:r>
            <a:endParaRPr lang="en-GB" dirty="0"/>
          </a:p>
          <a:p>
            <a:pPr lvl="1"/>
            <a:r>
              <a:rPr lang="en-US" sz="1100" dirty="0"/>
              <a:t>Promote use for NorDig members for example via open </a:t>
            </a:r>
            <a:r>
              <a:rPr lang="en-GB" sz="1100" dirty="0"/>
              <a:t>workshops to support promoting and implementation of NorDig TVA format</a:t>
            </a:r>
            <a:r>
              <a:rPr lang="en-US" sz="1100" dirty="0"/>
              <a:t>. </a:t>
            </a:r>
            <a:endParaRPr lang="en-GB" sz="1600" dirty="0"/>
          </a:p>
          <a:p>
            <a:pPr lvl="1"/>
            <a:r>
              <a:rPr lang="en-US" sz="1100" dirty="0"/>
              <a:t>Maintain NorDig specification of common EPG/Event exchange file format and Guidelines, to be in line with TA Anytime specs </a:t>
            </a:r>
          </a:p>
          <a:p>
            <a:pPr marL="0" indent="0">
              <a:buNone/>
            </a:pPr>
            <a:endParaRPr lang="en-US" sz="1400" dirty="0">
              <a:solidFill>
                <a:srgbClr val="0070C0"/>
              </a:solidFill>
            </a:endParaRPr>
          </a:p>
          <a:p>
            <a:pPr lvl="1"/>
            <a:endParaRPr lang="en-US" sz="11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14</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 </a:t>
            </a:r>
            <a:r>
              <a:rPr lang="en-US" sz="1600" b="1" dirty="0">
                <a:solidFill>
                  <a:schemeClr val="tx1"/>
                </a:solidFill>
              </a:rPr>
              <a:t>mandates and activities for NorDig T (2/2)</a:t>
            </a:r>
            <a:r>
              <a:rPr lang="en-GB" sz="1600" b="1" dirty="0">
                <a:solidFill>
                  <a:schemeClr val="tx1"/>
                </a:solidFill>
              </a:rPr>
              <a:t> </a:t>
            </a:r>
            <a:br>
              <a:rPr lang="en-GB" sz="1600" b="1" dirty="0"/>
            </a:br>
            <a:r>
              <a:rPr lang="en-GB" sz="1400" b="1" dirty="0"/>
              <a:t>      </a:t>
            </a:r>
            <a:r>
              <a:rPr lang="en-US"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r>
              <a:rPr lang="en-US" sz="1400" b="1" kern="0" dirty="0">
                <a:solidFill>
                  <a:srgbClr val="00B050"/>
                </a:solidFill>
                <a:latin typeface="+mj-lt"/>
                <a:ea typeface="+mj-ea"/>
                <a:cs typeface="+mj-cs"/>
              </a:rPr>
              <a:t>Markup version</a:t>
            </a:r>
            <a:endParaRPr lang="en-US" sz="1200" b="1" dirty="0"/>
          </a:p>
        </p:txBody>
      </p:sp>
    </p:spTree>
    <p:extLst>
      <p:ext uri="{BB962C8B-B14F-4D97-AF65-F5344CB8AC3E}">
        <p14:creationId xmlns:p14="http://schemas.microsoft.com/office/powerpoint/2010/main" val="2030441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27584" y="1196752"/>
            <a:ext cx="7715201" cy="5273061"/>
          </a:xfrm>
        </p:spPr>
        <p:txBody>
          <a:bodyPr/>
          <a:lstStyle/>
          <a:p>
            <a:pPr lvl="0">
              <a:buNone/>
            </a:pPr>
            <a:r>
              <a:rPr lang="en-US" sz="700" dirty="0">
                <a:latin typeface="+mn-lt"/>
              </a:rPr>
              <a:t> </a:t>
            </a:r>
            <a:r>
              <a:rPr lang="en-GB" sz="1600" dirty="0">
                <a:latin typeface="+mn-lt"/>
              </a:rPr>
              <a:t>NorDig T </a:t>
            </a:r>
            <a:r>
              <a:rPr lang="en-US" sz="1600" dirty="0">
                <a:latin typeface="+mn-lt"/>
              </a:rPr>
              <a:t>(main group)</a:t>
            </a:r>
            <a:r>
              <a:rPr lang="en-GB" sz="1600" dirty="0">
                <a:latin typeface="+mn-lt"/>
              </a:rPr>
              <a:t> meeting calendar 2023:</a:t>
            </a:r>
            <a:endParaRPr lang="sv-SE" sz="1600" dirty="0">
              <a:latin typeface="+mn-lt"/>
            </a:endParaRPr>
          </a:p>
          <a:p>
            <a:r>
              <a:rPr lang="en-US" sz="1600" dirty="0"/>
              <a:t>NorDig T, #1, Thursday 19th January 2023, webinar, 10:00-12:00 CET </a:t>
            </a:r>
            <a:endParaRPr lang="sv-SE" sz="1600" dirty="0"/>
          </a:p>
          <a:p>
            <a:r>
              <a:rPr lang="en-US" sz="1600" dirty="0"/>
              <a:t>NorDig T, #2, Friday 24th February 2023, webinar, 10:00-13:00 CET</a:t>
            </a:r>
            <a:endParaRPr lang="sv-SE" sz="1600" dirty="0"/>
          </a:p>
          <a:p>
            <a:pPr marL="0" indent="0">
              <a:buNone/>
            </a:pPr>
            <a:r>
              <a:rPr lang="en-GB" sz="1200" i="1" dirty="0">
                <a:solidFill>
                  <a:schemeClr val="bg1">
                    <a:lumMod val="65000"/>
                  </a:schemeClr>
                </a:solidFill>
              </a:rPr>
              <a:t>	Informative Excom 9th March 2023  </a:t>
            </a:r>
            <a:endParaRPr lang="sv-SE" sz="1200" i="1" dirty="0">
              <a:solidFill>
                <a:schemeClr val="bg1">
                  <a:lumMod val="65000"/>
                </a:schemeClr>
              </a:solidFill>
            </a:endParaRPr>
          </a:p>
          <a:p>
            <a:r>
              <a:rPr lang="en-GB" sz="1600" dirty="0"/>
              <a:t>NorDig T, #3, </a:t>
            </a:r>
            <a:r>
              <a:rPr lang="en-US" sz="1600" dirty="0"/>
              <a:t>Thursday 30th</a:t>
            </a:r>
            <a:r>
              <a:rPr lang="en-GB" sz="1600" dirty="0"/>
              <a:t> March 2023, webinar, 10:00-12:00 CET</a:t>
            </a:r>
            <a:endParaRPr lang="sv-SE" sz="1600" dirty="0"/>
          </a:p>
          <a:p>
            <a:r>
              <a:rPr lang="en-GB" sz="1600" dirty="0"/>
              <a:t>NorDig T, #4, </a:t>
            </a:r>
            <a:r>
              <a:rPr lang="en-US" sz="1600" dirty="0"/>
              <a:t>Thursday </a:t>
            </a:r>
            <a:r>
              <a:rPr lang="en-GB" sz="1600" dirty="0"/>
              <a:t>25</a:t>
            </a:r>
            <a:r>
              <a:rPr lang="en-US" sz="1600" dirty="0" err="1"/>
              <a:t>th</a:t>
            </a:r>
            <a:r>
              <a:rPr lang="en-GB" sz="1600" dirty="0"/>
              <a:t> May 2023, webinar, 10:00-12:00 CET, </a:t>
            </a:r>
            <a:endParaRPr lang="sv-SE" sz="1600" dirty="0"/>
          </a:p>
          <a:p>
            <a:r>
              <a:rPr lang="en-GB" sz="1600" dirty="0"/>
              <a:t>NorDig T, #5, </a:t>
            </a:r>
            <a:r>
              <a:rPr lang="en-US" sz="1600" dirty="0"/>
              <a:t>Thursday </a:t>
            </a:r>
            <a:r>
              <a:rPr lang="en-GB" sz="1600" dirty="0"/>
              <a:t>7</a:t>
            </a:r>
            <a:r>
              <a:rPr lang="en-US" sz="1600" dirty="0" err="1"/>
              <a:t>th</a:t>
            </a:r>
            <a:r>
              <a:rPr lang="en-GB" sz="1600" dirty="0"/>
              <a:t> September 2023, webinar, 10:00-12:00 CET</a:t>
            </a:r>
            <a:endParaRPr lang="sv-SE" sz="1600" dirty="0"/>
          </a:p>
          <a:p>
            <a:r>
              <a:rPr lang="en-GB" sz="1600" dirty="0"/>
              <a:t>NorDig T, #6, </a:t>
            </a:r>
            <a:r>
              <a:rPr lang="en-US" sz="1600" dirty="0"/>
              <a:t>Thursday </a:t>
            </a:r>
            <a:r>
              <a:rPr lang="en-GB" sz="1600" dirty="0"/>
              <a:t>5</a:t>
            </a:r>
            <a:r>
              <a:rPr lang="en-US" sz="1600" dirty="0" err="1"/>
              <a:t>th</a:t>
            </a:r>
            <a:r>
              <a:rPr lang="en-GB" sz="1600" dirty="0"/>
              <a:t> October 2023, webinar, 10:00-12:00 CET  </a:t>
            </a:r>
            <a:endParaRPr lang="sv-SE" sz="1600" dirty="0"/>
          </a:p>
          <a:p>
            <a:pPr marL="0" indent="0">
              <a:buNone/>
            </a:pPr>
            <a:r>
              <a:rPr lang="en-GB" sz="1200" i="1" dirty="0">
                <a:solidFill>
                  <a:schemeClr val="bg1">
                    <a:lumMod val="65000"/>
                  </a:schemeClr>
                </a:solidFill>
              </a:rPr>
              <a:t>	Informative Excom 19th October 2023 </a:t>
            </a:r>
            <a:endParaRPr lang="sv-SE" sz="1200" i="1" dirty="0">
              <a:solidFill>
                <a:schemeClr val="bg1">
                  <a:lumMod val="65000"/>
                </a:schemeClr>
              </a:solidFill>
            </a:endParaRPr>
          </a:p>
          <a:p>
            <a:r>
              <a:rPr lang="en-US" sz="1600" dirty="0"/>
              <a:t>NorDig T, #7, Thursday 2nd November 2023, webinar, 10:00-12:00 CET</a:t>
            </a:r>
            <a:endParaRPr lang="sv-SE" sz="1600" dirty="0"/>
          </a:p>
          <a:p>
            <a:r>
              <a:rPr lang="en-US" sz="1600" dirty="0"/>
              <a:t>NorDig T, #8, Thursday 7th December 2023, webinar, 10:00-12:00 CET.</a:t>
            </a:r>
            <a:endParaRPr lang="sv-SE" sz="1600" dirty="0"/>
          </a:p>
          <a:p>
            <a:pPr lvl="0"/>
            <a:endParaRPr lang="en-US" sz="1200" dirty="0"/>
          </a:p>
        </p:txBody>
      </p:sp>
      <p:sp>
        <p:nvSpPr>
          <p:cNvPr id="3" name="Rubrik 2"/>
          <p:cNvSpPr>
            <a:spLocks noGrp="1"/>
          </p:cNvSpPr>
          <p:nvPr>
            <p:ph type="title"/>
          </p:nvPr>
        </p:nvSpPr>
        <p:spPr>
          <a:xfrm>
            <a:off x="970344" y="44624"/>
            <a:ext cx="7715200" cy="648072"/>
          </a:xfrm>
        </p:spPr>
        <p:txBody>
          <a:bodyPr/>
          <a:lstStyle/>
          <a:p>
            <a:pPr>
              <a:defRPr/>
            </a:pPr>
            <a:r>
              <a:rPr lang="en-US" b="1" dirty="0"/>
              <a:t>NorDig T report -  Annex B - </a:t>
            </a:r>
            <a:r>
              <a:rPr lang="en-US" sz="1800" b="1" dirty="0">
                <a:solidFill>
                  <a:schemeClr val="tx1"/>
                </a:solidFill>
              </a:rPr>
              <a:t>Meeting calendar 2022</a:t>
            </a:r>
            <a:br>
              <a:rPr lang="en-US" sz="1800" b="1" dirty="0">
                <a:solidFill>
                  <a:schemeClr val="tx1"/>
                </a:solidFill>
              </a:rPr>
            </a:br>
            <a:r>
              <a:rPr lang="en-GB" sz="1400" b="1" dirty="0"/>
              <a:t>     </a:t>
            </a:r>
            <a:r>
              <a:rPr lang="en-US"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US" sz="1200" b="1" dirty="0"/>
          </a:p>
        </p:txBody>
      </p:sp>
      <p:sp>
        <p:nvSpPr>
          <p:cNvPr id="4" name="Platshållare för bildnummer 3"/>
          <p:cNvSpPr>
            <a:spLocks noGrp="1"/>
          </p:cNvSpPr>
          <p:nvPr>
            <p:ph type="sldNum" sz="quarter" idx="11"/>
          </p:nvPr>
        </p:nvSpPr>
        <p:spPr>
          <a:xfrm>
            <a:off x="6553200" y="6469813"/>
            <a:ext cx="2133600" cy="268139"/>
          </a:xfrm>
        </p:spPr>
        <p:txBody>
          <a:bodyPr/>
          <a:lstStyle/>
          <a:p>
            <a:pPr>
              <a:defRPr/>
            </a:pPr>
            <a:fld id="{CD43E73F-939E-41C0-A51D-E14F15C47D94}" type="slidenum">
              <a:rPr lang="en-US" smtClean="0"/>
              <a:pPr>
                <a:defRPr/>
              </a:pPr>
              <a:t>15</a:t>
            </a:fld>
            <a:endParaRPr lang="en-US" dirty="0"/>
          </a:p>
        </p:txBody>
      </p:sp>
      <p:pic>
        <p:nvPicPr>
          <p:cNvPr id="9" name="Picture 8"/>
          <p:cNvPicPr>
            <a:picLocks noChangeAspect="1"/>
          </p:cNvPicPr>
          <p:nvPr/>
        </p:nvPicPr>
        <p:blipFill>
          <a:blip r:embed="rId2"/>
          <a:stretch>
            <a:fillRect/>
          </a:stretch>
        </p:blipFill>
        <p:spPr>
          <a:xfrm>
            <a:off x="6687831" y="908915"/>
            <a:ext cx="2442101" cy="1831576"/>
          </a:xfrm>
          <a:prstGeom prst="rect">
            <a:avLst/>
          </a:prstGeom>
        </p:spPr>
      </p:pic>
    </p:spTree>
    <p:extLst>
      <p:ext uri="{BB962C8B-B14F-4D97-AF65-F5344CB8AC3E}">
        <p14:creationId xmlns:p14="http://schemas.microsoft.com/office/powerpoint/2010/main" val="777268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166936" y="836712"/>
            <a:ext cx="5842992" cy="936104"/>
          </a:xfrm>
        </p:spPr>
        <p:txBody>
          <a:bodyPr/>
          <a:lstStyle/>
          <a:p>
            <a:pPr lvl="0">
              <a:buNone/>
            </a:pPr>
            <a:r>
              <a:rPr lang="en-US" sz="1400" b="1" dirty="0">
                <a:latin typeface="+mn-lt"/>
              </a:rPr>
              <a:t>Overview - informative</a:t>
            </a:r>
          </a:p>
          <a:p>
            <a:pPr lvl="0">
              <a:buNone/>
            </a:pPr>
            <a:r>
              <a:rPr lang="en-US" sz="800" dirty="0">
                <a:latin typeface="+mn-lt"/>
              </a:rPr>
              <a:t> </a:t>
            </a:r>
          </a:p>
          <a:p>
            <a:pPr lvl="0">
              <a:buNone/>
            </a:pPr>
            <a:endParaRPr lang="en-US" sz="800" dirty="0">
              <a:latin typeface="+mn-lt"/>
            </a:endParaRPr>
          </a:p>
          <a:p>
            <a:pPr lvl="0">
              <a:buNone/>
            </a:pPr>
            <a:r>
              <a:rPr lang="en-US" sz="1800" dirty="0">
                <a:latin typeface="+mn-lt"/>
              </a:rPr>
              <a:t>NorDig T (technical group) – </a:t>
            </a:r>
            <a:r>
              <a:rPr lang="en-US" sz="1800" i="1" dirty="0">
                <a:latin typeface="+mn-lt"/>
              </a:rPr>
              <a:t>active </a:t>
            </a:r>
            <a:r>
              <a:rPr lang="en-US" sz="1400" i="1" dirty="0">
                <a:latin typeface="+mn-lt"/>
              </a:rPr>
              <a:t>– Per Tullstedt, Teracom</a:t>
            </a:r>
            <a:endParaRPr lang="en-US" sz="1400" dirty="0">
              <a:latin typeface="+mn-lt"/>
            </a:endParaRPr>
          </a:p>
        </p:txBody>
      </p:sp>
      <p:sp>
        <p:nvSpPr>
          <p:cNvPr id="3" name="Rubrik 2"/>
          <p:cNvSpPr>
            <a:spLocks noGrp="1"/>
          </p:cNvSpPr>
          <p:nvPr>
            <p:ph type="title"/>
          </p:nvPr>
        </p:nvSpPr>
        <p:spPr>
          <a:xfrm>
            <a:off x="899592" y="44624"/>
            <a:ext cx="7715200" cy="648072"/>
          </a:xfrm>
        </p:spPr>
        <p:txBody>
          <a:bodyPr/>
          <a:lstStyle/>
          <a:p>
            <a:pPr>
              <a:defRPr/>
            </a:pPr>
            <a:r>
              <a:rPr lang="en-US" b="1" dirty="0"/>
              <a:t>NorDig T report -  Annex C - </a:t>
            </a:r>
            <a:r>
              <a:rPr lang="en-US" sz="1800" b="1" dirty="0">
                <a:solidFill>
                  <a:schemeClr val="tx1"/>
                </a:solidFill>
              </a:rPr>
              <a:t>Work and subgroups</a:t>
            </a:r>
            <a:br>
              <a:rPr lang="en-US" sz="1800" b="1" dirty="0">
                <a:solidFill>
                  <a:schemeClr val="tx1"/>
                </a:solidFill>
              </a:rPr>
            </a:br>
            <a:r>
              <a:rPr lang="en-GB" sz="1400" b="1" dirty="0"/>
              <a:t>     </a:t>
            </a:r>
            <a:r>
              <a:rPr lang="en-US"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a:p>
        </p:txBody>
      </p:sp>
      <p:sp>
        <p:nvSpPr>
          <p:cNvPr id="6" name="Platshållare för innehåll 1"/>
          <p:cNvSpPr txBox="1">
            <a:spLocks/>
          </p:cNvSpPr>
          <p:nvPr/>
        </p:nvSpPr>
        <p:spPr bwMode="auto">
          <a:xfrm>
            <a:off x="1033264" y="1916832"/>
            <a:ext cx="7931224"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Audio </a:t>
            </a:r>
            <a:r>
              <a:rPr lang="en-US" sz="1400" kern="0" dirty="0">
                <a:latin typeface="Calibri" pitchFamily="34" charset="0"/>
              </a:rPr>
              <a:t>– </a:t>
            </a:r>
            <a:r>
              <a:rPr lang="en-US" sz="1400" i="1" kern="0" dirty="0">
                <a:latin typeface="Calibri" pitchFamily="34" charset="0"/>
              </a:rPr>
              <a:t>Johan Lindroos, SVT</a:t>
            </a:r>
          </a:p>
          <a:p>
            <a:pPr marL="342900" indent="-342900" eaLnBrk="0" hangingPunct="0">
              <a:spcBef>
                <a:spcPct val="20000"/>
              </a:spcBef>
              <a:buFontTx/>
              <a:buChar char="•"/>
              <a:defRPr/>
            </a:pPr>
            <a:r>
              <a:rPr lang="en-US" kern="0" dirty="0">
                <a:latin typeface="Calibri" pitchFamily="34" charset="0"/>
              </a:rPr>
              <a:t>Test – </a:t>
            </a:r>
            <a:r>
              <a:rPr lang="en-US" i="1" kern="0" dirty="0">
                <a:latin typeface="Calibri" pitchFamily="34" charset="0"/>
              </a:rPr>
              <a:t>active </a:t>
            </a:r>
            <a:r>
              <a:rPr lang="en-US" sz="1400" kern="0" dirty="0">
                <a:latin typeface="Calibri" pitchFamily="34" charset="0"/>
              </a:rPr>
              <a:t>– </a:t>
            </a:r>
            <a:r>
              <a:rPr lang="en-US" sz="1400" i="1" kern="0" dirty="0">
                <a:latin typeface="Calibri" pitchFamily="34" charset="0"/>
              </a:rPr>
              <a:t>Pasi Toiva, </a:t>
            </a:r>
            <a:r>
              <a:rPr lang="en-US" sz="1400" i="1" kern="0" dirty="0" err="1">
                <a:latin typeface="Calibri" pitchFamily="34" charset="0"/>
              </a:rPr>
              <a:t>Labwise</a:t>
            </a:r>
            <a:endParaRPr lang="en-US" sz="1000"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RoO – </a:t>
            </a:r>
            <a:r>
              <a:rPr lang="en-US" sz="1400" i="1" kern="0" dirty="0">
                <a:latin typeface="Calibri" pitchFamily="34" charset="0"/>
              </a:rPr>
              <a:t>Des </a:t>
            </a:r>
            <a:r>
              <a:rPr lang="de-DE" sz="1400" i="1" kern="0" dirty="0">
                <a:latin typeface="Calibri" pitchFamily="34" charset="0"/>
              </a:rPr>
              <a:t>Mac Giolla an Chloig</a:t>
            </a:r>
            <a:r>
              <a:rPr lang="en-US" sz="1400" i="1" kern="0" dirty="0">
                <a:latin typeface="Calibri" pitchFamily="34" charset="0"/>
              </a:rPr>
              <a:t>, RTÉNL and Peter M</a:t>
            </a:r>
            <a:r>
              <a:rPr lang="en-US" sz="1400" i="1" kern="0" dirty="0">
                <a:latin typeface="Calibri" panose="020F0502020204030204" pitchFamily="34" charset="0"/>
                <a:ea typeface="Cambria Math" panose="02040503050406030204" pitchFamily="18" charset="0"/>
              </a:rPr>
              <a:t>ølsted </a:t>
            </a:r>
            <a:r>
              <a:rPr lang="en-US" sz="1400" i="1" kern="0" dirty="0">
                <a:latin typeface="Calibri" pitchFamily="34" charset="0"/>
              </a:rPr>
              <a:t>consultant (NorDig tech secretary)</a:t>
            </a:r>
          </a:p>
          <a:p>
            <a:pPr marL="342900" indent="-342900" eaLnBrk="0" hangingPunct="0">
              <a:spcBef>
                <a:spcPct val="20000"/>
              </a:spcBef>
              <a:buFontTx/>
              <a:buChar char="•"/>
              <a:defRPr/>
            </a:pPr>
            <a:r>
              <a:rPr lang="en-US" kern="0" dirty="0">
                <a:latin typeface="Calibri" pitchFamily="34" charset="0"/>
              </a:rPr>
              <a:t>HbbTV/API/PVR – </a:t>
            </a:r>
            <a:r>
              <a:rPr lang="en-US" sz="1400" i="1" kern="0" dirty="0">
                <a:latin typeface="Calibri" pitchFamily="34" charset="0"/>
              </a:rPr>
              <a:t>Erik Vold, NRK</a:t>
            </a:r>
          </a:p>
          <a:p>
            <a:pPr marL="342900" indent="-342900" eaLnBrk="0" hangingPunct="0">
              <a:spcBef>
                <a:spcPct val="20000"/>
              </a:spcBef>
              <a:buFontTx/>
              <a:buChar char="•"/>
              <a:defRPr/>
            </a:pPr>
            <a:r>
              <a:rPr lang="en-US" kern="0" noProof="0" dirty="0">
                <a:latin typeface="Calibri" pitchFamily="34" charset="0"/>
              </a:rPr>
              <a:t>EPG/Event exchange metadata – </a:t>
            </a:r>
            <a:r>
              <a:rPr lang="en-US" i="1" kern="0" noProof="0" dirty="0">
                <a:latin typeface="Calibri" pitchFamily="34" charset="0"/>
              </a:rPr>
              <a:t>active - </a:t>
            </a:r>
            <a:r>
              <a:rPr lang="en-US" sz="1400" i="1" kern="0" dirty="0">
                <a:latin typeface="Calibri" pitchFamily="34" charset="0"/>
              </a:rPr>
              <a:t>Peter M</a:t>
            </a:r>
            <a:r>
              <a:rPr lang="en-US" sz="1400" i="1" kern="0" dirty="0">
                <a:latin typeface="Calibri" panose="020F0502020204030204" pitchFamily="34" charset="0"/>
                <a:ea typeface="Cambria Math" panose="02040503050406030204" pitchFamily="18" charset="0"/>
              </a:rPr>
              <a:t>ølsted,</a:t>
            </a:r>
            <a:r>
              <a:rPr lang="en-US" sz="1400" i="1" kern="0" dirty="0">
                <a:latin typeface="Calibri" pitchFamily="34" charset="0"/>
              </a:rPr>
              <a:t> consultant (NorDig tech secretary)</a:t>
            </a: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Accessibility –  within NorDig T</a:t>
            </a:r>
            <a:endParaRPr lang="en-US" sz="1400" i="1" kern="0" dirty="0">
              <a:solidFill>
                <a:schemeClr val="bg1">
                  <a:lumMod val="65000"/>
                </a:schemeClr>
              </a:solidFill>
              <a:latin typeface="Calibri" pitchFamily="34" charset="0"/>
            </a:endParaRP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SSU –  within NorDig T</a:t>
            </a:r>
            <a:endParaRPr lang="en-US" sz="1400" i="1" kern="0" dirty="0">
              <a:solidFill>
                <a:schemeClr val="bg1">
                  <a:lumMod val="65000"/>
                </a:schemeClr>
              </a:solidFill>
              <a:latin typeface="Calibri" pitchFamily="34" charset="0"/>
            </a:endParaRP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CA/CI+/Sec  –  within NorDig T</a:t>
            </a:r>
            <a:endParaRPr lang="en-US" sz="1400" i="1" kern="0" dirty="0">
              <a:solidFill>
                <a:schemeClr val="bg1">
                  <a:lumMod val="65000"/>
                </a:schemeClr>
              </a:solidFill>
              <a:latin typeface="Calibri" pitchFamily="34" charset="0"/>
            </a:endParaRPr>
          </a:p>
          <a:p>
            <a:pPr marL="342900" indent="-342900" eaLnBrk="0" hangingPunct="0">
              <a:spcBef>
                <a:spcPct val="20000"/>
              </a:spcBef>
              <a:buFontTx/>
              <a:buChar char="•"/>
              <a:defRPr/>
            </a:pPr>
            <a:r>
              <a:rPr lang="en-US" i="1" kern="0" dirty="0">
                <a:solidFill>
                  <a:schemeClr val="bg1">
                    <a:lumMod val="65000"/>
                  </a:schemeClr>
                </a:solidFill>
                <a:latin typeface="Calibri" pitchFamily="34" charset="0"/>
              </a:rPr>
              <a:t>Video – within NorDig T</a:t>
            </a:r>
            <a:endParaRPr lang="en-US" sz="1400" i="1" kern="0" dirty="0">
              <a:solidFill>
                <a:schemeClr val="bg1">
                  <a:lumMod val="65000"/>
                </a:schemeClr>
              </a:solidFill>
              <a:latin typeface="Calibri" pitchFamily="34" charset="0"/>
            </a:endParaRPr>
          </a:p>
        </p:txBody>
      </p:sp>
      <p:sp>
        <p:nvSpPr>
          <p:cNvPr id="5" name="TextBox 4"/>
          <p:cNvSpPr txBox="1"/>
          <p:nvPr/>
        </p:nvSpPr>
        <p:spPr>
          <a:xfrm>
            <a:off x="1187624" y="1130724"/>
            <a:ext cx="1925527" cy="276999"/>
          </a:xfrm>
          <a:prstGeom prst="rect">
            <a:avLst/>
          </a:prstGeom>
          <a:noFill/>
        </p:spPr>
        <p:txBody>
          <a:bodyPr wrap="none" rtlCol="0">
            <a:spAutoFit/>
          </a:bodyPr>
          <a:lstStyle/>
          <a:p>
            <a:r>
              <a:rPr lang="en-GB" sz="1200" i="1" dirty="0">
                <a:solidFill>
                  <a:schemeClr val="bg1">
                    <a:lumMod val="50000"/>
                  </a:schemeClr>
                </a:solidFill>
              </a:rPr>
              <a:t>group – status - chairman</a:t>
            </a:r>
          </a:p>
        </p:txBody>
      </p:sp>
    </p:spTree>
    <p:extLst>
      <p:ext uri="{BB962C8B-B14F-4D97-AF65-F5344CB8AC3E}">
        <p14:creationId xmlns:p14="http://schemas.microsoft.com/office/powerpoint/2010/main" val="2824889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57576" y="17778"/>
            <a:ext cx="7715200" cy="648072"/>
          </a:xfrm>
        </p:spPr>
        <p:txBody>
          <a:bodyPr/>
          <a:lstStyle/>
          <a:p>
            <a:pPr>
              <a:defRPr/>
            </a:pPr>
            <a:r>
              <a:rPr lang="en-GB" b="1" dirty="0"/>
              <a:t>NorDig T report </a:t>
            </a:r>
            <a:r>
              <a:rPr lang="en-GB" sz="2000" b="1" dirty="0"/>
              <a:t>– </a:t>
            </a:r>
            <a:r>
              <a:rPr lang="en-GB" sz="2000" b="1" dirty="0">
                <a:solidFill>
                  <a:schemeClr val="tx1"/>
                </a:solidFill>
              </a:rPr>
              <a:t>NorDig countries/networks </a:t>
            </a:r>
            <a:br>
              <a:rPr lang="en-GB" b="1" dirty="0">
                <a:solidFill>
                  <a:schemeClr val="tx1"/>
                </a:solidFill>
              </a:rPr>
            </a:br>
            <a:r>
              <a:rPr lang="en-GB" sz="1400" b="1" dirty="0"/>
              <a:t>     </a:t>
            </a:r>
            <a:r>
              <a:rPr lang="en-US"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17</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038900320"/>
              </p:ext>
            </p:extLst>
          </p:nvPr>
        </p:nvGraphicFramePr>
        <p:xfrm>
          <a:off x="451317" y="2045907"/>
          <a:ext cx="8229600" cy="385572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a:txBody>
                    <a:bodyPr/>
                    <a:lstStyle/>
                    <a:p>
                      <a:r>
                        <a:rPr lang="sv-SE" sz="1600" dirty="0">
                          <a:solidFill>
                            <a:schemeClr val="bg1">
                              <a:lumMod val="50000"/>
                            </a:schemeClr>
                          </a:solidFill>
                        </a:rPr>
                        <a:t>Country / Network</a:t>
                      </a:r>
                    </a:p>
                  </a:txBody>
                  <a:tcPr/>
                </a:tc>
                <a:tc>
                  <a:txBody>
                    <a:bodyPr/>
                    <a:lstStyle/>
                    <a:p>
                      <a:r>
                        <a:rPr lang="sv-SE" sz="1600" dirty="0">
                          <a:solidFill>
                            <a:schemeClr val="bg1">
                              <a:lumMod val="50000"/>
                            </a:schemeClr>
                          </a:solidFill>
                        </a:rPr>
                        <a:t>Status </a:t>
                      </a:r>
                    </a:p>
                  </a:txBody>
                  <a:tcPr/>
                </a:tc>
                <a:extLst>
                  <a:ext uri="{0D108BD9-81ED-4DB2-BD59-A6C34878D82A}">
                    <a16:rowId xmlns:a16="http://schemas.microsoft.com/office/drawing/2014/main" val="10000"/>
                  </a:ext>
                </a:extLst>
              </a:tr>
              <a:tr h="370840">
                <a:tc>
                  <a:txBody>
                    <a:bodyPr/>
                    <a:lstStyle/>
                    <a:p>
                      <a:r>
                        <a:rPr lang="sv-SE" sz="1600" dirty="0" err="1">
                          <a:solidFill>
                            <a:schemeClr val="bg1">
                              <a:lumMod val="50000"/>
                            </a:schemeClr>
                          </a:solidFill>
                        </a:rPr>
                        <a:t>Turkey</a:t>
                      </a:r>
                      <a:r>
                        <a:rPr lang="sv-SE" sz="1600" dirty="0">
                          <a:solidFill>
                            <a:schemeClr val="bg1">
                              <a:lumMod val="50000"/>
                            </a:schemeClr>
                          </a:solidFill>
                        </a:rPr>
                        <a:t> DTT </a:t>
                      </a:r>
                    </a:p>
                  </a:txBody>
                  <a:tcPr/>
                </a:tc>
                <a:tc>
                  <a:txBody>
                    <a:bodyPr/>
                    <a:lstStyle/>
                    <a:p>
                      <a:r>
                        <a:rPr lang="sv-SE" sz="1600" dirty="0" err="1">
                          <a:solidFill>
                            <a:schemeClr val="bg1">
                              <a:lumMod val="50000"/>
                            </a:schemeClr>
                          </a:solidFill>
                        </a:rPr>
                        <a:t>Confirmed</a:t>
                      </a:r>
                      <a:r>
                        <a:rPr lang="sv-SE" sz="1600" dirty="0">
                          <a:solidFill>
                            <a:schemeClr val="bg1">
                              <a:lumMod val="50000"/>
                            </a:schemeClr>
                          </a:solidFill>
                        </a:rPr>
                        <a:t> via </a:t>
                      </a:r>
                      <a:r>
                        <a:rPr lang="sv-SE" sz="1600" dirty="0" err="1">
                          <a:solidFill>
                            <a:schemeClr val="bg1">
                              <a:lumMod val="50000"/>
                            </a:schemeClr>
                          </a:solidFill>
                        </a:rPr>
                        <a:t>Vestel</a:t>
                      </a:r>
                      <a:endParaRPr lang="sv-SE" sz="1600" dirty="0">
                        <a:solidFill>
                          <a:schemeClr val="bg1">
                            <a:lumMod val="50000"/>
                          </a:schemeClr>
                        </a:solidFill>
                      </a:endParaRPr>
                    </a:p>
                  </a:txBody>
                  <a:tcPr/>
                </a:tc>
                <a:extLst>
                  <a:ext uri="{0D108BD9-81ED-4DB2-BD59-A6C34878D82A}">
                    <a16:rowId xmlns:a16="http://schemas.microsoft.com/office/drawing/2014/main" val="10001"/>
                  </a:ext>
                </a:extLst>
              </a:tr>
              <a:tr h="370840">
                <a:tc>
                  <a:txBody>
                    <a:bodyPr/>
                    <a:lstStyle/>
                    <a:p>
                      <a:r>
                        <a:rPr lang="sv-SE" sz="1600" dirty="0" err="1">
                          <a:solidFill>
                            <a:schemeClr val="bg1">
                              <a:lumMod val="50000"/>
                            </a:schemeClr>
                          </a:solidFill>
                        </a:rPr>
                        <a:t>Several</a:t>
                      </a:r>
                      <a:r>
                        <a:rPr lang="sv-SE" sz="1600" dirty="0">
                          <a:solidFill>
                            <a:schemeClr val="bg1">
                              <a:lumMod val="50000"/>
                            </a:schemeClr>
                          </a:solidFill>
                        </a:rPr>
                        <a:t> </a:t>
                      </a:r>
                      <a:r>
                        <a:rPr lang="sv-SE" sz="1600" dirty="0" err="1">
                          <a:solidFill>
                            <a:schemeClr val="bg1">
                              <a:lumMod val="50000"/>
                            </a:schemeClr>
                          </a:solidFill>
                        </a:rPr>
                        <a:t>eastern</a:t>
                      </a:r>
                      <a:r>
                        <a:rPr lang="sv-SE" sz="1600" dirty="0">
                          <a:solidFill>
                            <a:schemeClr val="bg1">
                              <a:lumMod val="50000"/>
                            </a:schemeClr>
                          </a:solidFill>
                        </a:rPr>
                        <a:t> </a:t>
                      </a:r>
                      <a:r>
                        <a:rPr lang="sv-SE" sz="1600" dirty="0" err="1">
                          <a:solidFill>
                            <a:schemeClr val="bg1">
                              <a:lumMod val="50000"/>
                            </a:schemeClr>
                          </a:solidFill>
                        </a:rPr>
                        <a:t>Europe</a:t>
                      </a:r>
                      <a:r>
                        <a:rPr lang="sv-SE" sz="1600" dirty="0">
                          <a:solidFill>
                            <a:schemeClr val="bg1">
                              <a:lumMod val="50000"/>
                            </a:schemeClr>
                          </a:solidFill>
                        </a:rPr>
                        <a:t> </a:t>
                      </a:r>
                      <a:r>
                        <a:rPr lang="sv-SE" sz="1600" dirty="0" err="1">
                          <a:solidFill>
                            <a:schemeClr val="bg1">
                              <a:lumMod val="50000"/>
                            </a:schemeClr>
                          </a:solidFill>
                        </a:rPr>
                        <a:t>countries</a:t>
                      </a:r>
                      <a:endParaRPr lang="sv-SE" sz="1600" dirty="0">
                        <a:solidFill>
                          <a:schemeClr val="bg1">
                            <a:lumMod val="50000"/>
                          </a:schemeClr>
                        </a:solidFill>
                      </a:endParaRPr>
                    </a:p>
                  </a:txBody>
                  <a:tcPr/>
                </a:tc>
                <a:tc>
                  <a:txBody>
                    <a:bodyPr/>
                    <a:lstStyle/>
                    <a:p>
                      <a:r>
                        <a:rPr lang="sv-SE" sz="1600" dirty="0" err="1">
                          <a:solidFill>
                            <a:schemeClr val="bg1">
                              <a:lumMod val="50000"/>
                            </a:schemeClr>
                          </a:solidFill>
                        </a:rPr>
                        <a:t>Indications</a:t>
                      </a:r>
                      <a:r>
                        <a:rPr lang="sv-SE" sz="1600" dirty="0">
                          <a:solidFill>
                            <a:schemeClr val="bg1">
                              <a:lumMod val="50000"/>
                            </a:schemeClr>
                          </a:solidFill>
                        </a:rPr>
                        <a:t>,</a:t>
                      </a:r>
                      <a:r>
                        <a:rPr lang="sv-SE" sz="1600" baseline="0" dirty="0">
                          <a:solidFill>
                            <a:schemeClr val="bg1">
                              <a:lumMod val="50000"/>
                            </a:schemeClr>
                          </a:solidFill>
                        </a:rPr>
                        <a:t> n</a:t>
                      </a:r>
                      <a:r>
                        <a:rPr lang="sv-SE" sz="1600" dirty="0">
                          <a:solidFill>
                            <a:schemeClr val="bg1">
                              <a:lumMod val="50000"/>
                            </a:schemeClr>
                          </a:solidFill>
                        </a:rPr>
                        <a:t>ot </a:t>
                      </a:r>
                      <a:r>
                        <a:rPr lang="sv-SE" sz="1600" dirty="0" err="1">
                          <a:solidFill>
                            <a:schemeClr val="bg1">
                              <a:lumMod val="50000"/>
                            </a:schemeClr>
                          </a:solidFill>
                        </a:rPr>
                        <a:t>confirmed</a:t>
                      </a:r>
                      <a:endParaRPr lang="sv-SE" sz="1600" dirty="0">
                        <a:solidFill>
                          <a:schemeClr val="bg1">
                            <a:lumMod val="50000"/>
                          </a:schemeClr>
                        </a:solidFill>
                      </a:endParaRPr>
                    </a:p>
                  </a:txBody>
                  <a:tcPr/>
                </a:tc>
                <a:extLst>
                  <a:ext uri="{0D108BD9-81ED-4DB2-BD59-A6C34878D82A}">
                    <a16:rowId xmlns:a16="http://schemas.microsoft.com/office/drawing/2014/main" val="10002"/>
                  </a:ext>
                </a:extLst>
              </a:tr>
              <a:tr h="370840">
                <a:tc>
                  <a:txBody>
                    <a:bodyPr/>
                    <a:lstStyle/>
                    <a:p>
                      <a:r>
                        <a:rPr lang="sv-SE" sz="1600" dirty="0">
                          <a:solidFill>
                            <a:schemeClr val="bg1">
                              <a:lumMod val="50000"/>
                            </a:schemeClr>
                          </a:solidFill>
                        </a:rPr>
                        <a:t>Malaysia </a:t>
                      </a:r>
                      <a:r>
                        <a:rPr lang="sv-SE" sz="1600" i="1" dirty="0">
                          <a:solidFill>
                            <a:schemeClr val="bg1">
                              <a:lumMod val="50000"/>
                            </a:schemeClr>
                          </a:solidFill>
                        </a:rPr>
                        <a:t>(</a:t>
                      </a:r>
                      <a:r>
                        <a:rPr lang="sv-SE" sz="1600" i="1" dirty="0" err="1">
                          <a:solidFill>
                            <a:schemeClr val="bg1">
                              <a:lumMod val="50000"/>
                            </a:schemeClr>
                          </a:solidFill>
                        </a:rPr>
                        <a:t>blue</a:t>
                      </a:r>
                      <a:r>
                        <a:rPr lang="sv-SE" sz="1600" i="1" baseline="0" dirty="0">
                          <a:solidFill>
                            <a:schemeClr val="bg1">
                              <a:lumMod val="50000"/>
                            </a:schemeClr>
                          </a:solidFill>
                        </a:rPr>
                        <a:t> copy</a:t>
                      </a:r>
                      <a:r>
                        <a:rPr lang="sv-SE" sz="1600" i="1" dirty="0">
                          <a:solidFill>
                            <a:schemeClr val="bg1">
                              <a:lumMod val="50000"/>
                            </a:schemeClr>
                          </a:solidFill>
                        </a:rPr>
                        <a:t>)</a:t>
                      </a:r>
                      <a:r>
                        <a:rPr lang="sv-SE" sz="1600" i="1" baseline="0" dirty="0">
                          <a:solidFill>
                            <a:schemeClr val="bg1">
                              <a:lumMod val="50000"/>
                            </a:schemeClr>
                          </a:solidFill>
                        </a:rPr>
                        <a:t> </a:t>
                      </a:r>
                      <a:endParaRPr lang="sv-SE" sz="1600" i="1" dirty="0">
                        <a:solidFill>
                          <a:schemeClr val="bg1">
                            <a:lumMod val="50000"/>
                          </a:schemeClr>
                        </a:solidFill>
                      </a:endParaRPr>
                    </a:p>
                  </a:txBody>
                  <a:tcPr/>
                </a:tc>
                <a:tc>
                  <a:txBody>
                    <a:bodyPr/>
                    <a:lstStyle/>
                    <a:p>
                      <a:r>
                        <a:rPr lang="sv-SE" sz="1600" dirty="0">
                          <a:solidFill>
                            <a:schemeClr val="bg1">
                              <a:lumMod val="50000"/>
                            </a:schemeClr>
                          </a:solidFill>
                        </a:rPr>
                        <a:t>Digita</a:t>
                      </a:r>
                    </a:p>
                  </a:txBody>
                  <a:tcPr/>
                </a:tc>
                <a:extLst>
                  <a:ext uri="{0D108BD9-81ED-4DB2-BD59-A6C34878D82A}">
                    <a16:rowId xmlns:a16="http://schemas.microsoft.com/office/drawing/2014/main" val="10003"/>
                  </a:ext>
                </a:extLst>
              </a:tr>
              <a:tr h="370840">
                <a:tc>
                  <a:txBody>
                    <a:bodyPr/>
                    <a:lstStyle/>
                    <a:p>
                      <a:r>
                        <a:rPr lang="sv-SE" sz="1600" i="0" dirty="0">
                          <a:solidFill>
                            <a:schemeClr val="bg1">
                              <a:lumMod val="50000"/>
                            </a:schemeClr>
                          </a:solidFill>
                        </a:rPr>
                        <a:t>German DTT (Media broadcast/TDF)</a:t>
                      </a:r>
                    </a:p>
                  </a:txBody>
                  <a:tcPr/>
                </a:tc>
                <a:tc>
                  <a:txBody>
                    <a:bodyPr/>
                    <a:lstStyle/>
                    <a:p>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a:t>
                      </a:r>
                    </a:p>
                  </a:txBody>
                  <a:tcPr/>
                </a:tc>
                <a:extLst>
                  <a:ext uri="{0D108BD9-81ED-4DB2-BD59-A6C34878D82A}">
                    <a16:rowId xmlns:a16="http://schemas.microsoft.com/office/drawing/2014/main" val="10004"/>
                  </a:ext>
                </a:extLst>
              </a:tr>
              <a:tr h="370840">
                <a:tc>
                  <a:txBody>
                    <a:bodyPr/>
                    <a:lstStyle/>
                    <a:p>
                      <a:r>
                        <a:rPr lang="sv-SE" sz="1600" i="0" dirty="0">
                          <a:solidFill>
                            <a:schemeClr val="bg1">
                              <a:lumMod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 (v2.2)</a:t>
                      </a:r>
                    </a:p>
                  </a:txBody>
                  <a:tcPr/>
                </a:tc>
                <a:extLst>
                  <a:ext uri="{0D108BD9-81ED-4DB2-BD59-A6C34878D82A}">
                    <a16:rowId xmlns:a16="http://schemas.microsoft.com/office/drawing/2014/main" val="10005"/>
                  </a:ext>
                </a:extLst>
              </a:tr>
              <a:tr h="370840">
                <a:tc>
                  <a:txBody>
                    <a:bodyPr/>
                    <a:lstStyle/>
                    <a:p>
                      <a:pPr marL="0" algn="l" defTabSz="914400" rtl="0" eaLnBrk="1" latinLnBrk="0" hangingPunct="1"/>
                      <a:r>
                        <a:rPr lang="sv-SE" sz="1600" i="0" kern="1200" dirty="0" err="1">
                          <a:solidFill>
                            <a:schemeClr val="bg1">
                              <a:lumMod val="50000"/>
                            </a:schemeClr>
                          </a:solidFill>
                          <a:latin typeface="+mn-lt"/>
                          <a:ea typeface="+mn-ea"/>
                          <a:cs typeface="+mn-cs"/>
                        </a:rPr>
                        <a:t>French</a:t>
                      </a:r>
                      <a:r>
                        <a:rPr lang="sv-SE" sz="1600" i="0" kern="1200" dirty="0">
                          <a:solidFill>
                            <a:schemeClr val="bg1">
                              <a:lumMod val="50000"/>
                            </a:schemeClr>
                          </a:solidFill>
                          <a:latin typeface="+mn-lt"/>
                          <a:ea typeface="+mn-ea"/>
                          <a:cs typeface="+mn-cs"/>
                        </a:rPr>
                        <a:t> DTT/FAVN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600" i="0" kern="1200" dirty="0" err="1">
                          <a:solidFill>
                            <a:schemeClr val="bg1">
                              <a:lumMod val="50000"/>
                            </a:schemeClr>
                          </a:solidFill>
                          <a:latin typeface="+mn-lt"/>
                          <a:ea typeface="+mn-ea"/>
                          <a:cs typeface="+mn-cs"/>
                        </a:rPr>
                        <a:t>Based</a:t>
                      </a:r>
                      <a:r>
                        <a:rPr lang="sv-SE" sz="1600" i="0" kern="1200" dirty="0">
                          <a:solidFill>
                            <a:schemeClr val="bg1">
                              <a:lumMod val="50000"/>
                            </a:schemeClr>
                          </a:solidFill>
                          <a:latin typeface="+mn-lt"/>
                          <a:ea typeface="+mn-ea"/>
                          <a:cs typeface="+mn-cs"/>
                        </a:rPr>
                        <a:t> on/</a:t>
                      </a:r>
                      <a:r>
                        <a:rPr lang="sv-SE" sz="1600" i="0" kern="1200" dirty="0" err="1">
                          <a:solidFill>
                            <a:schemeClr val="bg1">
                              <a:lumMod val="50000"/>
                            </a:schemeClr>
                          </a:solidFill>
                          <a:latin typeface="+mn-lt"/>
                          <a:ea typeface="+mn-ea"/>
                          <a:cs typeface="+mn-cs"/>
                        </a:rPr>
                        <a:t>reference</a:t>
                      </a:r>
                      <a:r>
                        <a:rPr lang="sv-SE" sz="1600" i="0" kern="1200" dirty="0">
                          <a:solidFill>
                            <a:schemeClr val="bg1">
                              <a:lumMod val="50000"/>
                            </a:schemeClr>
                          </a:solidFill>
                          <a:latin typeface="+mn-lt"/>
                          <a:ea typeface="+mn-ea"/>
                          <a:cs typeface="+mn-cs"/>
                        </a:rPr>
                        <a:t> to NorDig IRD v??</a:t>
                      </a:r>
                    </a:p>
                  </a:txBody>
                  <a:tcPr/>
                </a:tc>
                <a:extLst>
                  <a:ext uri="{0D108BD9-81ED-4DB2-BD59-A6C34878D82A}">
                    <a16:rowId xmlns:a16="http://schemas.microsoft.com/office/drawing/2014/main" val="10006"/>
                  </a:ext>
                </a:extLst>
              </a:tr>
              <a:tr h="370840">
                <a:tc>
                  <a:txBody>
                    <a:bodyPr/>
                    <a:lstStyle/>
                    <a:p>
                      <a:pPr marL="0" algn="l" defTabSz="914400" rtl="0" eaLnBrk="1" latinLnBrk="0" hangingPunct="1"/>
                      <a:r>
                        <a:rPr lang="sv-SE" sz="1600" i="0" kern="1200" dirty="0">
                          <a:solidFill>
                            <a:schemeClr val="bg1">
                              <a:lumMod val="50000"/>
                            </a:schemeClr>
                          </a:solidFill>
                          <a:latin typeface="+mn-lt"/>
                          <a:ea typeface="+mn-ea"/>
                          <a:cs typeface="+mn-cs"/>
                        </a:rPr>
                        <a:t>Italien DTT + </a:t>
                      </a:r>
                      <a:r>
                        <a:rPr lang="sv-SE" sz="1600" i="0" kern="1200" dirty="0" err="1">
                          <a:solidFill>
                            <a:schemeClr val="bg1">
                              <a:lumMod val="50000"/>
                            </a:schemeClr>
                          </a:solidFill>
                          <a:latin typeface="+mn-lt"/>
                          <a:ea typeface="+mn-ea"/>
                          <a:cs typeface="+mn-cs"/>
                        </a:rPr>
                        <a:t>Satellite</a:t>
                      </a:r>
                      <a:endParaRPr lang="sv-SE" sz="1600" i="0" kern="1200" dirty="0">
                        <a:solidFill>
                          <a:schemeClr val="bg1">
                            <a:lumMod val="50000"/>
                          </a:schemeClr>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kern="1200" dirty="0" err="1">
                          <a:solidFill>
                            <a:schemeClr val="bg1">
                              <a:lumMod val="50000"/>
                            </a:schemeClr>
                          </a:solidFill>
                          <a:latin typeface="+mn-lt"/>
                          <a:ea typeface="+mn-ea"/>
                          <a:cs typeface="+mn-cs"/>
                        </a:rPr>
                        <a:t>Partly</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based</a:t>
                      </a:r>
                      <a:r>
                        <a:rPr lang="sv-SE" sz="1400" i="0" kern="1200" dirty="0">
                          <a:solidFill>
                            <a:schemeClr val="bg1">
                              <a:lumMod val="50000"/>
                            </a:schemeClr>
                          </a:solidFill>
                          <a:latin typeface="+mn-lt"/>
                          <a:ea typeface="+mn-ea"/>
                          <a:cs typeface="+mn-cs"/>
                        </a:rPr>
                        <a:t> on/</a:t>
                      </a:r>
                      <a:r>
                        <a:rPr lang="sv-SE" sz="1400" i="0" kern="1200" dirty="0" err="1">
                          <a:solidFill>
                            <a:schemeClr val="bg1">
                              <a:lumMod val="50000"/>
                            </a:schemeClr>
                          </a:solidFill>
                          <a:latin typeface="+mn-lt"/>
                          <a:ea typeface="+mn-ea"/>
                          <a:cs typeface="+mn-cs"/>
                        </a:rPr>
                        <a:t>reference</a:t>
                      </a:r>
                      <a:r>
                        <a:rPr lang="sv-SE" sz="1400" i="0" kern="1200" dirty="0">
                          <a:solidFill>
                            <a:schemeClr val="bg1">
                              <a:lumMod val="50000"/>
                            </a:schemeClr>
                          </a:solidFill>
                          <a:latin typeface="+mn-lt"/>
                          <a:ea typeface="+mn-ea"/>
                          <a:cs typeface="+mn-cs"/>
                        </a:rPr>
                        <a:t> to NorDig IRD (v2.5, RF), </a:t>
                      </a:r>
                      <a:r>
                        <a:rPr lang="sv-SE" sz="1400" i="0" kern="1200" dirty="0" err="1">
                          <a:solidFill>
                            <a:schemeClr val="bg1">
                              <a:lumMod val="50000"/>
                            </a:schemeClr>
                          </a:solidFill>
                          <a:latin typeface="+mn-lt"/>
                          <a:ea typeface="+mn-ea"/>
                          <a:cs typeface="+mn-cs"/>
                        </a:rPr>
                        <a:t>partly</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own</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requirements</a:t>
                      </a:r>
                      <a:r>
                        <a:rPr lang="sv-SE" sz="1400" i="0" kern="1200" dirty="0">
                          <a:solidFill>
                            <a:schemeClr val="bg1">
                              <a:lumMod val="50000"/>
                            </a:schemeClr>
                          </a:solidFill>
                          <a:latin typeface="+mn-lt"/>
                          <a:ea typeface="+mn-ea"/>
                          <a:cs typeface="+mn-cs"/>
                        </a:rPr>
                        <a:t> (</a:t>
                      </a:r>
                      <a:r>
                        <a:rPr lang="sv-SE" sz="1400" i="0" kern="1200" dirty="0" err="1">
                          <a:solidFill>
                            <a:schemeClr val="bg1">
                              <a:lumMod val="50000"/>
                            </a:schemeClr>
                          </a:solidFill>
                          <a:latin typeface="+mn-lt"/>
                          <a:ea typeface="+mn-ea"/>
                          <a:cs typeface="+mn-cs"/>
                        </a:rPr>
                        <a:t>e.g</a:t>
                      </a:r>
                      <a:r>
                        <a:rPr lang="sv-SE" sz="1400" i="0" kern="1200" dirty="0">
                          <a:solidFill>
                            <a:schemeClr val="bg1">
                              <a:lumMod val="50000"/>
                            </a:schemeClr>
                          </a:solidFill>
                          <a:latin typeface="+mn-lt"/>
                          <a:ea typeface="+mn-ea"/>
                          <a:cs typeface="+mn-cs"/>
                        </a:rPr>
                        <a:t>. SI)</a:t>
                      </a:r>
                    </a:p>
                  </a:txBody>
                  <a:tcPr/>
                </a:tc>
                <a:extLst>
                  <a:ext uri="{0D108BD9-81ED-4DB2-BD59-A6C34878D82A}">
                    <a16:rowId xmlns:a16="http://schemas.microsoft.com/office/drawing/2014/main" val="10007"/>
                  </a:ext>
                </a:extLst>
              </a:tr>
              <a:tr h="370840">
                <a:tc>
                  <a:txBody>
                    <a:bodyPr/>
                    <a:lstStyle/>
                    <a:p>
                      <a:r>
                        <a:rPr lang="sv-SE" sz="1600" i="0" dirty="0" err="1">
                          <a:solidFill>
                            <a:schemeClr val="bg1">
                              <a:lumMod val="50000"/>
                            </a:schemeClr>
                          </a:solidFill>
                        </a:rPr>
                        <a:t>Poland</a:t>
                      </a:r>
                      <a:r>
                        <a:rPr lang="sv-SE" sz="1600" i="0" dirty="0">
                          <a:solidFill>
                            <a:schemeClr val="bg1">
                              <a:lumMod val="50000"/>
                            </a:schemeClr>
                          </a:solidFill>
                        </a:rPr>
                        <a:t> DTT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err="1">
                          <a:solidFill>
                            <a:schemeClr val="bg1">
                              <a:lumMod val="50000"/>
                            </a:schemeClr>
                          </a:solidFill>
                        </a:rPr>
                        <a:t>Might</a:t>
                      </a:r>
                      <a:r>
                        <a:rPr lang="sv-SE" sz="1400" i="0" dirty="0">
                          <a:solidFill>
                            <a:schemeClr val="bg1">
                              <a:lumMod val="50000"/>
                            </a:schemeClr>
                          </a:solidFill>
                        </a:rPr>
                        <a:t> be</a:t>
                      </a:r>
                      <a:r>
                        <a:rPr lang="sv-SE" sz="1400" i="0" baseline="0" dirty="0">
                          <a:solidFill>
                            <a:schemeClr val="bg1">
                              <a:lumMod val="50000"/>
                            </a:schemeClr>
                          </a:solidFill>
                        </a:rPr>
                        <a:t> </a:t>
                      </a:r>
                      <a:r>
                        <a:rPr lang="sv-SE" sz="1400" i="0" baseline="0" dirty="0" err="1">
                          <a:solidFill>
                            <a:schemeClr val="bg1">
                              <a:lumMod val="50000"/>
                            </a:schemeClr>
                          </a:solidFill>
                        </a:rPr>
                        <a:t>b</a:t>
                      </a:r>
                      <a:r>
                        <a:rPr lang="sv-SE" sz="1400" i="0" dirty="0" err="1">
                          <a:solidFill>
                            <a:schemeClr val="bg1">
                              <a:lumMod val="50000"/>
                            </a:schemeClr>
                          </a:solidFill>
                        </a:rPr>
                        <a:t>ased</a:t>
                      </a:r>
                      <a:r>
                        <a:rPr lang="sv-SE" sz="1400" i="0" dirty="0">
                          <a:solidFill>
                            <a:schemeClr val="bg1">
                              <a:lumMod val="50000"/>
                            </a:schemeClr>
                          </a:solidFill>
                        </a:rPr>
                        <a:t> on/</a:t>
                      </a:r>
                      <a:r>
                        <a:rPr lang="sv-SE" sz="1400" i="0" dirty="0" err="1">
                          <a:solidFill>
                            <a:schemeClr val="bg1">
                              <a:lumMod val="50000"/>
                            </a:schemeClr>
                          </a:solidFill>
                        </a:rPr>
                        <a:t>reference</a:t>
                      </a:r>
                      <a:r>
                        <a:rPr lang="sv-SE" sz="1400" i="0" dirty="0">
                          <a:solidFill>
                            <a:schemeClr val="bg1">
                              <a:lumMod val="50000"/>
                            </a:schemeClr>
                          </a:solidFill>
                        </a:rPr>
                        <a:t> to NorDig IRD</a:t>
                      </a:r>
                    </a:p>
                  </a:txBody>
                  <a:tcPr/>
                </a:tc>
                <a:extLst>
                  <a:ext uri="{0D108BD9-81ED-4DB2-BD59-A6C34878D82A}">
                    <a16:rowId xmlns:a16="http://schemas.microsoft.com/office/drawing/2014/main" val="10008"/>
                  </a:ext>
                </a:extLst>
              </a:tr>
              <a:tr h="370840">
                <a:tc>
                  <a:txBody>
                    <a:bodyPr/>
                    <a:lstStyle/>
                    <a:p>
                      <a:r>
                        <a:rPr lang="sv-SE" sz="1600" i="0" dirty="0">
                          <a:solidFill>
                            <a:srgbClr val="0070C0"/>
                          </a:solidFill>
                        </a:rPr>
                        <a:t>Standard Australia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i="0" dirty="0">
                          <a:solidFill>
                            <a:srgbClr val="0070C0"/>
                          </a:solidFill>
                        </a:rPr>
                        <a:t>Copyright </a:t>
                      </a:r>
                      <a:r>
                        <a:rPr lang="sv-SE" sz="1400" i="0" dirty="0" err="1">
                          <a:solidFill>
                            <a:srgbClr val="0070C0"/>
                          </a:solidFill>
                        </a:rPr>
                        <a:t>agreement</a:t>
                      </a:r>
                      <a:r>
                        <a:rPr lang="sv-SE" sz="1400" i="0" dirty="0">
                          <a:solidFill>
                            <a:srgbClr val="0070C0"/>
                          </a:solidFill>
                        </a:rPr>
                        <a:t> w NorDig</a:t>
                      </a:r>
                    </a:p>
                  </a:txBody>
                  <a:tcPr/>
                </a:tc>
                <a:extLst>
                  <a:ext uri="{0D108BD9-81ED-4DB2-BD59-A6C34878D82A}">
                    <a16:rowId xmlns:a16="http://schemas.microsoft.com/office/drawing/2014/main" val="3154107763"/>
                  </a:ext>
                </a:extLst>
              </a:tr>
            </a:tbl>
          </a:graphicData>
        </a:graphic>
      </p:graphicFrame>
      <p:sp>
        <p:nvSpPr>
          <p:cNvPr id="8" name="Rectangle 7"/>
          <p:cNvSpPr/>
          <p:nvPr/>
        </p:nvSpPr>
        <p:spPr>
          <a:xfrm>
            <a:off x="575556" y="911132"/>
            <a:ext cx="7992888" cy="954107"/>
          </a:xfrm>
          <a:prstGeom prst="rect">
            <a:avLst/>
          </a:prstGeom>
        </p:spPr>
        <p:txBody>
          <a:bodyPr wrap="square">
            <a:spAutoFit/>
          </a:bodyPr>
          <a:lstStyle/>
          <a:p>
            <a:r>
              <a:rPr lang="en-GB" sz="2000" dirty="0">
                <a:cs typeface="Tahoma" pitchFamily="34" charset="0"/>
              </a:rPr>
              <a:t>List of Countries using or referring to NorDig specifications</a:t>
            </a:r>
            <a:endParaRPr lang="en-GB" sz="1600" dirty="0">
              <a:cs typeface="Tahoma" pitchFamily="34" charset="0"/>
            </a:endParaRPr>
          </a:p>
          <a:p>
            <a:r>
              <a:rPr lang="en-GB" sz="12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100" i="1" dirty="0">
                <a:solidFill>
                  <a:schemeClr val="bg1">
                    <a:lumMod val="50000"/>
                  </a:schemeClr>
                </a:solidFill>
                <a:cs typeface="Tahoma" pitchFamily="34" charset="0"/>
              </a:rPr>
              <a:t>(T2, HbbTV, subtitling etc). </a:t>
            </a:r>
            <a:endParaRPr lang="en-GB" sz="1200" i="1" dirty="0">
              <a:solidFill>
                <a:schemeClr val="bg1">
                  <a:lumMod val="50000"/>
                </a:schemeClr>
              </a:solidFill>
              <a:cs typeface="Tahoma" pitchFamily="34" charset="0"/>
            </a:endParaRPr>
          </a:p>
        </p:txBody>
      </p:sp>
    </p:spTree>
    <p:extLst>
      <p:ext uri="{BB962C8B-B14F-4D97-AF65-F5344CB8AC3E}">
        <p14:creationId xmlns:p14="http://schemas.microsoft.com/office/powerpoint/2010/main" val="9311307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Website</a:t>
            </a:r>
            <a:r>
              <a:rPr lang="sv-SE" sz="1800" b="1" dirty="0">
                <a:solidFill>
                  <a:schemeClr val="tx1"/>
                </a:solidFill>
              </a:rPr>
              <a:t> &amp; </a:t>
            </a:r>
            <a:r>
              <a:rPr lang="sv-SE" sz="1800" b="1" dirty="0" err="1">
                <a:solidFill>
                  <a:schemeClr val="tx1"/>
                </a:solidFill>
              </a:rPr>
              <a:t>admin</a:t>
            </a:r>
            <a:br>
              <a:rPr lang="en-GB" sz="1800" b="1" dirty="0">
                <a:solidFill>
                  <a:schemeClr val="tx1"/>
                </a:solidFill>
              </a:rPr>
            </a:br>
            <a:r>
              <a:rPr lang="en-GB" sz="1400" b="1" dirty="0">
                <a:solidFill>
                  <a:schemeClr val="tx1"/>
                </a:solidFill>
              </a:rPr>
              <a:t>    </a:t>
            </a:r>
            <a:r>
              <a:rPr lang="en-US" sz="1400" b="1" dirty="0"/>
              <a:t>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18</a:t>
            </a:fld>
            <a:endParaRPr lang="en-US"/>
          </a:p>
        </p:txBody>
      </p:sp>
      <p:sp>
        <p:nvSpPr>
          <p:cNvPr id="6" name="Platshållare för innehåll 1"/>
          <p:cNvSpPr txBox="1">
            <a:spLocks/>
          </p:cNvSpPr>
          <p:nvPr/>
        </p:nvSpPr>
        <p:spPr bwMode="auto">
          <a:xfrm>
            <a:off x="400708" y="911940"/>
            <a:ext cx="8712968" cy="55446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1600" kern="0" dirty="0">
                <a:latin typeface="Calibri" pitchFamily="34" charset="0"/>
              </a:rPr>
              <a:t>NorDig Website and admin</a:t>
            </a:r>
          </a:p>
          <a:p>
            <a:pPr marL="800100" lvl="1" indent="-342900" eaLnBrk="0" hangingPunct="0">
              <a:spcBef>
                <a:spcPct val="20000"/>
              </a:spcBef>
              <a:buFont typeface="Arial" pitchFamily="34" charset="0"/>
              <a:buChar char="•"/>
              <a:defRPr/>
            </a:pPr>
            <a:r>
              <a:rPr lang="en-US" sz="1200" b="1" kern="0" dirty="0">
                <a:latin typeface="Calibri" pitchFamily="34" charset="0"/>
              </a:rPr>
              <a:t>E-mail reflector</a:t>
            </a:r>
            <a:r>
              <a:rPr lang="en-US" sz="1200" kern="0" dirty="0">
                <a:latin typeface="Calibri" pitchFamily="34" charset="0"/>
              </a:rPr>
              <a:t>: Implemented for NorDig Excom, </a:t>
            </a:r>
            <a:r>
              <a:rPr lang="en-US" sz="1200" kern="0" dirty="0" err="1">
                <a:latin typeface="Calibri" pitchFamily="34" charset="0"/>
              </a:rPr>
              <a:t>NorDigT</a:t>
            </a:r>
            <a:r>
              <a:rPr lang="en-US" sz="1200" kern="0" dirty="0">
                <a:latin typeface="Calibri" pitchFamily="34" charset="0"/>
              </a:rPr>
              <a:t> and all </a:t>
            </a:r>
            <a:r>
              <a:rPr lang="en-US" sz="1100" kern="0" dirty="0" err="1">
                <a:latin typeface="Calibri" pitchFamily="34" charset="0"/>
              </a:rPr>
              <a:t>NorDigT</a:t>
            </a:r>
            <a:r>
              <a:rPr lang="en-US" sz="1100" kern="0" dirty="0">
                <a:latin typeface="Calibri" pitchFamily="34" charset="0"/>
              </a:rPr>
              <a:t> subgroups and it works fine.</a:t>
            </a:r>
          </a:p>
          <a:p>
            <a:pPr marL="1257300" lvl="2" indent="-342900" eaLnBrk="0" hangingPunct="0">
              <a:spcBef>
                <a:spcPct val="20000"/>
              </a:spcBef>
              <a:buFont typeface="Arial" pitchFamily="34" charset="0"/>
              <a:buChar char="•"/>
              <a:defRPr/>
            </a:pPr>
            <a:r>
              <a:rPr lang="sv-SE" sz="1100" kern="0" dirty="0">
                <a:latin typeface="Calibri" pitchFamily="34" charset="0"/>
              </a:rPr>
              <a:t>NorDig via NorDig Excom </a:t>
            </a:r>
            <a:r>
              <a:rPr lang="sv-SE" sz="1100" kern="0" dirty="0" err="1">
                <a:latin typeface="Calibri" pitchFamily="34" charset="0"/>
              </a:rPr>
              <a:t>group</a:t>
            </a:r>
            <a:r>
              <a:rPr lang="sv-SE" sz="1100" kern="0" dirty="0">
                <a:latin typeface="Calibri" pitchFamily="34" charset="0"/>
              </a:rPr>
              <a:t> &lt;</a:t>
            </a:r>
            <a:r>
              <a:rPr lang="sv-SE" sz="1100" kern="0" dirty="0" err="1">
                <a:latin typeface="Calibri" pitchFamily="34" charset="0"/>
              </a:rPr>
              <a:t>excom_group@nordig.email</a:t>
            </a:r>
            <a:r>
              <a:rPr lang="sv-SE" sz="1100" kern="0" dirty="0">
                <a:latin typeface="Calibri" pitchFamily="34" charset="0"/>
              </a:rPr>
              <a:t>&gt;</a:t>
            </a:r>
          </a:p>
          <a:p>
            <a:pPr marL="1257300" lvl="2" indent="-342900" eaLnBrk="0" hangingPunct="0">
              <a:spcBef>
                <a:spcPct val="20000"/>
              </a:spcBef>
              <a:buFont typeface="Arial" pitchFamily="34" charset="0"/>
              <a:buChar char="•"/>
              <a:defRPr/>
            </a:pPr>
            <a:r>
              <a:rPr lang="da-DK" sz="1100" kern="0" dirty="0">
                <a:latin typeface="Calibri" pitchFamily="34" charset="0"/>
              </a:rPr>
              <a:t>NorDigT group &lt;nordigt_group@nordig.email&gt;</a:t>
            </a:r>
          </a:p>
          <a:p>
            <a:pPr marL="1257300" lvl="2" indent="-342900" eaLnBrk="0" hangingPunct="0">
              <a:spcBef>
                <a:spcPct val="20000"/>
              </a:spcBef>
              <a:buFont typeface="Arial" pitchFamily="34" charset="0"/>
              <a:buChar char="•"/>
              <a:defRPr/>
            </a:pPr>
            <a:r>
              <a:rPr lang="en-US" sz="1100" kern="0" dirty="0">
                <a:latin typeface="Calibri" pitchFamily="34" charset="0"/>
              </a:rPr>
              <a:t>NorDig </a:t>
            </a:r>
            <a:r>
              <a:rPr lang="en-US" sz="1100" kern="0" dirty="0" err="1">
                <a:latin typeface="Calibri" pitchFamily="34" charset="0"/>
              </a:rPr>
              <a:t>RoO</a:t>
            </a:r>
            <a:r>
              <a:rPr lang="en-US" sz="1100" kern="0" dirty="0">
                <a:latin typeface="Calibri" pitchFamily="34" charset="0"/>
              </a:rPr>
              <a:t> group &lt;</a:t>
            </a:r>
            <a:r>
              <a:rPr lang="en-US" sz="1100" kern="0" dirty="0" err="1">
                <a:latin typeface="Calibri" pitchFamily="34" charset="0"/>
              </a:rPr>
              <a:t>roo_group@nordig.email</a:t>
            </a:r>
            <a:r>
              <a:rPr lang="en-US" sz="1100" kern="0" dirty="0">
                <a:latin typeface="Calibri" pitchFamily="34" charset="0"/>
              </a:rPr>
              <a:t>&gt; </a:t>
            </a:r>
          </a:p>
          <a:p>
            <a:pPr marL="1257300" lvl="2" indent="-342900" eaLnBrk="0" hangingPunct="0">
              <a:spcBef>
                <a:spcPct val="20000"/>
              </a:spcBef>
              <a:buFont typeface="Arial" pitchFamily="34" charset="0"/>
              <a:buChar char="•"/>
              <a:defRPr/>
            </a:pPr>
            <a:r>
              <a:rPr lang="en-US" sz="1100" kern="0" dirty="0">
                <a:latin typeface="Calibri" pitchFamily="34" charset="0"/>
              </a:rPr>
              <a:t>NorDig Test group &lt;</a:t>
            </a:r>
            <a:r>
              <a:rPr lang="en-US" sz="1100" kern="0" dirty="0" err="1">
                <a:latin typeface="Calibri" pitchFamily="34" charset="0"/>
              </a:rPr>
              <a:t>test_group@nordig.email</a:t>
            </a:r>
            <a:r>
              <a:rPr lang="en-US" sz="1100" kern="0" dirty="0">
                <a:latin typeface="Calibri" pitchFamily="34" charset="0"/>
              </a:rPr>
              <a:t>&gt; </a:t>
            </a:r>
          </a:p>
          <a:p>
            <a:pPr marL="1257300" lvl="2" indent="-342900" eaLnBrk="0" hangingPunct="0">
              <a:spcBef>
                <a:spcPct val="20000"/>
              </a:spcBef>
              <a:buFont typeface="Arial" pitchFamily="34" charset="0"/>
              <a:buChar char="•"/>
              <a:defRPr/>
            </a:pPr>
            <a:r>
              <a:rPr lang="en-US" sz="1100" kern="0" dirty="0">
                <a:latin typeface="Calibri" pitchFamily="34" charset="0"/>
              </a:rPr>
              <a:t>NorDig API group &lt;</a:t>
            </a:r>
            <a:r>
              <a:rPr lang="en-US" sz="1100" kern="0" dirty="0" err="1">
                <a:latin typeface="Calibri" pitchFamily="34" charset="0"/>
              </a:rPr>
              <a:t>api_group@nordig.email</a:t>
            </a:r>
            <a:r>
              <a:rPr lang="en-US" sz="1100" kern="0" dirty="0">
                <a:latin typeface="Calibri" pitchFamily="34" charset="0"/>
              </a:rPr>
              <a:t>&gt; </a:t>
            </a:r>
            <a:endParaRPr lang="en-GB" sz="1100" kern="0" dirty="0">
              <a:latin typeface="Calibri" pitchFamily="34" charset="0"/>
            </a:endParaRPr>
          </a:p>
          <a:p>
            <a:pPr marL="1257300" lvl="2" indent="-342900" eaLnBrk="0" hangingPunct="0">
              <a:spcBef>
                <a:spcPct val="20000"/>
              </a:spcBef>
              <a:buFont typeface="Arial" pitchFamily="34" charset="0"/>
              <a:buChar char="•"/>
              <a:defRPr/>
            </a:pPr>
            <a:r>
              <a:rPr lang="en-US" sz="1100" kern="0" dirty="0">
                <a:latin typeface="Calibri" pitchFamily="34" charset="0"/>
              </a:rPr>
              <a:t>NorDig Audio group &lt;</a:t>
            </a:r>
            <a:r>
              <a:rPr lang="en-US" sz="1100" kern="0" dirty="0" err="1">
                <a:latin typeface="Calibri" pitchFamily="34" charset="0"/>
                <a:hlinkClick r:id="rId2">
                  <a:extLst>
                    <a:ext uri="{A12FA001-AC4F-418D-AE19-62706E023703}">
                      <ahyp:hlinkClr xmlns:ahyp="http://schemas.microsoft.com/office/drawing/2018/hyperlinkcolor" val="tx"/>
                    </a:ext>
                  </a:extLst>
                </a:hlinkClick>
              </a:rPr>
              <a:t>audio_group@nordig.email</a:t>
            </a:r>
            <a:r>
              <a:rPr lang="en-US" sz="1100" kern="0" dirty="0">
                <a:latin typeface="Calibri" pitchFamily="34" charset="0"/>
              </a:rPr>
              <a:t>&gt;</a:t>
            </a:r>
          </a:p>
          <a:p>
            <a:pPr marL="1257300" lvl="2" indent="-342900" eaLnBrk="0" hangingPunct="0">
              <a:spcBef>
                <a:spcPct val="20000"/>
              </a:spcBef>
              <a:buFont typeface="Arial" pitchFamily="34" charset="0"/>
              <a:buChar char="•"/>
              <a:defRPr/>
            </a:pPr>
            <a:r>
              <a:rPr lang="en-US" sz="1100" kern="0" dirty="0">
                <a:latin typeface="Calibri" pitchFamily="34" charset="0"/>
              </a:rPr>
              <a:t>NorDig EPG group &lt;</a:t>
            </a:r>
            <a:r>
              <a:rPr lang="en-US" sz="1100" kern="0" dirty="0" err="1">
                <a:latin typeface="Calibri" pitchFamily="34" charset="0"/>
              </a:rPr>
              <a:t>epg_group@nordig.email</a:t>
            </a:r>
            <a:r>
              <a:rPr lang="en-US" sz="1100" kern="0" dirty="0">
                <a:latin typeface="Calibri" pitchFamily="34" charset="0"/>
              </a:rPr>
              <a:t>&gt; </a:t>
            </a:r>
            <a:endParaRPr lang="en-GB" sz="1100" kern="0" dirty="0">
              <a:latin typeface="Calibri" pitchFamily="34" charset="0"/>
            </a:endParaRPr>
          </a:p>
          <a:p>
            <a:pPr marL="1257300" lvl="2" indent="-342900" eaLnBrk="0" hangingPunct="0">
              <a:spcBef>
                <a:spcPct val="20000"/>
              </a:spcBef>
              <a:buFont typeface="Arial" pitchFamily="34" charset="0"/>
              <a:buChar char="•"/>
              <a:defRPr/>
            </a:pPr>
            <a:r>
              <a:rPr lang="en-US" sz="1100" kern="0" dirty="0">
                <a:solidFill>
                  <a:schemeClr val="bg1">
                    <a:lumMod val="65000"/>
                  </a:schemeClr>
                </a:solidFill>
                <a:latin typeface="Calibri" pitchFamily="34" charset="0"/>
              </a:rPr>
              <a:t> (NorDig Video group &lt;</a:t>
            </a:r>
            <a:r>
              <a:rPr lang="en-US" sz="1100" kern="0" dirty="0" err="1">
                <a:solidFill>
                  <a:schemeClr val="bg1">
                    <a:lumMod val="65000"/>
                  </a:schemeClr>
                </a:solidFill>
                <a:latin typeface="Calibri" pitchFamily="34" charset="0"/>
              </a:rPr>
              <a:t>video_group@nordig.email</a:t>
            </a:r>
            <a:r>
              <a:rPr lang="en-US" sz="1100" kern="0" dirty="0">
                <a:solidFill>
                  <a:schemeClr val="bg1">
                    <a:lumMod val="65000"/>
                  </a:schemeClr>
                </a:solidFill>
                <a:latin typeface="Calibri" pitchFamily="34" charset="0"/>
              </a:rPr>
              <a:t>&gt; inactive group)</a:t>
            </a:r>
            <a:endParaRPr lang="en-GB" sz="1100" kern="0" dirty="0">
              <a:solidFill>
                <a:schemeClr val="bg1">
                  <a:lumMod val="65000"/>
                </a:schemeClr>
              </a:solidFill>
              <a:latin typeface="Calibri" pitchFamily="34" charset="0"/>
            </a:endParaRPr>
          </a:p>
          <a:p>
            <a:pPr marL="1257300" lvl="2" indent="-342900" eaLnBrk="0" hangingPunct="0">
              <a:spcBef>
                <a:spcPct val="20000"/>
              </a:spcBef>
              <a:buFont typeface="Arial" pitchFamily="34" charset="0"/>
              <a:buChar char="•"/>
              <a:defRPr/>
            </a:pPr>
            <a:r>
              <a:rPr lang="en-US" sz="1100" kern="0" dirty="0">
                <a:solidFill>
                  <a:schemeClr val="bg1">
                    <a:lumMod val="65000"/>
                  </a:schemeClr>
                </a:solidFill>
                <a:latin typeface="Calibri" pitchFamily="34" charset="0"/>
              </a:rPr>
              <a:t> (NorDig Accessibility group &lt;</a:t>
            </a:r>
            <a:r>
              <a:rPr lang="en-US" sz="1100" kern="0" dirty="0" err="1">
                <a:solidFill>
                  <a:schemeClr val="bg1">
                    <a:lumMod val="65000"/>
                  </a:schemeClr>
                </a:solidFill>
                <a:latin typeface="Calibri" pitchFamily="34" charset="0"/>
                <a:hlinkClick r:id="rId3">
                  <a:extLst>
                    <a:ext uri="{A12FA001-AC4F-418D-AE19-62706E023703}">
                      <ahyp:hlinkClr xmlns:ahyp="http://schemas.microsoft.com/office/drawing/2018/hyperlinkcolor" val="tx"/>
                    </a:ext>
                  </a:extLst>
                </a:hlinkClick>
              </a:rPr>
              <a:t>accessibility_group@nordig.email</a:t>
            </a:r>
            <a:r>
              <a:rPr lang="en-US" sz="1100" kern="0" dirty="0">
                <a:solidFill>
                  <a:schemeClr val="bg1">
                    <a:lumMod val="65000"/>
                  </a:schemeClr>
                </a:solidFill>
                <a:latin typeface="Calibri" pitchFamily="34" charset="0"/>
              </a:rPr>
              <a:t>&gt; inactive group) </a:t>
            </a:r>
            <a:endParaRPr lang="en-GB" sz="1100" kern="0" dirty="0">
              <a:solidFill>
                <a:schemeClr val="bg1">
                  <a:lumMod val="65000"/>
                </a:schemeClr>
              </a:solidFill>
              <a:latin typeface="Calibri" pitchFamily="34" charset="0"/>
            </a:endParaRPr>
          </a:p>
          <a:p>
            <a:pPr marL="1714500" lvl="3" indent="-342900" eaLnBrk="0" hangingPunct="0">
              <a:spcBef>
                <a:spcPct val="20000"/>
              </a:spcBef>
              <a:buFont typeface="Arial" pitchFamily="34" charset="0"/>
              <a:buChar char="•"/>
              <a:defRPr/>
            </a:pPr>
            <a:r>
              <a:rPr lang="en-GB" sz="1200" i="1" kern="0" dirty="0" err="1">
                <a:latin typeface="Calibri" pitchFamily="34" charset="0"/>
              </a:rPr>
              <a:t>HowTo</a:t>
            </a:r>
            <a:r>
              <a:rPr lang="en-GB" sz="1200" i="1" kern="0" dirty="0">
                <a:latin typeface="Calibri" pitchFamily="34" charset="0"/>
              </a:rPr>
              <a:t>: </a:t>
            </a:r>
            <a:r>
              <a:rPr lang="en-US" sz="1200" i="1" kern="0" dirty="0">
                <a:latin typeface="Calibri" pitchFamily="34" charset="0"/>
              </a:rPr>
              <a:t> </a:t>
            </a:r>
            <a:r>
              <a:rPr lang="en-US" sz="900" i="1" kern="0" dirty="0">
                <a:latin typeface="Calibri" pitchFamily="34" charset="0"/>
              </a:rPr>
              <a:t>When you send an email to your group mail ex.  </a:t>
            </a:r>
            <a:r>
              <a:rPr lang="en-US" sz="900" i="1" kern="0" dirty="0" err="1">
                <a:latin typeface="Calibri" pitchFamily="34" charset="0"/>
              </a:rPr>
              <a:t>epg_group@nordig.email</a:t>
            </a:r>
            <a:r>
              <a:rPr lang="en-US" sz="900" i="1" kern="0" dirty="0">
                <a:latin typeface="Calibri" pitchFamily="34" charset="0"/>
              </a:rPr>
              <a:t> , every member of the list will get the email. Reply only to the sender: in the bottom of the mail you find a link “reply to sender”. Changes your settings: You can change the email address where you receive the group mail by using the “My settings” link in the bottom of all mails send using the group mail address.  The is a quick start guide for more information at this link: </a:t>
            </a:r>
            <a:r>
              <a:rPr lang="en-US" sz="900" i="1" kern="0" dirty="0">
                <a:latin typeface="Calibri" pitchFamily="34" charset="0"/>
                <a:hlinkClick r:id="rId4">
                  <a:extLst>
                    <a:ext uri="{A12FA001-AC4F-418D-AE19-62706E023703}">
                      <ahyp:hlinkClr xmlns:ahyp="http://schemas.microsoft.com/office/drawing/2018/hyperlinkcolor" val="tx"/>
                    </a:ext>
                  </a:extLst>
                </a:hlinkClick>
              </a:rPr>
              <a:t>https://gaggle.email/quick-start-for-members</a:t>
            </a:r>
            <a:r>
              <a:rPr lang="en-US" sz="900" i="1" kern="0" dirty="0">
                <a:latin typeface="Calibri" pitchFamily="34" charset="0"/>
              </a:rPr>
              <a:t>. If need to get a overview over which groups you member of you can see it here: </a:t>
            </a:r>
            <a:r>
              <a:rPr lang="en-US" sz="900" i="1" kern="0" dirty="0">
                <a:latin typeface="Calibri" pitchFamily="34" charset="0"/>
                <a:hlinkClick r:id="rId5">
                  <a:extLst>
                    <a:ext uri="{A12FA001-AC4F-418D-AE19-62706E023703}">
                      <ahyp:hlinkClr xmlns:ahyp="http://schemas.microsoft.com/office/drawing/2018/hyperlinkcolor" val="tx"/>
                    </a:ext>
                  </a:extLst>
                </a:hlinkClick>
              </a:rPr>
              <a:t>https://gaggle.email/find</a:t>
            </a:r>
            <a:r>
              <a:rPr lang="en-US" sz="900" i="1" kern="0" dirty="0">
                <a:latin typeface="Calibri" pitchFamily="34" charset="0"/>
              </a:rPr>
              <a:t>. NorDig admin contact Peter </a:t>
            </a:r>
            <a:r>
              <a:rPr lang="en-US" sz="900" i="1" kern="0" dirty="0" err="1">
                <a:latin typeface="Calibri" pitchFamily="34" charset="0"/>
              </a:rPr>
              <a:t>Molsted</a:t>
            </a:r>
            <a:r>
              <a:rPr lang="en-US" sz="900" i="1" kern="0" dirty="0">
                <a:latin typeface="Calibri" pitchFamily="34" charset="0"/>
              </a:rPr>
              <a:t> (peter@ moelstedconsulting.dk)</a:t>
            </a:r>
          </a:p>
          <a:p>
            <a:pPr marL="800100" lvl="1" indent="-342900" eaLnBrk="0" hangingPunct="0">
              <a:spcBef>
                <a:spcPct val="20000"/>
              </a:spcBef>
              <a:buFont typeface="Arial" pitchFamily="34" charset="0"/>
              <a:buChar char="•"/>
              <a:defRPr/>
            </a:pPr>
            <a:r>
              <a:rPr lang="en-GB" sz="1200" b="1" kern="0" dirty="0">
                <a:latin typeface="Calibri" pitchFamily="34" charset="0"/>
              </a:rPr>
              <a:t>History page </a:t>
            </a:r>
            <a:r>
              <a:rPr lang="en-GB" sz="1200" kern="0" dirty="0">
                <a:latin typeface="Calibri" pitchFamily="34" charset="0"/>
              </a:rPr>
              <a:t>with old versions of our specifications implemented </a:t>
            </a:r>
            <a:r>
              <a:rPr lang="en-GB" sz="1000" i="1" kern="0" dirty="0">
                <a:latin typeface="Calibri" pitchFamily="34" charset="0"/>
              </a:rPr>
              <a:t>(https://nordig.org/specifications/specifications-archive/)</a:t>
            </a:r>
            <a:endParaRPr lang="en-GB" sz="1200" i="1" kern="0" dirty="0">
              <a:latin typeface="Calibri" pitchFamily="34" charset="0"/>
            </a:endParaRPr>
          </a:p>
          <a:p>
            <a:pPr marL="800100" lvl="1" indent="-342900" eaLnBrk="0" hangingPunct="0">
              <a:spcBef>
                <a:spcPct val="20000"/>
              </a:spcBef>
              <a:buFont typeface="Arial" pitchFamily="34" charset="0"/>
              <a:buChar char="•"/>
              <a:defRPr/>
            </a:pPr>
            <a:r>
              <a:rPr lang="en-GB" sz="1200" kern="0" dirty="0">
                <a:latin typeface="Calibri" pitchFamily="34" charset="0"/>
              </a:rPr>
              <a:t>Website, e-mail </a:t>
            </a:r>
            <a:r>
              <a:rPr lang="en-GB" sz="1200" b="1" kern="0" dirty="0">
                <a:latin typeface="Calibri" pitchFamily="34" charset="0"/>
              </a:rPr>
              <a:t>notifications</a:t>
            </a:r>
            <a:r>
              <a:rPr lang="en-GB" sz="1200" kern="0" dirty="0">
                <a:latin typeface="Calibri" pitchFamily="34" charset="0"/>
              </a:rPr>
              <a:t> for changes and new uploaded documents on NorDig website, </a:t>
            </a:r>
            <a:r>
              <a:rPr lang="en-GB" sz="1050" i="1" kern="0" dirty="0">
                <a:latin typeface="Calibri" pitchFamily="34" charset="0"/>
              </a:rPr>
              <a:t>(</a:t>
            </a:r>
            <a:r>
              <a:rPr lang="en-GB" sz="1000" i="1" kern="0" dirty="0">
                <a:latin typeface="Calibri" pitchFamily="34" charset="0"/>
              </a:rPr>
              <a:t>see https://nordig.org/wp-content/uploads/2016/11/Change-your-mail-notification-.pdf </a:t>
            </a:r>
            <a:r>
              <a:rPr lang="en-GB" sz="1050" i="1" kern="0" dirty="0">
                <a:latin typeface="Calibri" pitchFamily="34" charset="0"/>
              </a:rPr>
              <a:t>same as before)</a:t>
            </a:r>
          </a:p>
          <a:p>
            <a:pPr marL="342900" indent="-342900" eaLnBrk="0" hangingPunct="0">
              <a:spcBef>
                <a:spcPct val="20000"/>
              </a:spcBef>
              <a:buFont typeface="Arial" pitchFamily="34" charset="0"/>
              <a:buChar char="•"/>
              <a:defRPr/>
            </a:pPr>
            <a:endParaRPr lang="en-US" sz="1600" kern="0" dirty="0">
              <a:latin typeface="Calibri" pitchFamily="34" charset="0"/>
            </a:endParaRPr>
          </a:p>
        </p:txBody>
      </p:sp>
    </p:spTree>
    <p:extLst>
      <p:ext uri="{BB962C8B-B14F-4D97-AF65-F5344CB8AC3E}">
        <p14:creationId xmlns:p14="http://schemas.microsoft.com/office/powerpoint/2010/main" val="13267137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83E7D-3EC8-A2E9-BB78-0C6D28A7EB90}"/>
              </a:ext>
            </a:extLst>
          </p:cNvPr>
          <p:cNvSpPr>
            <a:spLocks noGrp="1"/>
          </p:cNvSpPr>
          <p:nvPr>
            <p:ph type="title"/>
          </p:nvPr>
        </p:nvSpPr>
        <p:spPr/>
        <p:txBody>
          <a:bodyPr/>
          <a:lstStyle/>
          <a:p>
            <a:r>
              <a:rPr lang="en-GB" b="1" dirty="0"/>
              <a:t>NorDig T report - </a:t>
            </a:r>
            <a:r>
              <a:rPr lang="en-US" b="1" dirty="0"/>
              <a:t> </a:t>
            </a:r>
            <a:r>
              <a:rPr lang="sv-SE" sz="1800" b="1" dirty="0">
                <a:solidFill>
                  <a:schemeClr val="tx1"/>
                </a:solidFill>
              </a:rPr>
              <a:t>NorDig/T </a:t>
            </a:r>
            <a:r>
              <a:rPr lang="sv-SE" sz="1800" b="1" dirty="0" err="1">
                <a:solidFill>
                  <a:schemeClr val="tx1"/>
                </a:solidFill>
              </a:rPr>
              <a:t>Bugzilla</a:t>
            </a:r>
            <a:r>
              <a:rPr lang="sv-SE" sz="1800" b="1" dirty="0">
                <a:solidFill>
                  <a:schemeClr val="tx1"/>
                </a:solidFill>
              </a:rPr>
              <a:t> list: </a:t>
            </a:r>
            <a:r>
              <a:rPr lang="sv-SE" sz="1800" b="1" u="sng" dirty="0">
                <a:solidFill>
                  <a:schemeClr val="tx1"/>
                </a:solidFill>
              </a:rPr>
              <a:t>NorDig IRD </a:t>
            </a:r>
            <a:r>
              <a:rPr lang="sv-SE" sz="1800" b="1" u="sng" dirty="0" err="1">
                <a:solidFill>
                  <a:schemeClr val="tx1"/>
                </a:solidFill>
              </a:rPr>
              <a:t>spec</a:t>
            </a:r>
            <a:br>
              <a:rPr lang="en-GB" sz="3200" b="1" dirty="0">
                <a:solidFill>
                  <a:schemeClr val="tx1"/>
                </a:solidFill>
              </a:rPr>
            </a:br>
            <a:r>
              <a:rPr lang="en-GB" sz="1400" b="1" dirty="0">
                <a:solidFill>
                  <a:schemeClr val="tx1"/>
                </a:solidFill>
              </a:rPr>
              <a:t>    </a:t>
            </a:r>
            <a:r>
              <a:rPr lang="en-US" sz="1400" b="1" dirty="0"/>
              <a:t>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sv-SE" sz="1600" dirty="0"/>
          </a:p>
        </p:txBody>
      </p:sp>
      <p:sp>
        <p:nvSpPr>
          <p:cNvPr id="4" name="Slide Number Placeholder 3">
            <a:extLst>
              <a:ext uri="{FF2B5EF4-FFF2-40B4-BE49-F238E27FC236}">
                <a16:creationId xmlns:a16="http://schemas.microsoft.com/office/drawing/2014/main" id="{FD9E13F7-18C2-F31A-858D-6E8F05566481}"/>
              </a:ext>
            </a:extLst>
          </p:cNvPr>
          <p:cNvSpPr>
            <a:spLocks noGrp="1"/>
          </p:cNvSpPr>
          <p:nvPr>
            <p:ph type="sldNum" sz="quarter" idx="11"/>
          </p:nvPr>
        </p:nvSpPr>
        <p:spPr/>
        <p:txBody>
          <a:bodyPr/>
          <a:lstStyle/>
          <a:p>
            <a:pPr>
              <a:defRPr/>
            </a:pPr>
            <a:fld id="{CD43E73F-939E-41C0-A51D-E14F15C47D94}" type="slidenum">
              <a:rPr lang="nb-NO" smtClean="0"/>
              <a:pPr>
                <a:defRPr/>
              </a:pPr>
              <a:t>19</a:t>
            </a:fld>
            <a:endParaRPr lang="nb-NO" dirty="0"/>
          </a:p>
        </p:txBody>
      </p:sp>
      <p:sp>
        <p:nvSpPr>
          <p:cNvPr id="2" name="Oval 1">
            <a:extLst>
              <a:ext uri="{FF2B5EF4-FFF2-40B4-BE49-F238E27FC236}">
                <a16:creationId xmlns:a16="http://schemas.microsoft.com/office/drawing/2014/main" id="{3469682C-CE40-46E0-AC3C-734338CEA76A}"/>
              </a:ext>
            </a:extLst>
          </p:cNvPr>
          <p:cNvSpPr/>
          <p:nvPr/>
        </p:nvSpPr>
        <p:spPr>
          <a:xfrm>
            <a:off x="94310" y="1052736"/>
            <a:ext cx="589258" cy="656298"/>
          </a:xfrm>
          <a:prstGeom prst="ellipse">
            <a:avLst/>
          </a:prstGeom>
          <a:solidFill>
            <a:srgbClr val="FF505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aphicFrame>
        <p:nvGraphicFramePr>
          <p:cNvPr id="6" name="Table 5">
            <a:extLst>
              <a:ext uri="{FF2B5EF4-FFF2-40B4-BE49-F238E27FC236}">
                <a16:creationId xmlns:a16="http://schemas.microsoft.com/office/drawing/2014/main" id="{11A6AA70-30D4-F3BA-77F6-E98AB9AFBF57}"/>
              </a:ext>
            </a:extLst>
          </p:cNvPr>
          <p:cNvGraphicFramePr>
            <a:graphicFrameLocks noGrp="1"/>
          </p:cNvGraphicFramePr>
          <p:nvPr>
            <p:extLst>
              <p:ext uri="{D42A27DB-BD31-4B8C-83A1-F6EECF244321}">
                <p14:modId xmlns:p14="http://schemas.microsoft.com/office/powerpoint/2010/main" val="2089601322"/>
              </p:ext>
            </p:extLst>
          </p:nvPr>
        </p:nvGraphicFramePr>
        <p:xfrm>
          <a:off x="94310" y="908720"/>
          <a:ext cx="8906182" cy="5367496"/>
        </p:xfrm>
        <a:graphic>
          <a:graphicData uri="http://schemas.openxmlformats.org/drawingml/2006/table">
            <a:tbl>
              <a:tblPr firstRow="1" firstCol="1" bandRow="1" bandCol="1">
                <a:tableStyleId>{5C22544A-7EE6-4342-B048-85BDC9FD1C3A}</a:tableStyleId>
              </a:tblPr>
              <a:tblGrid>
                <a:gridCol w="1184004">
                  <a:extLst>
                    <a:ext uri="{9D8B030D-6E8A-4147-A177-3AD203B41FA5}">
                      <a16:colId xmlns:a16="http://schemas.microsoft.com/office/drawing/2014/main" val="1538846254"/>
                    </a:ext>
                  </a:extLst>
                </a:gridCol>
                <a:gridCol w="7722178">
                  <a:extLst>
                    <a:ext uri="{9D8B030D-6E8A-4147-A177-3AD203B41FA5}">
                      <a16:colId xmlns:a16="http://schemas.microsoft.com/office/drawing/2014/main" val="2350831608"/>
                    </a:ext>
                  </a:extLst>
                </a:gridCol>
              </a:tblGrid>
              <a:tr h="59240">
                <a:tc>
                  <a:txBody>
                    <a:bodyPr/>
                    <a:lstStyle/>
                    <a:p>
                      <a:pPr>
                        <a:spcBef>
                          <a:spcPts val="600"/>
                        </a:spcBef>
                      </a:pPr>
                      <a:r>
                        <a:rPr lang="en-GB" sz="900">
                          <a:solidFill>
                            <a:schemeClr val="tx1"/>
                          </a:solidFill>
                          <a:effectLst/>
                        </a:rPr>
                        <a:t>Chapter</a:t>
                      </a:r>
                      <a:endParaRPr lang="sv-SE" sz="900">
                        <a:solidFill>
                          <a:schemeClr val="tx1"/>
                        </a:solidFill>
                        <a:effectLst/>
                        <a:latin typeface="Times New Roman" panose="02020603050405020304" pitchFamily="18" charset="0"/>
                        <a:ea typeface="Times New Roman" panose="02020603050405020304" pitchFamily="18" charset="0"/>
                      </a:endParaRPr>
                    </a:p>
                  </a:txBody>
                  <a:tcPr marL="17278" marR="17278" marT="0" marB="0"/>
                </a:tc>
                <a:tc>
                  <a:txBody>
                    <a:bodyPr/>
                    <a:lstStyle/>
                    <a:p>
                      <a:pPr>
                        <a:spcBef>
                          <a:spcPts val="600"/>
                        </a:spcBef>
                      </a:pPr>
                      <a:r>
                        <a:rPr lang="en-GB" sz="900">
                          <a:solidFill>
                            <a:schemeClr val="tx1"/>
                          </a:solidFill>
                          <a:effectLst/>
                        </a:rPr>
                        <a:t>date, description </a:t>
                      </a:r>
                      <a:endParaRPr lang="sv-SE" sz="900">
                        <a:solidFill>
                          <a:schemeClr val="tx1"/>
                        </a:solidFill>
                        <a:effectLst/>
                        <a:latin typeface="Times New Roman" panose="02020603050405020304" pitchFamily="18" charset="0"/>
                        <a:ea typeface="Times New Roman" panose="02020603050405020304" pitchFamily="18" charset="0"/>
                      </a:endParaRPr>
                    </a:p>
                  </a:txBody>
                  <a:tcPr marL="17278" marR="17278" marT="0" marB="0"/>
                </a:tc>
                <a:extLst>
                  <a:ext uri="{0D108BD9-81ED-4DB2-BD59-A6C34878D82A}">
                    <a16:rowId xmlns:a16="http://schemas.microsoft.com/office/drawing/2014/main" val="74708399"/>
                  </a:ext>
                </a:extLst>
              </a:tr>
              <a:tr h="148101">
                <a:tc>
                  <a:txBody>
                    <a:bodyPr/>
                    <a:lstStyle/>
                    <a:p>
                      <a:pPr>
                        <a:spcBef>
                          <a:spcPts val="600"/>
                        </a:spcBef>
                      </a:pPr>
                      <a:r>
                        <a:rPr lang="en-US" sz="900">
                          <a:solidFill>
                            <a:schemeClr val="tx1"/>
                          </a:solidFill>
                          <a:effectLst/>
                        </a:rPr>
                        <a:t>1.4 Ref</a:t>
                      </a:r>
                      <a:endParaRPr lang="sv-SE" sz="900">
                        <a:solidFill>
                          <a:schemeClr val="tx1"/>
                        </a:solidFill>
                        <a:effectLst/>
                        <a:latin typeface="Times New Roman" panose="02020603050405020304" pitchFamily="18" charset="0"/>
                        <a:ea typeface="Times New Roman" panose="02020603050405020304" pitchFamily="18" charset="0"/>
                      </a:endParaRPr>
                    </a:p>
                  </a:txBody>
                  <a:tcPr marL="17278" marR="17278" marT="0" marB="0"/>
                </a:tc>
                <a:tc>
                  <a:txBody>
                    <a:bodyPr/>
                    <a:lstStyle/>
                    <a:p>
                      <a:pPr>
                        <a:spcBef>
                          <a:spcPts val="600"/>
                        </a:spcBef>
                      </a:pPr>
                      <a:r>
                        <a:rPr lang="en-GB" sz="900" dirty="0">
                          <a:solidFill>
                            <a:schemeClr val="tx1"/>
                          </a:solidFill>
                          <a:effectLst/>
                        </a:rPr>
                        <a:t>Review and update reference list: [65] DTG D-book, there is an updated figure (4-1). NorDig could consider requesting it.</a:t>
                      </a:r>
                      <a:endParaRPr lang="sv-SE" sz="900" dirty="0">
                        <a:solidFill>
                          <a:schemeClr val="tx1"/>
                        </a:solidFill>
                        <a:effectLst/>
                        <a:latin typeface="Times New Roman" panose="02020603050405020304" pitchFamily="18" charset="0"/>
                        <a:ea typeface="Times New Roman" panose="02020603050405020304" pitchFamily="18" charset="0"/>
                      </a:endParaRPr>
                    </a:p>
                  </a:txBody>
                  <a:tcPr marL="17278" marR="17278" marT="0" marB="0"/>
                </a:tc>
                <a:extLst>
                  <a:ext uri="{0D108BD9-81ED-4DB2-BD59-A6C34878D82A}">
                    <a16:rowId xmlns:a16="http://schemas.microsoft.com/office/drawing/2014/main" val="3778920365"/>
                  </a:ext>
                </a:extLst>
              </a:tr>
              <a:tr h="355442">
                <a:tc>
                  <a:txBody>
                    <a:bodyPr/>
                    <a:lstStyle/>
                    <a:p>
                      <a:pPr>
                        <a:spcBef>
                          <a:spcPts val="600"/>
                        </a:spcBef>
                      </a:pPr>
                      <a:r>
                        <a:rPr lang="sv-SE" sz="900">
                          <a:solidFill>
                            <a:schemeClr val="tx1"/>
                          </a:solidFill>
                          <a:effectLst/>
                        </a:rPr>
                        <a:t>12.1.7 SI, </a:t>
                      </a:r>
                    </a:p>
                    <a:p>
                      <a:pPr>
                        <a:spcBef>
                          <a:spcPts val="600"/>
                        </a:spcBef>
                      </a:pPr>
                      <a:r>
                        <a:rPr lang="sv-SE" sz="900">
                          <a:solidFill>
                            <a:schemeClr val="tx1"/>
                          </a:solidFill>
                          <a:effectLst/>
                        </a:rPr>
                        <a:t>UTF-8 BMP char table</a:t>
                      </a:r>
                      <a:endParaRPr lang="sv-SE" sz="900">
                        <a:solidFill>
                          <a:schemeClr val="tx1"/>
                        </a:solidFill>
                        <a:effectLst/>
                        <a:latin typeface="Times New Roman" panose="02020603050405020304" pitchFamily="18" charset="0"/>
                        <a:ea typeface="Times New Roman" panose="02020603050405020304" pitchFamily="18" charset="0"/>
                      </a:endParaRPr>
                    </a:p>
                  </a:txBody>
                  <a:tcPr marL="17278" marR="17278" marT="0" marB="0"/>
                </a:tc>
                <a:tc>
                  <a:txBody>
                    <a:bodyPr/>
                    <a:lstStyle/>
                    <a:p>
                      <a:pPr>
                        <a:spcBef>
                          <a:spcPts val="600"/>
                        </a:spcBef>
                      </a:pPr>
                      <a:r>
                        <a:rPr lang="en-GB" sz="900" dirty="0">
                          <a:solidFill>
                            <a:schemeClr val="tx1"/>
                          </a:solidFill>
                          <a:effectLst/>
                        </a:rPr>
                        <a:t>NorDig Excom 2022-03-17; UTF-8 BMP ISO/IEC 10646 (Basic Multilingual Plane). Investigate and prepare requirement proposal for inclusion of UTF-8 BMP to be used SI tables according to DVB for future NorDig IRDs, in order to handle minority languages (typically for language Sami Skolt). </a:t>
                      </a:r>
                      <a:endParaRPr lang="sv-SE" sz="900" dirty="0">
                        <a:solidFill>
                          <a:schemeClr val="tx1"/>
                        </a:solidFill>
                        <a:effectLst/>
                      </a:endParaRPr>
                    </a:p>
                  </a:txBody>
                  <a:tcPr marL="17278" marR="17278" marT="0" marB="0"/>
                </a:tc>
                <a:extLst>
                  <a:ext uri="{0D108BD9-81ED-4DB2-BD59-A6C34878D82A}">
                    <a16:rowId xmlns:a16="http://schemas.microsoft.com/office/drawing/2014/main" val="3143986993"/>
                  </a:ext>
                </a:extLst>
              </a:tr>
              <a:tr h="177721">
                <a:tc>
                  <a:txBody>
                    <a:bodyPr/>
                    <a:lstStyle/>
                    <a:p>
                      <a:pPr>
                        <a:spcBef>
                          <a:spcPts val="600"/>
                        </a:spcBef>
                      </a:pPr>
                      <a:r>
                        <a:rPr lang="en-US" sz="900">
                          <a:solidFill>
                            <a:schemeClr val="tx1"/>
                          </a:solidFill>
                          <a:effectLst/>
                        </a:rPr>
                        <a:t>13.2.2 service list</a:t>
                      </a:r>
                      <a:endParaRPr lang="sv-SE" sz="900">
                        <a:solidFill>
                          <a:schemeClr val="tx1"/>
                        </a:solidFill>
                        <a:effectLst/>
                        <a:latin typeface="Times New Roman" panose="02020603050405020304" pitchFamily="18" charset="0"/>
                        <a:ea typeface="Times New Roman" panose="02020603050405020304" pitchFamily="18" charset="0"/>
                      </a:endParaRPr>
                    </a:p>
                  </a:txBody>
                  <a:tcPr marL="17278" marR="17278" marT="0" marB="0"/>
                </a:tc>
                <a:tc>
                  <a:txBody>
                    <a:bodyPr/>
                    <a:lstStyle/>
                    <a:p>
                      <a:pPr>
                        <a:spcBef>
                          <a:spcPts val="600"/>
                        </a:spcBef>
                      </a:pPr>
                      <a:r>
                        <a:rPr lang="en-GB" sz="900" dirty="0">
                          <a:solidFill>
                            <a:schemeClr val="tx1"/>
                          </a:solidFill>
                          <a:effectLst/>
                        </a:rPr>
                        <a:t>Note should not normally include any shall requirements, the different notes should probably be numbered and move down note to end of subchapter.</a:t>
                      </a:r>
                      <a:endParaRPr lang="sv-SE" sz="900" dirty="0">
                        <a:solidFill>
                          <a:schemeClr val="tx1"/>
                        </a:solidFill>
                        <a:effectLst/>
                        <a:latin typeface="Times New Roman" panose="02020603050405020304" pitchFamily="18" charset="0"/>
                        <a:ea typeface="Times New Roman" panose="02020603050405020304" pitchFamily="18" charset="0"/>
                      </a:endParaRPr>
                    </a:p>
                  </a:txBody>
                  <a:tcPr marL="17278" marR="17278" marT="0" marB="0"/>
                </a:tc>
                <a:extLst>
                  <a:ext uri="{0D108BD9-81ED-4DB2-BD59-A6C34878D82A}">
                    <a16:rowId xmlns:a16="http://schemas.microsoft.com/office/drawing/2014/main" val="2581891894"/>
                  </a:ext>
                </a:extLst>
              </a:tr>
              <a:tr h="799745">
                <a:tc>
                  <a:txBody>
                    <a:bodyPr/>
                    <a:lstStyle/>
                    <a:p>
                      <a:pPr>
                        <a:spcBef>
                          <a:spcPts val="600"/>
                        </a:spcBef>
                      </a:pPr>
                      <a:r>
                        <a:rPr lang="en-GB" sz="900">
                          <a:solidFill>
                            <a:schemeClr val="tx1"/>
                          </a:solidFill>
                          <a:effectLst/>
                        </a:rPr>
                        <a:t>2.5.2 Energy efficiency</a:t>
                      </a:r>
                      <a:endParaRPr lang="sv-SE" sz="900">
                        <a:solidFill>
                          <a:schemeClr val="tx1"/>
                        </a:solidFill>
                        <a:effectLst/>
                        <a:latin typeface="Times New Roman" panose="02020603050405020304" pitchFamily="18" charset="0"/>
                        <a:ea typeface="Times New Roman" panose="02020603050405020304" pitchFamily="18" charset="0"/>
                      </a:endParaRPr>
                    </a:p>
                  </a:txBody>
                  <a:tcPr marL="17278" marR="17278" marT="0" marB="0"/>
                </a:tc>
                <a:tc>
                  <a:txBody>
                    <a:bodyPr/>
                    <a:lstStyle/>
                    <a:p>
                      <a:pPr>
                        <a:spcBef>
                          <a:spcPts val="600"/>
                        </a:spcBef>
                      </a:pPr>
                      <a:r>
                        <a:rPr lang="en-US" sz="900" dirty="0">
                          <a:solidFill>
                            <a:schemeClr val="tx1"/>
                          </a:solidFill>
                          <a:effectLst/>
                        </a:rPr>
                        <a:t>propose to review text to next revision, the text in section looks a bit old, is there any newer versions? The EC code of conduct on Energy Efficiency of Digital TV service systems v7 from 2008, latest today is v9 from 2013. EU has a Regulation No 801/2013 (from 2013) amending the EC  No 1275/2008. AND the old/original EC  No 1275/2008 act has been changed, current consolidated version is from 01/03/2021. </a:t>
                      </a:r>
                      <a:endParaRPr lang="sv-SE" sz="900" dirty="0">
                        <a:solidFill>
                          <a:schemeClr val="tx1"/>
                        </a:solidFill>
                        <a:effectLst/>
                      </a:endParaRPr>
                    </a:p>
                    <a:p>
                      <a:pPr>
                        <a:spcBef>
                          <a:spcPts val="600"/>
                        </a:spcBef>
                      </a:pPr>
                      <a:r>
                        <a:rPr lang="en-US" sz="900" dirty="0">
                          <a:solidFill>
                            <a:schemeClr val="tx1"/>
                          </a:solidFill>
                          <a:effectLst/>
                        </a:rPr>
                        <a:t>Extract from NorDig IRD spec: “Manufacturers of NorDig IRDs are recommended to follow voluntary agreement(s) on energy consumption for complex set-top-boxes under the EU regulation and/or the European Commission's regulation (EC) No 1275/2008 implementing Directive 2005/32/EC of…”</a:t>
                      </a:r>
                      <a:endParaRPr lang="sv-SE" sz="900" dirty="0">
                        <a:solidFill>
                          <a:schemeClr val="tx1"/>
                        </a:solidFill>
                        <a:effectLst/>
                      </a:endParaRPr>
                    </a:p>
                    <a:p>
                      <a:pPr>
                        <a:spcBef>
                          <a:spcPts val="600"/>
                        </a:spcBef>
                      </a:pPr>
                      <a:r>
                        <a:rPr lang="en-US" sz="900" dirty="0">
                          <a:solidFill>
                            <a:schemeClr val="tx1"/>
                          </a:solidFill>
                          <a:effectLst/>
                          <a:highlight>
                            <a:srgbClr val="FFFF00"/>
                          </a:highlight>
                        </a:rPr>
                        <a:t>2023-02-24 Proposal that was agreed during NorDig T meeting is to remove this chapter, all text (maybe keep chapter number “void”/”empty” to avoid renumbering the other chapters below in chapter 2.5).</a:t>
                      </a:r>
                      <a:endParaRPr lang="sv-SE" sz="900" dirty="0">
                        <a:solidFill>
                          <a:schemeClr val="tx1"/>
                        </a:solidFill>
                        <a:effectLst/>
                        <a:highlight>
                          <a:srgbClr val="FFFF00"/>
                        </a:highlight>
                        <a:latin typeface="Times New Roman" panose="02020603050405020304" pitchFamily="18" charset="0"/>
                        <a:ea typeface="Times New Roman" panose="02020603050405020304" pitchFamily="18" charset="0"/>
                      </a:endParaRPr>
                    </a:p>
                  </a:txBody>
                  <a:tcPr marL="17278" marR="17278" marT="0" marB="0"/>
                </a:tc>
                <a:extLst>
                  <a:ext uri="{0D108BD9-81ED-4DB2-BD59-A6C34878D82A}">
                    <a16:rowId xmlns:a16="http://schemas.microsoft.com/office/drawing/2014/main" val="1524336828"/>
                  </a:ext>
                </a:extLst>
              </a:tr>
              <a:tr h="241074">
                <a:tc>
                  <a:txBody>
                    <a:bodyPr/>
                    <a:lstStyle/>
                    <a:p>
                      <a:pPr>
                        <a:spcBef>
                          <a:spcPts val="600"/>
                        </a:spcBef>
                      </a:pPr>
                      <a:r>
                        <a:rPr lang="en-US" sz="900" dirty="0">
                          <a:solidFill>
                            <a:schemeClr val="tx1"/>
                          </a:solidFill>
                          <a:effectLst/>
                        </a:rPr>
                        <a:t>7.3 DVB Subtitling</a:t>
                      </a:r>
                      <a:endParaRPr lang="sv-SE" sz="900" dirty="0">
                        <a:solidFill>
                          <a:schemeClr val="tx1"/>
                        </a:solidFill>
                        <a:effectLst/>
                        <a:latin typeface="Times New Roman" panose="02020603050405020304" pitchFamily="18" charset="0"/>
                        <a:ea typeface="Times New Roman" panose="02020603050405020304" pitchFamily="18" charset="0"/>
                      </a:endParaRPr>
                    </a:p>
                  </a:txBody>
                  <a:tcPr marL="17278" marR="17278" marT="0" marB="0"/>
                </a:tc>
                <a:tc>
                  <a:txBody>
                    <a:bodyPr/>
                    <a:lstStyle/>
                    <a:p>
                      <a:pPr>
                        <a:spcBef>
                          <a:spcPts val="600"/>
                        </a:spcBef>
                      </a:pPr>
                      <a:r>
                        <a:rPr lang="en-US" sz="900" dirty="0">
                          <a:solidFill>
                            <a:schemeClr val="tx1"/>
                          </a:solidFill>
                          <a:effectLst/>
                        </a:rPr>
                        <a:t>Input Per Tullstedt 2022-09-28, section (level 2) header 7.3 DVB Subtitling is missing. (was removed from markup to clean version)</a:t>
                      </a:r>
                      <a:endParaRPr lang="sv-SE" sz="900" dirty="0">
                        <a:solidFill>
                          <a:schemeClr val="tx1"/>
                        </a:solidFill>
                        <a:effectLst/>
                      </a:endParaRPr>
                    </a:p>
                  </a:txBody>
                  <a:tcPr marL="17278" marR="17278" marT="0" marB="0"/>
                </a:tc>
                <a:extLst>
                  <a:ext uri="{0D108BD9-81ED-4DB2-BD59-A6C34878D82A}">
                    <a16:rowId xmlns:a16="http://schemas.microsoft.com/office/drawing/2014/main" val="3732976057"/>
                  </a:ext>
                </a:extLst>
              </a:tr>
              <a:tr h="811593">
                <a:tc>
                  <a:txBody>
                    <a:bodyPr/>
                    <a:lstStyle/>
                    <a:p>
                      <a:pPr>
                        <a:spcBef>
                          <a:spcPts val="600"/>
                        </a:spcBef>
                      </a:pPr>
                      <a:r>
                        <a:rPr lang="en-US" sz="900">
                          <a:solidFill>
                            <a:schemeClr val="tx1"/>
                          </a:solidFill>
                          <a:effectLst/>
                        </a:rPr>
                        <a:t>2.2 Intro</a:t>
                      </a:r>
                      <a:endParaRPr lang="sv-SE" sz="900">
                        <a:solidFill>
                          <a:schemeClr val="tx1"/>
                        </a:solidFill>
                        <a:effectLst/>
                      </a:endParaRPr>
                    </a:p>
                    <a:p>
                      <a:pPr>
                        <a:spcBef>
                          <a:spcPts val="600"/>
                        </a:spcBef>
                      </a:pPr>
                      <a:r>
                        <a:rPr lang="en-US" sz="900">
                          <a:solidFill>
                            <a:schemeClr val="tx1"/>
                          </a:solidFill>
                          <a:effectLst/>
                        </a:rPr>
                        <a:t>12.1.1 SI</a:t>
                      </a:r>
                      <a:endParaRPr lang="sv-SE" sz="900">
                        <a:solidFill>
                          <a:schemeClr val="tx1"/>
                        </a:solidFill>
                        <a:effectLst/>
                      </a:endParaRPr>
                    </a:p>
                    <a:p>
                      <a:pPr>
                        <a:spcBef>
                          <a:spcPts val="600"/>
                        </a:spcBef>
                      </a:pPr>
                      <a:r>
                        <a:rPr lang="en-US" sz="900">
                          <a:solidFill>
                            <a:schemeClr val="tx1"/>
                          </a:solidFill>
                          <a:effectLst/>
                        </a:rPr>
                        <a:t>13 Navigator</a:t>
                      </a:r>
                      <a:endParaRPr lang="sv-SE" sz="900">
                        <a:solidFill>
                          <a:schemeClr val="tx1"/>
                        </a:solidFill>
                        <a:effectLst/>
                        <a:latin typeface="Times New Roman" panose="02020603050405020304" pitchFamily="18" charset="0"/>
                        <a:ea typeface="Times New Roman" panose="02020603050405020304" pitchFamily="18" charset="0"/>
                      </a:endParaRPr>
                    </a:p>
                  </a:txBody>
                  <a:tcPr marL="17278" marR="17278" marT="0" marB="0"/>
                </a:tc>
                <a:tc>
                  <a:txBody>
                    <a:bodyPr/>
                    <a:lstStyle/>
                    <a:p>
                      <a:pPr>
                        <a:spcBef>
                          <a:spcPts val="600"/>
                        </a:spcBef>
                      </a:pPr>
                      <a:r>
                        <a:rPr lang="en-US" sz="900" dirty="0">
                          <a:solidFill>
                            <a:schemeClr val="tx1"/>
                          </a:solidFill>
                          <a:effectLst/>
                        </a:rPr>
                        <a:t>Input Per Tullstedt 2022-09-28, correction of change of wording inside NorDig, </a:t>
                      </a:r>
                      <a:r>
                        <a:rPr lang="en-US" sz="900" dirty="0" err="1">
                          <a:solidFill>
                            <a:schemeClr val="tx1"/>
                          </a:solidFill>
                          <a:effectLst/>
                        </a:rPr>
                        <a:t>bootloading</a:t>
                      </a:r>
                      <a:r>
                        <a:rPr lang="en-US" sz="900" dirty="0">
                          <a:solidFill>
                            <a:schemeClr val="tx1"/>
                          </a:solidFill>
                          <a:effectLst/>
                        </a:rPr>
                        <a:t> was replaced by System Software Update ~10-15y ago</a:t>
                      </a:r>
                      <a:endParaRPr lang="sv-SE" sz="900" dirty="0">
                        <a:solidFill>
                          <a:schemeClr val="tx1"/>
                        </a:solidFill>
                        <a:effectLst/>
                      </a:endParaRPr>
                    </a:p>
                    <a:p>
                      <a:pPr>
                        <a:spcBef>
                          <a:spcPts val="600"/>
                        </a:spcBef>
                      </a:pPr>
                      <a:r>
                        <a:rPr lang="en-US" sz="900" dirty="0">
                          <a:solidFill>
                            <a:schemeClr val="tx1"/>
                          </a:solidFill>
                          <a:effectLst/>
                        </a:rPr>
                        <a:t>2.2 Intro: “The IRD includes a bootloader as firmware. The bootloader can upgrade all resident system-software and application software in the IRD by new software loaded either via the distribution channel or locally. This upgrade/update is here referred to as a System Software update.”</a:t>
                      </a:r>
                      <a:endParaRPr lang="sv-SE" sz="900" dirty="0">
                        <a:solidFill>
                          <a:schemeClr val="tx1"/>
                        </a:solidFill>
                        <a:effectLst/>
                      </a:endParaRPr>
                    </a:p>
                    <a:p>
                      <a:pPr>
                        <a:spcBef>
                          <a:spcPts val="600"/>
                        </a:spcBef>
                      </a:pPr>
                      <a:r>
                        <a:rPr lang="en-US" sz="900" dirty="0">
                          <a:solidFill>
                            <a:schemeClr val="tx1"/>
                          </a:solidFill>
                          <a:effectLst/>
                        </a:rPr>
                        <a:t>12.1.1 SI General: “c) In order to locate possible System Software Update (SSU) </a:t>
                      </a:r>
                      <a:r>
                        <a:rPr lang="en-US" sz="900" strike="sngStrike" dirty="0">
                          <a:solidFill>
                            <a:schemeClr val="tx1"/>
                          </a:solidFill>
                          <a:effectLst/>
                        </a:rPr>
                        <a:t>bootloader</a:t>
                      </a:r>
                      <a:r>
                        <a:rPr lang="en-US" sz="900" dirty="0">
                          <a:solidFill>
                            <a:schemeClr val="tx1"/>
                          </a:solidFill>
                          <a:effectLst/>
                        </a:rPr>
                        <a:t> streams retransmitted from e.g. satellite, the NorDig IP IRD shall (1) look in the Broadcast Discovery Record (according to ETSI TS 102 034 [29]). A SSU </a:t>
                      </a:r>
                      <a:r>
                        <a:rPr lang="en-US" sz="900" strike="sngStrike" dirty="0">
                          <a:solidFill>
                            <a:schemeClr val="tx1"/>
                          </a:solidFill>
                          <a:effectLst/>
                        </a:rPr>
                        <a:t>bootloader</a:t>
                      </a:r>
                      <a:r>
                        <a:rPr lang="en-US" sz="900" dirty="0">
                          <a:solidFill>
                            <a:schemeClr val="tx1"/>
                          </a:solidFill>
                          <a:effectLst/>
                        </a:rPr>
                        <a:t> service shall be </a:t>
                      </a:r>
                      <a:r>
                        <a:rPr lang="en-US" sz="900" dirty="0" err="1">
                          <a:solidFill>
                            <a:schemeClr val="tx1"/>
                          </a:solidFill>
                          <a:effectLst/>
                        </a:rPr>
                        <a:t>signalled</a:t>
                      </a:r>
                      <a:r>
                        <a:rPr lang="en-US" sz="900" dirty="0">
                          <a:solidFill>
                            <a:schemeClr val="tx1"/>
                          </a:solidFill>
                          <a:effectLst/>
                        </a:rPr>
                        <a:t> as a particular service with </a:t>
                      </a:r>
                      <a:r>
                        <a:rPr lang="en-US" sz="900" dirty="0" err="1">
                          <a:solidFill>
                            <a:schemeClr val="tx1"/>
                          </a:solidFill>
                          <a:effectLst/>
                        </a:rPr>
                        <a:t>service_type</a:t>
                      </a:r>
                      <a:r>
                        <a:rPr lang="en-US" sz="900" dirty="0">
                          <a:solidFill>
                            <a:schemeClr val="tx1"/>
                          </a:solidFill>
                          <a:effectLst/>
                        </a:rPr>
                        <a:t> set to 0x09 (0x09 for the DVB SSU standard or 0x81 for the older NorDig legacy alternative).”</a:t>
                      </a:r>
                      <a:endParaRPr lang="sv-SE" sz="900" dirty="0">
                        <a:solidFill>
                          <a:schemeClr val="tx1"/>
                        </a:solidFill>
                        <a:effectLst/>
                      </a:endParaRPr>
                    </a:p>
                    <a:p>
                      <a:pPr>
                        <a:spcBef>
                          <a:spcPts val="600"/>
                        </a:spcBef>
                      </a:pPr>
                      <a:r>
                        <a:rPr lang="en-US" sz="900" dirty="0">
                          <a:solidFill>
                            <a:schemeClr val="tx1"/>
                          </a:solidFill>
                          <a:effectLst/>
                        </a:rPr>
                        <a:t>13 Navigator: “The Navigator shall also initiate System Software Update </a:t>
                      </a:r>
                      <a:r>
                        <a:rPr lang="en-US" sz="900" strike="sngStrike" dirty="0" err="1">
                          <a:solidFill>
                            <a:schemeClr val="tx1"/>
                          </a:solidFill>
                          <a:effectLst/>
                        </a:rPr>
                        <a:t>bootloading</a:t>
                      </a:r>
                      <a:r>
                        <a:rPr lang="en-US" sz="900" dirty="0">
                          <a:solidFill>
                            <a:schemeClr val="tx1"/>
                          </a:solidFill>
                          <a:effectLst/>
                        </a:rPr>
                        <a:t>, as described in chapter 10.”</a:t>
                      </a:r>
                      <a:endParaRPr lang="sv-SE" sz="900" dirty="0">
                        <a:solidFill>
                          <a:schemeClr val="tx1"/>
                        </a:solidFill>
                        <a:effectLst/>
                        <a:latin typeface="Times New Roman" panose="02020603050405020304" pitchFamily="18" charset="0"/>
                        <a:ea typeface="Times New Roman" panose="02020603050405020304" pitchFamily="18" charset="0"/>
                      </a:endParaRPr>
                    </a:p>
                  </a:txBody>
                  <a:tcPr marL="17278" marR="17278" marT="0" marB="0"/>
                </a:tc>
                <a:extLst>
                  <a:ext uri="{0D108BD9-81ED-4DB2-BD59-A6C34878D82A}">
                    <a16:rowId xmlns:a16="http://schemas.microsoft.com/office/drawing/2014/main" val="3700918357"/>
                  </a:ext>
                </a:extLst>
              </a:tr>
              <a:tr h="236961">
                <a:tc>
                  <a:txBody>
                    <a:bodyPr/>
                    <a:lstStyle/>
                    <a:p>
                      <a:pPr>
                        <a:spcBef>
                          <a:spcPts val="600"/>
                        </a:spcBef>
                      </a:pPr>
                      <a:r>
                        <a:rPr lang="en-US" sz="900">
                          <a:solidFill>
                            <a:schemeClr val="tx1"/>
                          </a:solidFill>
                          <a:effectLst/>
                        </a:rPr>
                        <a:t>12.3.1.1 Metadata Pointer</a:t>
                      </a:r>
                      <a:endParaRPr lang="sv-SE" sz="900">
                        <a:solidFill>
                          <a:schemeClr val="tx1"/>
                        </a:solidFill>
                        <a:effectLst/>
                        <a:latin typeface="Times New Roman" panose="02020603050405020304" pitchFamily="18" charset="0"/>
                        <a:ea typeface="Times New Roman" panose="02020603050405020304" pitchFamily="18" charset="0"/>
                      </a:endParaRPr>
                    </a:p>
                  </a:txBody>
                  <a:tcPr marL="17278" marR="17278" marT="0" marB="0"/>
                </a:tc>
                <a:tc>
                  <a:txBody>
                    <a:bodyPr/>
                    <a:lstStyle/>
                    <a:p>
                      <a:pPr>
                        <a:spcBef>
                          <a:spcPts val="600"/>
                        </a:spcBef>
                      </a:pPr>
                      <a:r>
                        <a:rPr lang="en-US" sz="900">
                          <a:solidFill>
                            <a:schemeClr val="tx1"/>
                          </a:solidFill>
                          <a:effectLst/>
                        </a:rPr>
                        <a:t>Input Per Tullstedt 2022-09-28, section (level 4) header 12.3.1.1 Metadata Pointer descriptor, this header should probably be level 3 (to match the other sections in this chapter 12.3. Proposal is to change this to level3 and move this last in 12.3 (i.e. to 12.3.8) to minimize changes in references, RoO and TestPlan. </a:t>
                      </a:r>
                      <a:endParaRPr lang="sv-SE" sz="900">
                        <a:solidFill>
                          <a:schemeClr val="tx1"/>
                        </a:solidFill>
                        <a:effectLst/>
                        <a:latin typeface="Times New Roman" panose="02020603050405020304" pitchFamily="18" charset="0"/>
                        <a:ea typeface="Times New Roman" panose="02020603050405020304" pitchFamily="18" charset="0"/>
                      </a:endParaRPr>
                    </a:p>
                  </a:txBody>
                  <a:tcPr marL="17278" marR="17278" marT="0" marB="0"/>
                </a:tc>
                <a:extLst>
                  <a:ext uri="{0D108BD9-81ED-4DB2-BD59-A6C34878D82A}">
                    <a16:rowId xmlns:a16="http://schemas.microsoft.com/office/drawing/2014/main" val="1555417955"/>
                  </a:ext>
                </a:extLst>
              </a:tr>
              <a:tr h="1208503">
                <a:tc>
                  <a:txBody>
                    <a:bodyPr/>
                    <a:lstStyle/>
                    <a:p>
                      <a:pPr>
                        <a:spcBef>
                          <a:spcPts val="600"/>
                        </a:spcBef>
                      </a:pPr>
                      <a:r>
                        <a:rPr lang="en-US" sz="900">
                          <a:solidFill>
                            <a:schemeClr val="tx1"/>
                          </a:solidFill>
                          <a:effectLst/>
                        </a:rPr>
                        <a:t>15.2.1</a:t>
                      </a:r>
                      <a:endParaRPr lang="sv-SE" sz="900">
                        <a:solidFill>
                          <a:schemeClr val="tx1"/>
                        </a:solidFill>
                        <a:effectLst/>
                        <a:latin typeface="Times New Roman" panose="02020603050405020304" pitchFamily="18" charset="0"/>
                        <a:ea typeface="Times New Roman" panose="02020603050405020304" pitchFamily="18" charset="0"/>
                      </a:endParaRPr>
                    </a:p>
                  </a:txBody>
                  <a:tcPr marL="17278" marR="17278" marT="0" marB="0"/>
                </a:tc>
                <a:tc>
                  <a:txBody>
                    <a:bodyPr/>
                    <a:lstStyle/>
                    <a:p>
                      <a:pPr>
                        <a:spcBef>
                          <a:spcPts val="600"/>
                        </a:spcBef>
                      </a:pPr>
                      <a:r>
                        <a:rPr lang="en-US" sz="900" dirty="0">
                          <a:solidFill>
                            <a:schemeClr val="tx1"/>
                          </a:solidFill>
                          <a:effectLst/>
                        </a:rPr>
                        <a:t>NorDig T meeting 2023-02-24, question from Des about Broadcasters/Operators should liaise IRD Manufacture before HbbTV app launch, this might limits the broadcaster over air testing: “NorDig Broadcasters or Operators should liaise with manufacturers before launching new HbbTV applications or before publishing significant updates to existing HbbTV applications”.  </a:t>
                      </a:r>
                      <a:endParaRPr lang="sv-SE" sz="900" dirty="0">
                        <a:solidFill>
                          <a:schemeClr val="tx1"/>
                        </a:solidFill>
                        <a:effectLst/>
                      </a:endParaRPr>
                    </a:p>
                    <a:p>
                      <a:pPr>
                        <a:spcBef>
                          <a:spcPts val="600"/>
                        </a:spcBef>
                      </a:pPr>
                      <a:r>
                        <a:rPr lang="en-US" sz="900" dirty="0">
                          <a:solidFill>
                            <a:schemeClr val="tx1"/>
                          </a:solidFill>
                          <a:effectLst/>
                        </a:rPr>
                        <a:t>Proposal from the Industry (</a:t>
                      </a:r>
                      <a:r>
                        <a:rPr lang="en-US" sz="900" u="sng" dirty="0">
                          <a:solidFill>
                            <a:schemeClr val="tx1"/>
                          </a:solidFill>
                          <a:effectLst/>
                        </a:rPr>
                        <a:t>LG</a:t>
                      </a:r>
                      <a:r>
                        <a:rPr lang="en-US" sz="900" dirty="0">
                          <a:solidFill>
                            <a:schemeClr val="tx1"/>
                          </a:solidFill>
                          <a:effectLst/>
                        </a:rPr>
                        <a:t>, Samsung, Sony) after the 24feb meeting to add following text: </a:t>
                      </a:r>
                    </a:p>
                    <a:p>
                      <a:pPr>
                        <a:spcBef>
                          <a:spcPts val="600"/>
                        </a:spcBef>
                      </a:pPr>
                      <a:r>
                        <a:rPr lang="en-US" sz="900" dirty="0">
                          <a:solidFill>
                            <a:schemeClr val="tx1"/>
                          </a:solidFill>
                          <a:effectLst/>
                        </a:rPr>
                        <a:t>“</a:t>
                      </a:r>
                      <a:r>
                        <a:rPr lang="en-US" sz="900" dirty="0">
                          <a:solidFill>
                            <a:schemeClr val="tx1"/>
                          </a:solidFill>
                          <a:effectLst/>
                          <a:highlight>
                            <a:srgbClr val="FFFF00"/>
                          </a:highlight>
                        </a:rPr>
                        <a:t>NorDig Broadcasters have a range of options to control the reach of NorDig HbbTV IRD on which their applications are tested, prior to an official deployment to all consumer IRD, such as: Using broadcast services with hidden LCN, hidden key code access to test application, providing manufacturer with test transport streams </a:t>
                      </a:r>
                      <a:r>
                        <a:rPr lang="en-US" sz="900" dirty="0" err="1">
                          <a:solidFill>
                            <a:schemeClr val="tx1"/>
                          </a:solidFill>
                          <a:effectLst/>
                          <a:highlight>
                            <a:srgbClr val="FFFF00"/>
                          </a:highlight>
                        </a:rPr>
                        <a:t>signalling</a:t>
                      </a:r>
                      <a:r>
                        <a:rPr lang="en-US" sz="900" dirty="0">
                          <a:solidFill>
                            <a:schemeClr val="tx1"/>
                          </a:solidFill>
                          <a:effectLst/>
                          <a:highlight>
                            <a:srgbClr val="FFFF00"/>
                          </a:highlight>
                        </a:rPr>
                        <a:t> the test application URL, participation in or hosting HbbTV interoperability test events (</a:t>
                      </a:r>
                      <a:r>
                        <a:rPr lang="en-US" sz="900" dirty="0" err="1">
                          <a:solidFill>
                            <a:schemeClr val="tx1"/>
                          </a:solidFill>
                          <a:effectLst/>
                          <a:highlight>
                            <a:srgbClr val="FFFF00"/>
                          </a:highlight>
                        </a:rPr>
                        <a:t>plugfests</a:t>
                      </a:r>
                      <a:r>
                        <a:rPr lang="en-US" sz="900" dirty="0">
                          <a:solidFill>
                            <a:schemeClr val="tx1"/>
                          </a:solidFill>
                          <a:effectLst/>
                          <a:highlight>
                            <a:srgbClr val="FFFF00"/>
                          </a:highlight>
                        </a:rPr>
                        <a:t>). NorDig Broadcasters can consider Manufacturer representatives in </a:t>
                      </a:r>
                      <a:r>
                        <a:rPr lang="en-US" sz="900" dirty="0" err="1">
                          <a:solidFill>
                            <a:schemeClr val="tx1"/>
                          </a:solidFill>
                          <a:effectLst/>
                          <a:highlight>
                            <a:srgbClr val="FFFF00"/>
                          </a:highlight>
                        </a:rPr>
                        <a:t>Nordig</a:t>
                      </a:r>
                      <a:r>
                        <a:rPr lang="en-US" sz="900" dirty="0">
                          <a:solidFill>
                            <a:schemeClr val="tx1"/>
                          </a:solidFill>
                          <a:effectLst/>
                          <a:highlight>
                            <a:srgbClr val="FFFF00"/>
                          </a:highlight>
                        </a:rPr>
                        <a:t> as the first point of contact to address this activity.</a:t>
                      </a:r>
                      <a:r>
                        <a:rPr lang="en-US" sz="900" dirty="0">
                          <a:solidFill>
                            <a:schemeClr val="tx1"/>
                          </a:solidFill>
                          <a:effectLst/>
                        </a:rPr>
                        <a:t>”</a:t>
                      </a:r>
                      <a:endParaRPr lang="sv-SE" sz="900" dirty="0">
                        <a:solidFill>
                          <a:schemeClr val="tx1"/>
                        </a:solidFill>
                        <a:effectLst/>
                      </a:endParaRPr>
                    </a:p>
                    <a:p>
                      <a:pPr>
                        <a:spcBef>
                          <a:spcPts val="600"/>
                        </a:spcBef>
                      </a:pPr>
                      <a:r>
                        <a:rPr lang="en-US" sz="900" dirty="0">
                          <a:solidFill>
                            <a:schemeClr val="tx1"/>
                          </a:solidFill>
                          <a:effectLst/>
                        </a:rPr>
                        <a:t> </a:t>
                      </a:r>
                      <a:endParaRPr lang="sv-SE" sz="900" dirty="0">
                        <a:solidFill>
                          <a:schemeClr val="tx1"/>
                        </a:solidFill>
                        <a:effectLst/>
                        <a:latin typeface="Times New Roman" panose="02020603050405020304" pitchFamily="18" charset="0"/>
                        <a:ea typeface="Times New Roman" panose="02020603050405020304" pitchFamily="18" charset="0"/>
                      </a:endParaRPr>
                    </a:p>
                  </a:txBody>
                  <a:tcPr marL="17278" marR="17278" marT="0" marB="0"/>
                </a:tc>
                <a:extLst>
                  <a:ext uri="{0D108BD9-81ED-4DB2-BD59-A6C34878D82A}">
                    <a16:rowId xmlns:a16="http://schemas.microsoft.com/office/drawing/2014/main" val="3986196752"/>
                  </a:ext>
                </a:extLst>
              </a:tr>
            </a:tbl>
          </a:graphicData>
        </a:graphic>
      </p:graphicFrame>
    </p:spTree>
    <p:extLst>
      <p:ext uri="{BB962C8B-B14F-4D97-AF65-F5344CB8AC3E}">
        <p14:creationId xmlns:p14="http://schemas.microsoft.com/office/powerpoint/2010/main" val="241400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6E890BA-5A6C-43A2-3CC8-EB5B61BC8E5C}"/>
              </a:ext>
            </a:extLst>
          </p:cNvPr>
          <p:cNvGrpSpPr/>
          <p:nvPr/>
        </p:nvGrpSpPr>
        <p:grpSpPr>
          <a:xfrm>
            <a:off x="334693" y="1196752"/>
            <a:ext cx="7045619" cy="3744416"/>
            <a:chOff x="334693" y="1196752"/>
            <a:chExt cx="7045619" cy="3744416"/>
          </a:xfrm>
        </p:grpSpPr>
        <p:sp>
          <p:nvSpPr>
            <p:cNvPr id="8" name="Rectangle: Rounded Corners 7">
              <a:extLst>
                <a:ext uri="{FF2B5EF4-FFF2-40B4-BE49-F238E27FC236}">
                  <a16:creationId xmlns:a16="http://schemas.microsoft.com/office/drawing/2014/main" id="{3E28BDA1-7BB2-9B7A-92FE-F3EF72172CA9}"/>
                </a:ext>
              </a:extLst>
            </p:cNvPr>
            <p:cNvSpPr/>
            <p:nvPr/>
          </p:nvSpPr>
          <p:spPr>
            <a:xfrm>
              <a:off x="334693" y="1196752"/>
              <a:ext cx="6960359" cy="3744416"/>
            </a:xfrm>
            <a:prstGeom prst="roundRect">
              <a:avLst>
                <a:gd name="adj" fmla="val 1095"/>
              </a:avLst>
            </a:prstGeom>
            <a:no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Right Brace 6">
              <a:extLst>
                <a:ext uri="{FF2B5EF4-FFF2-40B4-BE49-F238E27FC236}">
                  <a16:creationId xmlns:a16="http://schemas.microsoft.com/office/drawing/2014/main" id="{D6C729E5-B329-98AE-0049-F260342162FC}"/>
                </a:ext>
              </a:extLst>
            </p:cNvPr>
            <p:cNvSpPr/>
            <p:nvPr/>
          </p:nvSpPr>
          <p:spPr>
            <a:xfrm>
              <a:off x="7164288" y="1196752"/>
              <a:ext cx="216024" cy="3744416"/>
            </a:xfrm>
            <a:prstGeom prst="rightBrace">
              <a:avLst/>
            </a:prstGeom>
            <a:ln w="38100">
              <a:prstDash val="solid"/>
            </a:ln>
          </p:spPr>
          <p:style>
            <a:lnRef idx="1">
              <a:schemeClr val="dk1"/>
            </a:lnRef>
            <a:fillRef idx="0">
              <a:schemeClr val="dk1"/>
            </a:fillRef>
            <a:effectRef idx="0">
              <a:schemeClr val="dk1"/>
            </a:effectRef>
            <a:fontRef idx="minor">
              <a:schemeClr val="tx1"/>
            </a:fontRef>
          </p:style>
          <p:txBody>
            <a:bodyPr rtlCol="0" anchor="ctr"/>
            <a:lstStyle/>
            <a:p>
              <a:pPr algn="ctr"/>
              <a:endParaRPr lang="sv-SE"/>
            </a:p>
          </p:txBody>
        </p:sp>
      </p:grpSp>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Latest</a:t>
            </a:r>
            <a:r>
              <a:rPr lang="sv-SE" sz="1800" b="1" dirty="0">
                <a:solidFill>
                  <a:schemeClr val="tx1"/>
                </a:solidFill>
              </a:rPr>
              <a:t> </a:t>
            </a:r>
            <a:r>
              <a:rPr lang="sv-SE" sz="1800" b="1" dirty="0" err="1">
                <a:solidFill>
                  <a:schemeClr val="tx1"/>
                </a:solidFill>
              </a:rPr>
              <a:t>published</a:t>
            </a:r>
            <a:r>
              <a:rPr lang="sv-SE" sz="1800" b="1" dirty="0">
                <a:solidFill>
                  <a:schemeClr val="tx1"/>
                </a:solidFill>
              </a:rPr>
              <a:t> </a:t>
            </a:r>
            <a:r>
              <a:rPr lang="sv-SE" sz="1800" b="1" dirty="0" err="1">
                <a:solidFill>
                  <a:schemeClr val="tx1"/>
                </a:solidFill>
              </a:rPr>
              <a:t>specifications</a:t>
            </a:r>
            <a:br>
              <a:rPr lang="en-GB" sz="1800" b="1" dirty="0">
                <a:solidFill>
                  <a:schemeClr val="tx1"/>
                </a:solidFill>
              </a:rPr>
            </a:br>
            <a:r>
              <a:rPr lang="en-GB" sz="1400" b="1" dirty="0">
                <a:solidFill>
                  <a:schemeClr val="tx1"/>
                </a:solidFill>
              </a:rPr>
              <a:t>  </a:t>
            </a:r>
            <a:r>
              <a:rPr lang="en-US"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a:p>
        </p:txBody>
      </p:sp>
      <p:sp>
        <p:nvSpPr>
          <p:cNvPr id="6" name="Platshållare för innehåll 1"/>
          <p:cNvSpPr txBox="1">
            <a:spLocks/>
          </p:cNvSpPr>
          <p:nvPr/>
        </p:nvSpPr>
        <p:spPr bwMode="auto">
          <a:xfrm>
            <a:off x="334693" y="855650"/>
            <a:ext cx="8712968" cy="52983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b="1" kern="0" dirty="0">
                <a:latin typeface="Calibri" pitchFamily="34" charset="0"/>
              </a:rPr>
              <a:t>Status lasted published specifications</a:t>
            </a:r>
          </a:p>
          <a:p>
            <a:pPr marL="342900" indent="-342900" eaLnBrk="0" hangingPunct="0">
              <a:spcBef>
                <a:spcPct val="20000"/>
              </a:spcBef>
              <a:buFont typeface="Arial" pitchFamily="34" charset="0"/>
              <a:buChar char="•"/>
              <a:defRPr/>
            </a:pPr>
            <a:r>
              <a:rPr lang="en-US" sz="1600" kern="0" dirty="0">
                <a:latin typeface="Calibri" pitchFamily="34" charset="0"/>
              </a:rPr>
              <a:t>NorDig Unified IRD specification</a:t>
            </a:r>
            <a:endParaRPr lang="en-US" sz="1600" i="1" kern="0" dirty="0">
              <a:latin typeface="Calibri" pitchFamily="34" charset="0"/>
            </a:endParaRPr>
          </a:p>
          <a:p>
            <a:pPr marL="800100" lvl="1" indent="-342900" eaLnBrk="0" hangingPunct="0">
              <a:spcBef>
                <a:spcPct val="20000"/>
              </a:spcBef>
              <a:buFont typeface="Arial" pitchFamily="34" charset="0"/>
              <a:buChar char="•"/>
              <a:defRPr/>
            </a:pPr>
            <a:r>
              <a:rPr lang="en-US" sz="1400" kern="0" dirty="0">
                <a:latin typeface="Calibri" pitchFamily="34" charset="0"/>
              </a:rPr>
              <a:t>Latest published: NorDig IRD spec v3.2/3.2.0   </a:t>
            </a:r>
            <a:r>
              <a:rPr lang="en-US" sz="1050" kern="0" dirty="0">
                <a:latin typeface="Calibri" pitchFamily="34" charset="0"/>
              </a:rPr>
              <a:t>(published May 2022)</a:t>
            </a:r>
          </a:p>
          <a:p>
            <a:pPr marL="800100" lvl="1" indent="-342900" eaLnBrk="0" hangingPunct="0">
              <a:spcBef>
                <a:spcPct val="20000"/>
              </a:spcBef>
              <a:buFont typeface="Arial" pitchFamily="34" charset="0"/>
              <a:buChar char="•"/>
              <a:defRPr/>
            </a:pPr>
            <a:r>
              <a:rPr lang="en-US" sz="1400" i="1" kern="0" dirty="0">
                <a:latin typeface="Calibri" pitchFamily="34" charset="0"/>
              </a:rPr>
              <a:t>Draft for next version </a:t>
            </a:r>
            <a:r>
              <a:rPr lang="en-US" sz="1400" b="1" i="1" kern="0" dirty="0">
                <a:latin typeface="Calibri" pitchFamily="34" charset="0"/>
              </a:rPr>
              <a:t>in progress </a:t>
            </a:r>
            <a:r>
              <a:rPr lang="en-US" sz="1400" i="1" kern="0" dirty="0">
                <a:latin typeface="Calibri" pitchFamily="34" charset="0"/>
              </a:rPr>
              <a:t>(not ready)</a:t>
            </a:r>
            <a:r>
              <a:rPr lang="en-US" sz="1400" b="1" i="1" kern="0" dirty="0">
                <a:latin typeface="Calibri" pitchFamily="34" charset="0"/>
              </a:rPr>
              <a:t> </a:t>
            </a:r>
            <a:r>
              <a:rPr lang="en-US" sz="1400" i="1" kern="0" dirty="0">
                <a:latin typeface="Calibri" pitchFamily="34" charset="0"/>
              </a:rPr>
              <a:t>v3.2.1 – minor update </a:t>
            </a:r>
          </a:p>
          <a:p>
            <a:pPr marL="1257300" lvl="2" indent="-342900" eaLnBrk="0" hangingPunct="0">
              <a:spcBef>
                <a:spcPct val="20000"/>
              </a:spcBef>
              <a:buFont typeface="Arial" pitchFamily="34" charset="0"/>
              <a:buChar char="•"/>
              <a:defRPr/>
            </a:pPr>
            <a:r>
              <a:rPr lang="en-US" sz="1200" i="1" kern="0" dirty="0">
                <a:latin typeface="Calibri" pitchFamily="34" charset="0"/>
              </a:rPr>
              <a:t>9 items in bug/item list, e.g. BMP/UTF-8 for Skolt Sami for SI and TTML subtitling</a:t>
            </a:r>
          </a:p>
          <a:p>
            <a:pPr marL="800100" lvl="1" indent="-342900" eaLnBrk="0" hangingPunct="0">
              <a:spcBef>
                <a:spcPct val="20000"/>
              </a:spcBef>
              <a:buFont typeface="Arial" pitchFamily="34" charset="0"/>
              <a:buChar char="•"/>
              <a:defRPr/>
            </a:pPr>
            <a:endParaRPr lang="en-US" sz="1000" kern="0" dirty="0">
              <a:latin typeface="Calibri" pitchFamily="34" charset="0"/>
            </a:endParaRPr>
          </a:p>
          <a:p>
            <a:pPr marL="342900" indent="-342900" eaLnBrk="0" hangingPunct="0">
              <a:spcBef>
                <a:spcPct val="20000"/>
              </a:spcBef>
              <a:buFont typeface="Arial" pitchFamily="34" charset="0"/>
              <a:buChar char="•"/>
              <a:defRPr/>
            </a:pPr>
            <a:r>
              <a:rPr lang="en-US" sz="1600" kern="0" noProof="0" dirty="0">
                <a:latin typeface="Calibri" pitchFamily="34" charset="0"/>
              </a:rPr>
              <a:t>NorDig Test </a:t>
            </a:r>
            <a:r>
              <a:rPr lang="en-US" sz="1600" kern="0" dirty="0">
                <a:latin typeface="Calibri" pitchFamily="34" charset="0"/>
              </a:rPr>
              <a:t>Plan</a:t>
            </a:r>
            <a:endParaRPr lang="en-US" sz="1400" kern="0" dirty="0">
              <a:latin typeface="Calibri" pitchFamily="34" charset="0"/>
            </a:endParaRPr>
          </a:p>
          <a:p>
            <a:pPr marL="800100" lvl="1" indent="-342900" eaLnBrk="0" hangingPunct="0">
              <a:spcBef>
                <a:spcPts val="0"/>
              </a:spcBef>
              <a:buFont typeface="Arial" pitchFamily="34" charset="0"/>
              <a:buChar char="•"/>
              <a:defRPr/>
            </a:pPr>
            <a:r>
              <a:rPr lang="en-US" sz="1400" kern="0" dirty="0">
                <a:latin typeface="Calibri" pitchFamily="34" charset="0"/>
              </a:rPr>
              <a:t>Latest published: NorDig Test Plan v3.2/3.2.0   </a:t>
            </a:r>
            <a:r>
              <a:rPr lang="en-US" sz="1050" kern="0" dirty="0">
                <a:latin typeface="Calibri" pitchFamily="34" charset="0"/>
              </a:rPr>
              <a:t>(published May 2022) </a:t>
            </a:r>
          </a:p>
          <a:p>
            <a:pPr marL="800100" lvl="1" indent="-342900" eaLnBrk="0" hangingPunct="0">
              <a:spcBef>
                <a:spcPts val="0"/>
              </a:spcBef>
              <a:buFont typeface="Arial" pitchFamily="34" charset="0"/>
              <a:buChar char="•"/>
              <a:defRPr/>
            </a:pPr>
            <a:r>
              <a:rPr lang="en-US" sz="1400" kern="0" dirty="0">
                <a:latin typeface="Calibri" pitchFamily="34" charset="0"/>
              </a:rPr>
              <a:t>Test streams </a:t>
            </a:r>
            <a:r>
              <a:rPr lang="en-US" sz="1200" kern="0" dirty="0">
                <a:latin typeface="Arial Narrow" panose="020B0606020202030204" pitchFamily="34" charset="0"/>
              </a:rPr>
              <a:t>[NGA/AC-4 + old LTE interference stream]  (looking into a TTML stream)</a:t>
            </a:r>
          </a:p>
          <a:p>
            <a:pPr marL="800100" lvl="1" indent="-342900" eaLnBrk="0" hangingPunct="0">
              <a:spcBef>
                <a:spcPts val="0"/>
              </a:spcBef>
              <a:buFont typeface="Arial" pitchFamily="34" charset="0"/>
              <a:buChar char="•"/>
              <a:defRPr/>
            </a:pPr>
            <a:r>
              <a:rPr lang="en-US" sz="1400" i="1" kern="0" dirty="0">
                <a:latin typeface="Calibri" pitchFamily="34" charset="0"/>
              </a:rPr>
              <a:t>Draft for next version v3.2.1 not yet started/</a:t>
            </a:r>
            <a:r>
              <a:rPr lang="en-US" sz="1400" b="1" i="1" kern="0" dirty="0">
                <a:latin typeface="Calibri" pitchFamily="34" charset="0"/>
              </a:rPr>
              <a:t>in progress </a:t>
            </a:r>
            <a:r>
              <a:rPr lang="en-US" sz="1400" i="1" kern="0" dirty="0">
                <a:latin typeface="Calibri" pitchFamily="34" charset="0"/>
              </a:rPr>
              <a:t>(not ready)</a:t>
            </a:r>
            <a:r>
              <a:rPr lang="en-US" sz="1400" b="1" i="1" kern="0" dirty="0">
                <a:latin typeface="Calibri" pitchFamily="34" charset="0"/>
              </a:rPr>
              <a:t> </a:t>
            </a:r>
            <a:r>
              <a:rPr lang="en-US" sz="1400" i="1" kern="0" dirty="0">
                <a:latin typeface="Calibri" pitchFamily="34" charset="0"/>
              </a:rPr>
              <a:t>- minor update</a:t>
            </a:r>
          </a:p>
          <a:p>
            <a:pPr marL="1257300" lvl="2" indent="-342900" eaLnBrk="0" hangingPunct="0">
              <a:spcBef>
                <a:spcPts val="0"/>
              </a:spcBef>
              <a:buFont typeface="Arial" pitchFamily="34" charset="0"/>
              <a:buChar char="•"/>
              <a:defRPr/>
            </a:pPr>
            <a:r>
              <a:rPr lang="en-US" sz="1200" i="1" kern="0" dirty="0">
                <a:latin typeface="Calibri" pitchFamily="34" charset="0"/>
              </a:rPr>
              <a:t>(follow IRD spec update)</a:t>
            </a:r>
            <a:endParaRPr lang="en-US" sz="1400" i="1" kern="0" dirty="0">
              <a:latin typeface="Calibri" pitchFamily="34" charset="0"/>
            </a:endParaRPr>
          </a:p>
          <a:p>
            <a:pPr marL="800100" lvl="1" indent="-342900" eaLnBrk="0" hangingPunct="0">
              <a:spcBef>
                <a:spcPct val="20000"/>
              </a:spcBef>
              <a:buFont typeface="Arial" pitchFamily="34" charset="0"/>
              <a:buChar char="•"/>
              <a:defRPr/>
            </a:pPr>
            <a:endParaRPr lang="en-US" sz="1200" kern="0" dirty="0">
              <a:latin typeface="Calibri" pitchFamily="34" charset="0"/>
            </a:endParaRPr>
          </a:p>
          <a:p>
            <a:pPr marL="342900" indent="-342900" eaLnBrk="0" hangingPunct="0">
              <a:spcBef>
                <a:spcPct val="20000"/>
              </a:spcBef>
              <a:buFont typeface="Arial" pitchFamily="34" charset="0"/>
              <a:buChar char="•"/>
              <a:defRPr/>
            </a:pPr>
            <a:r>
              <a:rPr lang="en-US" sz="1600" kern="0" dirty="0">
                <a:latin typeface="Calibri" pitchFamily="34" charset="0"/>
              </a:rPr>
              <a:t>NorDig Rules of Operation (</a:t>
            </a:r>
            <a:r>
              <a:rPr lang="en-US" sz="1600" kern="0" dirty="0" err="1">
                <a:latin typeface="Calibri" pitchFamily="34" charset="0"/>
              </a:rPr>
              <a:t>RoO</a:t>
            </a:r>
            <a:r>
              <a:rPr lang="en-US" sz="1600" kern="0" dirty="0">
                <a:latin typeface="Calibri" pitchFamily="34" charset="0"/>
              </a:rPr>
              <a:t>)</a:t>
            </a:r>
          </a:p>
          <a:p>
            <a:pPr marL="800100" lvl="1" indent="-342900" eaLnBrk="0" hangingPunct="0">
              <a:spcBef>
                <a:spcPts val="0"/>
              </a:spcBef>
              <a:buFont typeface="Arial" pitchFamily="34" charset="0"/>
              <a:buChar char="•"/>
              <a:defRPr/>
            </a:pPr>
            <a:r>
              <a:rPr lang="en-US" sz="1400" kern="0" dirty="0">
                <a:latin typeface="Calibri" pitchFamily="34" charset="0"/>
              </a:rPr>
              <a:t>Latest published: NorDig </a:t>
            </a:r>
            <a:r>
              <a:rPr lang="en-US" sz="1400" kern="0" dirty="0" err="1">
                <a:latin typeface="Calibri" pitchFamily="34" charset="0"/>
              </a:rPr>
              <a:t>RoO</a:t>
            </a:r>
            <a:r>
              <a:rPr lang="en-US" sz="1400" kern="0" dirty="0">
                <a:latin typeface="Calibri" pitchFamily="34" charset="0"/>
              </a:rPr>
              <a:t> v3.2/3.2.0    </a:t>
            </a:r>
            <a:r>
              <a:rPr lang="en-US" sz="1050" kern="0" dirty="0">
                <a:latin typeface="Calibri" pitchFamily="34" charset="0"/>
              </a:rPr>
              <a:t>(published May 2022)</a:t>
            </a:r>
          </a:p>
          <a:p>
            <a:pPr marL="800100" lvl="1" indent="-342900" eaLnBrk="0" hangingPunct="0">
              <a:spcBef>
                <a:spcPts val="0"/>
              </a:spcBef>
              <a:buFont typeface="Arial" pitchFamily="34" charset="0"/>
              <a:buChar char="•"/>
              <a:defRPr/>
            </a:pPr>
            <a:r>
              <a:rPr lang="en-US" sz="1400" i="1" kern="0" dirty="0">
                <a:latin typeface="Calibri" pitchFamily="34" charset="0"/>
              </a:rPr>
              <a:t>Draft for next version </a:t>
            </a:r>
            <a:r>
              <a:rPr lang="en-US" sz="1400" b="1" i="1" kern="0" dirty="0">
                <a:latin typeface="Calibri" pitchFamily="34" charset="0"/>
              </a:rPr>
              <a:t>in progress </a:t>
            </a:r>
            <a:r>
              <a:rPr lang="en-US" sz="1400" i="1" kern="0" dirty="0">
                <a:latin typeface="Calibri" pitchFamily="34" charset="0"/>
              </a:rPr>
              <a:t>v3.2.1 (not ready) – minor update </a:t>
            </a:r>
          </a:p>
          <a:p>
            <a:pPr marL="1257300" lvl="2" indent="-342900" eaLnBrk="0" hangingPunct="0">
              <a:spcBef>
                <a:spcPct val="20000"/>
              </a:spcBef>
              <a:buFont typeface="Arial" pitchFamily="34" charset="0"/>
              <a:buChar char="•"/>
              <a:defRPr/>
            </a:pPr>
            <a:r>
              <a:rPr lang="en-US" sz="1200" i="1" kern="0" dirty="0">
                <a:latin typeface="Calibri" pitchFamily="34" charset="0"/>
              </a:rPr>
              <a:t>6 items in bug/item list, e.g. BMP/UTF-8 for Skolt Sami for SI and TTML subtitling</a:t>
            </a:r>
          </a:p>
          <a:p>
            <a:pPr marL="1257300" lvl="2" indent="-342900" eaLnBrk="0" hangingPunct="0">
              <a:spcBef>
                <a:spcPts val="0"/>
              </a:spcBef>
              <a:buFont typeface="Arial" pitchFamily="34" charset="0"/>
              <a:buChar char="•"/>
              <a:defRPr/>
            </a:pPr>
            <a:r>
              <a:rPr lang="en-US" sz="1200" i="1" kern="0" dirty="0">
                <a:latin typeface="Calibri" pitchFamily="34" charset="0"/>
              </a:rPr>
              <a:t>A number of rest items from v3.2 work, waiting for more input</a:t>
            </a:r>
          </a:p>
          <a:p>
            <a:pPr eaLnBrk="0" hangingPunct="0">
              <a:spcBef>
                <a:spcPct val="20000"/>
              </a:spcBef>
              <a:defRPr/>
            </a:pPr>
            <a:r>
              <a:rPr lang="en-US" sz="1000" kern="0" dirty="0">
                <a:latin typeface="Calibri" pitchFamily="34" charset="0"/>
              </a:rPr>
              <a:t> </a:t>
            </a:r>
          </a:p>
          <a:p>
            <a:pPr marL="285750" indent="-285750" eaLnBrk="0" hangingPunct="0">
              <a:spcBef>
                <a:spcPct val="20000"/>
              </a:spcBef>
              <a:buFont typeface="Arial" panose="020B0604020202020204" pitchFamily="34" charset="0"/>
              <a:buChar char="•"/>
              <a:defRPr/>
            </a:pPr>
            <a:r>
              <a:rPr lang="en-US" sz="1600" kern="0" dirty="0">
                <a:latin typeface="Calibri" pitchFamily="34" charset="0"/>
              </a:rPr>
              <a:t>NorDig EPG/EIT metadata exchange format  </a:t>
            </a:r>
          </a:p>
          <a:p>
            <a:pPr marL="800100" lvl="1" indent="-342900" eaLnBrk="0" hangingPunct="0">
              <a:spcBef>
                <a:spcPct val="20000"/>
              </a:spcBef>
              <a:buFont typeface="Arial" pitchFamily="34" charset="0"/>
              <a:buChar char="•"/>
              <a:defRPr/>
            </a:pPr>
            <a:r>
              <a:rPr lang="en-US" sz="1400" kern="0" dirty="0">
                <a:latin typeface="Calibri" pitchFamily="34" charset="0"/>
              </a:rPr>
              <a:t>Latest published:</a:t>
            </a:r>
            <a:r>
              <a:rPr lang="sv-SE" sz="1400" kern="0" dirty="0">
                <a:latin typeface="Calibri" pitchFamily="34" charset="0"/>
              </a:rPr>
              <a:t> </a:t>
            </a:r>
          </a:p>
          <a:p>
            <a:pPr marL="1257300" lvl="2" indent="-342900" eaLnBrk="0" hangingPunct="0">
              <a:spcBef>
                <a:spcPct val="20000"/>
              </a:spcBef>
              <a:buFont typeface="Arial" pitchFamily="34" charset="0"/>
              <a:buChar char="•"/>
              <a:defRPr/>
            </a:pPr>
            <a:r>
              <a:rPr lang="sv-SE" sz="1200" kern="0" dirty="0">
                <a:latin typeface="Calibri" pitchFamily="34" charset="0"/>
              </a:rPr>
              <a:t>NorDig Metadata Exchange format </a:t>
            </a:r>
            <a:r>
              <a:rPr lang="sv-SE" sz="1200" kern="0" dirty="0" err="1">
                <a:latin typeface="Calibri" pitchFamily="34" charset="0"/>
              </a:rPr>
              <a:t>specification</a:t>
            </a:r>
            <a:r>
              <a:rPr lang="sv-SE" sz="1200" kern="0" dirty="0">
                <a:latin typeface="Calibri" pitchFamily="34" charset="0"/>
              </a:rPr>
              <a:t> v1.3 (</a:t>
            </a:r>
            <a:r>
              <a:rPr lang="sv-SE" sz="1200" kern="0" dirty="0" err="1">
                <a:latin typeface="Calibri" pitchFamily="34" charset="0"/>
              </a:rPr>
              <a:t>Oct</a:t>
            </a:r>
            <a:r>
              <a:rPr lang="sv-SE" sz="1200" kern="0" dirty="0">
                <a:latin typeface="Calibri" pitchFamily="34" charset="0"/>
              </a:rPr>
              <a:t> 2019), </a:t>
            </a:r>
          </a:p>
          <a:p>
            <a:pPr marL="1257300" lvl="2" indent="-342900" eaLnBrk="0" hangingPunct="0">
              <a:spcBef>
                <a:spcPct val="20000"/>
              </a:spcBef>
              <a:buFont typeface="Arial" pitchFamily="34" charset="0"/>
              <a:buChar char="•"/>
              <a:defRPr/>
            </a:pPr>
            <a:r>
              <a:rPr lang="sv-SE" sz="1200" kern="0" dirty="0" err="1">
                <a:latin typeface="Calibri" pitchFamily="34" charset="0"/>
              </a:rPr>
              <a:t>Guidelines</a:t>
            </a:r>
            <a:r>
              <a:rPr lang="sv-SE" sz="1200" kern="0" dirty="0">
                <a:latin typeface="Calibri" pitchFamily="34" charset="0"/>
              </a:rPr>
              <a:t> </a:t>
            </a:r>
            <a:r>
              <a:rPr lang="sv-SE" sz="1200" u="sng" kern="0" dirty="0">
                <a:latin typeface="Calibri" pitchFamily="34" charset="0"/>
              </a:rPr>
              <a:t>v1.4 (June 2022) </a:t>
            </a:r>
          </a:p>
          <a:p>
            <a:pPr marL="1257300" lvl="2" indent="-342900" eaLnBrk="0" hangingPunct="0">
              <a:spcBef>
                <a:spcPct val="20000"/>
              </a:spcBef>
              <a:buFont typeface="Arial" pitchFamily="34" charset="0"/>
              <a:buChar char="•"/>
              <a:defRPr/>
            </a:pPr>
            <a:r>
              <a:rPr lang="sv-SE" sz="1200" kern="0" dirty="0">
                <a:latin typeface="Calibri" pitchFamily="34" charset="0"/>
              </a:rPr>
              <a:t>Genre list v1.1, List </a:t>
            </a:r>
            <a:r>
              <a:rPr lang="sv-SE" sz="1200" kern="0" dirty="0" err="1">
                <a:latin typeface="Calibri" pitchFamily="34" charset="0"/>
              </a:rPr>
              <a:t>of</a:t>
            </a:r>
            <a:r>
              <a:rPr lang="sv-SE" sz="1200" kern="0" dirty="0">
                <a:latin typeface="Calibri" pitchFamily="34" charset="0"/>
              </a:rPr>
              <a:t> EPG/Event metadata in NorDig TVA format v.1.1  (Sep 2020)and</a:t>
            </a:r>
          </a:p>
          <a:p>
            <a:pPr marL="1257300" lvl="2" indent="-342900" eaLnBrk="0" hangingPunct="0">
              <a:spcBef>
                <a:spcPct val="20000"/>
              </a:spcBef>
              <a:buFont typeface="Arial" pitchFamily="34" charset="0"/>
              <a:buChar char="•"/>
              <a:defRPr/>
            </a:pPr>
            <a:r>
              <a:rPr lang="sv-SE" sz="1200" kern="0" dirty="0">
                <a:latin typeface="Calibri" pitchFamily="34" charset="0"/>
              </a:rPr>
              <a:t>List </a:t>
            </a:r>
            <a:r>
              <a:rPr lang="sv-SE" sz="1200" kern="0" dirty="0" err="1">
                <a:latin typeface="Calibri" pitchFamily="34" charset="0"/>
              </a:rPr>
              <a:t>of</a:t>
            </a:r>
            <a:r>
              <a:rPr lang="sv-SE" sz="1200" kern="0" dirty="0">
                <a:latin typeface="Calibri" pitchFamily="34" charset="0"/>
              </a:rPr>
              <a:t> EPG/Event metadata in NorDig TVA format </a:t>
            </a:r>
            <a:r>
              <a:rPr lang="sv-SE" sz="1200" kern="0" dirty="0" err="1">
                <a:latin typeface="Calibri" pitchFamily="34" charset="0"/>
              </a:rPr>
              <a:t>ver</a:t>
            </a:r>
            <a:r>
              <a:rPr lang="sv-SE" sz="1200" kern="0" dirty="0">
                <a:latin typeface="Calibri" pitchFamily="34" charset="0"/>
              </a:rPr>
              <a:t>. 1.1 (</a:t>
            </a:r>
            <a:r>
              <a:rPr lang="sv-SE" sz="1200" kern="0" dirty="0" err="1">
                <a:latin typeface="Calibri" pitchFamily="34" charset="0"/>
              </a:rPr>
              <a:t>Oct</a:t>
            </a:r>
            <a:r>
              <a:rPr lang="sv-SE" sz="1200" kern="0" dirty="0">
                <a:latin typeface="Calibri" pitchFamily="34" charset="0"/>
              </a:rPr>
              <a:t> 2020)</a:t>
            </a:r>
          </a:p>
          <a:p>
            <a:pPr marL="800100" lvl="1" indent="-342900" eaLnBrk="0" hangingPunct="0">
              <a:spcBef>
                <a:spcPct val="20000"/>
              </a:spcBef>
              <a:buFont typeface="Arial" pitchFamily="34" charset="0"/>
              <a:buChar char="•"/>
              <a:defRPr/>
            </a:pPr>
            <a:r>
              <a:rPr lang="sv-SE" sz="1200" kern="0" dirty="0" err="1">
                <a:latin typeface="Calibri" pitchFamily="34" charset="0"/>
              </a:rPr>
              <a:t>Specs</a:t>
            </a:r>
            <a:r>
              <a:rPr lang="sv-SE" sz="1200" kern="0" dirty="0">
                <a:latin typeface="Calibri" pitchFamily="34" charset="0"/>
              </a:rPr>
              <a:t> is </a:t>
            </a:r>
            <a:r>
              <a:rPr lang="sv-SE" sz="1200" kern="0" dirty="0" err="1">
                <a:latin typeface="Calibri" pitchFamily="34" charset="0"/>
              </a:rPr>
              <a:t>up</a:t>
            </a:r>
            <a:r>
              <a:rPr lang="sv-SE" sz="1200" kern="0" dirty="0">
                <a:latin typeface="Calibri" pitchFamily="34" charset="0"/>
              </a:rPr>
              <a:t> to date</a:t>
            </a:r>
            <a:endParaRPr lang="en-US" sz="1200" kern="0" dirty="0">
              <a:latin typeface="Calibri" pitchFamily="34" charset="0"/>
            </a:endParaRPr>
          </a:p>
          <a:p>
            <a:pPr marL="342900" indent="-342900" eaLnBrk="0" hangingPunct="0">
              <a:spcBef>
                <a:spcPct val="20000"/>
              </a:spcBef>
              <a:buFont typeface="Arial" pitchFamily="34" charset="0"/>
              <a:buChar char="•"/>
              <a:defRPr/>
            </a:pPr>
            <a:endParaRPr lang="en-US" sz="1600" kern="0" dirty="0">
              <a:latin typeface="Calibri" pitchFamily="34" charset="0"/>
            </a:endParaRPr>
          </a:p>
        </p:txBody>
      </p:sp>
      <p:sp>
        <p:nvSpPr>
          <p:cNvPr id="5" name="TextBox 4">
            <a:extLst>
              <a:ext uri="{FF2B5EF4-FFF2-40B4-BE49-F238E27FC236}">
                <a16:creationId xmlns:a16="http://schemas.microsoft.com/office/drawing/2014/main" id="{B89ADA73-A576-4F7E-D34C-696C87D09150}"/>
              </a:ext>
            </a:extLst>
          </p:cNvPr>
          <p:cNvSpPr txBox="1"/>
          <p:nvPr/>
        </p:nvSpPr>
        <p:spPr>
          <a:xfrm>
            <a:off x="7407465" y="2132856"/>
            <a:ext cx="1691680" cy="2946961"/>
          </a:xfrm>
          <a:prstGeom prst="rect">
            <a:avLst/>
          </a:prstGeom>
          <a:noFill/>
        </p:spPr>
        <p:txBody>
          <a:bodyPr wrap="square" rtlCol="0">
            <a:spAutoFit/>
          </a:bodyPr>
          <a:lstStyle/>
          <a:p>
            <a:r>
              <a:rPr lang="sv-SE" sz="1400" b="1" dirty="0">
                <a:solidFill>
                  <a:srgbClr val="763B00"/>
                </a:solidFill>
                <a:latin typeface="+mn-lt"/>
              </a:rPr>
              <a:t>Plan is to present </a:t>
            </a:r>
            <a:r>
              <a:rPr lang="sv-SE" sz="1400" b="1" dirty="0" err="1">
                <a:solidFill>
                  <a:srgbClr val="763B00"/>
                </a:solidFill>
                <a:latin typeface="+mn-lt"/>
              </a:rPr>
              <a:t>stable</a:t>
            </a:r>
            <a:r>
              <a:rPr lang="sv-SE" sz="1400" b="1" dirty="0">
                <a:solidFill>
                  <a:srgbClr val="763B00"/>
                </a:solidFill>
                <a:latin typeface="+mn-lt"/>
              </a:rPr>
              <a:t> final draft to NorDig Excom to </a:t>
            </a:r>
            <a:r>
              <a:rPr lang="sv-SE" sz="1400" b="1" dirty="0" err="1">
                <a:solidFill>
                  <a:srgbClr val="763B00"/>
                </a:solidFill>
                <a:latin typeface="+mn-lt"/>
              </a:rPr>
              <a:t>October</a:t>
            </a:r>
            <a:r>
              <a:rPr lang="sv-SE" sz="1400" b="1" dirty="0">
                <a:solidFill>
                  <a:srgbClr val="763B00"/>
                </a:solidFill>
                <a:latin typeface="+mn-lt"/>
              </a:rPr>
              <a:t> 2023 meeting.</a:t>
            </a:r>
          </a:p>
          <a:p>
            <a:r>
              <a:rPr lang="sv-SE" sz="1050" b="1" dirty="0" err="1">
                <a:solidFill>
                  <a:srgbClr val="763B00"/>
                </a:solidFill>
                <a:latin typeface="+mn-lt"/>
              </a:rPr>
              <a:t>Originally</a:t>
            </a:r>
            <a:r>
              <a:rPr lang="sv-SE" sz="1050" b="1" dirty="0">
                <a:solidFill>
                  <a:srgbClr val="763B00"/>
                </a:solidFill>
                <a:latin typeface="+mn-lt"/>
              </a:rPr>
              <a:t> </a:t>
            </a:r>
            <a:r>
              <a:rPr lang="sv-SE" sz="1050" b="1" dirty="0" err="1">
                <a:solidFill>
                  <a:srgbClr val="763B00"/>
                </a:solidFill>
                <a:latin typeface="+mn-lt"/>
              </a:rPr>
              <a:t>planned</a:t>
            </a:r>
            <a:r>
              <a:rPr lang="sv-SE" sz="1050" b="1" dirty="0">
                <a:solidFill>
                  <a:srgbClr val="763B00"/>
                </a:solidFill>
                <a:latin typeface="+mn-lt"/>
              </a:rPr>
              <a:t> final draft for NorDig Excom </a:t>
            </a:r>
            <a:r>
              <a:rPr lang="sv-SE" sz="1050" b="1" dirty="0" err="1">
                <a:solidFill>
                  <a:srgbClr val="763B00"/>
                </a:solidFill>
                <a:latin typeface="+mn-lt"/>
              </a:rPr>
              <a:t>approval</a:t>
            </a:r>
            <a:r>
              <a:rPr lang="sv-SE" sz="1050" b="1" dirty="0">
                <a:solidFill>
                  <a:srgbClr val="763B00"/>
                </a:solidFill>
                <a:latin typeface="+mn-lt"/>
              </a:rPr>
              <a:t> March2023</a:t>
            </a:r>
          </a:p>
          <a:p>
            <a:endParaRPr lang="sv-SE" sz="1050" b="1" dirty="0">
              <a:solidFill>
                <a:srgbClr val="763B00"/>
              </a:solidFill>
              <a:latin typeface="+mn-lt"/>
            </a:endParaRPr>
          </a:p>
          <a:p>
            <a:r>
              <a:rPr lang="sv-SE" sz="1050" dirty="0">
                <a:solidFill>
                  <a:srgbClr val="763B00"/>
                </a:solidFill>
                <a:latin typeface="+mn-lt"/>
              </a:rPr>
              <a:t>NorDig intension </a:t>
            </a:r>
            <a:r>
              <a:rPr lang="sv-SE" sz="1050" dirty="0" err="1">
                <a:solidFill>
                  <a:srgbClr val="763B00"/>
                </a:solidFill>
                <a:latin typeface="+mn-lt"/>
              </a:rPr>
              <a:t>when</a:t>
            </a:r>
            <a:r>
              <a:rPr lang="sv-SE" sz="1050" dirty="0">
                <a:solidFill>
                  <a:srgbClr val="763B00"/>
                </a:solidFill>
                <a:latin typeface="+mn-lt"/>
              </a:rPr>
              <a:t> </a:t>
            </a:r>
            <a:r>
              <a:rPr lang="sv-SE" sz="1050" dirty="0" err="1">
                <a:solidFill>
                  <a:srgbClr val="763B00"/>
                </a:solidFill>
                <a:latin typeface="+mn-lt"/>
              </a:rPr>
              <a:t>updating</a:t>
            </a:r>
            <a:r>
              <a:rPr lang="sv-SE" sz="1050" dirty="0">
                <a:solidFill>
                  <a:srgbClr val="763B00"/>
                </a:solidFill>
                <a:latin typeface="+mn-lt"/>
              </a:rPr>
              <a:t> is to </a:t>
            </a:r>
            <a:r>
              <a:rPr lang="sv-SE" sz="1050" dirty="0" err="1">
                <a:solidFill>
                  <a:srgbClr val="763B00"/>
                </a:solidFill>
                <a:latin typeface="+mn-lt"/>
              </a:rPr>
              <a:t>publish</a:t>
            </a:r>
            <a:r>
              <a:rPr lang="sv-SE" sz="1050" dirty="0">
                <a:solidFill>
                  <a:srgbClr val="763B00"/>
                </a:solidFill>
                <a:latin typeface="+mn-lt"/>
              </a:rPr>
              <a:t> a </a:t>
            </a:r>
            <a:r>
              <a:rPr lang="sv-SE" sz="1050" dirty="0" err="1">
                <a:solidFill>
                  <a:srgbClr val="763B00"/>
                </a:solidFill>
                <a:latin typeface="+mn-lt"/>
              </a:rPr>
              <a:t>complete</a:t>
            </a:r>
            <a:r>
              <a:rPr lang="sv-SE" sz="1050" dirty="0">
                <a:solidFill>
                  <a:srgbClr val="763B00"/>
                </a:solidFill>
                <a:latin typeface="+mn-lt"/>
              </a:rPr>
              <a:t> </a:t>
            </a:r>
            <a:r>
              <a:rPr lang="sv-SE" sz="1050" dirty="0" err="1">
                <a:solidFill>
                  <a:srgbClr val="763B00"/>
                </a:solidFill>
                <a:latin typeface="+mn-lt"/>
              </a:rPr>
              <a:t>package</a:t>
            </a:r>
            <a:r>
              <a:rPr lang="sv-SE" sz="1050" dirty="0">
                <a:solidFill>
                  <a:srgbClr val="763B00"/>
                </a:solidFill>
                <a:latin typeface="+mn-lt"/>
              </a:rPr>
              <a:t> </a:t>
            </a:r>
            <a:r>
              <a:rPr lang="sv-SE" sz="1050" dirty="0" err="1">
                <a:solidFill>
                  <a:srgbClr val="763B00"/>
                </a:solidFill>
                <a:latin typeface="+mn-lt"/>
              </a:rPr>
              <a:t>of</a:t>
            </a:r>
            <a:r>
              <a:rPr lang="sv-SE" sz="1050" dirty="0">
                <a:solidFill>
                  <a:srgbClr val="763B00"/>
                </a:solidFill>
                <a:latin typeface="+mn-lt"/>
              </a:rPr>
              <a:t> </a:t>
            </a:r>
            <a:r>
              <a:rPr lang="sv-SE" sz="1050" dirty="0" err="1">
                <a:solidFill>
                  <a:srgbClr val="763B00"/>
                </a:solidFill>
                <a:latin typeface="+mn-lt"/>
              </a:rPr>
              <a:t>update</a:t>
            </a:r>
            <a:r>
              <a:rPr lang="sv-SE" sz="1050" dirty="0">
                <a:solidFill>
                  <a:srgbClr val="763B00"/>
                </a:solidFill>
                <a:latin typeface="+mn-lt"/>
              </a:rPr>
              <a:t> all </a:t>
            </a:r>
            <a:r>
              <a:rPr lang="sv-SE" sz="1050" dirty="0" err="1">
                <a:solidFill>
                  <a:srgbClr val="763B00"/>
                </a:solidFill>
                <a:latin typeface="+mn-lt"/>
              </a:rPr>
              <a:t>three</a:t>
            </a:r>
            <a:r>
              <a:rPr lang="sv-SE" sz="1050" dirty="0">
                <a:solidFill>
                  <a:srgbClr val="763B00"/>
                </a:solidFill>
                <a:latin typeface="+mn-lt"/>
              </a:rPr>
              <a:t> </a:t>
            </a:r>
            <a:r>
              <a:rPr lang="sv-SE" sz="1050" dirty="0" err="1">
                <a:solidFill>
                  <a:srgbClr val="763B00"/>
                </a:solidFill>
                <a:latin typeface="+mn-lt"/>
              </a:rPr>
              <a:t>specifications</a:t>
            </a:r>
            <a:r>
              <a:rPr lang="sv-SE" sz="1050" dirty="0">
                <a:solidFill>
                  <a:srgbClr val="763B00"/>
                </a:solidFill>
                <a:latin typeface="+mn-lt"/>
              </a:rPr>
              <a:t> (</a:t>
            </a:r>
            <a:r>
              <a:rPr lang="sv-SE" sz="1050" dirty="0" err="1">
                <a:solidFill>
                  <a:srgbClr val="763B00"/>
                </a:solidFill>
                <a:latin typeface="+mn-lt"/>
              </a:rPr>
              <a:t>ITD+Test+RoO</a:t>
            </a:r>
            <a:r>
              <a:rPr lang="sv-SE" sz="1050" dirty="0">
                <a:solidFill>
                  <a:srgbClr val="763B00"/>
                </a:solidFill>
                <a:latin typeface="+mn-lt"/>
              </a:rPr>
              <a:t>) at the same </a:t>
            </a:r>
            <a:r>
              <a:rPr lang="sv-SE" sz="1050" dirty="0" err="1">
                <a:solidFill>
                  <a:srgbClr val="763B00"/>
                </a:solidFill>
                <a:latin typeface="+mn-lt"/>
              </a:rPr>
              <a:t>time</a:t>
            </a:r>
            <a:r>
              <a:rPr lang="sv-SE" sz="1050" dirty="0">
                <a:solidFill>
                  <a:srgbClr val="763B00"/>
                </a:solidFill>
                <a:latin typeface="+mn-lt"/>
              </a:rPr>
              <a:t>.</a:t>
            </a:r>
          </a:p>
        </p:txBody>
      </p:sp>
    </p:spTree>
    <p:extLst>
      <p:ext uri="{BB962C8B-B14F-4D97-AF65-F5344CB8AC3E}">
        <p14:creationId xmlns:p14="http://schemas.microsoft.com/office/powerpoint/2010/main" val="980546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83E7D-3EC8-A2E9-BB78-0C6D28A7EB90}"/>
              </a:ext>
            </a:extLst>
          </p:cNvPr>
          <p:cNvSpPr>
            <a:spLocks noGrp="1"/>
          </p:cNvSpPr>
          <p:nvPr>
            <p:ph type="title"/>
          </p:nvPr>
        </p:nvSpPr>
        <p:spPr/>
        <p:txBody>
          <a:bodyPr/>
          <a:lstStyle/>
          <a:p>
            <a:r>
              <a:rPr lang="en-GB" b="1" dirty="0"/>
              <a:t>NorDig T report - </a:t>
            </a:r>
            <a:r>
              <a:rPr lang="en-US" b="1" dirty="0"/>
              <a:t> </a:t>
            </a:r>
            <a:r>
              <a:rPr lang="sv-SE" sz="1800" b="1" dirty="0">
                <a:solidFill>
                  <a:schemeClr val="tx1"/>
                </a:solidFill>
              </a:rPr>
              <a:t>NorDig/T </a:t>
            </a:r>
            <a:r>
              <a:rPr lang="sv-SE" sz="1800" b="1" dirty="0" err="1">
                <a:solidFill>
                  <a:schemeClr val="tx1"/>
                </a:solidFill>
              </a:rPr>
              <a:t>Bugzilla</a:t>
            </a:r>
            <a:r>
              <a:rPr lang="sv-SE" sz="1800" b="1" dirty="0">
                <a:solidFill>
                  <a:schemeClr val="tx1"/>
                </a:solidFill>
              </a:rPr>
              <a:t> list: </a:t>
            </a:r>
            <a:r>
              <a:rPr lang="sv-SE" sz="1800" b="1" u="sng" dirty="0">
                <a:solidFill>
                  <a:schemeClr val="tx1"/>
                </a:solidFill>
              </a:rPr>
              <a:t>NorDig </a:t>
            </a:r>
            <a:r>
              <a:rPr lang="sv-SE" sz="1800" b="1" u="sng" dirty="0" err="1">
                <a:solidFill>
                  <a:schemeClr val="tx1"/>
                </a:solidFill>
              </a:rPr>
              <a:t>RoO</a:t>
            </a:r>
            <a:r>
              <a:rPr lang="sv-SE" sz="1800" b="1" u="sng" dirty="0">
                <a:solidFill>
                  <a:schemeClr val="tx1"/>
                </a:solidFill>
              </a:rPr>
              <a:t> </a:t>
            </a:r>
            <a:r>
              <a:rPr lang="sv-SE" sz="1800" b="1" u="sng" dirty="0" err="1">
                <a:solidFill>
                  <a:schemeClr val="tx1"/>
                </a:solidFill>
              </a:rPr>
              <a:t>spec</a:t>
            </a:r>
            <a:br>
              <a:rPr lang="en-GB" sz="3200" b="1" dirty="0">
                <a:solidFill>
                  <a:schemeClr val="tx1"/>
                </a:solidFill>
              </a:rPr>
            </a:br>
            <a:r>
              <a:rPr lang="en-GB" sz="1400" b="1" dirty="0">
                <a:solidFill>
                  <a:schemeClr val="tx1"/>
                </a:solidFill>
              </a:rPr>
              <a:t>    </a:t>
            </a:r>
            <a:r>
              <a:rPr lang="en-US" sz="1400" b="1" dirty="0"/>
              <a:t>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sv-SE" sz="1600" dirty="0"/>
          </a:p>
        </p:txBody>
      </p:sp>
      <p:sp>
        <p:nvSpPr>
          <p:cNvPr id="4" name="Slide Number Placeholder 3">
            <a:extLst>
              <a:ext uri="{FF2B5EF4-FFF2-40B4-BE49-F238E27FC236}">
                <a16:creationId xmlns:a16="http://schemas.microsoft.com/office/drawing/2014/main" id="{FD9E13F7-18C2-F31A-858D-6E8F05566481}"/>
              </a:ext>
            </a:extLst>
          </p:cNvPr>
          <p:cNvSpPr>
            <a:spLocks noGrp="1"/>
          </p:cNvSpPr>
          <p:nvPr>
            <p:ph type="sldNum" sz="quarter" idx="11"/>
          </p:nvPr>
        </p:nvSpPr>
        <p:spPr/>
        <p:txBody>
          <a:bodyPr/>
          <a:lstStyle/>
          <a:p>
            <a:pPr>
              <a:defRPr/>
            </a:pPr>
            <a:fld id="{CD43E73F-939E-41C0-A51D-E14F15C47D94}" type="slidenum">
              <a:rPr lang="nb-NO" smtClean="0"/>
              <a:pPr>
                <a:defRPr/>
              </a:pPr>
              <a:t>20</a:t>
            </a:fld>
            <a:endParaRPr lang="nb-NO" dirty="0"/>
          </a:p>
        </p:txBody>
      </p:sp>
      <p:graphicFrame>
        <p:nvGraphicFramePr>
          <p:cNvPr id="2" name="Table 1">
            <a:extLst>
              <a:ext uri="{FF2B5EF4-FFF2-40B4-BE49-F238E27FC236}">
                <a16:creationId xmlns:a16="http://schemas.microsoft.com/office/drawing/2014/main" id="{E0B33C96-9F4C-3E80-BE0E-9A35D06F0E71}"/>
              </a:ext>
            </a:extLst>
          </p:cNvPr>
          <p:cNvGraphicFramePr>
            <a:graphicFrameLocks noGrp="1"/>
          </p:cNvGraphicFramePr>
          <p:nvPr>
            <p:extLst>
              <p:ext uri="{D42A27DB-BD31-4B8C-83A1-F6EECF244321}">
                <p14:modId xmlns:p14="http://schemas.microsoft.com/office/powerpoint/2010/main" val="2135065895"/>
              </p:ext>
            </p:extLst>
          </p:nvPr>
        </p:nvGraphicFramePr>
        <p:xfrm>
          <a:off x="143508" y="848795"/>
          <a:ext cx="8856984" cy="5562600"/>
        </p:xfrm>
        <a:graphic>
          <a:graphicData uri="http://schemas.openxmlformats.org/drawingml/2006/table">
            <a:tbl>
              <a:tblPr firstRow="1" firstCol="1" bandRow="1" bandCol="1">
                <a:tableStyleId>{69CF1AB2-1976-4502-BF36-3FF5EA218861}</a:tableStyleId>
              </a:tblPr>
              <a:tblGrid>
                <a:gridCol w="792088">
                  <a:extLst>
                    <a:ext uri="{9D8B030D-6E8A-4147-A177-3AD203B41FA5}">
                      <a16:colId xmlns:a16="http://schemas.microsoft.com/office/drawing/2014/main" val="4219807171"/>
                    </a:ext>
                  </a:extLst>
                </a:gridCol>
                <a:gridCol w="8064896">
                  <a:extLst>
                    <a:ext uri="{9D8B030D-6E8A-4147-A177-3AD203B41FA5}">
                      <a16:colId xmlns:a16="http://schemas.microsoft.com/office/drawing/2014/main" val="1008848414"/>
                    </a:ext>
                  </a:extLst>
                </a:gridCol>
              </a:tblGrid>
              <a:tr h="370306">
                <a:tc>
                  <a:txBody>
                    <a:bodyPr/>
                    <a:lstStyle/>
                    <a:p>
                      <a:pPr>
                        <a:spcBef>
                          <a:spcPts val="600"/>
                        </a:spcBef>
                      </a:pPr>
                      <a:r>
                        <a:rPr lang="en-US" sz="800" dirty="0">
                          <a:effectLst/>
                        </a:rPr>
                        <a:t>3.2.3 satellite</a:t>
                      </a:r>
                      <a:endParaRPr lang="sv-SE" sz="800" dirty="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b="0" dirty="0">
                          <a:effectLst/>
                        </a:rPr>
                        <a:t>Des Mac Giolla an Chloig 2022-04-22 input to </a:t>
                      </a:r>
                      <a:r>
                        <a:rPr lang="en-GB" sz="800" b="0" dirty="0" err="1">
                          <a:effectLst/>
                        </a:rPr>
                        <a:t>RoO</a:t>
                      </a:r>
                      <a:r>
                        <a:rPr lang="en-GB" sz="800" b="0" dirty="0">
                          <a:effectLst/>
                        </a:rPr>
                        <a:t> draft spec:</a:t>
                      </a:r>
                      <a:endParaRPr lang="sv-SE" sz="800" b="0" dirty="0">
                        <a:effectLst/>
                      </a:endParaRPr>
                    </a:p>
                    <a:p>
                      <a:pPr>
                        <a:spcBef>
                          <a:spcPts val="600"/>
                        </a:spcBef>
                      </a:pPr>
                      <a:r>
                        <a:rPr lang="en-US" sz="800" b="0" dirty="0">
                          <a:effectLst/>
                        </a:rPr>
                        <a:t>“Alternatively, it may be configured to provide a number of transport streams on a single cable, see section 3.2.5 “</a:t>
                      </a:r>
                      <a:endParaRPr lang="sv-SE" sz="800" b="0" dirty="0">
                        <a:effectLst/>
                      </a:endParaRPr>
                    </a:p>
                    <a:p>
                      <a:pPr>
                        <a:spcBef>
                          <a:spcPts val="600"/>
                        </a:spcBef>
                      </a:pPr>
                      <a:r>
                        <a:rPr lang="en-US" sz="800" b="0" dirty="0">
                          <a:effectLst/>
                        </a:rPr>
                        <a:t>I don’t understand why this is here ? What about KA band ? this section is unclear and needs reworking. </a:t>
                      </a:r>
                      <a:r>
                        <a:rPr lang="sv-SE" sz="800" b="0" dirty="0">
                          <a:effectLst/>
                        </a:rPr>
                        <a:t> </a:t>
                      </a:r>
                      <a:r>
                        <a:rPr lang="en-GB" sz="800" b="0" dirty="0" err="1">
                          <a:effectLst/>
                        </a:rPr>
                        <a:t>RoO</a:t>
                      </a:r>
                      <a:r>
                        <a:rPr lang="en-GB" sz="800" b="0" dirty="0">
                          <a:effectLst/>
                        </a:rPr>
                        <a:t> meeting 2022-09-06: No input from Des, item is closed.</a:t>
                      </a:r>
                      <a:endParaRPr lang="sv-SE" sz="800" b="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1619722333"/>
                  </a:ext>
                </a:extLst>
              </a:tr>
              <a:tr h="606890">
                <a:tc>
                  <a:txBody>
                    <a:bodyPr/>
                    <a:lstStyle/>
                    <a:p>
                      <a:pPr>
                        <a:spcBef>
                          <a:spcPts val="600"/>
                        </a:spcBef>
                      </a:pPr>
                      <a:r>
                        <a:rPr lang="en-US" sz="800">
                          <a:effectLst/>
                        </a:rPr>
                        <a:t>4.1. Mux</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input to </a:t>
                      </a:r>
                      <a:r>
                        <a:rPr lang="en-GB" sz="800" dirty="0" err="1">
                          <a:effectLst/>
                        </a:rPr>
                        <a:t>RoO</a:t>
                      </a:r>
                      <a:r>
                        <a:rPr lang="en-GB" sz="800" dirty="0">
                          <a:effectLst/>
                        </a:rPr>
                        <a:t> draft spec:</a:t>
                      </a:r>
                      <a:endParaRPr lang="sv-SE" sz="800" dirty="0">
                        <a:effectLst/>
                      </a:endParaRPr>
                    </a:p>
                    <a:p>
                      <a:pPr>
                        <a:spcBef>
                          <a:spcPts val="600"/>
                        </a:spcBef>
                      </a:pPr>
                      <a:r>
                        <a:rPr lang="en-GB" sz="800" dirty="0">
                          <a:effectLst/>
                        </a:rPr>
                        <a:t>“</a:t>
                      </a:r>
                      <a:r>
                        <a:rPr lang="en-US" sz="800" dirty="0">
                          <a:effectLst/>
                        </a:rPr>
                        <a:t>Network operators may already be adjusting their transmission to support the variety of NorDig IRD including legacy devices and these deviations or workarounds are not covered in this document but should be reviewed on an ongoing basis.</a:t>
                      </a:r>
                      <a:r>
                        <a:rPr lang="en-GB" sz="800" dirty="0">
                          <a:effectLst/>
                        </a:rPr>
                        <a:t>”</a:t>
                      </a:r>
                      <a:endParaRPr lang="sv-SE" sz="800" dirty="0">
                        <a:effectLst/>
                      </a:endParaRPr>
                    </a:p>
                    <a:p>
                      <a:pPr>
                        <a:spcBef>
                          <a:spcPts val="600"/>
                        </a:spcBef>
                      </a:pPr>
                      <a:r>
                        <a:rPr lang="en-US" sz="800" dirty="0">
                          <a:effectLst/>
                        </a:rPr>
                        <a:t>We should not “tweak” the headend to support the IRD. The IRD needs to comply with the specifications. General comment for the whole section: </a:t>
                      </a:r>
                      <a:r>
                        <a:rPr lang="en-GB" sz="800" kern="1400" dirty="0">
                          <a:effectLst/>
                        </a:rPr>
                        <a:t>The above section is a demultiplexing statement and not a multiplexing statement.</a:t>
                      </a:r>
                      <a:r>
                        <a:rPr lang="sv-SE" sz="800" kern="1400" dirty="0">
                          <a:effectLst/>
                        </a:rPr>
                        <a:t> </a:t>
                      </a:r>
                      <a:r>
                        <a:rPr lang="en-GB" sz="800" dirty="0" err="1">
                          <a:effectLst/>
                        </a:rPr>
                        <a:t>RoO</a:t>
                      </a:r>
                      <a:r>
                        <a:rPr lang="en-GB" sz="800" dirty="0">
                          <a:effectLst/>
                        </a:rPr>
                        <a:t> meeting 2022-09-06: No input from Des, item is closed.</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326292617"/>
                  </a:ext>
                </a:extLst>
              </a:tr>
              <a:tr h="308588">
                <a:tc>
                  <a:txBody>
                    <a:bodyPr/>
                    <a:lstStyle/>
                    <a:p>
                      <a:pPr>
                        <a:spcBef>
                          <a:spcPts val="600"/>
                        </a:spcBef>
                      </a:pPr>
                      <a:r>
                        <a:rPr lang="en-US" sz="800">
                          <a:effectLst/>
                        </a:rPr>
                        <a:t>4.2 PCR</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input to </a:t>
                      </a:r>
                      <a:r>
                        <a:rPr lang="en-GB" sz="800" dirty="0" err="1">
                          <a:effectLst/>
                        </a:rPr>
                        <a:t>RoO</a:t>
                      </a:r>
                      <a:r>
                        <a:rPr lang="en-GB" sz="800" dirty="0">
                          <a:effectLst/>
                        </a:rPr>
                        <a:t> draft spec:</a:t>
                      </a:r>
                      <a:endParaRPr lang="sv-SE" sz="800" dirty="0">
                        <a:effectLst/>
                      </a:endParaRPr>
                    </a:p>
                    <a:p>
                      <a:pPr>
                        <a:spcBef>
                          <a:spcPts val="600"/>
                        </a:spcBef>
                      </a:pPr>
                      <a:r>
                        <a:rPr lang="en-US" sz="800" dirty="0">
                          <a:effectLst/>
                        </a:rPr>
                        <a:t>We need note on the use of single PCR for multiplex operation. As previously stated this section need to be multiplex configuration and operation.</a:t>
                      </a:r>
                      <a:r>
                        <a:rPr lang="sv-SE" sz="800" dirty="0">
                          <a:effectLst/>
                        </a:rPr>
                        <a:t>  </a:t>
                      </a:r>
                      <a:r>
                        <a:rPr lang="en-GB" sz="800" dirty="0" err="1">
                          <a:effectLst/>
                        </a:rPr>
                        <a:t>RoO</a:t>
                      </a:r>
                      <a:r>
                        <a:rPr lang="en-GB" sz="800" dirty="0">
                          <a:effectLst/>
                        </a:rPr>
                        <a:t> meeting 2022-09-06: No input from Des, item is closed.</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560473993"/>
                  </a:ext>
                </a:extLst>
              </a:tr>
              <a:tr h="390879">
                <a:tc>
                  <a:txBody>
                    <a:bodyPr/>
                    <a:lstStyle/>
                    <a:p>
                      <a:pPr>
                        <a:spcBef>
                          <a:spcPts val="600"/>
                        </a:spcBef>
                      </a:pPr>
                      <a:r>
                        <a:rPr lang="en-US" sz="800">
                          <a:effectLst/>
                        </a:rPr>
                        <a:t>5 video</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input to </a:t>
                      </a:r>
                      <a:r>
                        <a:rPr lang="en-GB" sz="800" dirty="0" err="1">
                          <a:effectLst/>
                        </a:rPr>
                        <a:t>RoO</a:t>
                      </a:r>
                      <a:r>
                        <a:rPr lang="en-GB" sz="800" dirty="0">
                          <a:effectLst/>
                        </a:rPr>
                        <a:t> draft spec:</a:t>
                      </a:r>
                      <a:endParaRPr lang="sv-SE" sz="800" dirty="0">
                        <a:effectLst/>
                      </a:endParaRPr>
                    </a:p>
                    <a:p>
                      <a:pPr>
                        <a:spcBef>
                          <a:spcPts val="600"/>
                        </a:spcBef>
                      </a:pPr>
                      <a:r>
                        <a:rPr lang="en-US" sz="800" dirty="0">
                          <a:effectLst/>
                        </a:rPr>
                        <a:t>Again the IRD cannot drive the headend, the receiver needs to comply with the specification!</a:t>
                      </a:r>
                      <a:endParaRPr lang="sv-SE" sz="800" dirty="0">
                        <a:effectLst/>
                      </a:endParaRPr>
                    </a:p>
                    <a:p>
                      <a:pPr>
                        <a:spcBef>
                          <a:spcPts val="600"/>
                        </a:spcBef>
                      </a:pPr>
                      <a:r>
                        <a:rPr lang="en-US" sz="800" dirty="0">
                          <a:effectLst/>
                        </a:rPr>
                        <a:t>Need more on video, statistical multiplexing recommendations etc. The audio section following is far more comprehensive than the video section, this needs to be rebalanced.</a:t>
                      </a:r>
                      <a:endParaRPr lang="sv-SE" sz="800" dirty="0">
                        <a:effectLst/>
                      </a:endParaRPr>
                    </a:p>
                    <a:p>
                      <a:pPr>
                        <a:spcBef>
                          <a:spcPts val="600"/>
                        </a:spcBef>
                      </a:pPr>
                      <a:r>
                        <a:rPr lang="en-GB" sz="800" dirty="0" err="1">
                          <a:effectLst/>
                        </a:rPr>
                        <a:t>RoO</a:t>
                      </a:r>
                      <a:r>
                        <a:rPr lang="en-GB" sz="800" dirty="0">
                          <a:effectLst/>
                        </a:rPr>
                        <a:t> meeting 2022-09-06: To be done.</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3874294251"/>
                  </a:ext>
                </a:extLst>
              </a:tr>
              <a:tr h="236584">
                <a:tc>
                  <a:txBody>
                    <a:bodyPr/>
                    <a:lstStyle/>
                    <a:p>
                      <a:pPr>
                        <a:spcBef>
                          <a:spcPts val="600"/>
                        </a:spcBef>
                      </a:pPr>
                      <a:r>
                        <a:rPr lang="en-US" sz="800">
                          <a:effectLst/>
                        </a:rPr>
                        <a:t>6.3.2 mp2</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input to </a:t>
                      </a:r>
                      <a:r>
                        <a:rPr lang="en-GB" sz="800" dirty="0" err="1">
                          <a:effectLst/>
                        </a:rPr>
                        <a:t>RoO</a:t>
                      </a:r>
                      <a:r>
                        <a:rPr lang="en-GB" sz="800" dirty="0">
                          <a:effectLst/>
                        </a:rPr>
                        <a:t> draft spec:</a:t>
                      </a:r>
                      <a:endParaRPr lang="sv-SE" sz="800" dirty="0">
                        <a:effectLst/>
                      </a:endParaRPr>
                    </a:p>
                    <a:p>
                      <a:pPr marL="180340" indent="-180340">
                        <a:spcAft>
                          <a:spcPts val="900"/>
                        </a:spcAft>
                        <a:tabLst>
                          <a:tab pos="10189210" algn="r"/>
                        </a:tabLst>
                      </a:pPr>
                      <a:r>
                        <a:rPr lang="en-US" sz="800" dirty="0">
                          <a:effectLst/>
                        </a:rPr>
                        <a:t>Need to include recommended minimum bitrates for stereo, joint stereo and maximum for mono </a:t>
                      </a:r>
                      <a:r>
                        <a:rPr lang="sv-SE" sz="800" dirty="0">
                          <a:effectLst/>
                        </a:rPr>
                        <a:t>  </a:t>
                      </a:r>
                      <a:r>
                        <a:rPr lang="en-US" sz="800" dirty="0" err="1">
                          <a:effectLst/>
                        </a:rPr>
                        <a:t>RoO</a:t>
                      </a:r>
                      <a:r>
                        <a:rPr lang="en-US" sz="800" dirty="0">
                          <a:effectLst/>
                        </a:rPr>
                        <a:t> meeting 2022-09-06:  Closed.</a:t>
                      </a:r>
                      <a:endParaRPr lang="sv-SE" sz="800" i="1" dirty="0">
                        <a:solidFill>
                          <a:srgbClr val="000000"/>
                        </a:solidFill>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2874246149"/>
                  </a:ext>
                </a:extLst>
              </a:tr>
              <a:tr h="390879">
                <a:tc>
                  <a:txBody>
                    <a:bodyPr/>
                    <a:lstStyle/>
                    <a:p>
                      <a:pPr>
                        <a:spcBef>
                          <a:spcPts val="600"/>
                        </a:spcBef>
                      </a:pPr>
                      <a:r>
                        <a:rPr lang="en-US" sz="800">
                          <a:effectLst/>
                        </a:rPr>
                        <a:t>6.4.4 note </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question to </a:t>
                      </a:r>
                      <a:r>
                        <a:rPr lang="en-GB" sz="800" dirty="0" err="1">
                          <a:effectLst/>
                        </a:rPr>
                        <a:t>RoO</a:t>
                      </a:r>
                      <a:r>
                        <a:rPr lang="en-GB" sz="800" dirty="0">
                          <a:effectLst/>
                        </a:rPr>
                        <a:t> draft spec:</a:t>
                      </a:r>
                      <a:endParaRPr lang="sv-SE" sz="800" dirty="0">
                        <a:effectLst/>
                      </a:endParaRPr>
                    </a:p>
                    <a:p>
                      <a:pPr>
                        <a:spcBef>
                          <a:spcPts val="600"/>
                        </a:spcBef>
                      </a:pPr>
                      <a:r>
                        <a:rPr lang="en-GB" sz="800" dirty="0">
                          <a:effectLst/>
                        </a:rPr>
                        <a:t>“</a:t>
                      </a:r>
                      <a:r>
                        <a:rPr lang="en-US" sz="800" dirty="0">
                          <a:effectLst/>
                        </a:rPr>
                        <a:t>The </a:t>
                      </a:r>
                      <a:r>
                        <a:rPr lang="en-US" sz="800" dirty="0" err="1">
                          <a:effectLst/>
                        </a:rPr>
                        <a:t>audio_preselection_descriptor</a:t>
                      </a:r>
                      <a:r>
                        <a:rPr lang="en-US" sz="800" dirty="0">
                          <a:effectLst/>
                        </a:rPr>
                        <a:t> should only signal “real” languages. Special language tags like ‘und’, ‘</a:t>
                      </a:r>
                      <a:r>
                        <a:rPr lang="en-US" sz="800" dirty="0" err="1">
                          <a:effectLst/>
                        </a:rPr>
                        <a:t>mul</a:t>
                      </a:r>
                      <a:r>
                        <a:rPr lang="en-US" sz="800" dirty="0">
                          <a:effectLst/>
                        </a:rPr>
                        <a:t>’, ‘mis’, ‘</a:t>
                      </a:r>
                      <a:r>
                        <a:rPr lang="en-US" sz="800" dirty="0" err="1">
                          <a:effectLst/>
                        </a:rPr>
                        <a:t>qaa</a:t>
                      </a:r>
                      <a:r>
                        <a:rPr lang="en-US" sz="800" dirty="0">
                          <a:effectLst/>
                        </a:rPr>
                        <a:t>’ or ‘</a:t>
                      </a:r>
                      <a:r>
                        <a:rPr lang="en-US" sz="800" dirty="0" err="1">
                          <a:effectLst/>
                        </a:rPr>
                        <a:t>nar</a:t>
                      </a:r>
                      <a:r>
                        <a:rPr lang="en-US" sz="800" dirty="0">
                          <a:effectLst/>
                        </a:rPr>
                        <a:t>’ should be avoided.</a:t>
                      </a:r>
                      <a:r>
                        <a:rPr lang="en-GB" sz="800" dirty="0">
                          <a:effectLst/>
                        </a:rPr>
                        <a:t>”</a:t>
                      </a:r>
                      <a:endParaRPr lang="sv-SE" sz="800" dirty="0">
                        <a:effectLst/>
                      </a:endParaRPr>
                    </a:p>
                    <a:p>
                      <a:pPr>
                        <a:spcBef>
                          <a:spcPts val="600"/>
                        </a:spcBef>
                      </a:pPr>
                      <a:r>
                        <a:rPr lang="en-US" sz="800" dirty="0">
                          <a:effectLst/>
                        </a:rPr>
                        <a:t>“</a:t>
                      </a:r>
                      <a:r>
                        <a:rPr lang="en-US" sz="800" dirty="0" err="1">
                          <a:effectLst/>
                        </a:rPr>
                        <a:t>qaa</a:t>
                      </a:r>
                      <a:r>
                        <a:rPr lang="en-US" sz="800" dirty="0">
                          <a:effectLst/>
                        </a:rPr>
                        <a:t>” is </a:t>
                      </a:r>
                      <a:r>
                        <a:rPr lang="en-US" sz="800" dirty="0" err="1">
                          <a:effectLst/>
                        </a:rPr>
                        <a:t>recognised</a:t>
                      </a:r>
                      <a:r>
                        <a:rPr lang="en-US" sz="800" dirty="0">
                          <a:effectLst/>
                        </a:rPr>
                        <a:t> as universal for original language  </a:t>
                      </a:r>
                      <a:endParaRPr lang="sv-SE" sz="800" dirty="0">
                        <a:effectLst/>
                      </a:endParaRPr>
                    </a:p>
                    <a:p>
                      <a:pPr>
                        <a:spcBef>
                          <a:spcPts val="600"/>
                        </a:spcBef>
                      </a:pPr>
                      <a:r>
                        <a:rPr lang="en-GB" sz="800" dirty="0" err="1">
                          <a:effectLst/>
                        </a:rPr>
                        <a:t>RoO</a:t>
                      </a:r>
                      <a:r>
                        <a:rPr lang="en-GB" sz="800" dirty="0">
                          <a:effectLst/>
                        </a:rPr>
                        <a:t> meeting 2022-09-06: Stephan presented proposal for new / additional text for note in chapter 6.4.4, proposal was approved.  </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2827870842"/>
                  </a:ext>
                </a:extLst>
              </a:tr>
              <a:tr h="205726">
                <a:tc>
                  <a:txBody>
                    <a:bodyPr/>
                    <a:lstStyle/>
                    <a:p>
                      <a:pPr>
                        <a:spcBef>
                          <a:spcPts val="600"/>
                        </a:spcBef>
                      </a:pPr>
                      <a:r>
                        <a:rPr lang="en-US" sz="800">
                          <a:effectLst/>
                        </a:rPr>
                        <a:t>7.2.2 TXT subt</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question to </a:t>
                      </a:r>
                      <a:r>
                        <a:rPr lang="en-GB" sz="800" dirty="0" err="1">
                          <a:effectLst/>
                        </a:rPr>
                        <a:t>RoO</a:t>
                      </a:r>
                      <a:r>
                        <a:rPr lang="en-GB" sz="800" dirty="0">
                          <a:effectLst/>
                        </a:rPr>
                        <a:t> draft spec:</a:t>
                      </a:r>
                      <a:endParaRPr lang="sv-SE" sz="800" dirty="0">
                        <a:effectLst/>
                      </a:endParaRPr>
                    </a:p>
                    <a:p>
                      <a:pPr>
                        <a:spcBef>
                          <a:spcPts val="600"/>
                        </a:spcBef>
                      </a:pPr>
                      <a:r>
                        <a:rPr lang="en-US" sz="800" dirty="0">
                          <a:effectLst/>
                        </a:rPr>
                        <a:t>Encoder Subtitle delay specification for MPEG 2 or MPEG 4 video?</a:t>
                      </a:r>
                      <a:endParaRPr lang="sv-SE" sz="800" dirty="0">
                        <a:effectLst/>
                      </a:endParaRPr>
                    </a:p>
                    <a:p>
                      <a:pPr>
                        <a:spcBef>
                          <a:spcPts val="600"/>
                        </a:spcBef>
                      </a:pPr>
                      <a:r>
                        <a:rPr lang="en-GB" sz="800" dirty="0" err="1">
                          <a:effectLst/>
                        </a:rPr>
                        <a:t>RoO</a:t>
                      </a:r>
                      <a:r>
                        <a:rPr lang="en-GB" sz="800" dirty="0">
                          <a:effectLst/>
                        </a:rPr>
                        <a:t> meeting 2022-09-06: Closed</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764559345"/>
                  </a:ext>
                </a:extLst>
              </a:tr>
              <a:tr h="432024">
                <a:tc>
                  <a:txBody>
                    <a:bodyPr/>
                    <a:lstStyle/>
                    <a:p>
                      <a:pPr>
                        <a:spcBef>
                          <a:spcPts val="600"/>
                        </a:spcBef>
                      </a:pPr>
                      <a:r>
                        <a:rPr lang="sv-SE" sz="800">
                          <a:effectLst/>
                        </a:rPr>
                        <a:t>12.1.7 SI, </a:t>
                      </a:r>
                    </a:p>
                    <a:p>
                      <a:pPr>
                        <a:spcBef>
                          <a:spcPts val="600"/>
                        </a:spcBef>
                      </a:pPr>
                      <a:r>
                        <a:rPr lang="sv-SE" sz="800">
                          <a:effectLst/>
                        </a:rPr>
                        <a:t>UTF-8 BMP char table</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NorDig Excom 2022-03-17; UTF-8 BMP ISO/IEC 10646 (Basic Multilingual Plane). Investigate and prepare requirement and user guidelines proposal for inclusion of UTF-8 BMP to be used SI tables according to DVB, in order to handle minority languages (typically for language Sami Skolt). What issues could legacy IRDs get with UTF-8, how to minimise IRD issues?</a:t>
                      </a:r>
                      <a:endParaRPr lang="sv-SE" sz="800" dirty="0">
                        <a:effectLst/>
                      </a:endParaRPr>
                    </a:p>
                    <a:p>
                      <a:pPr>
                        <a:spcBef>
                          <a:spcPts val="600"/>
                        </a:spcBef>
                      </a:pPr>
                      <a:r>
                        <a:rPr lang="en-GB" sz="800" dirty="0">
                          <a:effectLst/>
                        </a:rPr>
                        <a:t>Some background/info about UTF-8 BMP: </a:t>
                      </a:r>
                      <a:r>
                        <a:rPr lang="en-GB" sz="800" u="sng" dirty="0">
                          <a:effectLst/>
                          <a:hlinkClick r:id="rId2"/>
                        </a:rPr>
                        <a:t>https://www.unicode.org/roadmaps/bmp/</a:t>
                      </a:r>
                      <a:r>
                        <a:rPr lang="sv-SE" sz="800" u="sng" dirty="0">
                          <a:effectLst/>
                        </a:rPr>
                        <a:t> </a:t>
                      </a:r>
                      <a:r>
                        <a:rPr lang="en-GB" sz="800" dirty="0" err="1">
                          <a:effectLst/>
                        </a:rPr>
                        <a:t>RoO</a:t>
                      </a:r>
                      <a:r>
                        <a:rPr lang="en-GB" sz="800" dirty="0">
                          <a:effectLst/>
                        </a:rPr>
                        <a:t> meeting 2022-09-06: Work in progress.</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746024030"/>
                  </a:ext>
                </a:extLst>
              </a:tr>
              <a:tr h="432024">
                <a:tc>
                  <a:txBody>
                    <a:bodyPr/>
                    <a:lstStyle/>
                    <a:p>
                      <a:pPr>
                        <a:spcBef>
                          <a:spcPts val="600"/>
                        </a:spcBef>
                      </a:pPr>
                      <a:r>
                        <a:rPr lang="en-US" sz="800">
                          <a:effectLst/>
                        </a:rPr>
                        <a:t>12.1.8 country and lang. codes</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GB" sz="800" dirty="0">
                          <a:effectLst/>
                        </a:rPr>
                        <a:t>Des Mac Giolla an Chloig 2022-04-22 question to </a:t>
                      </a:r>
                      <a:r>
                        <a:rPr lang="en-GB" sz="800" dirty="0" err="1">
                          <a:effectLst/>
                        </a:rPr>
                        <a:t>RoO</a:t>
                      </a:r>
                      <a:r>
                        <a:rPr lang="en-GB" sz="800" dirty="0">
                          <a:effectLst/>
                        </a:rPr>
                        <a:t> draft spec:</a:t>
                      </a:r>
                      <a:endParaRPr lang="sv-SE" sz="800" dirty="0">
                        <a:effectLst/>
                      </a:endParaRPr>
                    </a:p>
                    <a:p>
                      <a:pPr>
                        <a:spcBef>
                          <a:spcPts val="600"/>
                        </a:spcBef>
                      </a:pPr>
                      <a:r>
                        <a:rPr lang="en-GB" sz="800" dirty="0">
                          <a:effectLst/>
                        </a:rPr>
                        <a:t>“</a:t>
                      </a:r>
                      <a:r>
                        <a:rPr lang="en-US" sz="800" dirty="0">
                          <a:effectLst/>
                        </a:rPr>
                        <a:t>‘</a:t>
                      </a:r>
                      <a:r>
                        <a:rPr lang="en-US" sz="800" dirty="0" err="1">
                          <a:effectLst/>
                        </a:rPr>
                        <a:t>nar</a:t>
                      </a:r>
                      <a:r>
                        <a:rPr lang="en-US" sz="800" dirty="0">
                          <a:effectLst/>
                        </a:rPr>
                        <a:t>’/”narrative”: NorDig has defined the language code ‘</a:t>
                      </a:r>
                      <a:r>
                        <a:rPr lang="en-US" sz="800" dirty="0" err="1">
                          <a:effectLst/>
                        </a:rPr>
                        <a:t>nar</a:t>
                      </a:r>
                      <a:r>
                        <a:rPr lang="en-US" sz="800" dirty="0">
                          <a:effectLst/>
                        </a:rPr>
                        <a:t>’ as “narrative”, that may be used for….</a:t>
                      </a:r>
                      <a:r>
                        <a:rPr lang="en-GB" sz="800" dirty="0">
                          <a:effectLst/>
                        </a:rPr>
                        <a:t>”</a:t>
                      </a:r>
                      <a:endParaRPr lang="sv-SE" sz="800" dirty="0">
                        <a:effectLst/>
                      </a:endParaRPr>
                    </a:p>
                    <a:p>
                      <a:pPr>
                        <a:spcBef>
                          <a:spcPts val="600"/>
                        </a:spcBef>
                      </a:pPr>
                      <a:r>
                        <a:rPr lang="en-US" sz="800" dirty="0">
                          <a:effectLst/>
                        </a:rPr>
                        <a:t>Not a good idea ! And These examples are not clear.     </a:t>
                      </a:r>
                      <a:endParaRPr lang="sv-SE" sz="800" dirty="0">
                        <a:effectLst/>
                      </a:endParaRPr>
                    </a:p>
                    <a:p>
                      <a:pPr>
                        <a:spcBef>
                          <a:spcPts val="600"/>
                        </a:spcBef>
                      </a:pPr>
                      <a:r>
                        <a:rPr lang="en-GB" sz="800" dirty="0" err="1">
                          <a:effectLst/>
                        </a:rPr>
                        <a:t>RoO</a:t>
                      </a:r>
                      <a:r>
                        <a:rPr lang="en-GB" sz="800" dirty="0">
                          <a:effectLst/>
                        </a:rPr>
                        <a:t> meeting 2022-09-06: Need input from Des. </a:t>
                      </a:r>
                      <a:r>
                        <a:rPr lang="en-US" sz="800" dirty="0">
                          <a:effectLst/>
                        </a:rPr>
                        <a:t>           </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946715686"/>
                  </a:ext>
                </a:extLst>
              </a:tr>
              <a:tr h="205726">
                <a:tc>
                  <a:txBody>
                    <a:bodyPr/>
                    <a:lstStyle/>
                    <a:p>
                      <a:pPr>
                        <a:spcBef>
                          <a:spcPts val="600"/>
                        </a:spcBef>
                      </a:pPr>
                      <a:r>
                        <a:rPr lang="en-US" sz="800">
                          <a:effectLst/>
                        </a:rPr>
                        <a:t>12.3.1.1 Metadata Pointer</a:t>
                      </a:r>
                      <a:endParaRPr lang="sv-SE" sz="800">
                        <a:effectLst/>
                        <a:latin typeface="Times New Roman" panose="02020603050405020304" pitchFamily="18" charset="0"/>
                        <a:ea typeface="Times New Roman" panose="02020603050405020304" pitchFamily="18" charset="0"/>
                      </a:endParaRPr>
                    </a:p>
                  </a:txBody>
                  <a:tcPr marL="12001" marR="12001" marT="0" marB="0"/>
                </a:tc>
                <a:tc>
                  <a:txBody>
                    <a:bodyPr/>
                    <a:lstStyle/>
                    <a:p>
                      <a:pPr>
                        <a:spcBef>
                          <a:spcPts val="600"/>
                        </a:spcBef>
                      </a:pPr>
                      <a:r>
                        <a:rPr lang="en-US" sz="800" dirty="0">
                          <a:effectLst/>
                        </a:rPr>
                        <a:t>Input Per Tullstedt 2022-09-28, section (level 4) header 12.3.1.1 Metadata Pointer descriptor, this header should probably be level 3 (to match the other sections in this chapter 12.3. Proposal is to change this to level3 and move this last in 12.3 (i.e. to 12.3.8) to minimize changes in references, </a:t>
                      </a:r>
                      <a:r>
                        <a:rPr lang="en-US" sz="800" dirty="0" err="1">
                          <a:effectLst/>
                        </a:rPr>
                        <a:t>RoO</a:t>
                      </a:r>
                      <a:r>
                        <a:rPr lang="en-US" sz="800" dirty="0">
                          <a:effectLst/>
                        </a:rPr>
                        <a:t> and </a:t>
                      </a:r>
                      <a:r>
                        <a:rPr lang="en-US" sz="800" dirty="0" err="1">
                          <a:effectLst/>
                        </a:rPr>
                        <a:t>TestPlan</a:t>
                      </a:r>
                      <a:r>
                        <a:rPr lang="en-US" sz="800" dirty="0">
                          <a:effectLst/>
                        </a:rPr>
                        <a:t>. </a:t>
                      </a:r>
                      <a:endParaRPr lang="sv-SE" sz="800" dirty="0">
                        <a:effectLst/>
                        <a:latin typeface="Times New Roman" panose="02020603050405020304" pitchFamily="18" charset="0"/>
                        <a:ea typeface="Times New Roman" panose="02020603050405020304" pitchFamily="18" charset="0"/>
                      </a:endParaRPr>
                    </a:p>
                  </a:txBody>
                  <a:tcPr marL="12001" marR="12001" marT="0" marB="0"/>
                </a:tc>
                <a:extLst>
                  <a:ext uri="{0D108BD9-81ED-4DB2-BD59-A6C34878D82A}">
                    <a16:rowId xmlns:a16="http://schemas.microsoft.com/office/drawing/2014/main" val="312225705"/>
                  </a:ext>
                </a:extLst>
              </a:tr>
            </a:tbl>
          </a:graphicData>
        </a:graphic>
      </p:graphicFrame>
    </p:spTree>
    <p:extLst>
      <p:ext uri="{BB962C8B-B14F-4D97-AF65-F5344CB8AC3E}">
        <p14:creationId xmlns:p14="http://schemas.microsoft.com/office/powerpoint/2010/main" val="7913521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83E7D-3EC8-A2E9-BB78-0C6D28A7EB90}"/>
              </a:ext>
            </a:extLst>
          </p:cNvPr>
          <p:cNvSpPr>
            <a:spLocks noGrp="1"/>
          </p:cNvSpPr>
          <p:nvPr>
            <p:ph type="title"/>
          </p:nvPr>
        </p:nvSpPr>
        <p:spPr/>
        <p:txBody>
          <a:bodyPr/>
          <a:lstStyle/>
          <a:p>
            <a:r>
              <a:rPr lang="en-GB" b="1" dirty="0"/>
              <a:t>NorDig T report - </a:t>
            </a:r>
            <a:r>
              <a:rPr lang="en-US" b="1" dirty="0"/>
              <a:t> </a:t>
            </a:r>
            <a:r>
              <a:rPr lang="sv-SE" sz="1800" b="1" dirty="0">
                <a:solidFill>
                  <a:schemeClr val="tx1"/>
                </a:solidFill>
              </a:rPr>
              <a:t>NorDig/T </a:t>
            </a:r>
            <a:r>
              <a:rPr lang="sv-SE" sz="1800" b="1" dirty="0" err="1">
                <a:solidFill>
                  <a:schemeClr val="tx1"/>
                </a:solidFill>
              </a:rPr>
              <a:t>Bugzilla</a:t>
            </a:r>
            <a:r>
              <a:rPr lang="sv-SE" sz="1800" b="1" dirty="0">
                <a:solidFill>
                  <a:schemeClr val="tx1"/>
                </a:solidFill>
              </a:rPr>
              <a:t> list: </a:t>
            </a:r>
            <a:r>
              <a:rPr lang="sv-SE" sz="1800" b="1" u="sng" dirty="0">
                <a:solidFill>
                  <a:schemeClr val="tx1"/>
                </a:solidFill>
              </a:rPr>
              <a:t>NorDig </a:t>
            </a:r>
            <a:r>
              <a:rPr lang="sv-SE" sz="1800" b="1" u="sng" dirty="0" err="1">
                <a:solidFill>
                  <a:schemeClr val="tx1"/>
                </a:solidFill>
              </a:rPr>
              <a:t>TestPlan</a:t>
            </a:r>
            <a:r>
              <a:rPr lang="sv-SE" sz="1800" b="1" u="sng" dirty="0">
                <a:solidFill>
                  <a:schemeClr val="tx1"/>
                </a:solidFill>
              </a:rPr>
              <a:t> </a:t>
            </a:r>
            <a:r>
              <a:rPr lang="sv-SE" sz="1800" b="1" u="sng" dirty="0" err="1">
                <a:solidFill>
                  <a:schemeClr val="tx1"/>
                </a:solidFill>
              </a:rPr>
              <a:t>spec</a:t>
            </a:r>
            <a:br>
              <a:rPr lang="en-GB" sz="3200" b="1" dirty="0">
                <a:solidFill>
                  <a:schemeClr val="tx1"/>
                </a:solidFill>
              </a:rPr>
            </a:br>
            <a:r>
              <a:rPr lang="en-GB" sz="1400" b="1" dirty="0">
                <a:solidFill>
                  <a:schemeClr val="tx1"/>
                </a:solidFill>
              </a:rPr>
              <a:t>    </a:t>
            </a:r>
            <a:r>
              <a:rPr lang="en-US" sz="1400" b="1" dirty="0"/>
              <a:t>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sv-SE" sz="1600" dirty="0"/>
          </a:p>
        </p:txBody>
      </p:sp>
      <p:sp>
        <p:nvSpPr>
          <p:cNvPr id="4" name="Slide Number Placeholder 3">
            <a:extLst>
              <a:ext uri="{FF2B5EF4-FFF2-40B4-BE49-F238E27FC236}">
                <a16:creationId xmlns:a16="http://schemas.microsoft.com/office/drawing/2014/main" id="{FD9E13F7-18C2-F31A-858D-6E8F05566481}"/>
              </a:ext>
            </a:extLst>
          </p:cNvPr>
          <p:cNvSpPr>
            <a:spLocks noGrp="1"/>
          </p:cNvSpPr>
          <p:nvPr>
            <p:ph type="sldNum" sz="quarter" idx="11"/>
          </p:nvPr>
        </p:nvSpPr>
        <p:spPr/>
        <p:txBody>
          <a:bodyPr/>
          <a:lstStyle/>
          <a:p>
            <a:pPr>
              <a:defRPr/>
            </a:pPr>
            <a:fld id="{CD43E73F-939E-41C0-A51D-E14F15C47D94}" type="slidenum">
              <a:rPr lang="nb-NO" smtClean="0"/>
              <a:pPr>
                <a:defRPr/>
              </a:pPr>
              <a:t>21</a:t>
            </a:fld>
            <a:endParaRPr lang="nb-NO" dirty="0"/>
          </a:p>
        </p:txBody>
      </p:sp>
      <p:graphicFrame>
        <p:nvGraphicFramePr>
          <p:cNvPr id="5" name="Table 4">
            <a:extLst>
              <a:ext uri="{FF2B5EF4-FFF2-40B4-BE49-F238E27FC236}">
                <a16:creationId xmlns:a16="http://schemas.microsoft.com/office/drawing/2014/main" id="{FA48C895-C560-6085-0740-FB0F641EF7D8}"/>
              </a:ext>
            </a:extLst>
          </p:cNvPr>
          <p:cNvGraphicFramePr>
            <a:graphicFrameLocks noGrp="1"/>
          </p:cNvGraphicFramePr>
          <p:nvPr>
            <p:extLst>
              <p:ext uri="{D42A27DB-BD31-4B8C-83A1-F6EECF244321}">
                <p14:modId xmlns:p14="http://schemas.microsoft.com/office/powerpoint/2010/main" val="1648746587"/>
              </p:ext>
            </p:extLst>
          </p:nvPr>
        </p:nvGraphicFramePr>
        <p:xfrm>
          <a:off x="143508" y="908720"/>
          <a:ext cx="8856984" cy="1887609"/>
        </p:xfrm>
        <a:graphic>
          <a:graphicData uri="http://schemas.openxmlformats.org/drawingml/2006/table">
            <a:tbl>
              <a:tblPr firstRow="1" firstCol="1" bandRow="1" bandCol="1">
                <a:tableStyleId>{69CF1AB2-1976-4502-BF36-3FF5EA218861}</a:tableStyleId>
              </a:tblPr>
              <a:tblGrid>
                <a:gridCol w="1165392">
                  <a:extLst>
                    <a:ext uri="{9D8B030D-6E8A-4147-A177-3AD203B41FA5}">
                      <a16:colId xmlns:a16="http://schemas.microsoft.com/office/drawing/2014/main" val="3673653976"/>
                    </a:ext>
                  </a:extLst>
                </a:gridCol>
                <a:gridCol w="7691592">
                  <a:extLst>
                    <a:ext uri="{9D8B030D-6E8A-4147-A177-3AD203B41FA5}">
                      <a16:colId xmlns:a16="http://schemas.microsoft.com/office/drawing/2014/main" val="3813635982"/>
                    </a:ext>
                  </a:extLst>
                </a:gridCol>
              </a:tblGrid>
              <a:tr h="255498">
                <a:tc>
                  <a:txBody>
                    <a:bodyPr/>
                    <a:lstStyle/>
                    <a:p>
                      <a:pPr>
                        <a:spcBef>
                          <a:spcPts val="600"/>
                        </a:spcBef>
                      </a:pPr>
                      <a:r>
                        <a:rPr lang="sv-SE" sz="1000" dirty="0">
                          <a:solidFill>
                            <a:schemeClr val="tx1"/>
                          </a:solidFill>
                          <a:effectLst/>
                        </a:rPr>
                        <a:t>&lt;</a:t>
                      </a:r>
                      <a:r>
                        <a:rPr lang="sv-SE" sz="1000" dirty="0" err="1">
                          <a:solidFill>
                            <a:schemeClr val="tx1"/>
                          </a:solidFill>
                          <a:effectLst/>
                        </a:rPr>
                        <a:t>empty</a:t>
                      </a:r>
                      <a:r>
                        <a:rPr lang="sv-SE" sz="1000" dirty="0">
                          <a:solidFill>
                            <a:schemeClr val="tx1"/>
                          </a:solidFill>
                          <a:effectLst/>
                        </a:rPr>
                        <a:t>&gt;</a:t>
                      </a: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r>
                        <a:rPr lang="sv-SE" sz="1000" b="0" dirty="0">
                          <a:solidFill>
                            <a:schemeClr val="tx1"/>
                          </a:solidFill>
                          <a:effectLst/>
                        </a:rPr>
                        <a:t>&lt;</a:t>
                      </a:r>
                      <a:r>
                        <a:rPr lang="sv-SE" sz="1000" b="0" dirty="0" err="1">
                          <a:solidFill>
                            <a:schemeClr val="tx1"/>
                          </a:solidFill>
                          <a:effectLst/>
                        </a:rPr>
                        <a:t>empty</a:t>
                      </a:r>
                      <a:r>
                        <a:rPr lang="sv-SE" sz="1000" b="0" dirty="0">
                          <a:solidFill>
                            <a:schemeClr val="tx1"/>
                          </a:solidFill>
                          <a:effectLst/>
                        </a:rPr>
                        <a:t>&gt;  </a:t>
                      </a:r>
                      <a:endParaRPr lang="sv-SE" sz="1000" b="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3312771084"/>
                  </a:ext>
                </a:extLst>
              </a:tr>
              <a:tr h="228186">
                <a:tc>
                  <a:txBody>
                    <a:bodyPr/>
                    <a:lstStyle/>
                    <a:p>
                      <a:pPr>
                        <a:spcBef>
                          <a:spcPts val="600"/>
                        </a:spcBef>
                      </a:pPr>
                      <a:r>
                        <a:rPr lang="sv-SE" sz="1000" dirty="0">
                          <a:solidFill>
                            <a:schemeClr val="tx1"/>
                          </a:solidFill>
                          <a:effectLst/>
                        </a:rPr>
                        <a:t> </a:t>
                      </a: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r>
                        <a:rPr lang="en-GB" sz="1200" kern="1200" dirty="0">
                          <a:solidFill>
                            <a:schemeClr val="dk1"/>
                          </a:solidFill>
                          <a:effectLst/>
                          <a:latin typeface="+mn-lt"/>
                          <a:ea typeface="+mn-ea"/>
                          <a:cs typeface="+mn-cs"/>
                        </a:rPr>
                        <a:t>follow IRD spec update</a:t>
                      </a:r>
                      <a:endParaRPr lang="sv-SE" sz="12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687722645"/>
                  </a:ext>
                </a:extLst>
              </a:tr>
              <a:tr h="260720">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2682306162"/>
                  </a:ext>
                </a:extLst>
              </a:tr>
              <a:tr h="218998">
                <a:tc>
                  <a:txBody>
                    <a:bodyPr/>
                    <a:lstStyle/>
                    <a:p>
                      <a:pPr>
                        <a:spcBef>
                          <a:spcPts val="600"/>
                        </a:spcBef>
                      </a:pP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2064297539"/>
                  </a:ext>
                </a:extLst>
              </a:tr>
              <a:tr h="250806">
                <a:tc>
                  <a:txBody>
                    <a:bodyPr/>
                    <a:lstStyle/>
                    <a:p>
                      <a:pPr>
                        <a:spcBef>
                          <a:spcPts val="600"/>
                        </a:spcBef>
                      </a:pP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1708500634"/>
                  </a:ext>
                </a:extLst>
              </a:tr>
              <a:tr h="216024">
                <a:tc>
                  <a:txBody>
                    <a:bodyPr/>
                    <a:lstStyle/>
                    <a:p>
                      <a:pPr>
                        <a:spcBef>
                          <a:spcPts val="600"/>
                        </a:spcBef>
                      </a:pP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204728072"/>
                  </a:ext>
                </a:extLst>
              </a:tr>
              <a:tr h="216024">
                <a:tc>
                  <a:txBody>
                    <a:bodyPr/>
                    <a:lstStyle/>
                    <a:p>
                      <a:pPr>
                        <a:spcBef>
                          <a:spcPts val="600"/>
                        </a:spcBef>
                      </a:pP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3081107356"/>
                  </a:ext>
                </a:extLst>
              </a:tr>
              <a:tr h="241353">
                <a:tc>
                  <a:txBody>
                    <a:bodyPr/>
                    <a:lstStyle/>
                    <a:p>
                      <a:pPr>
                        <a:spcBef>
                          <a:spcPts val="600"/>
                        </a:spcBef>
                      </a:pPr>
                      <a:endParaRPr lang="sv-SE" sz="1000">
                        <a:solidFill>
                          <a:schemeClr val="tx1"/>
                        </a:solidFill>
                        <a:effectLst/>
                        <a:latin typeface="Times New Roman" panose="02020603050405020304" pitchFamily="18" charset="0"/>
                        <a:ea typeface="Times New Roman" panose="02020603050405020304" pitchFamily="18" charset="0"/>
                      </a:endParaRPr>
                    </a:p>
                  </a:txBody>
                  <a:tcPr marL="21291" marR="21291" marT="0" marB="0"/>
                </a:tc>
                <a:tc>
                  <a:txBody>
                    <a:bodyPr/>
                    <a:lstStyle/>
                    <a:p>
                      <a:pPr>
                        <a:spcBef>
                          <a:spcPts val="600"/>
                        </a:spcBef>
                      </a:pPr>
                      <a:endParaRPr lang="sv-SE" sz="1000" dirty="0">
                        <a:solidFill>
                          <a:schemeClr val="tx1"/>
                        </a:solidFill>
                        <a:effectLst/>
                        <a:latin typeface="Times New Roman" panose="02020603050405020304" pitchFamily="18" charset="0"/>
                        <a:ea typeface="Times New Roman" panose="02020603050405020304" pitchFamily="18" charset="0"/>
                      </a:endParaRPr>
                    </a:p>
                  </a:txBody>
                  <a:tcPr marL="21291" marR="21291" marT="0" marB="0"/>
                </a:tc>
                <a:extLst>
                  <a:ext uri="{0D108BD9-81ED-4DB2-BD59-A6C34878D82A}">
                    <a16:rowId xmlns:a16="http://schemas.microsoft.com/office/drawing/2014/main" val="719046374"/>
                  </a:ext>
                </a:extLst>
              </a:tr>
            </a:tbl>
          </a:graphicData>
        </a:graphic>
      </p:graphicFrame>
    </p:spTree>
    <p:extLst>
      <p:ext uri="{BB962C8B-B14F-4D97-AF65-F5344CB8AC3E}">
        <p14:creationId xmlns:p14="http://schemas.microsoft.com/office/powerpoint/2010/main" val="1155193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11560" y="852121"/>
            <a:ext cx="8219256" cy="5472608"/>
          </a:xfrm>
        </p:spPr>
        <p:txBody>
          <a:bodyPr/>
          <a:lstStyle/>
          <a:p>
            <a:pPr>
              <a:buNone/>
            </a:pPr>
            <a:r>
              <a:rPr lang="en-US" sz="1600" dirty="0"/>
              <a:t>NorDig T – mandates &amp; items for period 2021-2022</a:t>
            </a:r>
            <a:r>
              <a:rPr lang="en-US" sz="1400" dirty="0"/>
              <a:t>  (from March 2021)</a:t>
            </a:r>
          </a:p>
          <a:p>
            <a:pPr>
              <a:buNone/>
            </a:pPr>
            <a:r>
              <a:rPr lang="en-US" sz="1400" i="1" dirty="0">
                <a:solidFill>
                  <a:srgbClr val="00B050"/>
                </a:solidFill>
              </a:rPr>
              <a:t>Proposal is to renew old mandate with some minor changes (“clean” version below, markup version in Annex A)</a:t>
            </a:r>
            <a:endParaRPr lang="en-US" sz="800" i="1" dirty="0">
              <a:solidFill>
                <a:srgbClr val="00B050"/>
              </a:solidFill>
            </a:endParaRPr>
          </a:p>
          <a:p>
            <a:pPr marL="0" indent="0">
              <a:buNone/>
            </a:pPr>
            <a:r>
              <a:rPr lang="en-US" sz="800" i="1" dirty="0">
                <a:solidFill>
                  <a:schemeClr val="tx1">
                    <a:lumMod val="50000"/>
                    <a:lumOff val="50000"/>
                  </a:schemeClr>
                </a:solidFill>
              </a:rPr>
              <a:t>  </a:t>
            </a:r>
          </a:p>
          <a:p>
            <a:pPr>
              <a:spcBef>
                <a:spcPts val="0"/>
              </a:spcBef>
            </a:pPr>
            <a:r>
              <a:rPr lang="en-US" sz="1600" dirty="0"/>
              <a:t>General: </a:t>
            </a:r>
          </a:p>
          <a:p>
            <a:pPr lvl="1">
              <a:spcBef>
                <a:spcPts val="0"/>
              </a:spcBef>
            </a:pPr>
            <a:r>
              <a:rPr lang="en-US" sz="1400" dirty="0"/>
              <a:t>Keep IRD, RoO and Test Plan in line with each other</a:t>
            </a:r>
          </a:p>
          <a:p>
            <a:pPr lvl="1">
              <a:spcBef>
                <a:spcPts val="0"/>
              </a:spcBef>
            </a:pPr>
            <a:r>
              <a:rPr lang="en-US" sz="1400" dirty="0"/>
              <a:t>Maintain and keep NorDig spec up to date </a:t>
            </a:r>
            <a:r>
              <a:rPr lang="en-US" sz="1200" dirty="0"/>
              <a:t>(debug, reference list to international spec is up to date </a:t>
            </a:r>
            <a:r>
              <a:rPr lang="en-US" sz="1200" dirty="0" err="1"/>
              <a:t>etc</a:t>
            </a:r>
            <a:r>
              <a:rPr lang="en-US" sz="1200" dirty="0"/>
              <a:t>)</a:t>
            </a:r>
            <a:endParaRPr lang="en-US" sz="1400" dirty="0"/>
          </a:p>
          <a:p>
            <a:pPr lvl="1">
              <a:spcBef>
                <a:spcPts val="0"/>
              </a:spcBef>
            </a:pPr>
            <a:r>
              <a:rPr lang="en-US" sz="1400" dirty="0"/>
              <a:t>Monitor DVB, HbbTV and other relevant IRD specs changes and new technologies (e.g. DVB-I) </a:t>
            </a:r>
          </a:p>
          <a:p>
            <a:pPr>
              <a:spcBef>
                <a:spcPts val="0"/>
              </a:spcBef>
            </a:pPr>
            <a:r>
              <a:rPr lang="en-US" sz="1600" dirty="0"/>
              <a:t>NorDig Unified IRD spec</a:t>
            </a:r>
            <a:endParaRPr lang="en-GB" sz="1600" dirty="0"/>
          </a:p>
          <a:p>
            <a:pPr>
              <a:spcBef>
                <a:spcPts val="0"/>
              </a:spcBef>
            </a:pPr>
            <a:r>
              <a:rPr lang="en-US" sz="1600" dirty="0"/>
              <a:t>NorDig </a:t>
            </a:r>
            <a:r>
              <a:rPr lang="en-US" sz="1600" dirty="0" err="1"/>
              <a:t>RoO</a:t>
            </a:r>
            <a:r>
              <a:rPr lang="en-US" sz="1600" dirty="0"/>
              <a:t> specification</a:t>
            </a:r>
          </a:p>
          <a:p>
            <a:pPr lvl="2">
              <a:spcBef>
                <a:spcPts val="0"/>
              </a:spcBef>
            </a:pPr>
            <a:r>
              <a:rPr lang="en-US" sz="1200" dirty="0"/>
              <a:t>help broadcasting avoid issues for IRD/viewers (“tips and tricks”)</a:t>
            </a:r>
          </a:p>
          <a:p>
            <a:pPr lvl="2">
              <a:spcBef>
                <a:spcPts val="0"/>
              </a:spcBef>
            </a:pPr>
            <a:r>
              <a:rPr lang="en-US" sz="1200" dirty="0"/>
              <a:t>Additions to DVB Guidelines</a:t>
            </a:r>
          </a:p>
          <a:p>
            <a:pPr lvl="2">
              <a:spcBef>
                <a:spcPts val="0"/>
              </a:spcBef>
            </a:pPr>
            <a:r>
              <a:rPr lang="en-US" sz="1200" dirty="0"/>
              <a:t>minimize and shorten text that are mainly relevant for the IRD </a:t>
            </a:r>
          </a:p>
          <a:p>
            <a:pPr>
              <a:spcBef>
                <a:spcPts val="0"/>
              </a:spcBef>
            </a:pPr>
            <a:r>
              <a:rPr lang="en-US" sz="1600" dirty="0"/>
              <a:t>NorDig Test and Test plan</a:t>
            </a:r>
            <a:endParaRPr lang="en-GB" sz="1600" dirty="0"/>
          </a:p>
          <a:p>
            <a:pPr lvl="1">
              <a:spcBef>
                <a:spcPts val="0"/>
              </a:spcBef>
            </a:pPr>
            <a:r>
              <a:rPr lang="en-US" sz="1400" dirty="0"/>
              <a:t>Maintain and update NorDig Test plan to match IRD spec</a:t>
            </a:r>
            <a:endParaRPr lang="en-GB" sz="2000" dirty="0"/>
          </a:p>
          <a:p>
            <a:pPr lvl="2">
              <a:spcBef>
                <a:spcPts val="0"/>
              </a:spcBef>
            </a:pPr>
            <a:r>
              <a:rPr lang="en-US" sz="1200" dirty="0"/>
              <a:t>Review and where possible combine similar test cases  to make it easier and faster to test</a:t>
            </a:r>
            <a:endParaRPr lang="en-GB" sz="1200" dirty="0"/>
          </a:p>
          <a:p>
            <a:pPr lvl="2">
              <a:spcBef>
                <a:spcPts val="0"/>
              </a:spcBef>
            </a:pPr>
            <a:r>
              <a:rPr lang="en-US" sz="1200" dirty="0"/>
              <a:t>“minimize” redundant test cases if possible without compromising with test quality, to speed up time for verification testing.</a:t>
            </a:r>
            <a:endParaRPr lang="en-GB" sz="1200" dirty="0"/>
          </a:p>
          <a:p>
            <a:pPr lvl="2">
              <a:spcBef>
                <a:spcPts val="0"/>
              </a:spcBef>
            </a:pPr>
            <a:r>
              <a:rPr lang="en-US" sz="1200" dirty="0"/>
              <a:t>Update and improve test cases</a:t>
            </a:r>
          </a:p>
          <a:p>
            <a:pPr>
              <a:spcBef>
                <a:spcPts val="0"/>
              </a:spcBef>
            </a:pPr>
            <a:r>
              <a:rPr lang="en-US" sz="1600" dirty="0"/>
              <a:t>NorDig </a:t>
            </a:r>
            <a:r>
              <a:rPr lang="sv-SE" sz="1600" dirty="0"/>
              <a:t>EPG </a:t>
            </a:r>
            <a:r>
              <a:rPr lang="sv-SE" sz="1600" dirty="0" err="1"/>
              <a:t>exchange</a:t>
            </a:r>
            <a:r>
              <a:rPr lang="sv-SE" sz="1600" dirty="0"/>
              <a:t> </a:t>
            </a:r>
            <a:r>
              <a:rPr lang="sv-SE" sz="1600" dirty="0" err="1"/>
              <a:t>file</a:t>
            </a:r>
            <a:r>
              <a:rPr lang="sv-SE" sz="1600" dirty="0"/>
              <a:t> format</a:t>
            </a:r>
          </a:p>
          <a:p>
            <a:pPr lvl="1">
              <a:spcBef>
                <a:spcPts val="0"/>
              </a:spcBef>
              <a:buFont typeface="Arial" panose="020B0604020202020204" pitchFamily="34" charset="0"/>
              <a:buChar char="–"/>
            </a:pPr>
            <a:r>
              <a:rPr lang="en-US" sz="1400" dirty="0"/>
              <a:t>Maintain NorDig spec. of common EPG/Event exchange file format and </a:t>
            </a:r>
            <a:r>
              <a:rPr lang="en-US" sz="1400" dirty="0" err="1"/>
              <a:t>impl</a:t>
            </a:r>
            <a:r>
              <a:rPr lang="en-US" sz="1400" dirty="0"/>
              <a:t>. Guidelines</a:t>
            </a:r>
          </a:p>
          <a:p>
            <a:pPr lvl="1">
              <a:spcBef>
                <a:spcPts val="0"/>
              </a:spcBef>
              <a:buFont typeface="Arial" panose="020B0604020202020204" pitchFamily="34" charset="0"/>
              <a:buChar char="–"/>
            </a:pPr>
            <a:r>
              <a:rPr lang="en-US" sz="1400" dirty="0"/>
              <a:t>Work to promote NorDig TVA </a:t>
            </a:r>
            <a:r>
              <a:rPr lang="en-US" sz="1400" dirty="0" err="1"/>
              <a:t>eg.</a:t>
            </a:r>
            <a:r>
              <a:rPr lang="en-US" sz="1400" dirty="0"/>
              <a:t> via open Workshops and help </a:t>
            </a:r>
            <a:r>
              <a:rPr lang="en-US" sz="1400" dirty="0" err="1"/>
              <a:t>impl</a:t>
            </a:r>
            <a:r>
              <a:rPr lang="en-US" sz="1400" dirty="0"/>
              <a:t>. and use of NorDig EPG/event file format</a:t>
            </a:r>
            <a:endParaRPr lang="sv-SE" sz="1400" dirty="0"/>
          </a:p>
        </p:txBody>
      </p:sp>
      <p:sp>
        <p:nvSpPr>
          <p:cNvPr id="3"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for NorDig T (1/2)</a:t>
            </a:r>
            <a:r>
              <a:rPr lang="en-GB" sz="1600" b="1" dirty="0">
                <a:solidFill>
                  <a:schemeClr val="tx1"/>
                </a:solidFill>
              </a:rPr>
              <a:t> </a:t>
            </a:r>
            <a:br>
              <a:rPr lang="en-GB" sz="1600" b="1" dirty="0"/>
            </a:br>
            <a:r>
              <a:rPr lang="en-GB" sz="1400" b="1" dirty="0"/>
              <a:t>      </a:t>
            </a:r>
            <a:r>
              <a:rPr lang="en-US"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r>
              <a:rPr lang="en-US" sz="1400" b="1" kern="0" dirty="0">
                <a:solidFill>
                  <a:srgbClr val="00B050"/>
                </a:solidFill>
                <a:latin typeface="+mj-lt"/>
                <a:ea typeface="+mj-ea"/>
                <a:cs typeface="+mj-cs"/>
              </a:rPr>
              <a:t>Clean version</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dirty="0"/>
          </a:p>
        </p:txBody>
      </p:sp>
    </p:spTree>
    <p:extLst>
      <p:ext uri="{BB962C8B-B14F-4D97-AF65-F5344CB8AC3E}">
        <p14:creationId xmlns:p14="http://schemas.microsoft.com/office/powerpoint/2010/main" val="1811322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390364" y="979079"/>
            <a:ext cx="8363272" cy="5472608"/>
          </a:xfrm>
        </p:spPr>
        <p:txBody>
          <a:bodyPr/>
          <a:lstStyle/>
          <a:p>
            <a:pPr>
              <a:buNone/>
            </a:pPr>
            <a:r>
              <a:rPr lang="en-US" sz="1600" dirty="0"/>
              <a:t>continue NorDig T mandates &amp; items for period 2021-2022</a:t>
            </a:r>
            <a:endParaRPr lang="en-US" sz="1600" dirty="0">
              <a:solidFill>
                <a:srgbClr val="00B050"/>
              </a:solidFill>
            </a:endParaRPr>
          </a:p>
          <a:p>
            <a:r>
              <a:rPr lang="en-US" sz="1400" dirty="0"/>
              <a:t>Video, audio, subtitling</a:t>
            </a:r>
            <a:endParaRPr lang="en-GB" sz="1400" dirty="0"/>
          </a:p>
          <a:p>
            <a:pPr lvl="1"/>
            <a:r>
              <a:rPr lang="en-US" sz="1200" dirty="0"/>
              <a:t>monitor DVB specifications and recommendations and I/O (HDMI).   </a:t>
            </a:r>
            <a:endParaRPr lang="en-GB" sz="2000" dirty="0"/>
          </a:p>
          <a:p>
            <a:pPr lvl="1"/>
            <a:r>
              <a:rPr lang="en-US" sz="1200" b="1" dirty="0"/>
              <a:t>NGA&amp;TTML:</a:t>
            </a:r>
            <a:r>
              <a:rPr lang="en-US" sz="1200" dirty="0"/>
              <a:t> monitor NGA&amp;TTML audio usage and experience (in order to help NorDig member using/launching NGA &amp;/or TTML).</a:t>
            </a:r>
          </a:p>
          <a:p>
            <a:r>
              <a:rPr lang="en-US" sz="1400" dirty="0"/>
              <a:t>HbbTV</a:t>
            </a:r>
            <a:endParaRPr lang="en-GB" sz="1400" dirty="0"/>
          </a:p>
          <a:p>
            <a:pPr lvl="1"/>
            <a:r>
              <a:rPr lang="en-US" sz="1200" dirty="0"/>
              <a:t>NorDig HbbTV test and test cases; m</a:t>
            </a:r>
            <a:r>
              <a:rPr lang="en-GB" sz="1200" dirty="0" err="1"/>
              <a:t>aintain</a:t>
            </a:r>
            <a:r>
              <a:rPr lang="en-GB" sz="1200" dirty="0"/>
              <a:t> NorDig developed test cases. Propose new test cases if needed.  </a:t>
            </a:r>
            <a:endParaRPr lang="en-GB" sz="1200" strike="sngStrike" dirty="0"/>
          </a:p>
          <a:p>
            <a:pPr lvl="1"/>
            <a:r>
              <a:rPr lang="en-US" sz="1200" dirty="0"/>
              <a:t>NorDig HbbTV IRD requirements; maintain and update HbbTV requirements. Investigate, present and when confirmed by Excom draft proposal for new HbbTV requirement that are of interest for NorDig members</a:t>
            </a:r>
          </a:p>
          <a:p>
            <a:pPr lvl="1"/>
            <a:r>
              <a:rPr lang="en-GB" sz="1200" dirty="0"/>
              <a:t>HbbTV implementation: Monitor and report HbbTV implementation in NorDig networks &amp; IRD side, exchange experience    </a:t>
            </a:r>
          </a:p>
          <a:p>
            <a:r>
              <a:rPr lang="en-US" sz="1400" dirty="0"/>
              <a:t>Accessibility</a:t>
            </a:r>
            <a:endParaRPr lang="en-GB" sz="1400" dirty="0"/>
          </a:p>
          <a:p>
            <a:pPr lvl="1"/>
            <a:r>
              <a:rPr lang="en-US" sz="1100" dirty="0"/>
              <a:t>Work with harmonization of broadcast and better describe current broadcast for IRD manufactures</a:t>
            </a:r>
            <a:endParaRPr lang="en-GB" sz="1100" dirty="0"/>
          </a:p>
          <a:p>
            <a:r>
              <a:rPr lang="en-GB" sz="1300" dirty="0"/>
              <a:t>EPG/Event exchange file format: </a:t>
            </a:r>
            <a:endParaRPr lang="en-GB" dirty="0"/>
          </a:p>
          <a:p>
            <a:pPr lvl="1"/>
            <a:r>
              <a:rPr lang="en-US" sz="1100" dirty="0"/>
              <a:t>Promote use for NorDig members for example via open </a:t>
            </a:r>
            <a:r>
              <a:rPr lang="en-GB" sz="1100" dirty="0"/>
              <a:t>workshops to support promoting and implementation of NorDig TVA format</a:t>
            </a:r>
            <a:r>
              <a:rPr lang="en-US" sz="1100" dirty="0"/>
              <a:t>. </a:t>
            </a:r>
            <a:endParaRPr lang="en-GB" sz="1600" dirty="0"/>
          </a:p>
          <a:p>
            <a:pPr lvl="1"/>
            <a:r>
              <a:rPr lang="en-US" sz="1100" dirty="0"/>
              <a:t>Maintain NorDig specification of common EPG/Event exchange file format and Guidelines, to be in line with TA Anytime specs </a:t>
            </a:r>
          </a:p>
          <a:p>
            <a:pPr marL="0" indent="0">
              <a:buNone/>
            </a:pPr>
            <a:endParaRPr lang="en-US" sz="1400" dirty="0">
              <a:solidFill>
                <a:srgbClr val="0070C0"/>
              </a:solidFill>
            </a:endParaRPr>
          </a:p>
          <a:p>
            <a:pPr lvl="1"/>
            <a:endParaRPr lang="en-US" sz="11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4</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 </a:t>
            </a:r>
            <a:r>
              <a:rPr lang="en-US" sz="1600" b="1" dirty="0">
                <a:solidFill>
                  <a:schemeClr val="tx1"/>
                </a:solidFill>
              </a:rPr>
              <a:t>mandates and activities for NorDig T (2/2)</a:t>
            </a:r>
            <a:r>
              <a:rPr lang="en-GB" sz="1600" b="1" dirty="0">
                <a:solidFill>
                  <a:schemeClr val="tx1"/>
                </a:solidFill>
              </a:rPr>
              <a:t> </a:t>
            </a:r>
            <a:br>
              <a:rPr lang="en-GB" sz="1600" b="1" dirty="0"/>
            </a:br>
            <a:r>
              <a:rPr lang="en-GB" sz="1400" b="1" dirty="0"/>
              <a:t>      </a:t>
            </a:r>
            <a:r>
              <a:rPr lang="en-US"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r>
              <a:rPr lang="en-US" sz="1400" b="1" kern="0" dirty="0">
                <a:solidFill>
                  <a:srgbClr val="00B050"/>
                </a:solidFill>
                <a:latin typeface="+mj-lt"/>
                <a:ea typeface="+mj-ea"/>
                <a:cs typeface="+mj-cs"/>
              </a:rPr>
              <a:t>Clean version</a:t>
            </a:r>
            <a:endParaRPr lang="en-US" sz="1200" b="1" dirty="0"/>
          </a:p>
        </p:txBody>
      </p:sp>
    </p:spTree>
    <p:extLst>
      <p:ext uri="{BB962C8B-B14F-4D97-AF65-F5344CB8AC3E}">
        <p14:creationId xmlns:p14="http://schemas.microsoft.com/office/powerpoint/2010/main" val="3425691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8064896" cy="648072"/>
          </a:xfrm>
        </p:spPr>
        <p:txBody>
          <a:bodyPr/>
          <a:lstStyle/>
          <a:p>
            <a:pPr>
              <a:defRPr/>
            </a:pPr>
            <a:r>
              <a:rPr lang="en-GB" b="1" dirty="0"/>
              <a:t>NorDig T report -  </a:t>
            </a:r>
            <a:r>
              <a:rPr lang="en-GB" sz="1800" b="1" dirty="0">
                <a:solidFill>
                  <a:schemeClr val="tx1"/>
                </a:solidFill>
              </a:rPr>
              <a:t>Sami language and ISO10646/BMP/”UTF-8” </a:t>
            </a:r>
            <a:r>
              <a:rPr lang="en-GB" sz="1600" b="1" dirty="0">
                <a:solidFill>
                  <a:schemeClr val="tx1"/>
                </a:solidFill>
              </a:rPr>
              <a:t>(1/2)</a:t>
            </a:r>
            <a:br>
              <a:rPr lang="en-GB" sz="1600" b="1" dirty="0">
                <a:solidFill>
                  <a:schemeClr val="tx1"/>
                </a:solidFill>
              </a:rPr>
            </a:br>
            <a:r>
              <a:rPr lang="en-GB" sz="1400" b="1" dirty="0">
                <a:solidFill>
                  <a:schemeClr val="tx1"/>
                </a:solidFill>
              </a:rPr>
              <a:t>  </a:t>
            </a:r>
            <a:r>
              <a:rPr lang="en-GB"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GB"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5</a:t>
            </a:fld>
            <a:endParaRPr lang="en-GB"/>
          </a:p>
        </p:txBody>
      </p:sp>
      <p:sp>
        <p:nvSpPr>
          <p:cNvPr id="6" name="Platshållare för innehåll 1"/>
          <p:cNvSpPr txBox="1">
            <a:spLocks/>
          </p:cNvSpPr>
          <p:nvPr/>
        </p:nvSpPr>
        <p:spPr bwMode="auto">
          <a:xfrm>
            <a:off x="251520" y="836712"/>
            <a:ext cx="8712968" cy="590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GB" sz="1600" kern="0" dirty="0">
                <a:latin typeface="Calibri" pitchFamily="34" charset="0"/>
              </a:rPr>
              <a:t>AP investigation and prepare proposal for ISO10646/BMP/”UTF-8” to support NorDig members textual language in SI/EPG data and especially for Sami language (Skolt Sami) </a:t>
            </a:r>
          </a:p>
          <a:p>
            <a:pPr marL="800100" lvl="1" indent="-342900" eaLnBrk="0" hangingPunct="0">
              <a:spcBef>
                <a:spcPct val="20000"/>
              </a:spcBef>
              <a:buFont typeface="Arial" pitchFamily="34" charset="0"/>
              <a:buChar char="•"/>
              <a:defRPr/>
            </a:pPr>
            <a:r>
              <a:rPr lang="en-GB" sz="1200" kern="0" dirty="0">
                <a:latin typeface="Calibri" pitchFamily="34" charset="0"/>
              </a:rPr>
              <a:t>YLE and Digita has a real need for using Sami (Sami Skolt) in SI/EPG text. Need “UTF-8 BMP” to cover all letters in Skolt.</a:t>
            </a:r>
          </a:p>
          <a:p>
            <a:pPr marL="800100" lvl="1" indent="-342900" eaLnBrk="0" hangingPunct="0">
              <a:spcBef>
                <a:spcPct val="20000"/>
              </a:spcBef>
              <a:buFont typeface="Arial" pitchFamily="34" charset="0"/>
              <a:buChar char="•"/>
              <a:defRPr/>
            </a:pPr>
            <a:r>
              <a:rPr lang="en-GB" sz="1200" kern="0" dirty="0">
                <a:latin typeface="Calibri" pitchFamily="34" charset="0"/>
              </a:rPr>
              <a:t>Current NorDig spec </a:t>
            </a:r>
            <a:r>
              <a:rPr lang="en-GB" sz="1200" kern="0" dirty="0" err="1">
                <a:latin typeface="Calibri" pitchFamily="34" charset="0"/>
              </a:rPr>
              <a:t>incl</a:t>
            </a:r>
            <a:r>
              <a:rPr lang="en-GB" sz="1200" kern="0" dirty="0">
                <a:latin typeface="Calibri" pitchFamily="34" charset="0"/>
              </a:rPr>
              <a:t> five character tables, (not yet UTF-8/ISO10646 Basic Multilingual Plane, BMP). Current five tables do not support all characters for Skolt Sami. Current NorDig spec </a:t>
            </a:r>
            <a:r>
              <a:rPr lang="en-GB" sz="1200" kern="0" dirty="0" err="1">
                <a:latin typeface="Calibri" pitchFamily="34" charset="0"/>
              </a:rPr>
              <a:t>incl</a:t>
            </a:r>
            <a:r>
              <a:rPr lang="en-GB" sz="1200" kern="0" dirty="0">
                <a:latin typeface="Calibri" pitchFamily="34" charset="0"/>
              </a:rPr>
              <a:t> one character table (ISO/IEC8859-4), that support “all” Sami languages except 10 characters for Skolt Sami.</a:t>
            </a:r>
          </a:p>
          <a:p>
            <a:pPr marL="800100" lvl="1" indent="-342900" eaLnBrk="0" hangingPunct="0">
              <a:spcBef>
                <a:spcPct val="20000"/>
              </a:spcBef>
              <a:buFont typeface="Arial" pitchFamily="34" charset="0"/>
              <a:buChar char="•"/>
              <a:defRPr/>
            </a:pPr>
            <a:r>
              <a:rPr lang="en-GB" sz="1200" kern="0" dirty="0">
                <a:latin typeface="Calibri" pitchFamily="34" charset="0"/>
              </a:rPr>
              <a:t>“UTF-8”: ISO/IEC 10646’s Basic Multilingual Plane (BMP) includes 65,536 code points/characters. ISO 10646 </a:t>
            </a:r>
            <a:r>
              <a:rPr lang="en-GB" sz="1200" b="1" kern="0" dirty="0">
                <a:latin typeface="Calibri" pitchFamily="34" charset="0"/>
              </a:rPr>
              <a:t>BMP</a:t>
            </a:r>
            <a:r>
              <a:rPr lang="en-GB" sz="1200" kern="0" dirty="0">
                <a:latin typeface="Calibri" pitchFamily="34" charset="0"/>
              </a:rPr>
              <a:t> describe the code points/characters while </a:t>
            </a:r>
            <a:r>
              <a:rPr lang="en-GB" sz="1200" b="1" kern="0" dirty="0">
                <a:latin typeface="Calibri" pitchFamily="34" charset="0"/>
              </a:rPr>
              <a:t>UTF-8</a:t>
            </a:r>
            <a:r>
              <a:rPr lang="en-GB" sz="1200" kern="0" dirty="0">
                <a:latin typeface="Calibri" pitchFamily="34" charset="0"/>
              </a:rPr>
              <a:t> describe the encoding code points/character. </a:t>
            </a:r>
          </a:p>
          <a:p>
            <a:pPr marL="800100" lvl="1" indent="-342900" eaLnBrk="0" hangingPunct="0">
              <a:spcBef>
                <a:spcPct val="20000"/>
              </a:spcBef>
              <a:buFont typeface="Arial" pitchFamily="34" charset="0"/>
              <a:buChar char="•"/>
              <a:defRPr/>
            </a:pPr>
            <a:r>
              <a:rPr lang="en-GB" sz="1200" kern="0" dirty="0">
                <a:latin typeface="Calibri" pitchFamily="34" charset="0"/>
              </a:rPr>
              <a:t>DVB TS102809 made a subset of ISO10646 BMP with approx. 365 characters </a:t>
            </a:r>
            <a:r>
              <a:rPr lang="en-US" sz="1200" kern="0" dirty="0">
                <a:latin typeface="Calibri" pitchFamily="34" charset="0"/>
              </a:rPr>
              <a:t>addressing the Western European market, however this subset missing 10 characters for Skolt Sami</a:t>
            </a:r>
            <a:r>
              <a:rPr lang="en-GB" sz="1200" kern="0" dirty="0">
                <a:latin typeface="Calibri" pitchFamily="34" charset="0"/>
              </a:rPr>
              <a:t>. </a:t>
            </a:r>
            <a:r>
              <a:rPr lang="en-GB" sz="1200" b="1" kern="0" dirty="0">
                <a:latin typeface="Calibri" pitchFamily="34" charset="0"/>
              </a:rPr>
              <a:t>HbbTV</a:t>
            </a:r>
            <a:r>
              <a:rPr lang="en-GB" sz="1200" kern="0" dirty="0">
                <a:latin typeface="Calibri" pitchFamily="34" charset="0"/>
              </a:rPr>
              <a:t> default characters is based upon this subset.</a:t>
            </a:r>
          </a:p>
          <a:p>
            <a:pPr marL="800100" lvl="1" indent="-342900" eaLnBrk="0" hangingPunct="0">
              <a:spcBef>
                <a:spcPct val="20000"/>
              </a:spcBef>
              <a:buFont typeface="Arial" pitchFamily="34" charset="0"/>
              <a:buChar char="•"/>
              <a:defRPr/>
            </a:pPr>
            <a:r>
              <a:rPr lang="en-GB" sz="1200" kern="0" dirty="0">
                <a:latin typeface="Calibri" pitchFamily="34" charset="0"/>
              </a:rPr>
              <a:t>DTG provided a liaison copy of their D-Book ISO10646 BMP character requirements </a:t>
            </a:r>
            <a:r>
              <a:rPr lang="en-GB" sz="1050" kern="0" dirty="0">
                <a:latin typeface="Calibri" pitchFamily="34" charset="0"/>
              </a:rPr>
              <a:t>(in order to minimise unnecessary differences)</a:t>
            </a:r>
            <a:r>
              <a:rPr lang="en-GB" sz="1200" kern="0" dirty="0">
                <a:latin typeface="Calibri" pitchFamily="34" charset="0"/>
              </a:rPr>
              <a:t>.</a:t>
            </a:r>
          </a:p>
          <a:p>
            <a:pPr marL="800100" lvl="1" indent="-342900" eaLnBrk="0" hangingPunct="0">
              <a:spcBef>
                <a:spcPct val="20000"/>
              </a:spcBef>
              <a:buFont typeface="Arial" pitchFamily="34" charset="0"/>
              <a:buChar char="•"/>
              <a:defRPr/>
            </a:pPr>
            <a:r>
              <a:rPr lang="en-GB" sz="1200" b="1" kern="0" dirty="0">
                <a:latin typeface="Calibri" pitchFamily="34" charset="0"/>
              </a:rPr>
              <a:t>Excom Oct 2022 for Skolt Sami: </a:t>
            </a:r>
          </a:p>
          <a:p>
            <a:pPr marL="1257300" lvl="2" indent="-342900" eaLnBrk="0" hangingPunct="0">
              <a:spcBef>
                <a:spcPct val="20000"/>
              </a:spcBef>
              <a:buFont typeface="Arial" pitchFamily="34" charset="0"/>
              <a:buChar char="•"/>
              <a:defRPr/>
            </a:pPr>
            <a:r>
              <a:rPr lang="en-GB" sz="1200" b="1" kern="0" dirty="0">
                <a:latin typeface="Calibri" pitchFamily="34" charset="0"/>
              </a:rPr>
              <a:t>SI/EPG text: prepare text proposal for </a:t>
            </a:r>
            <a:r>
              <a:rPr lang="en-GB" sz="1200" b="1" kern="0" dirty="0" err="1">
                <a:latin typeface="Calibri" pitchFamily="34" charset="0"/>
              </a:rPr>
              <a:t>incl</a:t>
            </a:r>
            <a:r>
              <a:rPr lang="en-GB" sz="1200" b="1" kern="0" dirty="0">
                <a:latin typeface="Calibri" pitchFamily="34" charset="0"/>
              </a:rPr>
              <a:t> missing characters requirements, </a:t>
            </a:r>
          </a:p>
          <a:p>
            <a:pPr marL="1257300" lvl="2" indent="-342900" eaLnBrk="0" hangingPunct="0">
              <a:spcBef>
                <a:spcPct val="20000"/>
              </a:spcBef>
              <a:buFont typeface="Arial" pitchFamily="34" charset="0"/>
              <a:buChar char="•"/>
              <a:defRPr/>
            </a:pPr>
            <a:r>
              <a:rPr lang="en-GB" sz="1200" b="1" kern="0" dirty="0">
                <a:latin typeface="Calibri" pitchFamily="34" charset="0"/>
              </a:rPr>
              <a:t>TTML subtitling &amp; HbbTV text: study more (legacy IRD behaviour), prepare text proposal </a:t>
            </a:r>
          </a:p>
          <a:p>
            <a:pPr marL="1257300" lvl="2" indent="-342900" eaLnBrk="0" hangingPunct="0">
              <a:spcBef>
                <a:spcPct val="20000"/>
              </a:spcBef>
              <a:buFont typeface="Arial" pitchFamily="34" charset="0"/>
              <a:buChar char="•"/>
              <a:defRPr/>
            </a:pPr>
            <a:r>
              <a:rPr lang="en-GB" sz="1200" b="1" kern="0" dirty="0">
                <a:latin typeface="Calibri" pitchFamily="34" charset="0"/>
              </a:rPr>
              <a:t>investigate/indication legacy IRD behaviour  </a:t>
            </a:r>
          </a:p>
          <a:p>
            <a:pPr marL="342900" indent="-342900" eaLnBrk="0" hangingPunct="0">
              <a:spcBef>
                <a:spcPct val="20000"/>
              </a:spcBef>
              <a:buFont typeface="Arial" pitchFamily="34" charset="0"/>
              <a:buChar char="•"/>
              <a:defRPr/>
            </a:pPr>
            <a:endParaRPr lang="en-GB" sz="1600" kern="0" dirty="0">
              <a:latin typeface="Calibri" pitchFamily="34" charset="0"/>
            </a:endParaRPr>
          </a:p>
          <a:p>
            <a:pPr marL="342900" indent="-342900" eaLnBrk="0" hangingPunct="0">
              <a:spcBef>
                <a:spcPct val="20000"/>
              </a:spcBef>
              <a:buFont typeface="Arial" pitchFamily="34" charset="0"/>
              <a:buChar char="•"/>
              <a:defRPr/>
            </a:pPr>
            <a:r>
              <a:rPr lang="en-GB" sz="1600" kern="0" dirty="0">
                <a:latin typeface="Calibri" pitchFamily="34" charset="0"/>
              </a:rPr>
              <a:t>Status March 2023 – drafting ongoing:</a:t>
            </a:r>
          </a:p>
          <a:p>
            <a:pPr marL="342900" indent="-342900" eaLnBrk="0" hangingPunct="0">
              <a:spcBef>
                <a:spcPct val="20000"/>
              </a:spcBef>
              <a:buFont typeface="Arial" pitchFamily="34" charset="0"/>
              <a:buChar char="•"/>
              <a:defRPr/>
            </a:pPr>
            <a:r>
              <a:rPr lang="en-GB" sz="1600" kern="0" dirty="0">
                <a:latin typeface="Calibri" pitchFamily="34" charset="0"/>
              </a:rPr>
              <a:t>NorDigT/</a:t>
            </a:r>
            <a:r>
              <a:rPr lang="en-GB" sz="1600" kern="0" dirty="0" err="1">
                <a:latin typeface="Calibri" pitchFamily="34" charset="0"/>
              </a:rPr>
              <a:t>RoO</a:t>
            </a:r>
            <a:r>
              <a:rPr lang="en-GB" sz="1600" kern="0" dirty="0">
                <a:latin typeface="Calibri" pitchFamily="34" charset="0"/>
              </a:rPr>
              <a:t> has identified all characters needed for our NorDig textual languages </a:t>
            </a:r>
            <a:r>
              <a:rPr lang="en-GB" sz="1200" kern="0" dirty="0">
                <a:latin typeface="Calibri" pitchFamily="34" charset="0"/>
              </a:rPr>
              <a:t>(English, Irish/Gaelic, Danish, Finnish, Norwegian, Swedish and now also all Nordic Sami languages -&gt; approx. 325 characters)</a:t>
            </a:r>
            <a:r>
              <a:rPr lang="en-GB" sz="1600" kern="0" dirty="0">
                <a:latin typeface="Calibri" pitchFamily="34" charset="0"/>
              </a:rPr>
              <a:t>. </a:t>
            </a:r>
          </a:p>
          <a:p>
            <a:pPr marL="342900" indent="-342900" eaLnBrk="0" hangingPunct="0">
              <a:spcBef>
                <a:spcPct val="20000"/>
              </a:spcBef>
              <a:buFont typeface="Arial" pitchFamily="34" charset="0"/>
              <a:buChar char="•"/>
              <a:defRPr/>
            </a:pPr>
            <a:r>
              <a:rPr lang="en-GB" sz="1600" kern="0" dirty="0">
                <a:latin typeface="Calibri" pitchFamily="34" charset="0"/>
              </a:rPr>
              <a:t>10 characters for Skolt Sami is missing in DVB’s Western European subset of </a:t>
            </a:r>
            <a:r>
              <a:rPr lang="en-GB" sz="1400" kern="0" dirty="0">
                <a:latin typeface="Calibri" pitchFamily="34" charset="0"/>
              </a:rPr>
              <a:t>ISO 10646 BMP/”UTF-8” </a:t>
            </a:r>
            <a:endParaRPr lang="en-GB" sz="1600" kern="0" dirty="0">
              <a:latin typeface="Calibri" pitchFamily="34" charset="0"/>
            </a:endParaRPr>
          </a:p>
          <a:p>
            <a:pPr marL="342900" indent="-342900" eaLnBrk="0" hangingPunct="0">
              <a:spcBef>
                <a:spcPct val="20000"/>
              </a:spcBef>
              <a:buFont typeface="Arial" pitchFamily="34" charset="0"/>
              <a:buChar char="•"/>
              <a:defRPr/>
            </a:pPr>
            <a:r>
              <a:rPr lang="en-GB" sz="1600" kern="0" dirty="0">
                <a:latin typeface="Calibri" pitchFamily="34" charset="0"/>
              </a:rPr>
              <a:t>Indication of legacy IRD behaviour: (Digita) preparing an MPEG test stream with Sami textual SI/EIT. </a:t>
            </a:r>
          </a:p>
        </p:txBody>
      </p:sp>
    </p:spTree>
    <p:extLst>
      <p:ext uri="{BB962C8B-B14F-4D97-AF65-F5344CB8AC3E}">
        <p14:creationId xmlns:p14="http://schemas.microsoft.com/office/powerpoint/2010/main" val="3865209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8064896" cy="648072"/>
          </a:xfrm>
        </p:spPr>
        <p:txBody>
          <a:bodyPr/>
          <a:lstStyle/>
          <a:p>
            <a:pPr>
              <a:defRPr/>
            </a:pPr>
            <a:r>
              <a:rPr lang="en-GB" b="1" dirty="0"/>
              <a:t>NorDig T report -  </a:t>
            </a:r>
            <a:r>
              <a:rPr lang="en-GB" sz="1800" b="1" dirty="0">
                <a:solidFill>
                  <a:schemeClr val="tx1"/>
                </a:solidFill>
              </a:rPr>
              <a:t>Sami language and ISO10646/BMP/”UTF-8” </a:t>
            </a:r>
            <a:r>
              <a:rPr lang="en-GB" sz="1600" b="1" dirty="0">
                <a:solidFill>
                  <a:schemeClr val="tx1"/>
                </a:solidFill>
              </a:rPr>
              <a:t>(2/2)</a:t>
            </a:r>
            <a:br>
              <a:rPr lang="en-GB" sz="1600" b="1" dirty="0">
                <a:solidFill>
                  <a:schemeClr val="tx1"/>
                </a:solidFill>
              </a:rPr>
            </a:br>
            <a:r>
              <a:rPr lang="en-GB" sz="1400" b="1" dirty="0">
                <a:solidFill>
                  <a:schemeClr val="tx1"/>
                </a:solidFill>
              </a:rPr>
              <a:t>  </a:t>
            </a:r>
            <a:r>
              <a:rPr lang="en-GB"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GB"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6</a:t>
            </a:fld>
            <a:endParaRPr lang="en-GB"/>
          </a:p>
        </p:txBody>
      </p:sp>
      <p:sp>
        <p:nvSpPr>
          <p:cNvPr id="6" name="Platshållare för innehåll 1"/>
          <p:cNvSpPr txBox="1">
            <a:spLocks/>
          </p:cNvSpPr>
          <p:nvPr/>
        </p:nvSpPr>
        <p:spPr bwMode="auto">
          <a:xfrm>
            <a:off x="251520" y="836712"/>
            <a:ext cx="8712968" cy="590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GB" sz="1800" b="1" kern="0" dirty="0">
                <a:latin typeface="Calibri" pitchFamily="34" charset="0"/>
              </a:rPr>
              <a:t>SI/EPG </a:t>
            </a:r>
            <a:r>
              <a:rPr lang="en-GB" sz="1400" kern="0" dirty="0">
                <a:latin typeface="Calibri" pitchFamily="34" charset="0"/>
              </a:rPr>
              <a:t>(only characters, no font requirements)</a:t>
            </a:r>
            <a:r>
              <a:rPr lang="en-GB" sz="1800" kern="0" dirty="0">
                <a:latin typeface="Calibri" pitchFamily="34" charset="0"/>
              </a:rPr>
              <a:t>: </a:t>
            </a:r>
            <a:r>
              <a:rPr lang="en-GB" sz="1600" kern="0" dirty="0">
                <a:latin typeface="Calibri" pitchFamily="34" charset="0"/>
              </a:rPr>
              <a:t>NorDigT/</a:t>
            </a:r>
            <a:r>
              <a:rPr lang="en-GB" sz="1600" kern="0" dirty="0" err="1">
                <a:latin typeface="Calibri" pitchFamily="34" charset="0"/>
              </a:rPr>
              <a:t>RoO</a:t>
            </a:r>
            <a:r>
              <a:rPr lang="en-GB" sz="1600" kern="0" dirty="0">
                <a:latin typeface="Calibri" pitchFamily="34" charset="0"/>
              </a:rPr>
              <a:t> agree inside group, IRD text proposal “ready” f adding 10 missing characters, </a:t>
            </a:r>
            <a:r>
              <a:rPr lang="en-GB" sz="1600" kern="0" dirty="0" err="1">
                <a:latin typeface="Calibri" pitchFamily="34" charset="0"/>
              </a:rPr>
              <a:t>RoO</a:t>
            </a:r>
            <a:r>
              <a:rPr lang="en-GB" sz="1600" kern="0" dirty="0">
                <a:latin typeface="Calibri" pitchFamily="34" charset="0"/>
              </a:rPr>
              <a:t> and Test Plan not ready. </a:t>
            </a:r>
          </a:p>
          <a:p>
            <a:pPr marL="800100" lvl="1" indent="-342900" eaLnBrk="0" hangingPunct="0">
              <a:spcBef>
                <a:spcPct val="20000"/>
              </a:spcBef>
              <a:buFont typeface="Arial" pitchFamily="34" charset="0"/>
              <a:buChar char="•"/>
              <a:defRPr/>
            </a:pPr>
            <a:r>
              <a:rPr lang="en-GB" sz="1400" kern="0" dirty="0">
                <a:latin typeface="Calibri" pitchFamily="34" charset="0"/>
              </a:rPr>
              <a:t>Typical case is that few events within the broadcasted EPG (EIT) are in minority language (e.g. Sami) and then instead of having complete 7day EPG in minority language only for these minority spoken events have EPG text in this minority language still marked/signalled with main EPG languages within the network (e.g. Finnish and Swedish). </a:t>
            </a:r>
          </a:p>
          <a:p>
            <a:pPr marL="800100" lvl="1" indent="-342900" eaLnBrk="0" hangingPunct="0">
              <a:spcBef>
                <a:spcPct val="20000"/>
              </a:spcBef>
              <a:buFont typeface="Arial" pitchFamily="34" charset="0"/>
              <a:buChar char="•"/>
              <a:defRPr/>
            </a:pPr>
            <a:r>
              <a:rPr lang="en-GB" sz="1400" kern="0" dirty="0">
                <a:latin typeface="Calibri" pitchFamily="34" charset="0"/>
              </a:rPr>
              <a:t>/</a:t>
            </a:r>
            <a:r>
              <a:rPr lang="en-GB" sz="1400" i="1" kern="0" dirty="0">
                <a:latin typeface="Calibri" pitchFamily="34" charset="0"/>
              </a:rPr>
              <a:t>info: IRD typically uses EPG/EIT languages as the IRD’s setting for menu language and most legacy IRDs do support Sami for menu language</a:t>
            </a:r>
            <a:r>
              <a:rPr lang="en-GB" sz="1400" kern="0" dirty="0">
                <a:latin typeface="Calibri" pitchFamily="34" charset="0"/>
              </a:rPr>
              <a:t>/      </a:t>
            </a:r>
          </a:p>
          <a:p>
            <a:pPr marL="342900" indent="-342900" eaLnBrk="0" hangingPunct="0">
              <a:spcBef>
                <a:spcPct val="20000"/>
              </a:spcBef>
              <a:buFont typeface="Arial" pitchFamily="34" charset="0"/>
              <a:buChar char="•"/>
              <a:defRPr/>
            </a:pPr>
            <a:r>
              <a:rPr lang="en-GB" sz="1800" b="1" kern="0" dirty="0">
                <a:latin typeface="Calibri" pitchFamily="34" charset="0"/>
              </a:rPr>
              <a:t>HbbTV</a:t>
            </a:r>
            <a:r>
              <a:rPr lang="en-GB" sz="1800" kern="0" dirty="0">
                <a:latin typeface="Calibri" pitchFamily="34" charset="0"/>
              </a:rPr>
              <a:t> </a:t>
            </a:r>
            <a:r>
              <a:rPr lang="en-GB" sz="1400" kern="0" dirty="0">
                <a:latin typeface="Calibri" pitchFamily="34" charset="0"/>
              </a:rPr>
              <a:t>(default characters)</a:t>
            </a:r>
            <a:r>
              <a:rPr lang="en-GB" sz="1600" kern="0" dirty="0">
                <a:latin typeface="Calibri" pitchFamily="34" charset="0"/>
              </a:rPr>
              <a:t>: NorDigT/</a:t>
            </a:r>
            <a:r>
              <a:rPr lang="en-GB" sz="1600" kern="0" dirty="0" err="1">
                <a:latin typeface="Calibri" pitchFamily="34" charset="0"/>
              </a:rPr>
              <a:t>RoO</a:t>
            </a:r>
            <a:r>
              <a:rPr lang="en-GB" sz="1600" kern="0" dirty="0">
                <a:latin typeface="Calibri" pitchFamily="34" charset="0"/>
              </a:rPr>
              <a:t> agree inside group, basic use case in HbbTV is to use downloadable fonts so no real need for adding these Sami Skolt characters, proposal is to not </a:t>
            </a:r>
            <a:r>
              <a:rPr lang="en-GB" sz="1600" kern="0" dirty="0" err="1">
                <a:latin typeface="Calibri" pitchFamily="34" charset="0"/>
              </a:rPr>
              <a:t>incl</a:t>
            </a:r>
            <a:r>
              <a:rPr lang="en-GB" sz="1600" kern="0" dirty="0">
                <a:latin typeface="Calibri" pitchFamily="34" charset="0"/>
              </a:rPr>
              <a:t> these extra characters.</a:t>
            </a:r>
            <a:endParaRPr lang="en-GB" sz="1600" b="1" kern="0" dirty="0">
              <a:latin typeface="Calibri" pitchFamily="34" charset="0"/>
            </a:endParaRPr>
          </a:p>
          <a:p>
            <a:pPr marL="342900" indent="-342900" eaLnBrk="0" hangingPunct="0">
              <a:spcBef>
                <a:spcPct val="20000"/>
              </a:spcBef>
              <a:buFont typeface="Arial" pitchFamily="34" charset="0"/>
              <a:buChar char="•"/>
              <a:defRPr/>
            </a:pPr>
            <a:r>
              <a:rPr lang="en-GB" sz="1600" b="1" kern="0" dirty="0">
                <a:latin typeface="Calibri" pitchFamily="34" charset="0"/>
              </a:rPr>
              <a:t>TTML Subtitling </a:t>
            </a:r>
            <a:r>
              <a:rPr lang="en-GB" sz="1400" kern="0" dirty="0">
                <a:latin typeface="Calibri" pitchFamily="34" charset="0"/>
              </a:rPr>
              <a:t>(characters + fonts):</a:t>
            </a:r>
            <a:r>
              <a:rPr lang="en-GB" sz="1600" kern="0" dirty="0">
                <a:latin typeface="Calibri" pitchFamily="34" charset="0"/>
              </a:rPr>
              <a:t> more complex, draft ongoing</a:t>
            </a:r>
            <a:r>
              <a:rPr lang="en-GB" sz="1400" kern="0" dirty="0">
                <a:latin typeface="Calibri" pitchFamily="34" charset="0"/>
              </a:rPr>
              <a:t> </a:t>
            </a:r>
          </a:p>
          <a:p>
            <a:pPr marL="800100" lvl="1" indent="-342900" eaLnBrk="0" hangingPunct="0">
              <a:spcBef>
                <a:spcPct val="20000"/>
              </a:spcBef>
              <a:buFont typeface="Arial" pitchFamily="34" charset="0"/>
              <a:buChar char="•"/>
              <a:defRPr/>
            </a:pPr>
            <a:r>
              <a:rPr lang="en-GB" sz="1400" kern="0" dirty="0">
                <a:latin typeface="Calibri" pitchFamily="34" charset="0"/>
              </a:rPr>
              <a:t>TTML spec </a:t>
            </a:r>
            <a:r>
              <a:rPr lang="en-GB" sz="1400" kern="0" dirty="0" err="1">
                <a:latin typeface="Calibri" pitchFamily="34" charset="0"/>
              </a:rPr>
              <a:t>incl</a:t>
            </a:r>
            <a:r>
              <a:rPr lang="en-GB" sz="1400" kern="0" dirty="0">
                <a:latin typeface="Calibri" pitchFamily="34" charset="0"/>
              </a:rPr>
              <a:t> characters (DVB Western European “UTF-8” subset) plus </a:t>
            </a:r>
          </a:p>
          <a:p>
            <a:pPr marL="800100" lvl="1" indent="-342900" eaLnBrk="0" hangingPunct="0">
              <a:spcBef>
                <a:spcPct val="20000"/>
              </a:spcBef>
              <a:buFont typeface="Arial" pitchFamily="34" charset="0"/>
              <a:buChar char="•"/>
              <a:defRPr/>
            </a:pPr>
            <a:r>
              <a:rPr lang="en-GB" sz="1400" kern="0" dirty="0">
                <a:latin typeface="Calibri" pitchFamily="34" charset="0"/>
              </a:rPr>
              <a:t>TTML spec </a:t>
            </a:r>
            <a:r>
              <a:rPr lang="en-GB" sz="1400" kern="0" dirty="0" err="1">
                <a:latin typeface="Calibri" pitchFamily="34" charset="0"/>
              </a:rPr>
              <a:t>incl</a:t>
            </a:r>
            <a:r>
              <a:rPr lang="en-GB" sz="1400" kern="0" dirty="0">
                <a:latin typeface="Calibri" pitchFamily="34" charset="0"/>
              </a:rPr>
              <a:t> a number of default fonts (4 font families and 7 reference fonts but spec do not </a:t>
            </a:r>
            <a:r>
              <a:rPr lang="en-GB" sz="1400" kern="0" dirty="0" err="1">
                <a:latin typeface="Calibri" pitchFamily="34" charset="0"/>
              </a:rPr>
              <a:t>excl</a:t>
            </a:r>
            <a:r>
              <a:rPr lang="en-GB" sz="1400" kern="0" dirty="0">
                <a:latin typeface="Calibri" pitchFamily="34" charset="0"/>
              </a:rPr>
              <a:t> IRD to use another font within same font family)</a:t>
            </a:r>
          </a:p>
          <a:p>
            <a:pPr marL="1257300" lvl="2" indent="-342900" eaLnBrk="0" hangingPunct="0">
              <a:spcBef>
                <a:spcPct val="20000"/>
              </a:spcBef>
              <a:buFont typeface="Arial" pitchFamily="34" charset="0"/>
              <a:buChar char="•"/>
              <a:defRPr/>
            </a:pPr>
            <a:r>
              <a:rPr lang="en-GB" sz="1400" kern="0" dirty="0">
                <a:latin typeface="Calibri" pitchFamily="34" charset="0"/>
              </a:rPr>
              <a:t>Tiresias </a:t>
            </a:r>
            <a:r>
              <a:rPr lang="en-GB" sz="1100" kern="0" dirty="0">
                <a:latin typeface="Calibri" pitchFamily="34" charset="0"/>
              </a:rPr>
              <a:t>(Tiresias family/Tiresias </a:t>
            </a:r>
            <a:r>
              <a:rPr lang="en-GB" sz="1100" kern="0" dirty="0" err="1">
                <a:latin typeface="Calibri" pitchFamily="34" charset="0"/>
              </a:rPr>
              <a:t>Screenfont</a:t>
            </a:r>
            <a:r>
              <a:rPr lang="en-GB" sz="1100" kern="0" dirty="0">
                <a:latin typeface="Calibri" pitchFamily="34" charset="0"/>
              </a:rPr>
              <a:t>)</a:t>
            </a:r>
            <a:r>
              <a:rPr lang="en-GB" sz="1200" kern="0" dirty="0">
                <a:latin typeface="Calibri" pitchFamily="34" charset="0"/>
              </a:rPr>
              <a:t> </a:t>
            </a:r>
            <a:r>
              <a:rPr lang="en-GB" sz="1400" kern="0" dirty="0">
                <a:latin typeface="Calibri" pitchFamily="34" charset="0"/>
              </a:rPr>
              <a:t>has not defined any of the 10 missing characters for Sami Skolt</a:t>
            </a:r>
          </a:p>
          <a:p>
            <a:pPr marL="1257300" lvl="2" indent="-342900" eaLnBrk="0" hangingPunct="0">
              <a:spcBef>
                <a:spcPct val="20000"/>
              </a:spcBef>
              <a:buFont typeface="Arial" pitchFamily="34" charset="0"/>
              <a:buChar char="•"/>
              <a:defRPr/>
            </a:pPr>
            <a:r>
              <a:rPr lang="en-GB" sz="1400" kern="0" dirty="0" err="1">
                <a:latin typeface="Calibri" pitchFamily="34" charset="0"/>
              </a:rPr>
              <a:t>monospaceSansSerif</a:t>
            </a:r>
            <a:r>
              <a:rPr lang="en-GB" sz="1400" kern="0" dirty="0">
                <a:latin typeface="Calibri" pitchFamily="34" charset="0"/>
              </a:rPr>
              <a:t> </a:t>
            </a:r>
            <a:r>
              <a:rPr lang="en-GB" sz="1200" kern="0" dirty="0">
                <a:latin typeface="Calibri" pitchFamily="34" charset="0"/>
              </a:rPr>
              <a:t>(</a:t>
            </a:r>
            <a:r>
              <a:rPr lang="en-GB" sz="1200" kern="0" dirty="0" err="1">
                <a:latin typeface="Calibri" pitchFamily="34" charset="0"/>
              </a:rPr>
              <a:t>monospaceSansSerif</a:t>
            </a:r>
            <a:r>
              <a:rPr lang="en-GB" sz="1200" kern="0" dirty="0">
                <a:latin typeface="Calibri" pitchFamily="34" charset="0"/>
              </a:rPr>
              <a:t> family/Letter Gothic 12 Pitch font) </a:t>
            </a:r>
            <a:r>
              <a:rPr lang="en-GB" sz="1400" kern="0" dirty="0">
                <a:latin typeface="Calibri" pitchFamily="34" charset="0"/>
              </a:rPr>
              <a:t>has not defined one of the 10 missing characters for Sami Skolt</a:t>
            </a:r>
          </a:p>
          <a:p>
            <a:pPr marL="1257300" lvl="2" indent="-342900" eaLnBrk="0" hangingPunct="0">
              <a:spcBef>
                <a:spcPct val="20000"/>
              </a:spcBef>
              <a:buFont typeface="Arial" pitchFamily="34" charset="0"/>
              <a:buChar char="•"/>
              <a:defRPr/>
            </a:pPr>
            <a:r>
              <a:rPr lang="en-GB" sz="1400" kern="0" dirty="0" err="1">
                <a:latin typeface="Calibri" pitchFamily="34" charset="0"/>
              </a:rPr>
              <a:t>proportionalSansSerif</a:t>
            </a:r>
            <a:r>
              <a:rPr lang="en-GB" sz="1400" kern="0" dirty="0">
                <a:latin typeface="Calibri" pitchFamily="34" charset="0"/>
              </a:rPr>
              <a:t> </a:t>
            </a:r>
            <a:r>
              <a:rPr lang="en-GB" sz="1200" kern="0" dirty="0">
                <a:latin typeface="Calibri" pitchFamily="34" charset="0"/>
              </a:rPr>
              <a:t>(</a:t>
            </a:r>
            <a:r>
              <a:rPr lang="en-GB" sz="1200" kern="0" dirty="0" err="1">
                <a:latin typeface="Calibri" pitchFamily="34" charset="0"/>
              </a:rPr>
              <a:t>ref.fonts</a:t>
            </a:r>
            <a:r>
              <a:rPr lang="en-GB" sz="1200" kern="0" dirty="0">
                <a:latin typeface="Calibri" pitchFamily="34" charset="0"/>
              </a:rPr>
              <a:t>:  Arial, Helvetica, Liberation Sans)</a:t>
            </a:r>
            <a:r>
              <a:rPr lang="en-GB" sz="1400" kern="0" dirty="0">
                <a:latin typeface="Calibri" pitchFamily="34" charset="0"/>
              </a:rPr>
              <a:t> and </a:t>
            </a:r>
            <a:r>
              <a:rPr lang="en-GB" sz="1400" kern="0" dirty="0" err="1">
                <a:latin typeface="Calibri" pitchFamily="34" charset="0"/>
              </a:rPr>
              <a:t>monospaceSerif</a:t>
            </a:r>
            <a:r>
              <a:rPr lang="en-GB" sz="1400" kern="0" dirty="0">
                <a:latin typeface="Calibri" pitchFamily="34" charset="0"/>
              </a:rPr>
              <a:t> </a:t>
            </a:r>
            <a:r>
              <a:rPr lang="en-GB" sz="1200" kern="0" dirty="0">
                <a:latin typeface="Calibri" pitchFamily="34" charset="0"/>
              </a:rPr>
              <a:t>(</a:t>
            </a:r>
            <a:r>
              <a:rPr lang="en-GB" sz="1200" kern="0" dirty="0" err="1">
                <a:latin typeface="Calibri" pitchFamily="34" charset="0"/>
              </a:rPr>
              <a:t>ref.fonts</a:t>
            </a:r>
            <a:r>
              <a:rPr lang="en-GB" sz="1200" kern="0" dirty="0">
                <a:latin typeface="Calibri" pitchFamily="34" charset="0"/>
              </a:rPr>
              <a:t>: Courier New and Liberation Mono)</a:t>
            </a:r>
            <a:r>
              <a:rPr lang="en-GB" sz="1400" kern="0" dirty="0">
                <a:latin typeface="Calibri" pitchFamily="34" charset="0"/>
              </a:rPr>
              <a:t>, support all 10 missing characters for Skolt Sami at least for the reference fonts.</a:t>
            </a:r>
          </a:p>
          <a:p>
            <a:pPr marL="800100" lvl="1" indent="-342900" eaLnBrk="0" hangingPunct="0">
              <a:spcBef>
                <a:spcPct val="20000"/>
              </a:spcBef>
              <a:buFont typeface="Arial" pitchFamily="34" charset="0"/>
              <a:buChar char="•"/>
              <a:defRPr/>
            </a:pPr>
            <a:r>
              <a:rPr lang="en-GB" sz="1400" kern="0" dirty="0">
                <a:latin typeface="Calibri" pitchFamily="34" charset="0"/>
              </a:rPr>
              <a:t>For adding the 10 missing characters for Sami Skolt, NorDig has accept not using two of the font families (for TTML subtitling w Skolt Sami).</a:t>
            </a:r>
          </a:p>
          <a:p>
            <a:pPr eaLnBrk="0" hangingPunct="0">
              <a:spcBef>
                <a:spcPct val="20000"/>
              </a:spcBef>
              <a:defRPr/>
            </a:pPr>
            <a:endParaRPr lang="en-GB" sz="1600" kern="0" dirty="0">
              <a:latin typeface="Calibri" pitchFamily="34" charset="0"/>
            </a:endParaRPr>
          </a:p>
        </p:txBody>
      </p:sp>
    </p:spTree>
    <p:extLst>
      <p:ext uri="{BB962C8B-B14F-4D97-AF65-F5344CB8AC3E}">
        <p14:creationId xmlns:p14="http://schemas.microsoft.com/office/powerpoint/2010/main" val="260587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GB" sz="1800" b="1" dirty="0">
                <a:solidFill>
                  <a:schemeClr val="tx1"/>
                </a:solidFill>
              </a:rPr>
              <a:t>Energy efficiency </a:t>
            </a:r>
            <a:br>
              <a:rPr lang="en-GB" sz="1800" b="1" dirty="0">
                <a:solidFill>
                  <a:schemeClr val="tx1"/>
                </a:solidFill>
              </a:rPr>
            </a:br>
            <a:r>
              <a:rPr lang="en-GB" sz="1400" b="1" dirty="0">
                <a:solidFill>
                  <a:schemeClr val="tx1"/>
                </a:solidFill>
              </a:rPr>
              <a:t>  </a:t>
            </a:r>
            <a:r>
              <a:rPr lang="en-GB"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GB"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7</a:t>
            </a:fld>
            <a:endParaRPr lang="en-GB"/>
          </a:p>
        </p:txBody>
      </p:sp>
      <p:sp>
        <p:nvSpPr>
          <p:cNvPr id="6" name="Platshållare för innehåll 1"/>
          <p:cNvSpPr txBox="1">
            <a:spLocks/>
          </p:cNvSpPr>
          <p:nvPr/>
        </p:nvSpPr>
        <p:spPr bwMode="auto">
          <a:xfrm>
            <a:off x="539552" y="1052736"/>
            <a:ext cx="8424936" cy="4248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GB" sz="1600" kern="0" dirty="0">
                <a:latin typeface="Calibri" pitchFamily="34" charset="0"/>
              </a:rPr>
              <a:t>NorDig Unified IRD spec</a:t>
            </a:r>
          </a:p>
          <a:p>
            <a:pPr marL="800100" lvl="1" indent="-342900" eaLnBrk="0" hangingPunct="0">
              <a:spcBef>
                <a:spcPct val="20000"/>
              </a:spcBef>
              <a:buFont typeface="Arial" pitchFamily="34" charset="0"/>
              <a:buChar char="•"/>
              <a:defRPr/>
            </a:pPr>
            <a:r>
              <a:rPr lang="en-GB" sz="1600" kern="0" dirty="0">
                <a:latin typeface="Calibri" pitchFamily="34" charset="0"/>
              </a:rPr>
              <a:t>Current IRD spec has as recommendation (should) text that IRDs should be energy efficient in all modes (operation, standby, updating…) and pointing to a number of European Commission (EC) regulation.</a:t>
            </a:r>
          </a:p>
          <a:p>
            <a:pPr marL="1257300" lvl="2" indent="-342900" eaLnBrk="0" hangingPunct="0">
              <a:spcBef>
                <a:spcPct val="20000"/>
              </a:spcBef>
              <a:buFont typeface="Arial" pitchFamily="34" charset="0"/>
              <a:buChar char="•"/>
              <a:defRPr/>
            </a:pPr>
            <a:r>
              <a:rPr lang="en-GB" sz="1600" kern="0" dirty="0">
                <a:latin typeface="Calibri" pitchFamily="34" charset="0"/>
              </a:rPr>
              <a:t>Text is a bit old and spring 2023 a number of EU/EC regulation related to energy efficiency comes in force/mandatory. </a:t>
            </a:r>
          </a:p>
          <a:p>
            <a:pPr marL="1257300" lvl="2" indent="-342900" eaLnBrk="0" hangingPunct="0">
              <a:spcBef>
                <a:spcPct val="20000"/>
              </a:spcBef>
              <a:buFont typeface="Arial" pitchFamily="34" charset="0"/>
              <a:buChar char="•"/>
              <a:defRPr/>
            </a:pPr>
            <a:r>
              <a:rPr lang="en-GB" sz="1600" kern="0" dirty="0">
                <a:latin typeface="Calibri" pitchFamily="34" charset="0"/>
              </a:rPr>
              <a:t>NorDig text needs to be updated and has today very little extra value.</a:t>
            </a:r>
          </a:p>
          <a:p>
            <a:pPr marL="800100" lvl="1" indent="-342900" eaLnBrk="0" hangingPunct="0">
              <a:spcBef>
                <a:spcPct val="20000"/>
              </a:spcBef>
              <a:buFont typeface="Arial" pitchFamily="34" charset="0"/>
              <a:buChar char="•"/>
              <a:defRPr/>
            </a:pPr>
            <a:r>
              <a:rPr lang="en-GB" sz="1600" kern="0" dirty="0">
                <a:latin typeface="Calibri" pitchFamily="34" charset="0"/>
              </a:rPr>
              <a:t>Proposal is for next revision remove the whole section/text about energy efficiency.  </a:t>
            </a:r>
          </a:p>
          <a:p>
            <a:pPr marL="800100" lvl="1" indent="-342900" eaLnBrk="0" hangingPunct="0">
              <a:spcBef>
                <a:spcPct val="20000"/>
              </a:spcBef>
              <a:buFont typeface="Arial" pitchFamily="34" charset="0"/>
              <a:buChar char="•"/>
              <a:defRPr/>
            </a:pPr>
            <a:r>
              <a:rPr lang="en-GB" sz="1600" kern="0" dirty="0">
                <a:solidFill>
                  <a:srgbClr val="008000"/>
                </a:solidFill>
                <a:latin typeface="Calibri" pitchFamily="34" charset="0"/>
              </a:rPr>
              <a:t>Excom view?</a:t>
            </a:r>
            <a:r>
              <a:rPr lang="en-GB" sz="1600" kern="0" dirty="0">
                <a:latin typeface="Calibri" pitchFamily="34" charset="0"/>
              </a:rPr>
              <a:t> </a:t>
            </a:r>
          </a:p>
        </p:txBody>
      </p:sp>
    </p:spTree>
    <p:extLst>
      <p:ext uri="{BB962C8B-B14F-4D97-AF65-F5344CB8AC3E}">
        <p14:creationId xmlns:p14="http://schemas.microsoft.com/office/powerpoint/2010/main" val="249041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GB" sz="2000" b="1" dirty="0"/>
              <a:t>Industry input </a:t>
            </a:r>
            <a:r>
              <a:rPr lang="en-GB" sz="1200" b="1" strike="dblStrike" dirty="0"/>
              <a:t>new future features/requirements </a:t>
            </a:r>
            <a:br>
              <a:rPr lang="en-GB" sz="1800" b="1" dirty="0">
                <a:solidFill>
                  <a:schemeClr val="tx1"/>
                </a:solidFill>
              </a:rPr>
            </a:br>
            <a:r>
              <a:rPr lang="en-GB" sz="1400" b="1" dirty="0">
                <a:solidFill>
                  <a:schemeClr val="tx1"/>
                </a:solidFill>
              </a:rPr>
              <a:t>  </a:t>
            </a:r>
            <a:r>
              <a:rPr lang="en-GB"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GB"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8</a:t>
            </a:fld>
            <a:endParaRPr lang="en-GB"/>
          </a:p>
        </p:txBody>
      </p:sp>
      <p:sp>
        <p:nvSpPr>
          <p:cNvPr id="6" name="Platshållare för innehåll 1"/>
          <p:cNvSpPr txBox="1">
            <a:spLocks/>
          </p:cNvSpPr>
          <p:nvPr/>
        </p:nvSpPr>
        <p:spPr bwMode="auto">
          <a:xfrm>
            <a:off x="755576" y="1412776"/>
            <a:ext cx="7272808"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GB" sz="1600" b="1" kern="0" dirty="0">
                <a:solidFill>
                  <a:srgbClr val="663300"/>
                </a:solidFill>
                <a:latin typeface="Calibri" pitchFamily="34" charset="0"/>
              </a:rPr>
              <a:t>Background information (from NorDig T/Per T)</a:t>
            </a:r>
          </a:p>
          <a:p>
            <a:pPr eaLnBrk="0" hangingPunct="0">
              <a:spcBef>
                <a:spcPct val="20000"/>
              </a:spcBef>
              <a:defRPr/>
            </a:pPr>
            <a:r>
              <a:rPr lang="en-GB" sz="1600" b="1" kern="0" dirty="0">
                <a:solidFill>
                  <a:srgbClr val="663300"/>
                </a:solidFill>
                <a:latin typeface="Calibri" pitchFamily="34" charset="0"/>
              </a:rPr>
              <a:t>See separate input from Industry and discussion at Report from Industry </a:t>
            </a:r>
          </a:p>
          <a:p>
            <a:pPr marL="342900" indent="-342900" eaLnBrk="0" hangingPunct="0">
              <a:spcBef>
                <a:spcPct val="20000"/>
              </a:spcBef>
              <a:buFont typeface="Arial" pitchFamily="34" charset="0"/>
              <a:buChar char="•"/>
              <a:defRPr/>
            </a:pPr>
            <a:r>
              <a:rPr lang="en-GB" sz="1600" b="1" kern="0" dirty="0">
                <a:latin typeface="Calibri" pitchFamily="34" charset="0"/>
              </a:rPr>
              <a:t>New requirements/features: </a:t>
            </a:r>
            <a:r>
              <a:rPr lang="en-GB" sz="1600" kern="0" dirty="0">
                <a:latin typeface="Calibri" pitchFamily="34" charset="0"/>
              </a:rPr>
              <a:t>Industry/IRD manufactures asking that BEFORE NorDig starts drafting new features and/or requirements, that NorDig have secured among NorDig Broadcast &amp; Operator members that there is a real need and concrete plans for using these new feature/requirement </a:t>
            </a:r>
            <a:r>
              <a:rPr lang="en-GB" sz="1400" kern="0" dirty="0">
                <a:latin typeface="Calibri" pitchFamily="34" charset="0"/>
              </a:rPr>
              <a:t>(among things in order to avoid nice-to-have tools and requirements)</a:t>
            </a:r>
            <a:r>
              <a:rPr lang="en-GB" sz="1600" kern="0" dirty="0">
                <a:latin typeface="Calibri" pitchFamily="34" charset="0"/>
              </a:rPr>
              <a:t>. </a:t>
            </a:r>
            <a:r>
              <a:rPr lang="en-GB" sz="1600" kern="0" dirty="0">
                <a:solidFill>
                  <a:srgbClr val="663300"/>
                </a:solidFill>
                <a:latin typeface="Calibri" pitchFamily="34" charset="0"/>
              </a:rPr>
              <a:t>NorDig has in past when starting with new </a:t>
            </a:r>
            <a:r>
              <a:rPr lang="en-GB" sz="1600" b="1" kern="0" dirty="0">
                <a:solidFill>
                  <a:srgbClr val="663300"/>
                </a:solidFill>
                <a:latin typeface="Calibri" pitchFamily="34" charset="0"/>
              </a:rPr>
              <a:t>major</a:t>
            </a:r>
            <a:r>
              <a:rPr lang="en-GB" sz="1600" kern="0" dirty="0">
                <a:solidFill>
                  <a:srgbClr val="663300"/>
                </a:solidFill>
                <a:latin typeface="Calibri" pitchFamily="34" charset="0"/>
              </a:rPr>
              <a:t> requirements/tools (like HEVC, NGA) started with first defining Commercial Requirements.</a:t>
            </a:r>
          </a:p>
          <a:p>
            <a:pPr marL="342900" indent="-342900" eaLnBrk="0" hangingPunct="0">
              <a:spcBef>
                <a:spcPct val="20000"/>
              </a:spcBef>
              <a:buFont typeface="Arial" pitchFamily="34" charset="0"/>
              <a:buChar char="•"/>
              <a:defRPr/>
            </a:pPr>
            <a:r>
              <a:rPr lang="en-GB" sz="1600" b="1" kern="0" dirty="0">
                <a:solidFill>
                  <a:srgbClr val="663300"/>
                </a:solidFill>
                <a:latin typeface="Calibri" pitchFamily="34" charset="0"/>
              </a:rPr>
              <a:t>Grace period</a:t>
            </a:r>
            <a:r>
              <a:rPr lang="en-GB" sz="1600" kern="0" dirty="0">
                <a:solidFill>
                  <a:srgbClr val="663300"/>
                </a:solidFill>
                <a:latin typeface="Calibri" pitchFamily="34" charset="0"/>
              </a:rPr>
              <a:t> (published date from which date a new coming mandatory requirement get in force). NorDig has since earlier, when introducing new stricter requirements and features/tools, included these coming requirements/changes (with a grace period) within our NorDig open published specifications, in order to give the Industry information and time to implement. These grace periods are normally checked with the Industry to get reasonable time to implement.  </a:t>
            </a:r>
          </a:p>
          <a:p>
            <a:pPr marL="342900" indent="-342900" eaLnBrk="0" hangingPunct="0">
              <a:spcBef>
                <a:spcPct val="20000"/>
              </a:spcBef>
              <a:buFont typeface="Arial" pitchFamily="34" charset="0"/>
              <a:buChar char="•"/>
              <a:defRPr/>
            </a:pPr>
            <a:endParaRPr lang="en-GB" sz="1600" kern="0" dirty="0">
              <a:latin typeface="Calibri" pitchFamily="34" charset="0"/>
            </a:endParaRPr>
          </a:p>
        </p:txBody>
      </p:sp>
      <p:sp>
        <p:nvSpPr>
          <p:cNvPr id="2" name="TextBox 1">
            <a:extLst>
              <a:ext uri="{FF2B5EF4-FFF2-40B4-BE49-F238E27FC236}">
                <a16:creationId xmlns:a16="http://schemas.microsoft.com/office/drawing/2014/main" id="{46FA9EBE-761C-C8BA-6A1A-0AF6C75DF51E}"/>
              </a:ext>
            </a:extLst>
          </p:cNvPr>
          <p:cNvSpPr txBox="1"/>
          <p:nvPr/>
        </p:nvSpPr>
        <p:spPr>
          <a:xfrm rot="20350224">
            <a:off x="50642" y="1033754"/>
            <a:ext cx="1697901" cy="369332"/>
          </a:xfrm>
          <a:prstGeom prst="rect">
            <a:avLst/>
          </a:prstGeom>
          <a:noFill/>
        </p:spPr>
        <p:txBody>
          <a:bodyPr wrap="none" rtlCol="0">
            <a:spAutoFit/>
          </a:bodyPr>
          <a:lstStyle/>
          <a:p>
            <a:r>
              <a:rPr lang="sv-SE" b="1" dirty="0" err="1">
                <a:solidFill>
                  <a:srgbClr val="0070C0"/>
                </a:solidFill>
              </a:rPr>
              <a:t>Updated</a:t>
            </a:r>
            <a:r>
              <a:rPr lang="sv-SE" b="1" dirty="0">
                <a:solidFill>
                  <a:srgbClr val="0070C0"/>
                </a:solidFill>
              </a:rPr>
              <a:t> </a:t>
            </a:r>
            <a:r>
              <a:rPr lang="sv-SE" b="1" dirty="0" err="1">
                <a:solidFill>
                  <a:srgbClr val="0070C0"/>
                </a:solidFill>
              </a:rPr>
              <a:t>slide</a:t>
            </a:r>
            <a:endParaRPr lang="sv-SE" b="1" dirty="0">
              <a:solidFill>
                <a:srgbClr val="0070C0"/>
              </a:solidFill>
            </a:endParaRPr>
          </a:p>
        </p:txBody>
      </p:sp>
    </p:spTree>
    <p:extLst>
      <p:ext uri="{BB962C8B-B14F-4D97-AF65-F5344CB8AC3E}">
        <p14:creationId xmlns:p14="http://schemas.microsoft.com/office/powerpoint/2010/main" val="2315113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GB" sz="2000" b="1" dirty="0"/>
              <a:t>HbbTV </a:t>
            </a:r>
            <a:r>
              <a:rPr lang="en-GB" sz="1800" b="1" dirty="0"/>
              <a:t>Rules of Operation</a:t>
            </a:r>
            <a:br>
              <a:rPr lang="en-GB" sz="1800" b="1" dirty="0">
                <a:solidFill>
                  <a:schemeClr val="tx1"/>
                </a:solidFill>
              </a:rPr>
            </a:br>
            <a:r>
              <a:rPr lang="en-GB" sz="1400" b="1" dirty="0">
                <a:solidFill>
                  <a:schemeClr val="tx1"/>
                </a:solidFill>
              </a:rPr>
              <a:t>  </a:t>
            </a:r>
            <a:r>
              <a:rPr lang="en-GB" sz="1400" b="1" dirty="0"/>
              <a:t>  NorDig Excom meeting </a:t>
            </a:r>
            <a:r>
              <a:rPr lang="en-US" sz="1400" b="1" kern="0" dirty="0">
                <a:latin typeface="+mj-lt"/>
                <a:ea typeface="+mj-ea"/>
                <a:cs typeface="+mj-cs"/>
              </a:rPr>
              <a:t>9</a:t>
            </a:r>
            <a:r>
              <a:rPr lang="en-US" sz="1400" b="1" kern="0" baseline="30000" dirty="0">
                <a:latin typeface="+mj-lt"/>
                <a:ea typeface="+mj-ea"/>
                <a:cs typeface="+mj-cs"/>
              </a:rPr>
              <a:t>th</a:t>
            </a:r>
            <a:r>
              <a:rPr lang="en-US" sz="1400" b="1" kern="0" dirty="0">
                <a:latin typeface="+mj-lt"/>
                <a:ea typeface="+mj-ea"/>
                <a:cs typeface="+mj-cs"/>
              </a:rPr>
              <a:t> March 2023 </a:t>
            </a:r>
            <a:endParaRPr lang="en-GB"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9</a:t>
            </a:fld>
            <a:endParaRPr lang="en-GB"/>
          </a:p>
        </p:txBody>
      </p:sp>
      <p:sp>
        <p:nvSpPr>
          <p:cNvPr id="6" name="Platshållare för innehåll 1"/>
          <p:cNvSpPr txBox="1">
            <a:spLocks/>
          </p:cNvSpPr>
          <p:nvPr/>
        </p:nvSpPr>
        <p:spPr bwMode="auto">
          <a:xfrm>
            <a:off x="1241630" y="801382"/>
            <a:ext cx="7715200" cy="48965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GB" sz="1600" b="1" kern="0" dirty="0">
                <a:solidFill>
                  <a:srgbClr val="663300"/>
                </a:solidFill>
                <a:latin typeface="Calibri" pitchFamily="34" charset="0"/>
              </a:rPr>
              <a:t>New item under discussion in NorDig T group (Feb2023) </a:t>
            </a:r>
          </a:p>
          <a:p>
            <a:pPr eaLnBrk="0" hangingPunct="0">
              <a:spcBef>
                <a:spcPct val="20000"/>
              </a:spcBef>
              <a:defRPr/>
            </a:pPr>
            <a:r>
              <a:rPr lang="en-GB" sz="1600" kern="0" dirty="0">
                <a:latin typeface="Calibri" pitchFamily="34" charset="0"/>
              </a:rPr>
              <a:t>Current NorDig Rules of Operation has a sentence related to HbbTV </a:t>
            </a:r>
            <a:r>
              <a:rPr lang="en-GB" sz="1200" kern="0" dirty="0">
                <a:latin typeface="Calibri" pitchFamily="34" charset="0"/>
              </a:rPr>
              <a:t>(introduced spring 2021)</a:t>
            </a:r>
            <a:r>
              <a:rPr lang="en-GB" sz="1600" kern="0" dirty="0">
                <a:latin typeface="Calibri" pitchFamily="34" charset="0"/>
              </a:rPr>
              <a:t> and 2rn/RTÉNL now </a:t>
            </a:r>
            <a:r>
              <a:rPr lang="en-GB" sz="1200" kern="0" dirty="0">
                <a:latin typeface="Calibri" pitchFamily="34" charset="0"/>
              </a:rPr>
              <a:t>(Feb2023) </a:t>
            </a:r>
            <a:r>
              <a:rPr lang="en-GB" sz="1600" kern="0" dirty="0">
                <a:latin typeface="Calibri" pitchFamily="34" charset="0"/>
              </a:rPr>
              <a:t>reported that this is rather sensitive and controversial for them:</a:t>
            </a:r>
          </a:p>
          <a:p>
            <a:pPr eaLnBrk="0" hangingPunct="0">
              <a:spcBef>
                <a:spcPct val="20000"/>
              </a:spcBef>
              <a:defRPr/>
            </a:pPr>
            <a:r>
              <a:rPr lang="en-GB" sz="1600" kern="0" dirty="0">
                <a:latin typeface="Calibri" pitchFamily="34" charset="0"/>
              </a:rPr>
              <a:t>“</a:t>
            </a:r>
            <a:r>
              <a:rPr lang="en-IE" sz="1400" dirty="0">
                <a:effectLst/>
                <a:latin typeface="Times New Roman" panose="02020603050405020304" pitchFamily="18" charset="0"/>
                <a:ea typeface="Calibri" panose="020F0502020204030204" pitchFamily="34" charset="0"/>
              </a:rPr>
              <a:t>NorDig Broadcasters or Operators should liaise with manufacturers before launching new HbbTV applications or before publishing significant updates to existing HbbTV applications.</a:t>
            </a:r>
            <a:r>
              <a:rPr lang="en-GB" sz="1600" kern="0" dirty="0">
                <a:latin typeface="Calibri" pitchFamily="34" charset="0"/>
              </a:rPr>
              <a:t>”.</a:t>
            </a:r>
          </a:p>
          <a:p>
            <a:pPr marL="285750" indent="-285750" eaLnBrk="0" hangingPunct="0">
              <a:spcBef>
                <a:spcPct val="20000"/>
              </a:spcBef>
              <a:buFont typeface="Arial" panose="020B0604020202020204" pitchFamily="34" charset="0"/>
              <a:buChar char="•"/>
              <a:defRPr/>
            </a:pPr>
            <a:r>
              <a:rPr lang="en-GB" sz="1600" kern="0" dirty="0">
                <a:latin typeface="Calibri" pitchFamily="34" charset="0"/>
              </a:rPr>
              <a:t>The text was added after quite many discussions within the NorDig/T &amp; subgroups.</a:t>
            </a:r>
          </a:p>
          <a:p>
            <a:pPr marL="285750" indent="-285750" eaLnBrk="0" hangingPunct="0">
              <a:spcBef>
                <a:spcPct val="20000"/>
              </a:spcBef>
              <a:buFont typeface="Arial" panose="020B0604020202020204" pitchFamily="34" charset="0"/>
              <a:buChar char="•"/>
              <a:defRPr/>
            </a:pPr>
            <a:r>
              <a:rPr lang="en-GB" sz="1600" kern="0" dirty="0">
                <a:latin typeface="Calibri" pitchFamily="34" charset="0"/>
              </a:rPr>
              <a:t>The TV manufactures/Industry has history from several occasions when Broadcasters has added an “untested” HbbTV app which misbehaved/crashed for viewers, resulting in many complains and calls to the TV manufactures.</a:t>
            </a:r>
          </a:p>
          <a:p>
            <a:pPr marL="285750" indent="-285750" eaLnBrk="0" hangingPunct="0">
              <a:spcBef>
                <a:spcPct val="20000"/>
              </a:spcBef>
              <a:buFont typeface="Arial" panose="020B0604020202020204" pitchFamily="34" charset="0"/>
              <a:buChar char="•"/>
              <a:defRPr/>
            </a:pPr>
            <a:r>
              <a:rPr lang="en-GB" sz="1600" kern="0" dirty="0">
                <a:latin typeface="Calibri" pitchFamily="34" charset="0"/>
              </a:rPr>
              <a:t>Broadcasters &amp; Operators was at that time </a:t>
            </a:r>
            <a:r>
              <a:rPr lang="en-GB" sz="1200" kern="0" dirty="0">
                <a:latin typeface="Calibri" pitchFamily="34" charset="0"/>
              </a:rPr>
              <a:t>(2020/2021)</a:t>
            </a:r>
            <a:r>
              <a:rPr lang="en-GB" sz="1600" kern="0" dirty="0">
                <a:latin typeface="Calibri" pitchFamily="34" charset="0"/>
              </a:rPr>
              <a:t> reluctant but accepted it as an optional (should) requirement.</a:t>
            </a:r>
          </a:p>
          <a:p>
            <a:pPr marL="285750" indent="-285750" eaLnBrk="0" hangingPunct="0">
              <a:spcBef>
                <a:spcPct val="20000"/>
              </a:spcBef>
              <a:buFont typeface="Arial" panose="020B0604020202020204" pitchFamily="34" charset="0"/>
              <a:buChar char="•"/>
              <a:defRPr/>
            </a:pPr>
            <a:r>
              <a:rPr lang="en-GB" sz="1600" kern="0" dirty="0">
                <a:latin typeface="Calibri" pitchFamily="34" charset="0"/>
              </a:rPr>
              <a:t>After 2rn/RTÉNL input, the item was revisited at NorDig/T meeting Feb2023, </a:t>
            </a:r>
          </a:p>
          <a:p>
            <a:pPr marL="742950" lvl="1" indent="-285750" eaLnBrk="0" hangingPunct="0">
              <a:spcBef>
                <a:spcPct val="20000"/>
              </a:spcBef>
              <a:buFont typeface="Arial" panose="020B0604020202020204" pitchFamily="34" charset="0"/>
              <a:buChar char="•"/>
              <a:defRPr/>
            </a:pPr>
            <a:r>
              <a:rPr lang="en-GB" sz="1600" kern="0" dirty="0">
                <a:latin typeface="Calibri" pitchFamily="34" charset="0"/>
              </a:rPr>
              <a:t>the TV manufactures still finds this text very important.</a:t>
            </a:r>
          </a:p>
          <a:p>
            <a:pPr marL="742950" lvl="1" indent="-285750" eaLnBrk="0" hangingPunct="0">
              <a:spcBef>
                <a:spcPct val="20000"/>
              </a:spcBef>
              <a:buFont typeface="Arial" panose="020B0604020202020204" pitchFamily="34" charset="0"/>
              <a:buChar char="•"/>
              <a:defRPr/>
            </a:pPr>
            <a:r>
              <a:rPr lang="en-GB" sz="1600" kern="0" dirty="0">
                <a:latin typeface="Calibri" pitchFamily="34" charset="0"/>
              </a:rPr>
              <a:t>It was proposed to add an explanation what this liaison refers to (text still under drafting), e.g. that the TV manufactures get a chance to test the apps before real launch. Quite few active Broadcasters in NorDig HbbTV discussion    </a:t>
            </a:r>
          </a:p>
          <a:p>
            <a:pPr lvl="1" eaLnBrk="0" hangingPunct="0">
              <a:spcBef>
                <a:spcPct val="20000"/>
              </a:spcBef>
              <a:defRPr/>
            </a:pPr>
            <a:r>
              <a:rPr lang="en-GB" sz="1600" kern="0" dirty="0">
                <a:latin typeface="Calibri" pitchFamily="34" charset="0"/>
              </a:rPr>
              <a:t>…to be reported more on next NorDig Excom  </a:t>
            </a:r>
            <a:r>
              <a:rPr lang="en-GB" sz="1600" kern="0" dirty="0">
                <a:solidFill>
                  <a:srgbClr val="008000"/>
                </a:solidFill>
                <a:latin typeface="Calibri" pitchFamily="34" charset="0"/>
              </a:rPr>
              <a:t>(Excom view?)</a:t>
            </a:r>
          </a:p>
        </p:txBody>
      </p:sp>
      <p:sp>
        <p:nvSpPr>
          <p:cNvPr id="2" name="TextBox 1">
            <a:extLst>
              <a:ext uri="{FF2B5EF4-FFF2-40B4-BE49-F238E27FC236}">
                <a16:creationId xmlns:a16="http://schemas.microsoft.com/office/drawing/2014/main" id="{46FA9EBE-761C-C8BA-6A1A-0AF6C75DF51E}"/>
              </a:ext>
            </a:extLst>
          </p:cNvPr>
          <p:cNvSpPr txBox="1"/>
          <p:nvPr/>
        </p:nvSpPr>
        <p:spPr>
          <a:xfrm rot="21123577">
            <a:off x="38534" y="873250"/>
            <a:ext cx="1249060" cy="369332"/>
          </a:xfrm>
          <a:prstGeom prst="rect">
            <a:avLst/>
          </a:prstGeom>
          <a:noFill/>
        </p:spPr>
        <p:txBody>
          <a:bodyPr wrap="none" rtlCol="0">
            <a:spAutoFit/>
          </a:bodyPr>
          <a:lstStyle/>
          <a:p>
            <a:r>
              <a:rPr lang="sv-SE" b="1" dirty="0">
                <a:solidFill>
                  <a:srgbClr val="0070C0"/>
                </a:solidFill>
              </a:rPr>
              <a:t>New </a:t>
            </a:r>
            <a:r>
              <a:rPr lang="sv-SE" b="1" dirty="0" err="1">
                <a:solidFill>
                  <a:srgbClr val="0070C0"/>
                </a:solidFill>
              </a:rPr>
              <a:t>slide</a:t>
            </a:r>
            <a:endParaRPr lang="sv-SE" b="1" dirty="0">
              <a:solidFill>
                <a:srgbClr val="0070C0"/>
              </a:solidFill>
            </a:endParaRPr>
          </a:p>
        </p:txBody>
      </p:sp>
      <p:sp>
        <p:nvSpPr>
          <p:cNvPr id="5" name="TextBox 4">
            <a:extLst>
              <a:ext uri="{FF2B5EF4-FFF2-40B4-BE49-F238E27FC236}">
                <a16:creationId xmlns:a16="http://schemas.microsoft.com/office/drawing/2014/main" id="{4CBE0B51-8191-8B98-E1FA-2145523ECE05}"/>
              </a:ext>
            </a:extLst>
          </p:cNvPr>
          <p:cNvSpPr txBox="1"/>
          <p:nvPr/>
        </p:nvSpPr>
        <p:spPr>
          <a:xfrm>
            <a:off x="2015208" y="5531139"/>
            <a:ext cx="7128792" cy="1323439"/>
          </a:xfrm>
          <a:prstGeom prst="rect">
            <a:avLst/>
          </a:prstGeom>
          <a:noFill/>
        </p:spPr>
        <p:txBody>
          <a:bodyPr wrap="square" rtlCol="0">
            <a:spAutoFit/>
          </a:bodyPr>
          <a:lstStyle/>
          <a:p>
            <a:pPr>
              <a:spcBef>
                <a:spcPts val="0"/>
              </a:spcBef>
            </a:pPr>
            <a:r>
              <a:rPr lang="en-US" sz="1000" b="1" dirty="0">
                <a:effectLst/>
                <a:latin typeface="Times New Roman" panose="02020603050405020304" pitchFamily="18" charset="0"/>
                <a:ea typeface="Times New Roman" panose="02020603050405020304" pitchFamily="18" charset="0"/>
              </a:rPr>
              <a:t>Informative of early proposal of text (from the TV manufactures 24 Feb 2023, not yet discussed in NorDig/T &amp; </a:t>
            </a:r>
            <a:r>
              <a:rPr lang="en-US" sz="1000" b="1" dirty="0" err="1">
                <a:effectLst/>
                <a:latin typeface="Times New Roman" panose="02020603050405020304" pitchFamily="18" charset="0"/>
                <a:ea typeface="Times New Roman" panose="02020603050405020304" pitchFamily="18" charset="0"/>
              </a:rPr>
              <a:t>RoO</a:t>
            </a:r>
            <a:r>
              <a:rPr lang="en-US" sz="1000" b="1" dirty="0">
                <a:effectLst/>
                <a:latin typeface="Times New Roman" panose="02020603050405020304" pitchFamily="18" charset="0"/>
                <a:ea typeface="Times New Roman" panose="02020603050405020304" pitchFamily="18" charset="0"/>
              </a:rPr>
              <a:t> group):</a:t>
            </a:r>
          </a:p>
          <a:p>
            <a:pPr>
              <a:spcBef>
                <a:spcPts val="0"/>
              </a:spcBef>
            </a:pPr>
            <a:r>
              <a:rPr lang="en-US" sz="1000" dirty="0">
                <a:effectLst/>
                <a:latin typeface="Times New Roman" panose="02020603050405020304" pitchFamily="18" charset="0"/>
                <a:ea typeface="Times New Roman" panose="02020603050405020304" pitchFamily="18" charset="0"/>
              </a:rPr>
              <a:t>NorDig Broadcasters have a range of options to control the reach of NorDig HbbTV IRD on which their applications are tested, prior to an official deployment to all consumer IRD, such as:</a:t>
            </a:r>
            <a:endParaRPr lang="sv-SE" sz="1000" dirty="0">
              <a:effectLst/>
              <a:latin typeface="Times New Roman" panose="02020603050405020304" pitchFamily="18" charset="0"/>
              <a:ea typeface="Times New Roman" panose="02020603050405020304" pitchFamily="18" charset="0"/>
            </a:endParaRPr>
          </a:p>
          <a:p>
            <a:pPr>
              <a:spcBef>
                <a:spcPts val="0"/>
              </a:spcBef>
            </a:pPr>
            <a:r>
              <a:rPr lang="en-US" sz="1000" dirty="0">
                <a:effectLst/>
                <a:latin typeface="Times New Roman" panose="02020603050405020304" pitchFamily="18" charset="0"/>
                <a:ea typeface="Times New Roman" panose="02020603050405020304" pitchFamily="18" charset="0"/>
              </a:rPr>
              <a:t>-      Using broadcast services with hidden LCN </a:t>
            </a:r>
            <a:endParaRPr lang="sv-SE" sz="1000" dirty="0">
              <a:effectLst/>
              <a:latin typeface="Times New Roman" panose="02020603050405020304" pitchFamily="18" charset="0"/>
              <a:ea typeface="Times New Roman" panose="02020603050405020304" pitchFamily="18" charset="0"/>
            </a:endParaRPr>
          </a:p>
          <a:p>
            <a:pPr>
              <a:spcBef>
                <a:spcPts val="0"/>
              </a:spcBef>
            </a:pPr>
            <a:r>
              <a:rPr lang="en-US" sz="1000" dirty="0">
                <a:effectLst/>
                <a:latin typeface="Times New Roman" panose="02020603050405020304" pitchFamily="18" charset="0"/>
                <a:ea typeface="Times New Roman" panose="02020603050405020304" pitchFamily="18" charset="0"/>
              </a:rPr>
              <a:t>-      hidden key code access to test application </a:t>
            </a:r>
            <a:endParaRPr lang="sv-SE" sz="1000" dirty="0">
              <a:effectLst/>
              <a:latin typeface="Times New Roman" panose="02020603050405020304" pitchFamily="18" charset="0"/>
              <a:ea typeface="Times New Roman" panose="02020603050405020304" pitchFamily="18" charset="0"/>
            </a:endParaRPr>
          </a:p>
          <a:p>
            <a:pPr>
              <a:spcBef>
                <a:spcPts val="0"/>
              </a:spcBef>
            </a:pPr>
            <a:r>
              <a:rPr lang="en-US" sz="1000" dirty="0">
                <a:effectLst/>
                <a:latin typeface="Times New Roman" panose="02020603050405020304" pitchFamily="18" charset="0"/>
                <a:ea typeface="Times New Roman" panose="02020603050405020304" pitchFamily="18" charset="0"/>
              </a:rPr>
              <a:t>-      providing manufacturer with test transport streams </a:t>
            </a:r>
            <a:r>
              <a:rPr lang="en-US" sz="1000" dirty="0" err="1">
                <a:effectLst/>
                <a:latin typeface="Times New Roman" panose="02020603050405020304" pitchFamily="18" charset="0"/>
                <a:ea typeface="Times New Roman" panose="02020603050405020304" pitchFamily="18" charset="0"/>
              </a:rPr>
              <a:t>signalling</a:t>
            </a:r>
            <a:r>
              <a:rPr lang="en-US" sz="1000" dirty="0">
                <a:effectLst/>
                <a:latin typeface="Times New Roman" panose="02020603050405020304" pitchFamily="18" charset="0"/>
                <a:ea typeface="Times New Roman" panose="02020603050405020304" pitchFamily="18" charset="0"/>
              </a:rPr>
              <a:t> the test application URL </a:t>
            </a:r>
            <a:endParaRPr lang="sv-SE" sz="1000" dirty="0">
              <a:effectLst/>
              <a:latin typeface="Times New Roman" panose="02020603050405020304" pitchFamily="18" charset="0"/>
              <a:ea typeface="Times New Roman" panose="02020603050405020304" pitchFamily="18" charset="0"/>
            </a:endParaRPr>
          </a:p>
          <a:p>
            <a:pPr>
              <a:spcBef>
                <a:spcPts val="0"/>
              </a:spcBef>
            </a:pPr>
            <a:r>
              <a:rPr lang="en-US" sz="1000" dirty="0">
                <a:effectLst/>
                <a:latin typeface="Times New Roman" panose="02020603050405020304" pitchFamily="18" charset="0"/>
                <a:ea typeface="Times New Roman" panose="02020603050405020304" pitchFamily="18" charset="0"/>
              </a:rPr>
              <a:t>-      participation in or hosting HbbTV interoperability test events (</a:t>
            </a:r>
            <a:r>
              <a:rPr lang="en-US" sz="1000" dirty="0" err="1">
                <a:effectLst/>
                <a:latin typeface="Times New Roman" panose="02020603050405020304" pitchFamily="18" charset="0"/>
                <a:ea typeface="Times New Roman" panose="02020603050405020304" pitchFamily="18" charset="0"/>
              </a:rPr>
              <a:t>plugfests</a:t>
            </a:r>
            <a:r>
              <a:rPr lang="en-US" sz="1000" dirty="0">
                <a:effectLst/>
                <a:latin typeface="Times New Roman" panose="02020603050405020304" pitchFamily="18" charset="0"/>
                <a:ea typeface="Times New Roman" panose="02020603050405020304" pitchFamily="18" charset="0"/>
              </a:rPr>
              <a:t>) </a:t>
            </a:r>
            <a:endParaRPr lang="sv-SE" sz="1000" dirty="0">
              <a:effectLst/>
              <a:latin typeface="Times New Roman" panose="02020603050405020304" pitchFamily="18" charset="0"/>
              <a:ea typeface="Times New Roman" panose="02020603050405020304" pitchFamily="18" charset="0"/>
            </a:endParaRPr>
          </a:p>
          <a:p>
            <a:pPr>
              <a:spcBef>
                <a:spcPts val="0"/>
              </a:spcBef>
            </a:pPr>
            <a:r>
              <a:rPr lang="en-US" sz="1000" dirty="0">
                <a:effectLst/>
                <a:latin typeface="Times New Roman" panose="02020603050405020304" pitchFamily="18" charset="0"/>
                <a:ea typeface="Times New Roman" panose="02020603050405020304" pitchFamily="18" charset="0"/>
              </a:rPr>
              <a:t>NorDig Broadcasters can consider Manufacturer representatives in </a:t>
            </a:r>
            <a:r>
              <a:rPr lang="en-US" sz="1000" dirty="0" err="1">
                <a:effectLst/>
                <a:latin typeface="Times New Roman" panose="02020603050405020304" pitchFamily="18" charset="0"/>
                <a:ea typeface="Times New Roman" panose="02020603050405020304" pitchFamily="18" charset="0"/>
              </a:rPr>
              <a:t>Nordig</a:t>
            </a:r>
            <a:r>
              <a:rPr lang="en-US" sz="1000" dirty="0">
                <a:effectLst/>
                <a:latin typeface="Times New Roman" panose="02020603050405020304" pitchFamily="18" charset="0"/>
                <a:ea typeface="Times New Roman" panose="02020603050405020304" pitchFamily="18" charset="0"/>
              </a:rPr>
              <a:t> as the first point of contact to address this activity.</a:t>
            </a:r>
            <a:endParaRPr lang="sv-SE" sz="1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89124554"/>
      </p:ext>
    </p:extLst>
  </p:cSld>
  <p:clrMapOvr>
    <a:masterClrMapping/>
  </p:clrMapOvr>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163446</TotalTime>
  <Words>5649</Words>
  <Application>Microsoft Office PowerPoint</Application>
  <PresentationFormat>On-screen Show (4:3)</PresentationFormat>
  <Paragraphs>386</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Arial Narrow</vt:lpstr>
      <vt:lpstr>Calibri</vt:lpstr>
      <vt:lpstr>Times New Roman</vt:lpstr>
      <vt:lpstr>Standard utforming</vt:lpstr>
      <vt:lpstr>PowerPoint Presentation</vt:lpstr>
      <vt:lpstr>NorDig T report -  Latest published specifications     NorDig Excom meeting 9th March 2023 </vt:lpstr>
      <vt:lpstr>NorDig T report – mandates and activities for NorDig T (1/2)           NorDig Excom meeting 9th March 2023                                                       Clean version</vt:lpstr>
      <vt:lpstr>NorDig T report – mandates and activities for NorDig T (2/2)           NorDig Excom meeting 9th March 2023                                                       Clean version</vt:lpstr>
      <vt:lpstr>NorDig T report -  Sami language and ISO10646/BMP/”UTF-8” (1/2)     NorDig Excom meeting 9th March 2023 </vt:lpstr>
      <vt:lpstr>NorDig T report -  Sami language and ISO10646/BMP/”UTF-8” (2/2)     NorDig Excom meeting 9th March 2023 </vt:lpstr>
      <vt:lpstr>NorDig T report -  Energy efficiency      NorDig Excom meeting 9th March 2023 </vt:lpstr>
      <vt:lpstr>NorDig T report – Industry input new future features/requirements      NorDig Excom meeting 9th March 2023 </vt:lpstr>
      <vt:lpstr>NorDig T report – HbbTV Rules of Operation     NorDig Excom meeting 9th March 2023 </vt:lpstr>
      <vt:lpstr>NorDig T report -  NorDig EPG/Event info     NorDig Excom meeting 9th March 2023 </vt:lpstr>
      <vt:lpstr>NorDig T report – report DVB status         NorDig Excom meeting 9th March 2023 </vt:lpstr>
      <vt:lpstr>NorDig T report –         NorDig Excom meeting 9th March 2023 </vt:lpstr>
      <vt:lpstr>NorDig T report – mandates and activities for NorDig T (1/2)            NorDig Excom meeting 9th March 2023                                                     Markup version</vt:lpstr>
      <vt:lpstr>NorDig T report – mandates and activities for NorDig T (2/2)           NorDig Excom meeting 9th March 2023                                                     Markup version</vt:lpstr>
      <vt:lpstr>NorDig T report -  Annex B - Meeting calendar 2022         NorDig Excom meeting 9th March 2023 </vt:lpstr>
      <vt:lpstr>NorDig T report -  Annex C - Work and subgroups         NorDig Excom meeting 9th March 2023 </vt:lpstr>
      <vt:lpstr>NorDig T report – NorDig countries/networks          NorDig Excom meeting 9th March 2023 </vt:lpstr>
      <vt:lpstr>NorDig T report -  Website &amp; admin     NorDig Excom meeting 9th March 2023 </vt:lpstr>
      <vt:lpstr>NorDig T report -  NorDig/T Bugzilla list: NorDig IRD spec     NorDig Excom meeting 9th March 2023 </vt:lpstr>
      <vt:lpstr>NorDig T report -  NorDig/T Bugzilla list: NorDig RoO spec     NorDig Excom meeting 9th March 2023 </vt:lpstr>
      <vt:lpstr>NorDig T report -  NorDig/T Bugzilla list: NorDig TestPlan spec     NorDig Excom meeting 9th March 2023 </vt:lpstr>
    </vt:vector>
  </TitlesOfParts>
  <Company>Telenor 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1755</cp:revision>
  <cp:lastPrinted>2017-10-03T18:13:30Z</cp:lastPrinted>
  <dcterms:created xsi:type="dcterms:W3CDTF">2007-01-31T19:27:04Z</dcterms:created>
  <dcterms:modified xsi:type="dcterms:W3CDTF">2023-03-08T15:53:36Z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09590d6-57cb-4910-a5a2-af1f3f398100_Enabled">
    <vt:lpwstr>true</vt:lpwstr>
  </property>
  <property fmtid="{D5CDD505-2E9C-101B-9397-08002B2CF9AE}" pid="3" name="MSIP_Label_009590d6-57cb-4910-a5a2-af1f3f398100_SetDate">
    <vt:lpwstr>2021-05-05T06:24:36Z</vt:lpwstr>
  </property>
  <property fmtid="{D5CDD505-2E9C-101B-9397-08002B2CF9AE}" pid="4" name="MSIP_Label_009590d6-57cb-4910-a5a2-af1f3f398100_Method">
    <vt:lpwstr>Privileged</vt:lpwstr>
  </property>
  <property fmtid="{D5CDD505-2E9C-101B-9397-08002B2CF9AE}" pid="5" name="MSIP_Label_009590d6-57cb-4910-a5a2-af1f3f398100_Name">
    <vt:lpwstr>Public</vt:lpwstr>
  </property>
  <property fmtid="{D5CDD505-2E9C-101B-9397-08002B2CF9AE}" pid="6" name="MSIP_Label_009590d6-57cb-4910-a5a2-af1f3f398100_SiteId">
    <vt:lpwstr>39475f2b-e6c8-46aa-92e0-e2b5fba94858</vt:lpwstr>
  </property>
  <property fmtid="{D5CDD505-2E9C-101B-9397-08002B2CF9AE}" pid="7" name="MSIP_Label_009590d6-57cb-4910-a5a2-af1f3f398100_ActionId">
    <vt:lpwstr>f27e3219-3021-4fe0-8336-3f011910eefb</vt:lpwstr>
  </property>
  <property fmtid="{D5CDD505-2E9C-101B-9397-08002B2CF9AE}" pid="8" name="MSIP_Label_009590d6-57cb-4910-a5a2-af1f3f398100_ContentBits">
    <vt:lpwstr>2</vt:lpwstr>
  </property>
  <property fmtid="{D5CDD505-2E9C-101B-9397-08002B2CF9AE}" pid="9" name="ClassificationContentMarkingFooterLocations">
    <vt:lpwstr>Standard utforming:3</vt:lpwstr>
  </property>
  <property fmtid="{D5CDD505-2E9C-101B-9397-08002B2CF9AE}" pid="10" name="ClassificationContentMarkingFooterText">
    <vt:lpwstr>Informationsklass: ÖPPEN</vt:lpwstr>
  </property>
</Properties>
</file>