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7" r:id="rId2"/>
    <p:sldId id="305" r:id="rId3"/>
    <p:sldId id="304" r:id="rId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2" autoAdjust="0"/>
    <p:restoredTop sz="94660"/>
  </p:normalViewPr>
  <p:slideViewPr>
    <p:cSldViewPr snapToGrid="0">
      <p:cViewPr>
        <p:scale>
          <a:sx n="100" d="100"/>
          <a:sy n="100" d="100"/>
        </p:scale>
        <p:origin x="-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>
            <a:extLst>
              <a:ext uri="{FF2B5EF4-FFF2-40B4-BE49-F238E27FC236}">
                <a16:creationId xmlns:a16="http://schemas.microsoft.com/office/drawing/2014/main" id="{066848ED-D106-447D-93A3-AB28525B3E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431" cy="457779"/>
          </a:xfrm>
          <a:prstGeom prst="rect">
            <a:avLst/>
          </a:prstGeom>
        </p:spPr>
        <p:txBody>
          <a:bodyPr vert="horz" lIns="86534" tIns="43266" rIns="86534" bIns="43266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9CD9DD17-F7C1-4E8A-B641-7EFDE248C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988" y="1"/>
            <a:ext cx="2971431" cy="457779"/>
          </a:xfrm>
          <a:prstGeom prst="rect">
            <a:avLst/>
          </a:prstGeom>
        </p:spPr>
        <p:txBody>
          <a:bodyPr vert="horz" lIns="86534" tIns="43266" rIns="86534" bIns="43266" rtlCol="0"/>
          <a:lstStyle>
            <a:lvl1pPr algn="r">
              <a:defRPr sz="1100"/>
            </a:lvl1pPr>
          </a:lstStyle>
          <a:p>
            <a:fld id="{37092707-3F29-48BA-A941-3A540B4D995A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65B7E1A9-48E6-451D-AB0B-CD41FF1EDD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6221"/>
            <a:ext cx="2971431" cy="457779"/>
          </a:xfrm>
          <a:prstGeom prst="rect">
            <a:avLst/>
          </a:prstGeom>
        </p:spPr>
        <p:txBody>
          <a:bodyPr vert="horz" lIns="86534" tIns="43266" rIns="86534" bIns="43266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3E0EEAF4-EA85-4E35-BAE6-187932FF15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988" y="8686221"/>
            <a:ext cx="2971431" cy="457779"/>
          </a:xfrm>
          <a:prstGeom prst="rect">
            <a:avLst/>
          </a:prstGeom>
        </p:spPr>
        <p:txBody>
          <a:bodyPr vert="horz" lIns="86534" tIns="43266" rIns="86534" bIns="43266" rtlCol="0" anchor="b"/>
          <a:lstStyle>
            <a:lvl1pPr algn="r">
              <a:defRPr sz="1100"/>
            </a:lvl1pPr>
          </a:lstStyle>
          <a:p>
            <a:fld id="{9981ED4E-4F20-4214-A4AD-1428D437982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106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>
              <a:defRPr sz="1200"/>
            </a:lvl1pPr>
          </a:lstStyle>
          <a:p>
            <a:fld id="{BDFABD16-CBB4-440D-939C-6C3AB3242D5A}" type="datetimeFigureOut">
              <a:rPr lang="da-DK" smtClean="0"/>
              <a:t>01-05-2024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1"/>
            <a:ext cx="5486400" cy="3600450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>
              <a:defRPr sz="1200"/>
            </a:lvl1pPr>
          </a:lstStyle>
          <a:p>
            <a:fld id="{12F2BA07-ACE7-46D3-93CF-09E6D1C428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12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499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619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6506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0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6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2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28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1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482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909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786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85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0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ordig.org/specification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81149"/>
            <a:ext cx="88495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Welcome to 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9th. NorDig Metadata Workshop</a:t>
            </a:r>
          </a:p>
          <a:p>
            <a:pPr algn="ctr"/>
            <a:r>
              <a:rPr lang="en-US" sz="2400" b="1" dirty="0"/>
              <a:t> </a:t>
            </a:r>
          </a:p>
          <a:p>
            <a:pPr algn="ctr"/>
            <a:r>
              <a:rPr lang="en-US" sz="2400" b="1" dirty="0"/>
              <a:t>“NorDig common EPG/Event exchange file format and Rights management cross networks and platforms”</a:t>
            </a:r>
            <a:br>
              <a:rPr lang="en-US" sz="2400" b="1" dirty="0"/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special focus on: </a:t>
            </a:r>
          </a:p>
          <a:p>
            <a:pPr algn="ctr"/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andling of online content</a:t>
            </a:r>
          </a:p>
          <a:p>
            <a:pPr algn="ctr"/>
            <a:r>
              <a:rPr lang="en-US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Ondemand content</a:t>
            </a:r>
          </a:p>
          <a:p>
            <a:pPr algn="ctr"/>
            <a:r>
              <a:rPr lang="en-US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of NorDig TVA Implementation</a:t>
            </a:r>
          </a:p>
          <a:p>
            <a:pPr algn="ctr"/>
            <a:r>
              <a:rPr lang="en-US" sz="2400" b="1" dirty="0"/>
              <a:t>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Two-day workshop from </a:t>
            </a:r>
            <a:r>
              <a:rPr lang="en-US" b="1" dirty="0" err="1">
                <a:solidFill>
                  <a:srgbClr val="FF0000"/>
                </a:solidFill>
              </a:rPr>
              <a:t>2th</a:t>
            </a:r>
            <a:r>
              <a:rPr lang="en-US" b="1" dirty="0">
                <a:solidFill>
                  <a:srgbClr val="FF0000"/>
                </a:solidFill>
              </a:rPr>
              <a:t>. to </a:t>
            </a:r>
            <a:r>
              <a:rPr lang="en-US" b="1" dirty="0" err="1">
                <a:solidFill>
                  <a:srgbClr val="FF0000"/>
                </a:solidFill>
              </a:rPr>
              <a:t>3th</a:t>
            </a:r>
            <a:r>
              <a:rPr lang="en-US" b="1" dirty="0">
                <a:solidFill>
                  <a:srgbClr val="FF0000"/>
                </a:solidFill>
              </a:rPr>
              <a:t>. May 2024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 at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SVT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 Stockholm</a:t>
            </a:r>
          </a:p>
        </p:txBody>
      </p:sp>
    </p:spTree>
    <p:extLst>
      <p:ext uri="{BB962C8B-B14F-4D97-AF65-F5344CB8AC3E}">
        <p14:creationId xmlns:p14="http://schemas.microsoft.com/office/powerpoint/2010/main" val="3952095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2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514475" y="885063"/>
            <a:ext cx="104965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1.	Welcome and presentation/ Randi Volle</a:t>
            </a:r>
          </a:p>
          <a:p>
            <a:r>
              <a:rPr lang="en-US" sz="1400" dirty="0"/>
              <a:t>	Short status on latest released NorDig specification (slide 3)</a:t>
            </a:r>
          </a:p>
          <a:p>
            <a:endParaRPr lang="en-US" sz="1400" b="1" dirty="0"/>
          </a:p>
          <a:p>
            <a:r>
              <a:rPr lang="en-US" sz="1400" b="1" dirty="0"/>
              <a:t>2.	NorDig TVA and Ondemand content / Randi Volle, NRK</a:t>
            </a:r>
          </a:p>
          <a:p>
            <a:r>
              <a:rPr lang="en-US" sz="1400" dirty="0"/>
              <a:t>	Implementation of Ondemand content in TV-Anytime in NRK.</a:t>
            </a:r>
          </a:p>
          <a:p>
            <a:endParaRPr lang="en-US" sz="1400" b="1" dirty="0"/>
          </a:p>
          <a:p>
            <a:r>
              <a:rPr lang="en-US" sz="1400" b="1" dirty="0"/>
              <a:t>3.	Implementation of Ondemand catalogue in SVT / Frederik Tillroth, Team Corda, SVT</a:t>
            </a:r>
          </a:p>
          <a:p>
            <a:r>
              <a:rPr lang="en-US" sz="1400" dirty="0"/>
              <a:t>	The team will have a session about the challenges of implementing and handling the complete online-content in the TVAnytime-	format. Many questions arise during the development, such as how do you manage that kind of volume? How can the user filter 	the content?</a:t>
            </a:r>
          </a:p>
          <a:p>
            <a:endParaRPr lang="en-US" sz="1400" b="1" dirty="0"/>
          </a:p>
          <a:p>
            <a:r>
              <a:rPr lang="en-US" sz="1400" b="1" dirty="0"/>
              <a:t>4.	Metadata exchange with external partners / Anna Zander and Sebastian Gustavsson SVT.</a:t>
            </a:r>
          </a:p>
          <a:p>
            <a:r>
              <a:rPr lang="en-US" sz="1400" dirty="0"/>
              <a:t>	In this presentation, we'll guide you through the process of exposing SVT's programs on external platforms. </a:t>
            </a:r>
          </a:p>
          <a:p>
            <a:r>
              <a:rPr lang="en-US" sz="1400" dirty="0"/>
              <a:t>	We'll delve into the practical tools that underpin our collaboration, explore the methods for measuring conversion and viewing 	numbers, and underscore our vital role in delivering first-line support to facilitate seamless integration with third-party platforms. 	Additionally, we'll share insights into the rollout of the on-demand catalog in the TV-Anytime format.</a:t>
            </a:r>
          </a:p>
          <a:p>
            <a:endParaRPr lang="en-US" sz="1400" b="1" dirty="0"/>
          </a:p>
          <a:p>
            <a:r>
              <a:rPr lang="en-US" sz="1400" b="1" dirty="0"/>
              <a:t>5.	Implementation of NorDig TVA in </a:t>
            </a:r>
            <a:r>
              <a:rPr lang="en-US" sz="1400" b="1" dirty="0" err="1"/>
              <a:t>TV2</a:t>
            </a:r>
            <a:r>
              <a:rPr lang="en-US" sz="1400" b="1" dirty="0"/>
              <a:t> Norge / Rune Sundfør Kråkenes and Joakim Skjæveland, </a:t>
            </a:r>
            <a:r>
              <a:rPr lang="en-US" sz="1400" b="1" dirty="0" err="1"/>
              <a:t>TV2</a:t>
            </a:r>
            <a:r>
              <a:rPr lang="en-US" sz="1400" b="1" dirty="0"/>
              <a:t> Norge</a:t>
            </a:r>
          </a:p>
          <a:p>
            <a:r>
              <a:rPr lang="en-US" sz="1400" dirty="0"/>
              <a:t>	Presentation of the implementation NorDig TV Anytime in </a:t>
            </a:r>
            <a:r>
              <a:rPr lang="en-US" sz="1400" dirty="0" err="1"/>
              <a:t>TV2</a:t>
            </a:r>
            <a:r>
              <a:rPr lang="en-US" sz="1400" dirty="0"/>
              <a:t> Norge, challenges, solutions and plans for future implementations</a:t>
            </a:r>
            <a:r>
              <a:rPr lang="en-US" sz="1400" b="1" dirty="0"/>
              <a:t>. </a:t>
            </a:r>
          </a:p>
          <a:p>
            <a:endParaRPr lang="en-US" sz="1400" b="1" dirty="0"/>
          </a:p>
          <a:p>
            <a:r>
              <a:rPr lang="en-US" sz="1400" b="1" dirty="0"/>
              <a:t>7.	Status on NorDig TVA Implementations /All</a:t>
            </a:r>
          </a:p>
          <a:p>
            <a:endParaRPr lang="en-US" sz="1400" b="1" dirty="0"/>
          </a:p>
          <a:p>
            <a:r>
              <a:rPr lang="en-US" sz="1400" b="1" dirty="0"/>
              <a:t>8.	Questions, discussions, and follow-up actions / all participants</a:t>
            </a:r>
          </a:p>
          <a:p>
            <a:endParaRPr lang="en-US" sz="1400" b="1" dirty="0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78443E98-7523-4ADD-84A0-B8F36AD06CC2}"/>
              </a:ext>
            </a:extLst>
          </p:cNvPr>
          <p:cNvSpPr txBox="1"/>
          <p:nvPr/>
        </p:nvSpPr>
        <p:spPr>
          <a:xfrm>
            <a:off x="2505154" y="272717"/>
            <a:ext cx="279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Program for the Workshop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7812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3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2008819" y="1201494"/>
            <a:ext cx="884956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This NorDig TVA metadata Workshop </a:t>
            </a:r>
            <a:r>
              <a:rPr lang="en-US" sz="1400" dirty="0"/>
              <a:t>have focus on technical implementation of the NorDig common EPG/Event metadata exchange format - NorDig TVA (TV-Anytime) and special focus on </a:t>
            </a:r>
            <a:r>
              <a:rPr lang="en-US" sz="1400" b="1" dirty="0"/>
              <a:t>Handling of online content, </a:t>
            </a:r>
          </a:p>
          <a:p>
            <a:r>
              <a:rPr lang="en-US" sz="1400" b="1" dirty="0"/>
              <a:t>Ondemand content </a:t>
            </a:r>
            <a:r>
              <a:rPr lang="en-US" sz="1400" dirty="0"/>
              <a:t>and </a:t>
            </a:r>
            <a:r>
              <a:rPr lang="en-US" sz="1400" b="1" dirty="0"/>
              <a:t>Status of NorDig TVA Implementation</a:t>
            </a:r>
            <a:r>
              <a:rPr lang="en-US" sz="1400" dirty="0"/>
              <a:t>.</a:t>
            </a:r>
            <a:br>
              <a:rPr lang="en-US" sz="1400" dirty="0"/>
            </a:br>
            <a:endParaRPr lang="da-DK" sz="1400" dirty="0"/>
          </a:p>
          <a:p>
            <a:r>
              <a:rPr lang="en-US" sz="1400" b="1" dirty="0"/>
              <a:t>Latest NorDig Metadata specifications and related releases and updates: </a:t>
            </a:r>
            <a:br>
              <a:rPr lang="en-US" sz="1400" dirty="0"/>
            </a:br>
            <a:endParaRPr lang="en-US" sz="1400" dirty="0"/>
          </a:p>
          <a:p>
            <a:r>
              <a:rPr lang="en-US" sz="1400" b="1" dirty="0"/>
              <a:t>List of EPG/Event metadata in NorDig TVA format v. 1.1 </a:t>
            </a:r>
            <a:r>
              <a:rPr lang="en-US" sz="1400" dirty="0"/>
              <a:t>released March 2023.</a:t>
            </a:r>
            <a:br>
              <a:rPr lang="en-US" sz="1400" dirty="0"/>
            </a:br>
            <a:r>
              <a:rPr lang="en-US" sz="1400" dirty="0"/>
              <a:t>This document contains a list of broadcasters, distributors and EPG metadata suppliers who have implemented or are currently implementing NorDig Metadata Exchange format –NorDig TVA metadata as distribution metadata format and have accessible EPG/ Event metadata on air. </a:t>
            </a:r>
          </a:p>
          <a:p>
            <a:endParaRPr lang="da-DK" sz="1400" dirty="0"/>
          </a:p>
          <a:p>
            <a:r>
              <a:rPr lang="en-US" sz="1400" b="1" dirty="0"/>
              <a:t>The NorDig TVA Guidelines implementation package </a:t>
            </a:r>
            <a:r>
              <a:rPr lang="en-US" sz="1400" b="1" dirty="0" err="1"/>
              <a:t>v.1.4</a:t>
            </a:r>
            <a:r>
              <a:rPr lang="en-US" sz="1400" b="1" dirty="0"/>
              <a:t>, </a:t>
            </a:r>
            <a:r>
              <a:rPr lang="en-US" sz="1400" dirty="0"/>
              <a:t>released June 2022.</a:t>
            </a:r>
            <a:br>
              <a:rPr lang="en-US" sz="1400" dirty="0"/>
            </a:br>
            <a:r>
              <a:rPr lang="en-US" sz="1400" dirty="0"/>
              <a:t>Updates compared to previous version 3.1.2 includes Classification Schemas “</a:t>
            </a:r>
            <a:r>
              <a:rPr lang="en-US" sz="1400" dirty="0" err="1"/>
              <a:t>HowRelatedNorDigCS</a:t>
            </a:r>
            <a:r>
              <a:rPr lang="en-US" sz="1400" dirty="0"/>
              <a:t>” for still image for better and more advanced handling of program and series related still images.</a:t>
            </a:r>
            <a:br>
              <a:rPr lang="en-US" sz="1400" dirty="0"/>
            </a:br>
            <a:endParaRPr lang="en-US" sz="1400" dirty="0"/>
          </a:p>
          <a:p>
            <a:r>
              <a:rPr lang="en-US" sz="1400" b="1" dirty="0"/>
              <a:t>NorDig TV Anytime Genre list v. 1.1 including translation to Nordic and Irish languages, </a:t>
            </a:r>
            <a:r>
              <a:rPr lang="en-US" sz="1400" dirty="0"/>
              <a:t>released September 2020. NorDig Genre list is a specification of NorDig TV Anytime content genre based on TV Anytime Content CS list.</a:t>
            </a:r>
            <a:endParaRPr lang="da-DK" sz="1400" dirty="0"/>
          </a:p>
          <a:p>
            <a:br>
              <a:rPr lang="en-US" sz="1400" b="1" dirty="0"/>
            </a:br>
            <a:r>
              <a:rPr lang="en-US" sz="1400" b="1" dirty="0"/>
              <a:t>NorDig Metadata </a:t>
            </a:r>
            <a:r>
              <a:rPr lang="en-US" sz="1400" b="1" dirty="0" err="1"/>
              <a:t>Exhange</a:t>
            </a:r>
            <a:r>
              <a:rPr lang="en-US" sz="1400" b="1" dirty="0"/>
              <a:t> format specification v. 1.3 </a:t>
            </a:r>
            <a:r>
              <a:rPr lang="en-US" sz="1400" dirty="0"/>
              <a:t>released October 2019.</a:t>
            </a:r>
            <a:br>
              <a:rPr lang="en-US" sz="1400" dirty="0"/>
            </a:br>
            <a:r>
              <a:rPr lang="en-US" sz="1400" dirty="0"/>
              <a:t>This document contains a list of broadcasters, distributors and EPG metadata suppliers who have implemented or are currently implementing NorDig Metadata Exchange format –NorDig TVA metadata as distribution metadata format and have accessible EPG/ Event metadata on air.</a:t>
            </a:r>
          </a:p>
          <a:p>
            <a:endParaRPr lang="en-US" sz="1400" dirty="0"/>
          </a:p>
          <a:p>
            <a:r>
              <a:rPr lang="en-US" sz="1400" dirty="0"/>
              <a:t>See more: </a:t>
            </a:r>
            <a:r>
              <a:rPr lang="en-US" sz="1400" dirty="0">
                <a:hlinkClick r:id="rId4"/>
              </a:rPr>
              <a:t>https://nordig.org/specifications/</a:t>
            </a:r>
            <a:endParaRPr lang="en-US" sz="1400" dirty="0"/>
          </a:p>
          <a:p>
            <a:endParaRPr lang="en-US" sz="1400" dirty="0"/>
          </a:p>
          <a:p>
            <a:endParaRPr lang="da-DK" sz="1400" dirty="0"/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79A9FCCC-EA46-4882-861D-ACF5AC3FDDF5}"/>
              </a:ext>
            </a:extLst>
          </p:cNvPr>
          <p:cNvSpPr txBox="1"/>
          <p:nvPr/>
        </p:nvSpPr>
        <p:spPr>
          <a:xfrm>
            <a:off x="4689704" y="272717"/>
            <a:ext cx="2869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NorDig Metadata Workshop</a:t>
            </a:r>
          </a:p>
        </p:txBody>
      </p:sp>
    </p:spTree>
    <p:extLst>
      <p:ext uri="{BB962C8B-B14F-4D97-AF65-F5344CB8AC3E}">
        <p14:creationId xmlns:p14="http://schemas.microsoft.com/office/powerpoint/2010/main" val="1488714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3691</TotalTime>
  <Words>608</Words>
  <Application>Microsoft Office PowerPoint</Application>
  <PresentationFormat>Widescreen</PresentationFormat>
  <Paragraphs>48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Peter Mølsted</dc:creator>
  <cp:lastModifiedBy>Peter Mølsted</cp:lastModifiedBy>
  <cp:revision>220</cp:revision>
  <cp:lastPrinted>2017-11-29T23:32:50Z</cp:lastPrinted>
  <dcterms:created xsi:type="dcterms:W3CDTF">2015-09-11T12:33:42Z</dcterms:created>
  <dcterms:modified xsi:type="dcterms:W3CDTF">2024-05-01T13:43:25Z</dcterms:modified>
</cp:coreProperties>
</file>