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7" r:id="rId2"/>
    <p:sldId id="292" r:id="rId3"/>
    <p:sldId id="257" r:id="rId4"/>
    <p:sldId id="260" r:id="rId5"/>
    <p:sldId id="293" r:id="rId6"/>
    <p:sldId id="284" r:id="rId7"/>
    <p:sldId id="297" r:id="rId8"/>
    <p:sldId id="285" r:id="rId9"/>
    <p:sldId id="295" r:id="rId10"/>
    <p:sldId id="294" r:id="rId11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6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8" y="1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ABD16-CBB4-440D-939C-6C3AB3242D5A}" type="datetimeFigureOut">
              <a:rPr lang="da-DK" smtClean="0"/>
              <a:t>28-02-2017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2BA07-ACE7-46D3-93CF-09E6D1C428A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22120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249946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60128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43136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40555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03178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27164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2012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30511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455658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2BA07-ACE7-46D3-93CF-09E6D1C428A9}" type="slidenum">
              <a:rPr lang="da-DK" smtClean="0"/>
              <a:t>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60147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6017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2860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229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82825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231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11290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261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7482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39095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37867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24-04-2016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Peter Mølsted 26.04.2016</a:t>
            </a:r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585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24-04-2016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Peter Mølsted 26.04.2016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AA1EC-FEE3-4C58-9E69-13B70527FDAB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60126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kstfelt 33"/>
          <p:cNvSpPr txBox="1"/>
          <p:nvPr/>
        </p:nvSpPr>
        <p:spPr>
          <a:xfrm>
            <a:off x="3115755" y="284851"/>
            <a:ext cx="4561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</a:t>
            </a:r>
            <a:r>
              <a:rPr lang="en-GB" dirty="0"/>
              <a:t>exchange</a:t>
            </a:r>
            <a:r>
              <a:rPr lang="da-DK" dirty="0"/>
              <a:t> format</a:t>
            </a: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1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656394" y="1152534"/>
            <a:ext cx="8849561" cy="4989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NorDig EPG / Event metadata subgroup has evaluated candidates for NorDig common exchange file format and have come to the conclusion of recommend</a:t>
            </a:r>
            <a:b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TV-Anytime file format for NorDig. </a:t>
            </a:r>
            <a:b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Technical group support this recommendation, approved at </a:t>
            </a:r>
            <a:r>
              <a:rPr lang="en-US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NorDigT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meeting 8th Dec 2016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Mandate for the work in the group: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Broadcaster and network operators handle todays many different data formats and delivery forms of metadata to meet the needs of EPG / Event information or different media platforms (broadcast TV, PC, mobile, Tablets ..) and various distribution networks (DTT, Sat, internet ..) which is an cost and source of error.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group's task will be to examine and use the different file formats used today as input (for example ‘Public Schedule’ format) and to specify a NorDig Common EPG / Event interchange delivery file format, based on existing standards.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28.02.2017</a:t>
            </a:r>
          </a:p>
        </p:txBody>
      </p:sp>
    </p:spTree>
    <p:extLst>
      <p:ext uri="{BB962C8B-B14F-4D97-AF65-F5344CB8AC3E}">
        <p14:creationId xmlns:p14="http://schemas.microsoft.com/office/powerpoint/2010/main" val="3952095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10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885555" y="1564014"/>
            <a:ext cx="3589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No.	Item</a:t>
            </a:r>
            <a:b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	Open standard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	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Licence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cost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	Maintenance of standard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	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Organisation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	Documentation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	NorDig access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	Implementation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	Handling update events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	Global identifier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	NorDig EPG requirements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	Broadcast services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	Live tv, non broadcast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	VOD / On demand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	Download rights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	Catch Up rights</a:t>
            </a:r>
          </a:p>
          <a:p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09.02.2017</a:t>
            </a:r>
          </a:p>
        </p:txBody>
      </p:sp>
      <p:sp>
        <p:nvSpPr>
          <p:cNvPr id="10" name="Tekstfelt 9"/>
          <p:cNvSpPr txBox="1"/>
          <p:nvPr/>
        </p:nvSpPr>
        <p:spPr>
          <a:xfrm>
            <a:off x="3115755" y="284851"/>
            <a:ext cx="4561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</a:t>
            </a:r>
            <a:r>
              <a:rPr lang="en-GB" dirty="0"/>
              <a:t>exchange</a:t>
            </a:r>
            <a:r>
              <a:rPr lang="da-DK" dirty="0"/>
              <a:t> format</a:t>
            </a:r>
          </a:p>
        </p:txBody>
      </p:sp>
      <p:sp>
        <p:nvSpPr>
          <p:cNvPr id="4" name="Rektangel 3"/>
          <p:cNvSpPr/>
          <p:nvPr/>
        </p:nvSpPr>
        <p:spPr>
          <a:xfrm>
            <a:off x="2007870" y="931971"/>
            <a:ext cx="80505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NorDig metadata exchange format - Comparison and evaluation list</a:t>
            </a:r>
          </a:p>
        </p:txBody>
      </p:sp>
      <p:sp>
        <p:nvSpPr>
          <p:cNvPr id="5" name="Rektangel 4"/>
          <p:cNvSpPr/>
          <p:nvPr/>
        </p:nvSpPr>
        <p:spPr>
          <a:xfrm>
            <a:off x="6183630" y="1564014"/>
            <a:ext cx="53721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No.	Item</a:t>
            </a:r>
          </a:p>
          <a:p>
            <a:endParaRPr lang="en-GB" sz="1600" dirty="0"/>
          </a:p>
          <a:p>
            <a:r>
              <a:rPr lang="en-GB" sz="1600" dirty="0"/>
              <a:t>16	Device rights </a:t>
            </a:r>
          </a:p>
          <a:p>
            <a:r>
              <a:rPr lang="en-GB" sz="1600" dirty="0"/>
              <a:t>17	Block Transmission</a:t>
            </a:r>
          </a:p>
          <a:p>
            <a:r>
              <a:rPr lang="en-GB" sz="1600" dirty="0"/>
              <a:t>18	Next Episode</a:t>
            </a:r>
          </a:p>
          <a:p>
            <a:r>
              <a:rPr lang="en-GB" sz="1600" dirty="0"/>
              <a:t>19	DVB genre</a:t>
            </a:r>
          </a:p>
          <a:p>
            <a:r>
              <a:rPr lang="en-GB" sz="1600" dirty="0"/>
              <a:t>20	Series</a:t>
            </a:r>
          </a:p>
          <a:p>
            <a:r>
              <a:rPr lang="en-GB" sz="1600" dirty="0"/>
              <a:t>21	Episode</a:t>
            </a:r>
          </a:p>
          <a:p>
            <a:r>
              <a:rPr lang="en-GB" sz="1600" dirty="0"/>
              <a:t>22	Season</a:t>
            </a:r>
          </a:p>
          <a:p>
            <a:r>
              <a:rPr lang="en-GB" sz="1600" dirty="0"/>
              <a:t>23	Link more information</a:t>
            </a:r>
          </a:p>
          <a:p>
            <a:r>
              <a:rPr lang="en-GB" sz="1600" dirty="0"/>
              <a:t>24	Program image</a:t>
            </a:r>
          </a:p>
          <a:p>
            <a:r>
              <a:rPr lang="en-GB" sz="1600" dirty="0"/>
              <a:t>25	Season image</a:t>
            </a:r>
          </a:p>
          <a:p>
            <a:r>
              <a:rPr lang="en-GB" sz="1600" dirty="0"/>
              <a:t>26	Series image</a:t>
            </a:r>
          </a:p>
          <a:p>
            <a:r>
              <a:rPr lang="en-GB" sz="1600" dirty="0"/>
              <a:t>27	Series synopsis</a:t>
            </a:r>
          </a:p>
          <a:p>
            <a:r>
              <a:rPr lang="en-GB" sz="1600" dirty="0"/>
              <a:t>28	Season synopsis</a:t>
            </a:r>
          </a:p>
          <a:p>
            <a:r>
              <a:rPr lang="en-GB" sz="1600" dirty="0"/>
              <a:t>29	Episode synopsis</a:t>
            </a:r>
          </a:p>
          <a:p>
            <a:r>
              <a:rPr lang="en-GB" sz="1600" dirty="0"/>
              <a:t>30	Split programs</a:t>
            </a:r>
          </a:p>
        </p:txBody>
      </p:sp>
    </p:spTree>
    <p:extLst>
      <p:ext uri="{BB962C8B-B14F-4D97-AF65-F5344CB8AC3E}">
        <p14:creationId xmlns:p14="http://schemas.microsoft.com/office/powerpoint/2010/main" val="4135668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2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656394" y="1152534"/>
            <a:ext cx="8849561" cy="3960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NorDigT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EPG/Event metadata subgroup started up 26.11.2015</a:t>
            </a:r>
            <a:b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9 members of the subgroup represents the entire chain of stakeholders, broadcasters, distributors, data aggregator and experts in metadata standards, to ensure that we cover all interests.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Basic criteria for a common NorDig metadata exchange format: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shall meet NorDig requirement of today and near future for EPG/Event metadata exchange for live and on demand services, both for broadcast and online distribution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shall cover both “free to air” services and program rights management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be either a standard format already used by the parties in the distribution chain / stakeholders or a format that is very simple to map up to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should not require significant changes in internal systems for the companies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should be an immediate benefit for all stakeholders to use</a:t>
            </a:r>
          </a:p>
        </p:txBody>
      </p:sp>
      <p:sp>
        <p:nvSpPr>
          <p:cNvPr id="10" name="Tekstfelt 9"/>
          <p:cNvSpPr txBox="1"/>
          <p:nvPr/>
        </p:nvSpPr>
        <p:spPr>
          <a:xfrm>
            <a:off x="3115755" y="284851"/>
            <a:ext cx="4561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</a:t>
            </a:r>
            <a:r>
              <a:rPr lang="en-GB" dirty="0"/>
              <a:t>exchange</a:t>
            </a:r>
            <a:r>
              <a:rPr lang="da-DK" dirty="0"/>
              <a:t> format</a:t>
            </a:r>
          </a:p>
        </p:txBody>
      </p:sp>
      <p:sp>
        <p:nvSpPr>
          <p:cNvPr id="8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28.02.2017</a:t>
            </a:r>
          </a:p>
        </p:txBody>
      </p:sp>
    </p:spTree>
    <p:extLst>
      <p:ext uri="{BB962C8B-B14F-4D97-AF65-F5344CB8AC3E}">
        <p14:creationId xmlns:p14="http://schemas.microsoft.com/office/powerpoint/2010/main" val="2774115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3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818439" y="1122321"/>
            <a:ext cx="8849561" cy="4947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 done, </a:t>
            </a:r>
            <a:r>
              <a:rPr lang="en-US" sz="1600" b="1" dirty="0"/>
              <a:t>Comparison and Evaluation of the various solutions and candidates:</a:t>
            </a:r>
            <a:endParaRPr lang="en-US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have been studied the various exchange formats used today in the NorDig countries and Ireland and what potential could work as a future NorDig exchange metadata format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has been studied what the status is on common EPG / Event metadata exchange formats in Europe, at DTG and EBU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Terms and requirement list with the different used terms descriptions and field names developed to be able to compare and evaluate the metadata formats.</a:t>
            </a:r>
            <a:br>
              <a:rPr lang="en-US" sz="1600" dirty="0"/>
            </a:br>
            <a:r>
              <a:rPr lang="en-US" sz="1600" dirty="0"/>
              <a:t>(Broadcaster and distributors currently use different names for the same elements and features of their metadata formats)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 requirements list drafted describing basic requirements for a B2B Common EPG / Event interchange delivery file format</a:t>
            </a:r>
          </a:p>
          <a:p>
            <a:endParaRPr lang="en-U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</a:rPr>
              <a:t>The candidates for a NorDig exchange format, TV-Anytime, PS4, XMLTV and EBUCore was compared and evaluated on 30 different items and functionalities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/>
                </a:solidFill>
              </a:rPr>
              <a:t>XML examples / schema´s made of each of the candidate formats to compare the standards and functionality in detail to see if the standards covers all requirements listed in the comparison and evaluation document (</a:t>
            </a:r>
            <a:r>
              <a:rPr lang="en-US" sz="1600" dirty="0" err="1">
                <a:solidFill>
                  <a:prstClr val="black"/>
                </a:solidFill>
              </a:rPr>
              <a:t>eg</a:t>
            </a:r>
            <a:r>
              <a:rPr lang="en-US" sz="1600" dirty="0">
                <a:solidFill>
                  <a:prstClr val="black"/>
                </a:solidFill>
              </a:rPr>
              <a:t>. series, program image, right)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kstfelt 8"/>
          <p:cNvSpPr txBox="1"/>
          <p:nvPr/>
        </p:nvSpPr>
        <p:spPr>
          <a:xfrm>
            <a:off x="3115755" y="284851"/>
            <a:ext cx="4561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</a:t>
            </a:r>
            <a:r>
              <a:rPr lang="en-GB" dirty="0"/>
              <a:t>exchange</a:t>
            </a:r>
            <a:r>
              <a:rPr lang="da-DK" dirty="0"/>
              <a:t> format</a:t>
            </a:r>
          </a:p>
        </p:txBody>
      </p:sp>
      <p:sp>
        <p:nvSpPr>
          <p:cNvPr id="10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28.02.2017</a:t>
            </a:r>
          </a:p>
        </p:txBody>
      </p:sp>
    </p:spTree>
    <p:extLst>
      <p:ext uri="{BB962C8B-B14F-4D97-AF65-F5344CB8AC3E}">
        <p14:creationId xmlns:p14="http://schemas.microsoft.com/office/powerpoint/2010/main" val="1937359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4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818439" y="1259265"/>
            <a:ext cx="8849561" cy="4016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Metadata exchange formats used today in the Nordic countries and Ireland: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TV-Anytime in different versions used to a large extent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 Schedule is widely used in Sweden (almost de facto standard)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EBUCore are used for program exchange between Nordic public service broadcasters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XMLTV are used by EPG / TV guide providers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there are used some own developed proprietary formats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Status for metadata exchange formats in Europe and activities at EBU: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DTG / UK due not have a common metadata exchange format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German public services broadcaster and others are using the BMF format developed by IRT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EBU refer to EBUCore / Nordif3 and TV-Anytime</a:t>
            </a:r>
          </a:p>
        </p:txBody>
      </p:sp>
      <p:sp>
        <p:nvSpPr>
          <p:cNvPr id="9" name="Tekstfelt 8"/>
          <p:cNvSpPr txBox="1"/>
          <p:nvPr/>
        </p:nvSpPr>
        <p:spPr>
          <a:xfrm>
            <a:off x="3115755" y="284851"/>
            <a:ext cx="4561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</a:t>
            </a:r>
            <a:r>
              <a:rPr lang="en-GB" dirty="0"/>
              <a:t>exchange</a:t>
            </a:r>
            <a:r>
              <a:rPr lang="da-DK" dirty="0"/>
              <a:t> format</a:t>
            </a:r>
          </a:p>
        </p:txBody>
      </p:sp>
      <p:sp>
        <p:nvSpPr>
          <p:cNvPr id="10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28.02.2017</a:t>
            </a:r>
          </a:p>
        </p:txBody>
      </p:sp>
    </p:spTree>
    <p:extLst>
      <p:ext uri="{BB962C8B-B14F-4D97-AF65-F5344CB8AC3E}">
        <p14:creationId xmlns:p14="http://schemas.microsoft.com/office/powerpoint/2010/main" val="1885237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5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656394" y="1152534"/>
            <a:ext cx="8849561" cy="453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/>
              <a:t>Comparison and Evaluation of the various solutions / candidates for a NorDig exchange format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GB" sz="1600" dirty="0"/>
              <a:t>The candidates for a NorDig exchange format, TV-Anytime, Public Schedule, XMLTV and EBUCore was compared and evaluated on 30 different items and functionalities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600" dirty="0"/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b="1" dirty="0"/>
              <a:t>EBUCore</a:t>
            </a:r>
            <a:r>
              <a:rPr lang="en-US" sz="1600" dirty="0"/>
              <a:t> is taken out as it is primarily an archive and program exchange standard for use by broadcasters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It is possible to meet the requirement using EBUCore but it will cost a lot of development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b="1" dirty="0"/>
              <a:t>XMLTV</a:t>
            </a:r>
            <a:r>
              <a:rPr lang="en-US" sz="1600" dirty="0"/>
              <a:t> is taken out as is too pure a format to meet the requirements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Lacks structure for handling rights for lines and on demand and distribution to different devices</a:t>
            </a:r>
          </a:p>
          <a:p>
            <a:pPr marL="742950" lvl="1" indent="-285750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No formal organization behind XMLTV that can ensure a stable standard</a:t>
            </a:r>
            <a:br>
              <a:rPr lang="en-US" sz="1600" dirty="0"/>
            </a:br>
            <a:endParaRPr lang="en-US" sz="16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prstClr val="black"/>
                </a:solidFill>
              </a:rPr>
              <a:t>Pro / con</a:t>
            </a:r>
            <a:r>
              <a:rPr lang="en-GB" sz="1600" dirty="0">
                <a:solidFill>
                  <a:prstClr val="black"/>
                </a:solidFill>
              </a:rPr>
              <a:t>, rating and evaluations of TV-Anytime and Public Schedule</a:t>
            </a:r>
            <a:br>
              <a:rPr lang="en-GB" sz="1600" dirty="0">
                <a:solidFill>
                  <a:prstClr val="black"/>
                </a:solidFill>
              </a:rPr>
            </a:br>
            <a:endParaRPr lang="en-GB" sz="1600" dirty="0">
              <a:solidFill>
                <a:prstClr val="black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600" dirty="0"/>
          </a:p>
        </p:txBody>
      </p:sp>
      <p:sp>
        <p:nvSpPr>
          <p:cNvPr id="9" name="Tekstfelt 8"/>
          <p:cNvSpPr txBox="1"/>
          <p:nvPr/>
        </p:nvSpPr>
        <p:spPr>
          <a:xfrm>
            <a:off x="3115755" y="284851"/>
            <a:ext cx="6233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</a:t>
            </a:r>
            <a:r>
              <a:rPr lang="da-DK" dirty="0" err="1"/>
              <a:t>subgroup</a:t>
            </a:r>
            <a:r>
              <a:rPr lang="da-DK" dirty="0"/>
              <a:t> – statusrapport 25.10.16</a:t>
            </a:r>
          </a:p>
        </p:txBody>
      </p:sp>
      <p:sp>
        <p:nvSpPr>
          <p:cNvPr id="8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28.02.2017</a:t>
            </a:r>
          </a:p>
        </p:txBody>
      </p:sp>
    </p:spTree>
    <p:extLst>
      <p:ext uri="{BB962C8B-B14F-4D97-AF65-F5344CB8AC3E}">
        <p14:creationId xmlns:p14="http://schemas.microsoft.com/office/powerpoint/2010/main" val="3016856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6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656394" y="1357252"/>
            <a:ext cx="8849561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b="1" dirty="0">
                <a:solidFill>
                  <a:prstClr val="black"/>
                </a:solidFill>
              </a:rPr>
              <a:t>TV-Anytime </a:t>
            </a:r>
            <a:r>
              <a:rPr lang="da-DK" b="1" dirty="0" err="1">
                <a:solidFill>
                  <a:prstClr val="black"/>
                </a:solidFill>
              </a:rPr>
              <a:t>was</a:t>
            </a:r>
            <a:r>
              <a:rPr lang="da-DK" b="1" dirty="0">
                <a:solidFill>
                  <a:prstClr val="black"/>
                </a:solidFill>
              </a:rPr>
              <a:t> </a:t>
            </a:r>
            <a:r>
              <a:rPr lang="da-DK" b="1" dirty="0" err="1">
                <a:solidFill>
                  <a:prstClr val="black"/>
                </a:solidFill>
              </a:rPr>
              <a:t>agred</a:t>
            </a:r>
            <a:r>
              <a:rPr lang="da-DK" b="1" dirty="0">
                <a:solidFill>
                  <a:prstClr val="black"/>
                </a:solidFill>
              </a:rPr>
              <a:t> as NorDig metadata </a:t>
            </a:r>
            <a:r>
              <a:rPr lang="da-DK" b="1" dirty="0" err="1">
                <a:solidFill>
                  <a:prstClr val="black"/>
                </a:solidFill>
              </a:rPr>
              <a:t>exchange</a:t>
            </a:r>
            <a:r>
              <a:rPr lang="da-DK" b="1" dirty="0">
                <a:solidFill>
                  <a:prstClr val="black"/>
                </a:solidFill>
              </a:rPr>
              <a:t> format,</a:t>
            </a:r>
            <a:br>
              <a:rPr lang="da-DK" sz="1600" dirty="0">
                <a:solidFill>
                  <a:prstClr val="black"/>
                </a:solidFill>
              </a:rPr>
            </a:br>
            <a:r>
              <a:rPr lang="da-DK" sz="1600" dirty="0">
                <a:solidFill>
                  <a:prstClr val="black"/>
                </a:solidFill>
              </a:rPr>
              <a:t>under the </a:t>
            </a:r>
            <a:r>
              <a:rPr lang="da-DK" sz="1600" dirty="0" err="1">
                <a:solidFill>
                  <a:prstClr val="black"/>
                </a:solidFill>
              </a:rPr>
              <a:t>condition</a:t>
            </a:r>
            <a:r>
              <a:rPr lang="da-DK" sz="1600" dirty="0">
                <a:solidFill>
                  <a:prstClr val="black"/>
                </a:solidFill>
              </a:rPr>
              <a:t> </a:t>
            </a:r>
            <a:r>
              <a:rPr lang="da-DK" sz="1600" dirty="0" err="1">
                <a:solidFill>
                  <a:prstClr val="black"/>
                </a:solidFill>
              </a:rPr>
              <a:t>that</a:t>
            </a:r>
            <a:r>
              <a:rPr lang="da-DK" sz="1600" dirty="0">
                <a:solidFill>
                  <a:prstClr val="black"/>
                </a:solidFill>
              </a:rPr>
              <a:t> TV-Anytime </a:t>
            </a:r>
            <a:r>
              <a:rPr lang="da-DK" sz="1600" dirty="0" err="1">
                <a:solidFill>
                  <a:prstClr val="black"/>
                </a:solidFill>
              </a:rPr>
              <a:t>will</a:t>
            </a:r>
            <a:r>
              <a:rPr lang="da-DK" sz="1600" dirty="0">
                <a:solidFill>
                  <a:prstClr val="black"/>
                </a:solidFill>
              </a:rPr>
              <a:t> </a:t>
            </a:r>
            <a:r>
              <a:rPr lang="da-DK" sz="1600" dirty="0" err="1">
                <a:solidFill>
                  <a:prstClr val="black"/>
                </a:solidFill>
              </a:rPr>
              <a:t>be</a:t>
            </a:r>
            <a:r>
              <a:rPr lang="da-DK" sz="1600" dirty="0">
                <a:solidFill>
                  <a:prstClr val="black"/>
                </a:solidFill>
              </a:rPr>
              <a:t> </a:t>
            </a:r>
            <a:r>
              <a:rPr lang="da-DK" sz="1600" dirty="0" err="1">
                <a:solidFill>
                  <a:prstClr val="black"/>
                </a:solidFill>
              </a:rPr>
              <a:t>updated</a:t>
            </a:r>
            <a:r>
              <a:rPr lang="da-DK" sz="1600" dirty="0">
                <a:solidFill>
                  <a:prstClr val="black"/>
                </a:solidFill>
              </a:rPr>
              <a:t> </a:t>
            </a:r>
            <a:r>
              <a:rPr lang="da-DK" sz="1600" dirty="0" err="1">
                <a:solidFill>
                  <a:prstClr val="black"/>
                </a:solidFill>
              </a:rPr>
              <a:t>followering</a:t>
            </a:r>
            <a:r>
              <a:rPr lang="da-DK" sz="1600" dirty="0">
                <a:solidFill>
                  <a:prstClr val="black"/>
                </a:solidFill>
              </a:rPr>
              <a:t> NorDig </a:t>
            </a:r>
            <a:r>
              <a:rPr lang="da-DK" sz="1600" dirty="0" err="1">
                <a:solidFill>
                  <a:prstClr val="black"/>
                </a:solidFill>
              </a:rPr>
              <a:t>requirement</a:t>
            </a:r>
            <a:r>
              <a:rPr lang="da-DK" sz="1600" dirty="0">
                <a:solidFill>
                  <a:prstClr val="black"/>
                </a:solidFill>
              </a:rPr>
              <a:t> </a:t>
            </a:r>
            <a:r>
              <a:rPr lang="da-DK" sz="1600" dirty="0" err="1">
                <a:solidFill>
                  <a:prstClr val="black"/>
                </a:solidFill>
              </a:rPr>
              <a:t>including</a:t>
            </a:r>
            <a:r>
              <a:rPr lang="da-DK" sz="1600" dirty="0">
                <a:solidFill>
                  <a:prstClr val="black"/>
                </a:solidFill>
              </a:rPr>
              <a:t>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a-DK" sz="1600" dirty="0" err="1">
                <a:solidFill>
                  <a:prstClr val="black"/>
                </a:solidFill>
              </a:rPr>
              <a:t>rights</a:t>
            </a:r>
            <a:r>
              <a:rPr lang="da-DK" sz="1600" dirty="0">
                <a:solidFill>
                  <a:prstClr val="black"/>
                </a:solidFill>
              </a:rPr>
              <a:t> management and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a-DK" sz="1600" dirty="0">
                <a:solidFill>
                  <a:prstClr val="black"/>
                </a:solidFill>
              </a:rPr>
              <a:t>distribution </a:t>
            </a:r>
            <a:r>
              <a:rPr lang="da-DK" sz="1600" dirty="0" err="1">
                <a:solidFill>
                  <a:prstClr val="black"/>
                </a:solidFill>
              </a:rPr>
              <a:t>blocking</a:t>
            </a:r>
            <a:br>
              <a:rPr lang="da-DK" sz="1600" dirty="0">
                <a:solidFill>
                  <a:prstClr val="black"/>
                </a:solidFill>
              </a:rPr>
            </a:br>
            <a:r>
              <a:rPr lang="da-DK" sz="1600" dirty="0">
                <a:solidFill>
                  <a:prstClr val="black"/>
                </a:solidFill>
              </a:rPr>
              <a:t>(</a:t>
            </a:r>
            <a:r>
              <a:rPr lang="da-DK" sz="1600" dirty="0" err="1">
                <a:solidFill>
                  <a:prstClr val="black"/>
                </a:solidFill>
              </a:rPr>
              <a:t>blocking</a:t>
            </a:r>
            <a:r>
              <a:rPr lang="da-DK" sz="1600" dirty="0">
                <a:solidFill>
                  <a:prstClr val="black"/>
                </a:solidFill>
              </a:rPr>
              <a:t>: </a:t>
            </a:r>
            <a:r>
              <a:rPr lang="da-DK" sz="1600" dirty="0" err="1">
                <a:solidFill>
                  <a:prstClr val="black"/>
                </a:solidFill>
              </a:rPr>
              <a:t>if</a:t>
            </a:r>
            <a:r>
              <a:rPr lang="da-DK" sz="1600" dirty="0">
                <a:solidFill>
                  <a:prstClr val="black"/>
                </a:solidFill>
              </a:rPr>
              <a:t> no right for distribution on a platform eg. mobil)</a:t>
            </a:r>
            <a:endParaRPr lang="en-GB" sz="1600" dirty="0">
              <a:solidFill>
                <a:prstClr val="black"/>
              </a:solidFill>
            </a:endParaRPr>
          </a:p>
          <a:p>
            <a:endParaRPr lang="en-GB" sz="1600" b="1" dirty="0"/>
          </a:p>
          <a:p>
            <a:endParaRPr lang="en-GB" sz="1600" b="1" dirty="0"/>
          </a:p>
          <a:p>
            <a:r>
              <a:rPr lang="en-GB" sz="1600" b="1" dirty="0"/>
              <a:t>Main arguments for choosing TV-Anytime and </a:t>
            </a:r>
            <a:r>
              <a:rPr lang="en-GB" sz="1600" b="1" u="sng" dirty="0"/>
              <a:t>not</a:t>
            </a:r>
            <a:r>
              <a:rPr lang="en-GB" sz="1600" b="1" dirty="0"/>
              <a:t> Public Schedule:</a:t>
            </a:r>
            <a:br>
              <a:rPr lang="en-GB" sz="1600" dirty="0"/>
            </a:br>
            <a:endParaRPr lang="en-GB" sz="16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/>
              <a:t>TV-Anytime is a ETSI standard well-established known and used internationally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/>
              <a:t>TV-Anytime CRID structure is a well-functioning system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/>
              <a:t>and TV-Anytime is complete documented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r>
              <a:rPr lang="en-GB" sz="1600" b="1" dirty="0"/>
              <a:t>Next step and planned activities </a:t>
            </a:r>
            <a:endParaRPr lang="en-GB" sz="1600" dirty="0"/>
          </a:p>
          <a:p>
            <a:br>
              <a:rPr lang="en-GB" sz="1600" dirty="0"/>
            </a:b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kstfelt 9"/>
          <p:cNvSpPr txBox="1"/>
          <p:nvPr/>
        </p:nvSpPr>
        <p:spPr>
          <a:xfrm>
            <a:off x="3115755" y="284851"/>
            <a:ext cx="4561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</a:t>
            </a:r>
            <a:r>
              <a:rPr lang="en-GB" dirty="0"/>
              <a:t>exchange</a:t>
            </a:r>
            <a:r>
              <a:rPr lang="da-DK" dirty="0"/>
              <a:t> format</a:t>
            </a:r>
          </a:p>
        </p:txBody>
      </p:sp>
      <p:sp>
        <p:nvSpPr>
          <p:cNvPr id="9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28.02.2017</a:t>
            </a:r>
          </a:p>
        </p:txBody>
      </p:sp>
      <p:sp>
        <p:nvSpPr>
          <p:cNvPr id="3" name="Pil: højre 2"/>
          <p:cNvSpPr/>
          <p:nvPr/>
        </p:nvSpPr>
        <p:spPr>
          <a:xfrm>
            <a:off x="4694830" y="5145209"/>
            <a:ext cx="914400" cy="1228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730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7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656394" y="988758"/>
            <a:ext cx="8849561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Next step and planned activities</a:t>
            </a:r>
            <a:r>
              <a:rPr lang="en-GB" dirty="0"/>
              <a:t>: </a:t>
            </a:r>
            <a:br>
              <a:rPr lang="en-GB" sz="1600" dirty="0"/>
            </a:b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/>
              <a:t>TV-Anytime</a:t>
            </a:r>
            <a:r>
              <a:rPr lang="en-GB" sz="1600" dirty="0"/>
              <a:t> new version updated with the NorDig required changes three months after TV-Anytime is finally decided as NorDig common metadata exchange format</a:t>
            </a:r>
            <a:br>
              <a:rPr lang="en-GB" sz="1600" dirty="0"/>
            </a:br>
            <a:endParaRPr lang="en-GB" sz="16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/>
              <a:t>The update, preparation and release of the new TV-Anytime version will follow the normal procedure with ETSI standards</a:t>
            </a:r>
            <a:br>
              <a:rPr lang="en-GB" sz="1600" dirty="0"/>
            </a:br>
            <a:endParaRPr lang="en-GB" sz="16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/>
              <a:t>Jean-Pierre Evain, EBU responsible for TV-Anytime maintenance, will describe the required changes together with the NorDig EPG / Event metadata group, which will be sent for comment to the TV-Anytime Group (TVA reflector) after which it is sent for approval and release of ETSI</a:t>
            </a:r>
            <a:br>
              <a:rPr lang="en-GB" sz="1600" dirty="0"/>
            </a:br>
            <a:r>
              <a:rPr lang="en-GB" sz="1600" dirty="0"/>
              <a:t>(The process have already started up)</a:t>
            </a:r>
            <a:br>
              <a:rPr lang="en-GB" sz="1600" dirty="0"/>
            </a:br>
            <a:r>
              <a:rPr lang="en-GB" sz="1400" dirty="0"/>
              <a:t>(Red Bee and several other stakeholders are also interested in that TV-Anytime will be updated with rights management and </a:t>
            </a:r>
            <a:r>
              <a:rPr lang="da-DK" sz="1400" dirty="0">
                <a:solidFill>
                  <a:prstClr val="black"/>
                </a:solidFill>
              </a:rPr>
              <a:t>distribution </a:t>
            </a:r>
            <a:r>
              <a:rPr lang="da-DK" sz="1400" dirty="0" err="1">
                <a:solidFill>
                  <a:prstClr val="black"/>
                </a:solidFill>
              </a:rPr>
              <a:t>blocking</a:t>
            </a:r>
            <a:r>
              <a:rPr lang="da-DK" sz="1400" dirty="0">
                <a:solidFill>
                  <a:prstClr val="black"/>
                </a:solidFill>
              </a:rPr>
              <a:t>) </a:t>
            </a:r>
            <a:br>
              <a:rPr lang="da-DK" sz="1600" dirty="0">
                <a:solidFill>
                  <a:prstClr val="black"/>
                </a:solidFill>
              </a:rPr>
            </a:br>
            <a:endParaRPr lang="da-DK" sz="1600" dirty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>
                <a:ea typeface="Times New Roman" panose="02020603050405020304" pitchFamily="18" charset="0"/>
              </a:rPr>
              <a:t>Establish a NorDig specification </a:t>
            </a:r>
            <a:r>
              <a:rPr lang="en-US" sz="1600" dirty="0">
                <a:ea typeface="Times New Roman" panose="02020603050405020304" pitchFamily="18" charset="0"/>
              </a:rPr>
              <a:t>of common EPG/Event exchange file format based on TV Anytime updated version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/>
              <a:t>TV Anytime xml schema </a:t>
            </a:r>
            <a:r>
              <a:rPr lang="en-GB" sz="1600" dirty="0"/>
              <a:t>including all NorDig requirements to be completed</a:t>
            </a:r>
            <a:br>
              <a:rPr lang="en-GB" sz="1600" dirty="0"/>
            </a:b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a-DK" sz="1600" b="1" dirty="0"/>
              <a:t>NorDig </a:t>
            </a:r>
            <a:r>
              <a:rPr lang="en-US" sz="1600" b="1" dirty="0"/>
              <a:t>implementation</a:t>
            </a:r>
            <a:r>
              <a:rPr lang="da-DK" sz="1600" b="1" dirty="0"/>
              <a:t> guidelines </a:t>
            </a:r>
            <a:r>
              <a:rPr lang="da-DK" sz="1600" dirty="0"/>
              <a:t>/ user guide to </a:t>
            </a:r>
            <a:r>
              <a:rPr lang="en-GB" sz="1600" dirty="0"/>
              <a:t>be</a:t>
            </a:r>
            <a:r>
              <a:rPr lang="da-DK" sz="1600" dirty="0"/>
              <a:t> </a:t>
            </a:r>
            <a:r>
              <a:rPr lang="en-GB" sz="1600" dirty="0"/>
              <a:t>completed</a:t>
            </a:r>
            <a:endParaRPr lang="da-DK" sz="1600" dirty="0">
              <a:solidFill>
                <a:prstClr val="black"/>
              </a:solidFill>
            </a:endParaRPr>
          </a:p>
        </p:txBody>
      </p:sp>
      <p:sp>
        <p:nvSpPr>
          <p:cNvPr id="10" name="Tekstfelt 9"/>
          <p:cNvSpPr txBox="1"/>
          <p:nvPr/>
        </p:nvSpPr>
        <p:spPr>
          <a:xfrm>
            <a:off x="3115755" y="284851"/>
            <a:ext cx="4561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</a:t>
            </a:r>
            <a:r>
              <a:rPr lang="en-GB" dirty="0"/>
              <a:t>exchange</a:t>
            </a:r>
            <a:r>
              <a:rPr lang="da-DK" dirty="0"/>
              <a:t> format</a:t>
            </a:r>
          </a:p>
        </p:txBody>
      </p:sp>
      <p:sp>
        <p:nvSpPr>
          <p:cNvPr id="9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28.02.2017</a:t>
            </a:r>
          </a:p>
        </p:txBody>
      </p:sp>
    </p:spTree>
    <p:extLst>
      <p:ext uri="{BB962C8B-B14F-4D97-AF65-F5344CB8AC3E}">
        <p14:creationId xmlns:p14="http://schemas.microsoft.com/office/powerpoint/2010/main" val="554356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8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656394" y="1043350"/>
            <a:ext cx="8849561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Next step and planned activities</a:t>
            </a:r>
            <a:r>
              <a:rPr lang="en-GB" dirty="0"/>
              <a:t>:</a:t>
            </a:r>
            <a:br>
              <a:rPr lang="da-DK" sz="1600" dirty="0"/>
            </a:b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>
                <a:ea typeface="Times New Roman" panose="02020603050405020304" pitchFamily="18" charset="0"/>
              </a:rPr>
              <a:t>Guidelines for “last minutes” updates </a:t>
            </a:r>
            <a:r>
              <a:rPr lang="en-US" sz="1600" dirty="0">
                <a:ea typeface="Times New Roman" panose="02020603050405020304" pitchFamily="18" charset="0"/>
              </a:rPr>
              <a:t>of program start and changes (“last minutes” refers to shortly before but also afterwards for “correcting” catch-up segmenting) to be made</a:t>
            </a:r>
          </a:p>
          <a:p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/>
              <a:t>Mapping document </a:t>
            </a:r>
            <a:r>
              <a:rPr lang="en-GB" sz="1600" dirty="0"/>
              <a:t>for handling data from Public Schedule to TV-Anytime, to be realised together with the updated TV-Anytime spec. xml schema and guidelines</a:t>
            </a:r>
          </a:p>
          <a:p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b="1" dirty="0"/>
              <a:t>Make a workshop inside NorDig around Rights management</a:t>
            </a:r>
            <a:r>
              <a:rPr lang="en-GB" sz="1600" dirty="0"/>
              <a:t> cross networks and platforms to help the stakeholder in the distribution chain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en-US" sz="1600" b="1" dirty="0">
                <a:ea typeface="Times New Roman" panose="02020603050405020304" pitchFamily="18" charset="0"/>
              </a:rPr>
              <a:t>Promote use</a:t>
            </a:r>
            <a:r>
              <a:rPr lang="en-US" sz="1600" dirty="0">
                <a:ea typeface="Times New Roman" panose="02020603050405020304" pitchFamily="18" charset="0"/>
              </a:rPr>
              <a:t> from NorDig members of NorDig metadata exchange format</a:t>
            </a:r>
            <a:br>
              <a:rPr lang="en-US" sz="1600" dirty="0">
                <a:ea typeface="Times New Roman" panose="02020603050405020304" pitchFamily="18" charset="0"/>
              </a:rPr>
            </a:br>
            <a:endParaRPr lang="da-DK" sz="1600" dirty="0">
              <a:ea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en-US" sz="1600" b="1" dirty="0">
                <a:ea typeface="Times New Roman" panose="02020603050405020304" pitchFamily="18" charset="0"/>
              </a:rPr>
              <a:t>Propose how to maintain </a:t>
            </a:r>
            <a:r>
              <a:rPr lang="en-US" sz="1600" dirty="0">
                <a:ea typeface="Times New Roman" panose="02020603050405020304" pitchFamily="18" charset="0"/>
              </a:rPr>
              <a:t>EPG/Event exchange file format and secure TV Anytime update its specification</a:t>
            </a:r>
            <a:br>
              <a:rPr lang="en-US" sz="1600" dirty="0">
                <a:ea typeface="Times New Roman" panose="02020603050405020304" pitchFamily="18" charset="0"/>
              </a:rPr>
            </a:br>
            <a:endParaRPr lang="en-US" sz="1600" dirty="0">
              <a:ea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 the “Public Schedule”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steering group to be asked to migrate Public Schedule exchange format to TV-Anytime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kstfelt 9"/>
          <p:cNvSpPr txBox="1"/>
          <p:nvPr/>
        </p:nvSpPr>
        <p:spPr>
          <a:xfrm>
            <a:off x="3115755" y="284851"/>
            <a:ext cx="4561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</a:t>
            </a:r>
            <a:r>
              <a:rPr lang="en-GB" dirty="0"/>
              <a:t>exchange</a:t>
            </a:r>
            <a:r>
              <a:rPr lang="da-DK" dirty="0"/>
              <a:t> format</a:t>
            </a:r>
          </a:p>
        </p:txBody>
      </p:sp>
      <p:sp>
        <p:nvSpPr>
          <p:cNvPr id="9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28.02.2017</a:t>
            </a:r>
          </a:p>
        </p:txBody>
      </p:sp>
    </p:spTree>
    <p:extLst>
      <p:ext uri="{BB962C8B-B14F-4D97-AF65-F5344CB8AC3E}">
        <p14:creationId xmlns:p14="http://schemas.microsoft.com/office/powerpoint/2010/main" val="2377395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8" y="195676"/>
            <a:ext cx="460573" cy="43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Pladsholder til slidenummer 36"/>
          <p:cNvSpPr>
            <a:spLocks noGrp="1"/>
          </p:cNvSpPr>
          <p:nvPr>
            <p:ph type="sldNum" sz="quarter" idx="12"/>
          </p:nvPr>
        </p:nvSpPr>
        <p:spPr>
          <a:xfrm>
            <a:off x="8610600" y="6452146"/>
            <a:ext cx="2743200" cy="365125"/>
          </a:xfrm>
        </p:spPr>
        <p:txBody>
          <a:bodyPr/>
          <a:lstStyle/>
          <a:p>
            <a:fld id="{635AA1EC-FEE3-4C58-9E69-13B70527FDAB}" type="slidenum">
              <a:rPr lang="da-DK" sz="1000" smtClean="0"/>
              <a:t>9</a:t>
            </a:fld>
            <a:endParaRPr lang="da-DK" sz="1000" dirty="0"/>
          </a:p>
        </p:txBody>
      </p:sp>
      <p:cxnSp>
        <p:nvCxnSpPr>
          <p:cNvPr id="38" name="Lige forbindelse 37"/>
          <p:cNvCxnSpPr/>
          <p:nvPr/>
        </p:nvCxnSpPr>
        <p:spPr>
          <a:xfrm>
            <a:off x="121920" y="678448"/>
            <a:ext cx="11889105" cy="102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>
          <a:xfrm>
            <a:off x="1656394" y="3552834"/>
            <a:ext cx="88495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a-DK" sz="1600" dirty="0"/>
              <a:t>Extra slide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kstboks 3"/>
          <p:cNvSpPr txBox="1"/>
          <p:nvPr/>
        </p:nvSpPr>
        <p:spPr>
          <a:xfrm>
            <a:off x="420299" y="6467235"/>
            <a:ext cx="1398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900" dirty="0">
                <a:solidFill>
                  <a:schemeClr val="bg1">
                    <a:lumMod val="65000"/>
                  </a:schemeClr>
                </a:solidFill>
              </a:rPr>
              <a:t>Peter Mølsted 09.02.2017</a:t>
            </a:r>
          </a:p>
        </p:txBody>
      </p:sp>
      <p:sp>
        <p:nvSpPr>
          <p:cNvPr id="10" name="Tekstfelt 9"/>
          <p:cNvSpPr txBox="1"/>
          <p:nvPr/>
        </p:nvSpPr>
        <p:spPr>
          <a:xfrm>
            <a:off x="3115755" y="284851"/>
            <a:ext cx="4561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NorDig EPG / Event metadata </a:t>
            </a:r>
            <a:r>
              <a:rPr lang="en-GB" dirty="0"/>
              <a:t>exchange</a:t>
            </a:r>
            <a:r>
              <a:rPr lang="da-DK" dirty="0"/>
              <a:t> format</a:t>
            </a:r>
          </a:p>
        </p:txBody>
      </p:sp>
    </p:spTree>
    <p:extLst>
      <p:ext uri="{BB962C8B-B14F-4D97-AF65-F5344CB8AC3E}">
        <p14:creationId xmlns:p14="http://schemas.microsoft.com/office/powerpoint/2010/main" val="4154590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2355</TotalTime>
  <Words>502</Words>
  <Application>Microsoft Office PowerPoint</Application>
  <PresentationFormat>Widescreen</PresentationFormat>
  <Paragraphs>148</Paragraphs>
  <Slides>10</Slides>
  <Notes>10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Office-tema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Peter Mølsted</dc:creator>
  <cp:lastModifiedBy>Peter Mølsted</cp:lastModifiedBy>
  <cp:revision>125</cp:revision>
  <dcterms:created xsi:type="dcterms:W3CDTF">2015-09-11T12:33:42Z</dcterms:created>
  <dcterms:modified xsi:type="dcterms:W3CDTF">2017-02-28T14:12:30Z</dcterms:modified>
</cp:coreProperties>
</file>