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0"/>
  </p:notesMasterIdLst>
  <p:handoutMasterIdLst>
    <p:handoutMasterId r:id="rId21"/>
  </p:handoutMasterIdLst>
  <p:sldIdLst>
    <p:sldId id="1039" r:id="rId2"/>
    <p:sldId id="1036" r:id="rId3"/>
    <p:sldId id="1009" r:id="rId4"/>
    <p:sldId id="1047" r:id="rId5"/>
    <p:sldId id="1049" r:id="rId6"/>
    <p:sldId id="910" r:id="rId7"/>
    <p:sldId id="1050" r:id="rId8"/>
    <p:sldId id="548" r:id="rId9"/>
    <p:sldId id="1038" r:id="rId10"/>
    <p:sldId id="1027" r:id="rId11"/>
    <p:sldId id="1028" r:id="rId12"/>
    <p:sldId id="1040" r:id="rId13"/>
    <p:sldId id="1041" r:id="rId14"/>
    <p:sldId id="1046" r:id="rId15"/>
    <p:sldId id="1042" r:id="rId16"/>
    <p:sldId id="1045" r:id="rId17"/>
    <p:sldId id="512" r:id="rId18"/>
    <p:sldId id="1013" r:id="rId19"/>
  </p:sldIdLst>
  <p:sldSz cx="12192000" cy="6858000"/>
  <p:notesSz cx="6797675" cy="9926638"/>
  <p:defaultTextStyle>
    <a:defPPr>
      <a:defRPr lang="nb-NO"/>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browse/>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9900"/>
    <a:srgbClr val="3333FF"/>
    <a:srgbClr val="005A9E"/>
    <a:srgbClr val="33CC33"/>
    <a:srgbClr val="008000"/>
    <a:srgbClr val="FF5050"/>
    <a:srgbClr val="663300"/>
    <a:srgbClr val="763B00"/>
    <a:srgbClr val="FFCCCC"/>
    <a:srgbClr val="5C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llanmörkt format 2 - Dekorfärg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17292A2E-F333-43FB-9621-5CBBE7FDCDCB}" styleName="Light Style 2 - Accent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092" autoAdjust="0"/>
    <p:restoredTop sz="92234" autoAdjust="0"/>
  </p:normalViewPr>
  <p:slideViewPr>
    <p:cSldViewPr>
      <p:cViewPr varScale="1">
        <p:scale>
          <a:sx n="101" d="100"/>
          <a:sy n="101" d="100"/>
        </p:scale>
        <p:origin x="144" y="246"/>
      </p:cViewPr>
      <p:guideLst>
        <p:guide orient="horz" pos="2160"/>
        <p:guide pos="3840"/>
      </p:guideLst>
    </p:cSldViewPr>
  </p:slideViewPr>
  <p:outlineViewPr>
    <p:cViewPr>
      <p:scale>
        <a:sx n="33" d="100"/>
        <a:sy n="33" d="100"/>
      </p:scale>
      <p:origin x="48" y="9450"/>
    </p:cViewPr>
  </p:outlineViewPr>
  <p:notesTextViewPr>
    <p:cViewPr>
      <p:scale>
        <a:sx n="100" d="100"/>
        <a:sy n="100" d="100"/>
      </p:scale>
      <p:origin x="0" y="0"/>
    </p:cViewPr>
  </p:notesTextViewPr>
  <p:sorterViewPr>
    <p:cViewPr>
      <p:scale>
        <a:sx n="100" d="100"/>
        <a:sy n="100" d="100"/>
      </p:scale>
      <p:origin x="0" y="0"/>
    </p:cViewPr>
  </p:sorterViewPr>
  <p:notesViewPr>
    <p:cSldViewPr>
      <p:cViewPr varScale="1">
        <p:scale>
          <a:sx n="66" d="100"/>
          <a:sy n="66" d="100"/>
        </p:scale>
        <p:origin x="1854" y="72"/>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314" name="Rectangle 2"/>
          <p:cNvSpPr>
            <a:spLocks noGrp="1" noChangeArrowheads="1"/>
          </p:cNvSpPr>
          <p:nvPr>
            <p:ph type="hdr" sz="quarter"/>
          </p:nvPr>
        </p:nvSpPr>
        <p:spPr bwMode="auto">
          <a:xfrm>
            <a:off x="0" y="0"/>
            <a:ext cx="2946400" cy="496888"/>
          </a:xfrm>
          <a:prstGeom prst="rect">
            <a:avLst/>
          </a:prstGeom>
          <a:noFill/>
          <a:ln w="9525">
            <a:noFill/>
            <a:miter lim="800000"/>
            <a:headEnd/>
            <a:tailEnd/>
          </a:ln>
          <a:effectLst/>
        </p:spPr>
        <p:txBody>
          <a:bodyPr vert="horz" wrap="square" lIns="91421" tIns="45711" rIns="91421" bIns="45711" numCol="1" anchor="t" anchorCtr="0" compatLnSpc="1">
            <a:prstTxWarp prst="textNoShape">
              <a:avLst/>
            </a:prstTxWarp>
          </a:bodyPr>
          <a:lstStyle>
            <a:lvl1pPr>
              <a:defRPr sz="1200">
                <a:latin typeface="Arial" charset="0"/>
              </a:defRPr>
            </a:lvl1pPr>
          </a:lstStyle>
          <a:p>
            <a:pPr>
              <a:defRPr/>
            </a:pPr>
            <a:endParaRPr lang="nb-NO"/>
          </a:p>
        </p:txBody>
      </p:sp>
      <p:sp>
        <p:nvSpPr>
          <p:cNvPr id="13315" name="Rectangle 3"/>
          <p:cNvSpPr>
            <a:spLocks noGrp="1" noChangeArrowheads="1"/>
          </p:cNvSpPr>
          <p:nvPr>
            <p:ph type="dt" sz="quarter" idx="1"/>
          </p:nvPr>
        </p:nvSpPr>
        <p:spPr bwMode="auto">
          <a:xfrm>
            <a:off x="3849688" y="0"/>
            <a:ext cx="2946400" cy="496888"/>
          </a:xfrm>
          <a:prstGeom prst="rect">
            <a:avLst/>
          </a:prstGeom>
          <a:noFill/>
          <a:ln w="9525">
            <a:noFill/>
            <a:miter lim="800000"/>
            <a:headEnd/>
            <a:tailEnd/>
          </a:ln>
          <a:effectLst/>
        </p:spPr>
        <p:txBody>
          <a:bodyPr vert="horz" wrap="square" lIns="91421" tIns="45711" rIns="91421" bIns="45711" numCol="1" anchor="t" anchorCtr="0" compatLnSpc="1">
            <a:prstTxWarp prst="textNoShape">
              <a:avLst/>
            </a:prstTxWarp>
          </a:bodyPr>
          <a:lstStyle>
            <a:lvl1pPr algn="r">
              <a:defRPr sz="1200">
                <a:latin typeface="Arial" charset="0"/>
              </a:defRPr>
            </a:lvl1pPr>
          </a:lstStyle>
          <a:p>
            <a:pPr>
              <a:defRPr/>
            </a:pPr>
            <a:endParaRPr lang="nb-NO"/>
          </a:p>
        </p:txBody>
      </p:sp>
      <p:sp>
        <p:nvSpPr>
          <p:cNvPr id="13316" name="Rectangle 4"/>
          <p:cNvSpPr>
            <a:spLocks noGrp="1" noChangeArrowheads="1"/>
          </p:cNvSpPr>
          <p:nvPr>
            <p:ph type="ftr" sz="quarter" idx="2"/>
          </p:nvPr>
        </p:nvSpPr>
        <p:spPr bwMode="auto">
          <a:xfrm>
            <a:off x="0" y="9428163"/>
            <a:ext cx="2946400" cy="496887"/>
          </a:xfrm>
          <a:prstGeom prst="rect">
            <a:avLst/>
          </a:prstGeom>
          <a:noFill/>
          <a:ln w="9525">
            <a:noFill/>
            <a:miter lim="800000"/>
            <a:headEnd/>
            <a:tailEnd/>
          </a:ln>
          <a:effectLst/>
        </p:spPr>
        <p:txBody>
          <a:bodyPr vert="horz" wrap="square" lIns="91421" tIns="45711" rIns="91421" bIns="45711" numCol="1" anchor="b" anchorCtr="0" compatLnSpc="1">
            <a:prstTxWarp prst="textNoShape">
              <a:avLst/>
            </a:prstTxWarp>
          </a:bodyPr>
          <a:lstStyle>
            <a:lvl1pPr>
              <a:defRPr sz="1200">
                <a:latin typeface="Arial" charset="0"/>
              </a:defRPr>
            </a:lvl1pPr>
          </a:lstStyle>
          <a:p>
            <a:pPr>
              <a:defRPr/>
            </a:pPr>
            <a:endParaRPr lang="nb-NO"/>
          </a:p>
        </p:txBody>
      </p:sp>
      <p:sp>
        <p:nvSpPr>
          <p:cNvPr id="13317" name="Rectangle 5"/>
          <p:cNvSpPr>
            <a:spLocks noGrp="1" noChangeArrowheads="1"/>
          </p:cNvSpPr>
          <p:nvPr>
            <p:ph type="sldNum" sz="quarter" idx="3"/>
          </p:nvPr>
        </p:nvSpPr>
        <p:spPr bwMode="auto">
          <a:xfrm>
            <a:off x="3849688" y="9428163"/>
            <a:ext cx="2946400" cy="496887"/>
          </a:xfrm>
          <a:prstGeom prst="rect">
            <a:avLst/>
          </a:prstGeom>
          <a:noFill/>
          <a:ln w="9525">
            <a:noFill/>
            <a:miter lim="800000"/>
            <a:headEnd/>
            <a:tailEnd/>
          </a:ln>
          <a:effectLst/>
        </p:spPr>
        <p:txBody>
          <a:bodyPr vert="horz" wrap="square" lIns="91421" tIns="45711" rIns="91421" bIns="45711" numCol="1" anchor="b" anchorCtr="0" compatLnSpc="1">
            <a:prstTxWarp prst="textNoShape">
              <a:avLst/>
            </a:prstTxWarp>
          </a:bodyPr>
          <a:lstStyle>
            <a:lvl1pPr algn="r">
              <a:defRPr sz="1200">
                <a:latin typeface="Arial" charset="0"/>
              </a:defRPr>
            </a:lvl1pPr>
          </a:lstStyle>
          <a:p>
            <a:pPr>
              <a:defRPr/>
            </a:pPr>
            <a:fld id="{EAA92433-1856-4F43-8A08-AD921B5655D2}" type="slidenum">
              <a:rPr lang="nb-NO"/>
              <a:pPr>
                <a:defRPr/>
              </a:pPr>
              <a:t>‹#›</a:t>
            </a:fld>
            <a:endParaRPr lang="nb-NO"/>
          </a:p>
        </p:txBody>
      </p:sp>
    </p:spTree>
    <p:extLst>
      <p:ext uri="{BB962C8B-B14F-4D97-AF65-F5344CB8AC3E}">
        <p14:creationId xmlns:p14="http://schemas.microsoft.com/office/powerpoint/2010/main" val="153273354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290" name="Rectangle 2"/>
          <p:cNvSpPr>
            <a:spLocks noGrp="1" noChangeArrowheads="1"/>
          </p:cNvSpPr>
          <p:nvPr>
            <p:ph type="hdr" sz="quarter"/>
          </p:nvPr>
        </p:nvSpPr>
        <p:spPr bwMode="auto">
          <a:xfrm>
            <a:off x="0" y="0"/>
            <a:ext cx="2946400" cy="496888"/>
          </a:xfrm>
          <a:prstGeom prst="rect">
            <a:avLst/>
          </a:prstGeom>
          <a:noFill/>
          <a:ln w="9525">
            <a:noFill/>
            <a:miter lim="800000"/>
            <a:headEnd/>
            <a:tailEnd/>
          </a:ln>
          <a:effectLst/>
        </p:spPr>
        <p:txBody>
          <a:bodyPr vert="horz" wrap="square" lIns="91421" tIns="45711" rIns="91421" bIns="45711" numCol="1" anchor="t" anchorCtr="0" compatLnSpc="1">
            <a:prstTxWarp prst="textNoShape">
              <a:avLst/>
            </a:prstTxWarp>
          </a:bodyPr>
          <a:lstStyle>
            <a:lvl1pPr>
              <a:defRPr sz="1200">
                <a:latin typeface="Arial" charset="0"/>
              </a:defRPr>
            </a:lvl1pPr>
          </a:lstStyle>
          <a:p>
            <a:pPr>
              <a:defRPr/>
            </a:pPr>
            <a:endParaRPr lang="nb-NO"/>
          </a:p>
        </p:txBody>
      </p:sp>
      <p:sp>
        <p:nvSpPr>
          <p:cNvPr id="12291" name="Rectangle 3"/>
          <p:cNvSpPr>
            <a:spLocks noGrp="1" noChangeArrowheads="1"/>
          </p:cNvSpPr>
          <p:nvPr>
            <p:ph type="dt" idx="1"/>
          </p:nvPr>
        </p:nvSpPr>
        <p:spPr bwMode="auto">
          <a:xfrm>
            <a:off x="3849688" y="0"/>
            <a:ext cx="2946400" cy="496888"/>
          </a:xfrm>
          <a:prstGeom prst="rect">
            <a:avLst/>
          </a:prstGeom>
          <a:noFill/>
          <a:ln w="9525">
            <a:noFill/>
            <a:miter lim="800000"/>
            <a:headEnd/>
            <a:tailEnd/>
          </a:ln>
          <a:effectLst/>
        </p:spPr>
        <p:txBody>
          <a:bodyPr vert="horz" wrap="square" lIns="91421" tIns="45711" rIns="91421" bIns="45711" numCol="1" anchor="t" anchorCtr="0" compatLnSpc="1">
            <a:prstTxWarp prst="textNoShape">
              <a:avLst/>
            </a:prstTxWarp>
          </a:bodyPr>
          <a:lstStyle>
            <a:lvl1pPr algn="r">
              <a:defRPr sz="1200">
                <a:latin typeface="Arial" charset="0"/>
              </a:defRPr>
            </a:lvl1pPr>
          </a:lstStyle>
          <a:p>
            <a:pPr>
              <a:defRPr/>
            </a:pPr>
            <a:endParaRPr lang="nb-NO"/>
          </a:p>
        </p:txBody>
      </p:sp>
      <p:sp>
        <p:nvSpPr>
          <p:cNvPr id="6148" name="Rectangle 4"/>
          <p:cNvSpPr>
            <a:spLocks noGrp="1" noRot="1" noChangeAspect="1" noChangeArrowheads="1" noTextEdit="1"/>
          </p:cNvSpPr>
          <p:nvPr>
            <p:ph type="sldImg" idx="2"/>
          </p:nvPr>
        </p:nvSpPr>
        <p:spPr bwMode="auto">
          <a:xfrm>
            <a:off x="92075" y="744538"/>
            <a:ext cx="6616700" cy="3722687"/>
          </a:xfrm>
          <a:prstGeom prst="rect">
            <a:avLst/>
          </a:prstGeom>
          <a:noFill/>
          <a:ln w="9525">
            <a:solidFill>
              <a:srgbClr val="000000"/>
            </a:solidFill>
            <a:miter lim="800000"/>
            <a:headEnd/>
            <a:tailEnd/>
          </a:ln>
        </p:spPr>
      </p:sp>
      <p:sp>
        <p:nvSpPr>
          <p:cNvPr id="12293" name="Rectangle 5"/>
          <p:cNvSpPr>
            <a:spLocks noGrp="1" noChangeArrowheads="1"/>
          </p:cNvSpPr>
          <p:nvPr>
            <p:ph type="body" sz="quarter" idx="3"/>
          </p:nvPr>
        </p:nvSpPr>
        <p:spPr bwMode="auto">
          <a:xfrm>
            <a:off x="679450" y="4716463"/>
            <a:ext cx="5438775" cy="4465637"/>
          </a:xfrm>
          <a:prstGeom prst="rect">
            <a:avLst/>
          </a:prstGeom>
          <a:noFill/>
          <a:ln w="9525">
            <a:noFill/>
            <a:miter lim="800000"/>
            <a:headEnd/>
            <a:tailEnd/>
          </a:ln>
          <a:effectLst/>
        </p:spPr>
        <p:txBody>
          <a:bodyPr vert="horz" wrap="square" lIns="91421" tIns="45711" rIns="91421" bIns="45711" numCol="1" anchor="t" anchorCtr="0" compatLnSpc="1">
            <a:prstTxWarp prst="textNoShape">
              <a:avLst/>
            </a:prstTxWarp>
          </a:bodyPr>
          <a:lstStyle/>
          <a:p>
            <a:pPr lvl="0"/>
            <a:r>
              <a:rPr lang="nb-NO" noProof="0"/>
              <a:t>Klikk for å redigere tekststiler i malen</a:t>
            </a:r>
          </a:p>
          <a:p>
            <a:pPr lvl="1"/>
            <a:r>
              <a:rPr lang="nb-NO" noProof="0"/>
              <a:t>Andre nivå</a:t>
            </a:r>
          </a:p>
          <a:p>
            <a:pPr lvl="2"/>
            <a:r>
              <a:rPr lang="nb-NO" noProof="0"/>
              <a:t>Tredje nivå</a:t>
            </a:r>
          </a:p>
          <a:p>
            <a:pPr lvl="3"/>
            <a:r>
              <a:rPr lang="nb-NO" noProof="0"/>
              <a:t>Fjerde nivå</a:t>
            </a:r>
          </a:p>
          <a:p>
            <a:pPr lvl="4"/>
            <a:r>
              <a:rPr lang="nb-NO" noProof="0"/>
              <a:t>Femte nivå</a:t>
            </a:r>
          </a:p>
        </p:txBody>
      </p:sp>
      <p:sp>
        <p:nvSpPr>
          <p:cNvPr id="12294" name="Rectangle 6"/>
          <p:cNvSpPr>
            <a:spLocks noGrp="1" noChangeArrowheads="1"/>
          </p:cNvSpPr>
          <p:nvPr>
            <p:ph type="ftr" sz="quarter" idx="4"/>
          </p:nvPr>
        </p:nvSpPr>
        <p:spPr bwMode="auto">
          <a:xfrm>
            <a:off x="0" y="9428163"/>
            <a:ext cx="2946400" cy="496887"/>
          </a:xfrm>
          <a:prstGeom prst="rect">
            <a:avLst/>
          </a:prstGeom>
          <a:noFill/>
          <a:ln w="9525">
            <a:noFill/>
            <a:miter lim="800000"/>
            <a:headEnd/>
            <a:tailEnd/>
          </a:ln>
          <a:effectLst/>
        </p:spPr>
        <p:txBody>
          <a:bodyPr vert="horz" wrap="square" lIns="91421" tIns="45711" rIns="91421" bIns="45711" numCol="1" anchor="b" anchorCtr="0" compatLnSpc="1">
            <a:prstTxWarp prst="textNoShape">
              <a:avLst/>
            </a:prstTxWarp>
          </a:bodyPr>
          <a:lstStyle>
            <a:lvl1pPr>
              <a:defRPr sz="1200">
                <a:latin typeface="Arial" charset="0"/>
              </a:defRPr>
            </a:lvl1pPr>
          </a:lstStyle>
          <a:p>
            <a:pPr>
              <a:defRPr/>
            </a:pPr>
            <a:endParaRPr lang="nb-NO"/>
          </a:p>
        </p:txBody>
      </p:sp>
      <p:sp>
        <p:nvSpPr>
          <p:cNvPr id="12295" name="Rectangle 7"/>
          <p:cNvSpPr>
            <a:spLocks noGrp="1" noChangeArrowheads="1"/>
          </p:cNvSpPr>
          <p:nvPr>
            <p:ph type="sldNum" sz="quarter" idx="5"/>
          </p:nvPr>
        </p:nvSpPr>
        <p:spPr bwMode="auto">
          <a:xfrm>
            <a:off x="3849688" y="9428163"/>
            <a:ext cx="2946400" cy="496887"/>
          </a:xfrm>
          <a:prstGeom prst="rect">
            <a:avLst/>
          </a:prstGeom>
          <a:noFill/>
          <a:ln w="9525">
            <a:noFill/>
            <a:miter lim="800000"/>
            <a:headEnd/>
            <a:tailEnd/>
          </a:ln>
          <a:effectLst/>
        </p:spPr>
        <p:txBody>
          <a:bodyPr vert="horz" wrap="square" lIns="91421" tIns="45711" rIns="91421" bIns="45711" numCol="1" anchor="b" anchorCtr="0" compatLnSpc="1">
            <a:prstTxWarp prst="textNoShape">
              <a:avLst/>
            </a:prstTxWarp>
          </a:bodyPr>
          <a:lstStyle>
            <a:lvl1pPr algn="r">
              <a:defRPr sz="1200">
                <a:latin typeface="Arial" charset="0"/>
              </a:defRPr>
            </a:lvl1pPr>
          </a:lstStyle>
          <a:p>
            <a:pPr>
              <a:defRPr/>
            </a:pPr>
            <a:fld id="{176FCF84-E18E-4863-AF2E-AF6CBF85D626}" type="slidenum">
              <a:rPr lang="nb-NO"/>
              <a:pPr>
                <a:defRPr/>
              </a:pPr>
              <a:t>‹#›</a:t>
            </a:fld>
            <a:endParaRPr lang="nb-NO"/>
          </a:p>
        </p:txBody>
      </p:sp>
    </p:spTree>
    <p:extLst>
      <p:ext uri="{BB962C8B-B14F-4D97-AF65-F5344CB8AC3E}">
        <p14:creationId xmlns:p14="http://schemas.microsoft.com/office/powerpoint/2010/main" val="2647495784"/>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tellysbilde">
    <p:spTree>
      <p:nvGrpSpPr>
        <p:cNvPr id="1" name=""/>
        <p:cNvGrpSpPr/>
        <p:nvPr/>
      </p:nvGrpSpPr>
      <p:grpSpPr>
        <a:xfrm>
          <a:off x="0" y="0"/>
          <a:ext cx="0" cy="0"/>
          <a:chOff x="0" y="0"/>
          <a:chExt cx="0" cy="0"/>
        </a:xfrm>
      </p:grpSpPr>
      <p:pic>
        <p:nvPicPr>
          <p:cNvPr id="9" name="Picture 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4304"/>
            <a:ext cx="12192000" cy="4811151"/>
          </a:xfrm>
          <a:prstGeom prst="rect">
            <a:avLst/>
          </a:prstGeom>
        </p:spPr>
      </p:pic>
      <p:pic>
        <p:nvPicPr>
          <p:cNvPr id="10" name="Picture 9"/>
          <p:cNvPicPr>
            <a:picLocks noChangeAspect="1"/>
          </p:cNvPicPr>
          <p:nvPr userDrawn="1"/>
        </p:nvPicPr>
        <p:blipFill>
          <a:blip r:embed="rId3"/>
          <a:stretch>
            <a:fillRect/>
          </a:stretch>
        </p:blipFill>
        <p:spPr>
          <a:xfrm>
            <a:off x="153987" y="106777"/>
            <a:ext cx="973462" cy="1077588"/>
          </a:xfrm>
          <a:prstGeom prst="rect">
            <a:avLst/>
          </a:prstGeom>
        </p:spPr>
      </p:pic>
      <p:sp>
        <p:nvSpPr>
          <p:cNvPr id="2" name="Tittel 1"/>
          <p:cNvSpPr>
            <a:spLocks noGrp="1"/>
          </p:cNvSpPr>
          <p:nvPr>
            <p:ph type="ctrTitle"/>
          </p:nvPr>
        </p:nvSpPr>
        <p:spPr>
          <a:xfrm>
            <a:off x="914400" y="2130428"/>
            <a:ext cx="10363200" cy="1470025"/>
          </a:xfrm>
        </p:spPr>
        <p:txBody>
          <a:bodyPr/>
          <a:lstStyle>
            <a:lvl1pPr>
              <a:defRPr sz="3600">
                <a:latin typeface="Calibri" pitchFamily="34" charset="0"/>
              </a:defRPr>
            </a:lvl1pPr>
          </a:lstStyle>
          <a:p>
            <a:r>
              <a:rPr lang="nb-NO" dirty="0"/>
              <a:t>Klikk for å redigere tittelstil</a:t>
            </a:r>
          </a:p>
        </p:txBody>
      </p:sp>
      <p:sp>
        <p:nvSpPr>
          <p:cNvPr id="3" name="Undertittel 2"/>
          <p:cNvSpPr>
            <a:spLocks noGrp="1"/>
          </p:cNvSpPr>
          <p:nvPr>
            <p:ph type="subTitle" idx="1"/>
          </p:nvPr>
        </p:nvSpPr>
        <p:spPr>
          <a:xfrm>
            <a:off x="1828800" y="3886200"/>
            <a:ext cx="8534400" cy="1752600"/>
          </a:xfrm>
        </p:spPr>
        <p:txBody>
          <a:bodyPr/>
          <a:lstStyle>
            <a:lvl1pPr marL="0" indent="0" algn="ctr">
              <a:buNone/>
              <a:defRPr sz="2400">
                <a:latin typeface="Calibri" pitchFamily="34" charset="0"/>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nb-NO"/>
              <a:t>Klikk for å redigere undertittelstil i malen</a:t>
            </a:r>
          </a:p>
        </p:txBody>
      </p:sp>
      <p:sp>
        <p:nvSpPr>
          <p:cNvPr id="4" name="Rectangle 4"/>
          <p:cNvSpPr>
            <a:spLocks noGrp="1" noChangeArrowheads="1"/>
          </p:cNvSpPr>
          <p:nvPr>
            <p:ph type="dt" sz="half" idx="10"/>
          </p:nvPr>
        </p:nvSpPr>
        <p:spPr>
          <a:xfrm>
            <a:off x="609600" y="6453338"/>
            <a:ext cx="2844800" cy="268139"/>
          </a:xfrm>
          <a:ln/>
        </p:spPr>
        <p:txBody>
          <a:bodyPr/>
          <a:lstStyle>
            <a:lvl1pPr>
              <a:defRPr sz="1000"/>
            </a:lvl1pPr>
          </a:lstStyle>
          <a:p>
            <a:pPr>
              <a:defRPr/>
            </a:pPr>
            <a:endParaRPr lang="nb-NO" dirty="0"/>
          </a:p>
        </p:txBody>
      </p:sp>
      <p:sp>
        <p:nvSpPr>
          <p:cNvPr id="5" name="Rectangle 5"/>
          <p:cNvSpPr>
            <a:spLocks noGrp="1" noChangeArrowheads="1"/>
          </p:cNvSpPr>
          <p:nvPr>
            <p:ph type="ftr" sz="quarter" idx="11"/>
          </p:nvPr>
        </p:nvSpPr>
        <p:spPr>
          <a:xfrm>
            <a:off x="4165600" y="6453338"/>
            <a:ext cx="3860800" cy="268139"/>
          </a:xfrm>
          <a:ln/>
        </p:spPr>
        <p:txBody>
          <a:bodyPr/>
          <a:lstStyle>
            <a:lvl1pPr>
              <a:defRPr sz="1000"/>
            </a:lvl1pPr>
          </a:lstStyle>
          <a:p>
            <a:pPr>
              <a:defRPr/>
            </a:pPr>
            <a:endParaRPr lang="nb-NO" dirty="0"/>
          </a:p>
        </p:txBody>
      </p:sp>
      <p:sp>
        <p:nvSpPr>
          <p:cNvPr id="6" name="Rectangle 6"/>
          <p:cNvSpPr>
            <a:spLocks noGrp="1" noChangeArrowheads="1"/>
          </p:cNvSpPr>
          <p:nvPr>
            <p:ph type="sldNum" sz="quarter" idx="12"/>
          </p:nvPr>
        </p:nvSpPr>
        <p:spPr>
          <a:xfrm>
            <a:off x="10608501" y="6453338"/>
            <a:ext cx="973899" cy="268139"/>
          </a:xfrm>
          <a:ln/>
        </p:spPr>
        <p:txBody>
          <a:bodyPr/>
          <a:lstStyle>
            <a:lvl1pPr>
              <a:defRPr sz="1000"/>
            </a:lvl1pPr>
          </a:lstStyle>
          <a:p>
            <a:pPr>
              <a:defRPr/>
            </a:pPr>
            <a:fld id="{8448E413-277E-44FD-9FFC-64B2CB6B3D44}" type="slidenum">
              <a:rPr lang="nb-NO" smtClean="0"/>
              <a:pPr>
                <a:defRPr/>
              </a:pPr>
              <a:t>‹#›</a:t>
            </a:fld>
            <a:endParaRPr lang="nb-NO"/>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Loddrett tekst">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lang="nb-NO"/>
              <a:t>Klikk for å redigere tittelstil</a:t>
            </a:r>
          </a:p>
        </p:txBody>
      </p:sp>
      <p:sp>
        <p:nvSpPr>
          <p:cNvPr id="3" name="Plassholder for loddrett tekst 2"/>
          <p:cNvSpPr>
            <a:spLocks noGrp="1"/>
          </p:cNvSpPr>
          <p:nvPr>
            <p:ph type="body" orient="vert" idx="1"/>
          </p:nvPr>
        </p:nvSpPr>
        <p:spPr/>
        <p:txBody>
          <a:bodyPr vert="eaVert"/>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p>
        </p:txBody>
      </p:sp>
      <p:sp>
        <p:nvSpPr>
          <p:cNvPr id="4" name="Rectangle 4"/>
          <p:cNvSpPr>
            <a:spLocks noGrp="1" noChangeArrowheads="1"/>
          </p:cNvSpPr>
          <p:nvPr>
            <p:ph type="dt" sz="half" idx="10"/>
          </p:nvPr>
        </p:nvSpPr>
        <p:spPr>
          <a:ln/>
        </p:spPr>
        <p:txBody>
          <a:bodyPr/>
          <a:lstStyle>
            <a:lvl1pPr>
              <a:defRPr/>
            </a:lvl1pPr>
          </a:lstStyle>
          <a:p>
            <a:pPr>
              <a:defRPr/>
            </a:pPr>
            <a:endParaRPr lang="nb-NO"/>
          </a:p>
        </p:txBody>
      </p:sp>
      <p:sp>
        <p:nvSpPr>
          <p:cNvPr id="5" name="Rectangle 5"/>
          <p:cNvSpPr>
            <a:spLocks noGrp="1" noChangeArrowheads="1"/>
          </p:cNvSpPr>
          <p:nvPr>
            <p:ph type="ftr" sz="quarter" idx="11"/>
          </p:nvPr>
        </p:nvSpPr>
        <p:spPr>
          <a:ln/>
        </p:spPr>
        <p:txBody>
          <a:bodyPr/>
          <a:lstStyle>
            <a:lvl1pPr>
              <a:defRPr/>
            </a:lvl1pPr>
          </a:lstStyle>
          <a:p>
            <a:pPr>
              <a:defRPr/>
            </a:pPr>
            <a:r>
              <a:rPr lang="nb-NO"/>
              <a:t>NorDig/T 10 February 2007</a:t>
            </a:r>
          </a:p>
        </p:txBody>
      </p:sp>
      <p:sp>
        <p:nvSpPr>
          <p:cNvPr id="6" name="Rectangle 6"/>
          <p:cNvSpPr>
            <a:spLocks noGrp="1" noChangeArrowheads="1"/>
          </p:cNvSpPr>
          <p:nvPr>
            <p:ph type="sldNum" sz="quarter" idx="12"/>
          </p:nvPr>
        </p:nvSpPr>
        <p:spPr>
          <a:ln/>
        </p:spPr>
        <p:txBody>
          <a:bodyPr/>
          <a:lstStyle>
            <a:lvl1pPr>
              <a:defRPr/>
            </a:lvl1pPr>
          </a:lstStyle>
          <a:p>
            <a:pPr>
              <a:defRPr/>
            </a:pPr>
            <a:fld id="{78CAD0B0-430C-492C-B479-DA0B084581EF}" type="slidenum">
              <a:rPr lang="nb-NO"/>
              <a:pPr>
                <a:defRPr/>
              </a:pPr>
              <a:t>‹#›</a:t>
            </a:fld>
            <a:endParaRPr lang="nb-NO"/>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Loddrett tittel og tekst">
    <p:spTree>
      <p:nvGrpSpPr>
        <p:cNvPr id="1" name=""/>
        <p:cNvGrpSpPr/>
        <p:nvPr/>
      </p:nvGrpSpPr>
      <p:grpSpPr>
        <a:xfrm>
          <a:off x="0" y="0"/>
          <a:ext cx="0" cy="0"/>
          <a:chOff x="0" y="0"/>
          <a:chExt cx="0" cy="0"/>
        </a:xfrm>
      </p:grpSpPr>
      <p:sp>
        <p:nvSpPr>
          <p:cNvPr id="2" name="Loddrett tittel 1"/>
          <p:cNvSpPr>
            <a:spLocks noGrp="1"/>
          </p:cNvSpPr>
          <p:nvPr>
            <p:ph type="title" orient="vert"/>
          </p:nvPr>
        </p:nvSpPr>
        <p:spPr>
          <a:xfrm>
            <a:off x="8839200" y="274641"/>
            <a:ext cx="2743200" cy="5851525"/>
          </a:xfrm>
        </p:spPr>
        <p:txBody>
          <a:bodyPr vert="eaVert"/>
          <a:lstStyle/>
          <a:p>
            <a:r>
              <a:rPr lang="nb-NO"/>
              <a:t>Klikk for å redigere tittelstil</a:t>
            </a:r>
          </a:p>
        </p:txBody>
      </p:sp>
      <p:sp>
        <p:nvSpPr>
          <p:cNvPr id="3" name="Plassholder for loddrett tekst 2"/>
          <p:cNvSpPr>
            <a:spLocks noGrp="1"/>
          </p:cNvSpPr>
          <p:nvPr>
            <p:ph type="body" orient="vert" idx="1"/>
          </p:nvPr>
        </p:nvSpPr>
        <p:spPr>
          <a:xfrm>
            <a:off x="609600" y="274641"/>
            <a:ext cx="8026400" cy="5851525"/>
          </a:xfrm>
        </p:spPr>
        <p:txBody>
          <a:bodyPr vert="eaVert"/>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p>
        </p:txBody>
      </p:sp>
      <p:sp>
        <p:nvSpPr>
          <p:cNvPr id="4" name="Rectangle 4"/>
          <p:cNvSpPr>
            <a:spLocks noGrp="1" noChangeArrowheads="1"/>
          </p:cNvSpPr>
          <p:nvPr>
            <p:ph type="dt" sz="half" idx="10"/>
          </p:nvPr>
        </p:nvSpPr>
        <p:spPr>
          <a:ln/>
        </p:spPr>
        <p:txBody>
          <a:bodyPr/>
          <a:lstStyle>
            <a:lvl1pPr>
              <a:defRPr/>
            </a:lvl1pPr>
          </a:lstStyle>
          <a:p>
            <a:pPr>
              <a:defRPr/>
            </a:pPr>
            <a:endParaRPr lang="nb-NO"/>
          </a:p>
        </p:txBody>
      </p:sp>
      <p:sp>
        <p:nvSpPr>
          <p:cNvPr id="5" name="Rectangle 5"/>
          <p:cNvSpPr>
            <a:spLocks noGrp="1" noChangeArrowheads="1"/>
          </p:cNvSpPr>
          <p:nvPr>
            <p:ph type="ftr" sz="quarter" idx="11"/>
          </p:nvPr>
        </p:nvSpPr>
        <p:spPr>
          <a:ln/>
        </p:spPr>
        <p:txBody>
          <a:bodyPr/>
          <a:lstStyle>
            <a:lvl1pPr>
              <a:defRPr/>
            </a:lvl1pPr>
          </a:lstStyle>
          <a:p>
            <a:pPr>
              <a:defRPr/>
            </a:pPr>
            <a:r>
              <a:rPr lang="nb-NO"/>
              <a:t>NorDig/T 10 February 2007</a:t>
            </a:r>
          </a:p>
        </p:txBody>
      </p:sp>
      <p:sp>
        <p:nvSpPr>
          <p:cNvPr id="6" name="Rectangle 6"/>
          <p:cNvSpPr>
            <a:spLocks noGrp="1" noChangeArrowheads="1"/>
          </p:cNvSpPr>
          <p:nvPr>
            <p:ph type="sldNum" sz="quarter" idx="12"/>
          </p:nvPr>
        </p:nvSpPr>
        <p:spPr>
          <a:ln/>
        </p:spPr>
        <p:txBody>
          <a:bodyPr/>
          <a:lstStyle>
            <a:lvl1pPr>
              <a:defRPr/>
            </a:lvl1pPr>
          </a:lstStyle>
          <a:p>
            <a:pPr>
              <a:defRPr/>
            </a:pPr>
            <a:fld id="{59AF2481-7338-42A6-9766-AE6726C653D1}" type="slidenum">
              <a:rPr lang="nb-NO"/>
              <a:pPr>
                <a:defRPr/>
              </a:pPr>
              <a:t>‹#›</a:t>
            </a:fld>
            <a:endParaRPr lang="nb-NO"/>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tel og innhold">
    <p:spTree>
      <p:nvGrpSpPr>
        <p:cNvPr id="1" name=""/>
        <p:cNvGrpSpPr/>
        <p:nvPr/>
      </p:nvGrpSpPr>
      <p:grpSpPr>
        <a:xfrm>
          <a:off x="0" y="0"/>
          <a:ext cx="0" cy="0"/>
          <a:chOff x="0" y="0"/>
          <a:chExt cx="0" cy="0"/>
        </a:xfrm>
      </p:grpSpPr>
      <p:pic>
        <p:nvPicPr>
          <p:cNvPr id="9" name="Picture 8"/>
          <p:cNvPicPr>
            <a:picLocks noChangeAspect="1"/>
          </p:cNvPicPr>
          <p:nvPr userDrawn="1"/>
        </p:nvPicPr>
        <p:blipFill>
          <a:blip r:embed="rId2"/>
          <a:stretch>
            <a:fillRect/>
          </a:stretch>
        </p:blipFill>
        <p:spPr>
          <a:xfrm>
            <a:off x="0" y="5940"/>
            <a:ext cx="12192000" cy="801369"/>
          </a:xfrm>
          <a:prstGeom prst="rect">
            <a:avLst/>
          </a:prstGeom>
        </p:spPr>
      </p:pic>
      <p:pic>
        <p:nvPicPr>
          <p:cNvPr id="4" name="Picture 3"/>
          <p:cNvPicPr>
            <a:picLocks noChangeAspect="1"/>
          </p:cNvPicPr>
          <p:nvPr userDrawn="1"/>
        </p:nvPicPr>
        <p:blipFill>
          <a:blip r:embed="rId3"/>
          <a:stretch>
            <a:fillRect/>
          </a:stretch>
        </p:blipFill>
        <p:spPr>
          <a:xfrm>
            <a:off x="27461" y="14178"/>
            <a:ext cx="739947" cy="758765"/>
          </a:xfrm>
          <a:prstGeom prst="rect">
            <a:avLst/>
          </a:prstGeom>
        </p:spPr>
      </p:pic>
      <p:sp>
        <p:nvSpPr>
          <p:cNvPr id="3" name="Plassholder for innhold 2"/>
          <p:cNvSpPr>
            <a:spLocks noGrp="1"/>
          </p:cNvSpPr>
          <p:nvPr>
            <p:ph idx="1"/>
          </p:nvPr>
        </p:nvSpPr>
        <p:spPr>
          <a:xfrm>
            <a:off x="609600" y="961396"/>
            <a:ext cx="10972800" cy="5419933"/>
          </a:xfrm>
        </p:spPr>
        <p:txBody>
          <a:bodyPr/>
          <a:lstStyle>
            <a:lvl1pPr>
              <a:defRPr sz="2000">
                <a:latin typeface="Calibri" pitchFamily="34" charset="0"/>
              </a:defRPr>
            </a:lvl1pPr>
            <a:lvl2pPr>
              <a:defRPr sz="1800">
                <a:latin typeface="Calibri" pitchFamily="34" charset="0"/>
              </a:defRPr>
            </a:lvl2pPr>
            <a:lvl3pPr>
              <a:defRPr sz="1600">
                <a:latin typeface="Calibri" pitchFamily="34" charset="0"/>
              </a:defRPr>
            </a:lvl3pPr>
            <a:lvl4pPr>
              <a:defRPr sz="1400">
                <a:latin typeface="Calibri" pitchFamily="34" charset="0"/>
              </a:defRPr>
            </a:lvl4pPr>
            <a:lvl5pPr>
              <a:defRPr sz="1400">
                <a:latin typeface="Calibri" pitchFamily="34" charset="0"/>
              </a:defRPr>
            </a:lvl5pPr>
          </a:lstStyle>
          <a:p>
            <a:pPr lvl="0"/>
            <a:r>
              <a:rPr lang="nb-NO" dirty="0"/>
              <a:t>Klikk for å redigere tekststiler i malen</a:t>
            </a:r>
          </a:p>
          <a:p>
            <a:pPr lvl="1"/>
            <a:r>
              <a:rPr lang="nb-NO" dirty="0"/>
              <a:t>Andre nivå</a:t>
            </a:r>
          </a:p>
          <a:p>
            <a:pPr lvl="2"/>
            <a:r>
              <a:rPr lang="nb-NO" dirty="0"/>
              <a:t>Tredje nivå</a:t>
            </a:r>
          </a:p>
          <a:p>
            <a:pPr lvl="3"/>
            <a:r>
              <a:rPr lang="nb-NO" dirty="0"/>
              <a:t>Fjerde nivå</a:t>
            </a:r>
          </a:p>
          <a:p>
            <a:pPr lvl="4"/>
            <a:r>
              <a:rPr lang="nb-NO" dirty="0"/>
              <a:t>Femte nivå</a:t>
            </a:r>
          </a:p>
        </p:txBody>
      </p:sp>
      <p:sp>
        <p:nvSpPr>
          <p:cNvPr id="8" name="Tittel 1"/>
          <p:cNvSpPr>
            <a:spLocks noGrp="1"/>
          </p:cNvSpPr>
          <p:nvPr>
            <p:ph type="title"/>
          </p:nvPr>
        </p:nvSpPr>
        <p:spPr>
          <a:xfrm>
            <a:off x="911425" y="116632"/>
            <a:ext cx="10670976" cy="648072"/>
          </a:xfrm>
        </p:spPr>
        <p:txBody>
          <a:bodyPr/>
          <a:lstStyle>
            <a:lvl1pPr algn="l">
              <a:defRPr sz="2400"/>
            </a:lvl1pPr>
          </a:lstStyle>
          <a:p>
            <a:r>
              <a:rPr lang="nb-NO" dirty="0"/>
              <a:t>Klikk for å redigere tittelstil</a:t>
            </a:r>
          </a:p>
        </p:txBody>
      </p:sp>
      <p:sp>
        <p:nvSpPr>
          <p:cNvPr id="10" name="Platshållare för datum 9"/>
          <p:cNvSpPr>
            <a:spLocks noGrp="1"/>
          </p:cNvSpPr>
          <p:nvPr>
            <p:ph type="dt" sz="half" idx="10"/>
          </p:nvPr>
        </p:nvSpPr>
        <p:spPr>
          <a:xfrm>
            <a:off x="609600" y="6453338"/>
            <a:ext cx="2844800" cy="268139"/>
          </a:xfrm>
        </p:spPr>
        <p:txBody>
          <a:bodyPr/>
          <a:lstStyle>
            <a:lvl1pPr>
              <a:defRPr sz="1000"/>
            </a:lvl1pPr>
          </a:lstStyle>
          <a:p>
            <a:pPr>
              <a:defRPr/>
            </a:pPr>
            <a:endParaRPr lang="nb-NO"/>
          </a:p>
        </p:txBody>
      </p:sp>
      <p:sp>
        <p:nvSpPr>
          <p:cNvPr id="11" name="Platshållare för bildnummer 10"/>
          <p:cNvSpPr>
            <a:spLocks noGrp="1"/>
          </p:cNvSpPr>
          <p:nvPr>
            <p:ph type="sldNum" sz="quarter" idx="11"/>
          </p:nvPr>
        </p:nvSpPr>
        <p:spPr>
          <a:xfrm>
            <a:off x="8737600" y="6453338"/>
            <a:ext cx="2844800" cy="268139"/>
          </a:xfrm>
        </p:spPr>
        <p:txBody>
          <a:bodyPr/>
          <a:lstStyle>
            <a:lvl1pPr>
              <a:defRPr sz="1000"/>
            </a:lvl1pPr>
          </a:lstStyle>
          <a:p>
            <a:pPr>
              <a:defRPr/>
            </a:pPr>
            <a:fld id="{CD43E73F-939E-41C0-A51D-E14F15C47D94}" type="slidenum">
              <a:rPr lang="nb-NO" smtClean="0"/>
              <a:pPr>
                <a:defRPr/>
              </a:pPr>
              <a:t>‹#›</a:t>
            </a:fld>
            <a:endParaRPr lang="nb-NO" dirty="0"/>
          </a:p>
        </p:txBody>
      </p:sp>
      <p:sp>
        <p:nvSpPr>
          <p:cNvPr id="12" name="Platshållare för sidfot 11"/>
          <p:cNvSpPr>
            <a:spLocks noGrp="1"/>
          </p:cNvSpPr>
          <p:nvPr>
            <p:ph type="ftr" sz="quarter" idx="12"/>
          </p:nvPr>
        </p:nvSpPr>
        <p:spPr>
          <a:xfrm>
            <a:off x="4165600" y="6453338"/>
            <a:ext cx="3860800" cy="268139"/>
          </a:xfrm>
        </p:spPr>
        <p:txBody>
          <a:bodyPr/>
          <a:lstStyle>
            <a:lvl1pPr>
              <a:defRPr sz="1000"/>
            </a:lvl1pPr>
          </a:lstStyle>
          <a:p>
            <a:pPr>
              <a:defRPr/>
            </a:pPr>
            <a:r>
              <a:rPr lang="nb-NO"/>
              <a:t>NorDig/T 10 February 2007</a:t>
            </a:r>
          </a:p>
        </p:txBody>
      </p:sp>
      <p:cxnSp>
        <p:nvCxnSpPr>
          <p:cNvPr id="6" name="Straight Connector 5"/>
          <p:cNvCxnSpPr/>
          <p:nvPr userDrawn="1"/>
        </p:nvCxnSpPr>
        <p:spPr>
          <a:xfrm>
            <a:off x="0" y="798080"/>
            <a:ext cx="12192000" cy="9229"/>
          </a:xfrm>
          <a:prstGeom prst="line">
            <a:avLst/>
          </a:prstGeom>
          <a:ln w="381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ndelingsoverskrift">
    <p:spTree>
      <p:nvGrpSpPr>
        <p:cNvPr id="1" name=""/>
        <p:cNvGrpSpPr/>
        <p:nvPr/>
      </p:nvGrpSpPr>
      <p:grpSpPr>
        <a:xfrm>
          <a:off x="0" y="0"/>
          <a:ext cx="0" cy="0"/>
          <a:chOff x="0" y="0"/>
          <a:chExt cx="0" cy="0"/>
        </a:xfrm>
      </p:grpSpPr>
      <p:sp>
        <p:nvSpPr>
          <p:cNvPr id="2" name="Tittel 1"/>
          <p:cNvSpPr>
            <a:spLocks noGrp="1"/>
          </p:cNvSpPr>
          <p:nvPr>
            <p:ph type="title"/>
          </p:nvPr>
        </p:nvSpPr>
        <p:spPr>
          <a:xfrm>
            <a:off x="963084" y="4406903"/>
            <a:ext cx="10363200" cy="1362075"/>
          </a:xfrm>
        </p:spPr>
        <p:txBody>
          <a:bodyPr anchor="t"/>
          <a:lstStyle>
            <a:lvl1pPr algn="l">
              <a:defRPr sz="4000" b="1" cap="all"/>
            </a:lvl1pPr>
          </a:lstStyle>
          <a:p>
            <a:r>
              <a:rPr lang="nb-NO"/>
              <a:t>Klikk for å redigere tittelstil</a:t>
            </a:r>
          </a:p>
        </p:txBody>
      </p:sp>
      <p:sp>
        <p:nvSpPr>
          <p:cNvPr id="3" name="Plassholder for tekst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nb-NO"/>
              <a:t>Klikk for å redigere tekststiler i malen</a:t>
            </a:r>
          </a:p>
        </p:txBody>
      </p:sp>
      <p:sp>
        <p:nvSpPr>
          <p:cNvPr id="4" name="Rectangle 4"/>
          <p:cNvSpPr>
            <a:spLocks noGrp="1" noChangeArrowheads="1"/>
          </p:cNvSpPr>
          <p:nvPr>
            <p:ph type="dt" sz="half" idx="10"/>
          </p:nvPr>
        </p:nvSpPr>
        <p:spPr>
          <a:ln/>
        </p:spPr>
        <p:txBody>
          <a:bodyPr/>
          <a:lstStyle>
            <a:lvl1pPr>
              <a:defRPr/>
            </a:lvl1pPr>
          </a:lstStyle>
          <a:p>
            <a:pPr>
              <a:defRPr/>
            </a:pPr>
            <a:endParaRPr lang="nb-NO"/>
          </a:p>
        </p:txBody>
      </p:sp>
      <p:sp>
        <p:nvSpPr>
          <p:cNvPr id="5" name="Rectangle 5"/>
          <p:cNvSpPr>
            <a:spLocks noGrp="1" noChangeArrowheads="1"/>
          </p:cNvSpPr>
          <p:nvPr>
            <p:ph type="ftr" sz="quarter" idx="11"/>
          </p:nvPr>
        </p:nvSpPr>
        <p:spPr>
          <a:ln/>
        </p:spPr>
        <p:txBody>
          <a:bodyPr/>
          <a:lstStyle>
            <a:lvl1pPr>
              <a:defRPr/>
            </a:lvl1pPr>
          </a:lstStyle>
          <a:p>
            <a:pPr>
              <a:defRPr/>
            </a:pPr>
            <a:r>
              <a:rPr lang="nb-NO"/>
              <a:t>NorDig/T 10 February 2007</a:t>
            </a:r>
          </a:p>
        </p:txBody>
      </p:sp>
      <p:sp>
        <p:nvSpPr>
          <p:cNvPr id="6" name="Rectangle 6"/>
          <p:cNvSpPr>
            <a:spLocks noGrp="1" noChangeArrowheads="1"/>
          </p:cNvSpPr>
          <p:nvPr>
            <p:ph type="sldNum" sz="quarter" idx="12"/>
          </p:nvPr>
        </p:nvSpPr>
        <p:spPr>
          <a:ln/>
        </p:spPr>
        <p:txBody>
          <a:bodyPr/>
          <a:lstStyle>
            <a:lvl1pPr>
              <a:defRPr/>
            </a:lvl1pPr>
          </a:lstStyle>
          <a:p>
            <a:pPr>
              <a:defRPr/>
            </a:pPr>
            <a:fld id="{F9C81274-710A-4E52-832F-F617AFE28077}" type="slidenum">
              <a:rPr lang="nb-NO"/>
              <a:pPr>
                <a:defRPr/>
              </a:pPr>
              <a:t>‹#›</a:t>
            </a:fld>
            <a:endParaRPr lang="nb-NO"/>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o innholdsdeler">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lang="nb-NO"/>
              <a:t>Klikk for å redigere tittelstil</a:t>
            </a:r>
          </a:p>
        </p:txBody>
      </p:sp>
      <p:sp>
        <p:nvSpPr>
          <p:cNvPr id="3" name="Plassholder for innhold 2"/>
          <p:cNvSpPr>
            <a:spLocks noGrp="1"/>
          </p:cNvSpPr>
          <p:nvPr>
            <p:ph sz="half" idx="1"/>
          </p:nvPr>
        </p:nvSpPr>
        <p:spPr>
          <a:xfrm>
            <a:off x="609600" y="1600203"/>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p>
        </p:txBody>
      </p:sp>
      <p:sp>
        <p:nvSpPr>
          <p:cNvPr id="4" name="Plassholder for innhold 3"/>
          <p:cNvSpPr>
            <a:spLocks noGrp="1"/>
          </p:cNvSpPr>
          <p:nvPr>
            <p:ph sz="half" idx="2"/>
          </p:nvPr>
        </p:nvSpPr>
        <p:spPr>
          <a:xfrm>
            <a:off x="6197600" y="1600203"/>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p>
        </p:txBody>
      </p:sp>
      <p:sp>
        <p:nvSpPr>
          <p:cNvPr id="5" name="Rectangle 4"/>
          <p:cNvSpPr>
            <a:spLocks noGrp="1" noChangeArrowheads="1"/>
          </p:cNvSpPr>
          <p:nvPr>
            <p:ph type="dt" sz="half" idx="10"/>
          </p:nvPr>
        </p:nvSpPr>
        <p:spPr>
          <a:ln/>
        </p:spPr>
        <p:txBody>
          <a:bodyPr/>
          <a:lstStyle>
            <a:lvl1pPr>
              <a:defRPr/>
            </a:lvl1pPr>
          </a:lstStyle>
          <a:p>
            <a:pPr>
              <a:defRPr/>
            </a:pPr>
            <a:endParaRPr lang="nb-NO"/>
          </a:p>
        </p:txBody>
      </p:sp>
      <p:sp>
        <p:nvSpPr>
          <p:cNvPr id="6" name="Rectangle 5"/>
          <p:cNvSpPr>
            <a:spLocks noGrp="1" noChangeArrowheads="1"/>
          </p:cNvSpPr>
          <p:nvPr>
            <p:ph type="ftr" sz="quarter" idx="11"/>
          </p:nvPr>
        </p:nvSpPr>
        <p:spPr>
          <a:ln/>
        </p:spPr>
        <p:txBody>
          <a:bodyPr/>
          <a:lstStyle>
            <a:lvl1pPr>
              <a:defRPr/>
            </a:lvl1pPr>
          </a:lstStyle>
          <a:p>
            <a:pPr>
              <a:defRPr/>
            </a:pPr>
            <a:r>
              <a:rPr lang="nb-NO"/>
              <a:t>NorDig/T 10 February 2007</a:t>
            </a:r>
          </a:p>
        </p:txBody>
      </p:sp>
      <p:sp>
        <p:nvSpPr>
          <p:cNvPr id="7" name="Rectangle 6"/>
          <p:cNvSpPr>
            <a:spLocks noGrp="1" noChangeArrowheads="1"/>
          </p:cNvSpPr>
          <p:nvPr>
            <p:ph type="sldNum" sz="quarter" idx="12"/>
          </p:nvPr>
        </p:nvSpPr>
        <p:spPr>
          <a:ln/>
        </p:spPr>
        <p:txBody>
          <a:bodyPr/>
          <a:lstStyle>
            <a:lvl1pPr>
              <a:defRPr/>
            </a:lvl1pPr>
          </a:lstStyle>
          <a:p>
            <a:pPr>
              <a:defRPr/>
            </a:pPr>
            <a:fld id="{AAC3097E-1200-41B3-8B38-8F142BFF3C8B}" type="slidenum">
              <a:rPr lang="nb-NO"/>
              <a:pPr>
                <a:defRPr/>
              </a:pPr>
              <a:t>‹#›</a:t>
            </a:fld>
            <a:endParaRPr lang="nb-NO"/>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Sammenligning">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lvl1pPr>
              <a:defRPr/>
            </a:lvl1pPr>
          </a:lstStyle>
          <a:p>
            <a:r>
              <a:rPr lang="nb-NO"/>
              <a:t>Klikk for å redigere tittelstil</a:t>
            </a:r>
          </a:p>
        </p:txBody>
      </p:sp>
      <p:sp>
        <p:nvSpPr>
          <p:cNvPr id="3" name="Plassholder for tekst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b-NO"/>
              <a:t>Klikk for å redigere tekststiler i malen</a:t>
            </a:r>
          </a:p>
        </p:txBody>
      </p:sp>
      <p:sp>
        <p:nvSpPr>
          <p:cNvPr id="4" name="Plassholder for innhold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p>
        </p:txBody>
      </p:sp>
      <p:sp>
        <p:nvSpPr>
          <p:cNvPr id="5" name="Plassholder for tekst 4"/>
          <p:cNvSpPr>
            <a:spLocks noGrp="1"/>
          </p:cNvSpPr>
          <p:nvPr>
            <p:ph type="body" sz="quarter" idx="3"/>
          </p:nvPr>
        </p:nvSpPr>
        <p:spPr>
          <a:xfrm>
            <a:off x="6193369"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b-NO"/>
              <a:t>Klikk for å redigere tekststiler i malen</a:t>
            </a:r>
          </a:p>
        </p:txBody>
      </p:sp>
      <p:sp>
        <p:nvSpPr>
          <p:cNvPr id="6" name="Plassholder for innhold 5"/>
          <p:cNvSpPr>
            <a:spLocks noGrp="1"/>
          </p:cNvSpPr>
          <p:nvPr>
            <p:ph sz="quarter" idx="4"/>
          </p:nvPr>
        </p:nvSpPr>
        <p:spPr>
          <a:xfrm>
            <a:off x="6193369"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p>
        </p:txBody>
      </p:sp>
      <p:sp>
        <p:nvSpPr>
          <p:cNvPr id="7" name="Rectangle 4"/>
          <p:cNvSpPr>
            <a:spLocks noGrp="1" noChangeArrowheads="1"/>
          </p:cNvSpPr>
          <p:nvPr>
            <p:ph type="dt" sz="half" idx="10"/>
          </p:nvPr>
        </p:nvSpPr>
        <p:spPr>
          <a:ln/>
        </p:spPr>
        <p:txBody>
          <a:bodyPr/>
          <a:lstStyle>
            <a:lvl1pPr>
              <a:defRPr/>
            </a:lvl1pPr>
          </a:lstStyle>
          <a:p>
            <a:pPr>
              <a:defRPr/>
            </a:pPr>
            <a:endParaRPr lang="nb-NO"/>
          </a:p>
        </p:txBody>
      </p:sp>
      <p:sp>
        <p:nvSpPr>
          <p:cNvPr id="8" name="Rectangle 5"/>
          <p:cNvSpPr>
            <a:spLocks noGrp="1" noChangeArrowheads="1"/>
          </p:cNvSpPr>
          <p:nvPr>
            <p:ph type="ftr" sz="quarter" idx="11"/>
          </p:nvPr>
        </p:nvSpPr>
        <p:spPr>
          <a:ln/>
        </p:spPr>
        <p:txBody>
          <a:bodyPr/>
          <a:lstStyle>
            <a:lvl1pPr>
              <a:defRPr/>
            </a:lvl1pPr>
          </a:lstStyle>
          <a:p>
            <a:pPr>
              <a:defRPr/>
            </a:pPr>
            <a:r>
              <a:rPr lang="nb-NO"/>
              <a:t>NorDig/T 10 February 2007</a:t>
            </a:r>
          </a:p>
        </p:txBody>
      </p:sp>
      <p:sp>
        <p:nvSpPr>
          <p:cNvPr id="9" name="Rectangle 6"/>
          <p:cNvSpPr>
            <a:spLocks noGrp="1" noChangeArrowheads="1"/>
          </p:cNvSpPr>
          <p:nvPr>
            <p:ph type="sldNum" sz="quarter" idx="12"/>
          </p:nvPr>
        </p:nvSpPr>
        <p:spPr>
          <a:ln/>
        </p:spPr>
        <p:txBody>
          <a:bodyPr/>
          <a:lstStyle>
            <a:lvl1pPr>
              <a:defRPr/>
            </a:lvl1pPr>
          </a:lstStyle>
          <a:p>
            <a:pPr>
              <a:defRPr/>
            </a:pPr>
            <a:fld id="{0FC02AB0-275D-437E-87DD-89525482DCD5}" type="slidenum">
              <a:rPr lang="nb-NO"/>
              <a:pPr>
                <a:defRPr/>
              </a:pPr>
              <a:t>‹#›</a:t>
            </a:fld>
            <a:endParaRPr lang="nb-NO"/>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Bare tittel">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lang="nb-NO"/>
              <a:t>Klikk for å redigere tittelstil</a:t>
            </a:r>
          </a:p>
        </p:txBody>
      </p:sp>
      <p:sp>
        <p:nvSpPr>
          <p:cNvPr id="3" name="Rectangle 4"/>
          <p:cNvSpPr>
            <a:spLocks noGrp="1" noChangeArrowheads="1"/>
          </p:cNvSpPr>
          <p:nvPr>
            <p:ph type="dt" sz="half" idx="10"/>
          </p:nvPr>
        </p:nvSpPr>
        <p:spPr>
          <a:ln/>
        </p:spPr>
        <p:txBody>
          <a:bodyPr/>
          <a:lstStyle>
            <a:lvl1pPr>
              <a:defRPr/>
            </a:lvl1pPr>
          </a:lstStyle>
          <a:p>
            <a:pPr>
              <a:defRPr/>
            </a:pPr>
            <a:endParaRPr lang="nb-NO"/>
          </a:p>
        </p:txBody>
      </p:sp>
      <p:sp>
        <p:nvSpPr>
          <p:cNvPr id="4" name="Rectangle 5"/>
          <p:cNvSpPr>
            <a:spLocks noGrp="1" noChangeArrowheads="1"/>
          </p:cNvSpPr>
          <p:nvPr>
            <p:ph type="ftr" sz="quarter" idx="11"/>
          </p:nvPr>
        </p:nvSpPr>
        <p:spPr>
          <a:ln/>
        </p:spPr>
        <p:txBody>
          <a:bodyPr/>
          <a:lstStyle>
            <a:lvl1pPr>
              <a:defRPr/>
            </a:lvl1pPr>
          </a:lstStyle>
          <a:p>
            <a:pPr>
              <a:defRPr/>
            </a:pPr>
            <a:r>
              <a:rPr lang="nb-NO"/>
              <a:t>NorDig/T 10 February 2007</a:t>
            </a:r>
          </a:p>
        </p:txBody>
      </p:sp>
      <p:sp>
        <p:nvSpPr>
          <p:cNvPr id="5" name="Rectangle 6"/>
          <p:cNvSpPr>
            <a:spLocks noGrp="1" noChangeArrowheads="1"/>
          </p:cNvSpPr>
          <p:nvPr>
            <p:ph type="sldNum" sz="quarter" idx="12"/>
          </p:nvPr>
        </p:nvSpPr>
        <p:spPr>
          <a:ln/>
        </p:spPr>
        <p:txBody>
          <a:bodyPr/>
          <a:lstStyle>
            <a:lvl1pPr>
              <a:defRPr/>
            </a:lvl1pPr>
          </a:lstStyle>
          <a:p>
            <a:pPr>
              <a:defRPr/>
            </a:pPr>
            <a:fld id="{34218792-7E2F-4AC3-9DE1-916B1386EB93}" type="slidenum">
              <a:rPr lang="nb-NO"/>
              <a:pPr>
                <a:defRPr/>
              </a:pPr>
              <a:t>‹#›</a:t>
            </a:fld>
            <a:endParaRPr lang="nb-NO"/>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Tomt">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nb-NO"/>
          </a:p>
        </p:txBody>
      </p:sp>
      <p:sp>
        <p:nvSpPr>
          <p:cNvPr id="3" name="Rectangle 5"/>
          <p:cNvSpPr>
            <a:spLocks noGrp="1" noChangeArrowheads="1"/>
          </p:cNvSpPr>
          <p:nvPr>
            <p:ph type="ftr" sz="quarter" idx="11"/>
          </p:nvPr>
        </p:nvSpPr>
        <p:spPr>
          <a:ln/>
        </p:spPr>
        <p:txBody>
          <a:bodyPr/>
          <a:lstStyle>
            <a:lvl1pPr>
              <a:defRPr/>
            </a:lvl1pPr>
          </a:lstStyle>
          <a:p>
            <a:pPr>
              <a:defRPr/>
            </a:pPr>
            <a:r>
              <a:rPr lang="nb-NO"/>
              <a:t>NorDig/T 10 February 2007</a:t>
            </a:r>
          </a:p>
        </p:txBody>
      </p:sp>
      <p:sp>
        <p:nvSpPr>
          <p:cNvPr id="4" name="Rectangle 6"/>
          <p:cNvSpPr>
            <a:spLocks noGrp="1" noChangeArrowheads="1"/>
          </p:cNvSpPr>
          <p:nvPr>
            <p:ph type="sldNum" sz="quarter" idx="12"/>
          </p:nvPr>
        </p:nvSpPr>
        <p:spPr>
          <a:ln/>
        </p:spPr>
        <p:txBody>
          <a:bodyPr/>
          <a:lstStyle>
            <a:lvl1pPr>
              <a:defRPr/>
            </a:lvl1pPr>
          </a:lstStyle>
          <a:p>
            <a:pPr>
              <a:defRPr/>
            </a:pPr>
            <a:fld id="{8C45C692-F0EC-4778-BA56-1CC4A14A8441}" type="slidenum">
              <a:rPr lang="nb-NO"/>
              <a:pPr>
                <a:defRPr/>
              </a:pPr>
              <a:t>‹#›</a:t>
            </a:fld>
            <a:endParaRPr lang="nb-NO"/>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nhold med tekst">
    <p:spTree>
      <p:nvGrpSpPr>
        <p:cNvPr id="1" name=""/>
        <p:cNvGrpSpPr/>
        <p:nvPr/>
      </p:nvGrpSpPr>
      <p:grpSpPr>
        <a:xfrm>
          <a:off x="0" y="0"/>
          <a:ext cx="0" cy="0"/>
          <a:chOff x="0" y="0"/>
          <a:chExt cx="0" cy="0"/>
        </a:xfrm>
      </p:grpSpPr>
      <p:sp>
        <p:nvSpPr>
          <p:cNvPr id="2" name="Tittel 1"/>
          <p:cNvSpPr>
            <a:spLocks noGrp="1"/>
          </p:cNvSpPr>
          <p:nvPr>
            <p:ph type="title"/>
          </p:nvPr>
        </p:nvSpPr>
        <p:spPr>
          <a:xfrm>
            <a:off x="609602" y="273050"/>
            <a:ext cx="4011084" cy="1162050"/>
          </a:xfrm>
        </p:spPr>
        <p:txBody>
          <a:bodyPr anchor="b"/>
          <a:lstStyle>
            <a:lvl1pPr algn="l">
              <a:defRPr sz="2000" b="1"/>
            </a:lvl1pPr>
          </a:lstStyle>
          <a:p>
            <a:r>
              <a:rPr lang="nb-NO"/>
              <a:t>Klikk for å redigere tittelstil</a:t>
            </a:r>
          </a:p>
        </p:txBody>
      </p:sp>
      <p:sp>
        <p:nvSpPr>
          <p:cNvPr id="3" name="Plassholder for innhold 2"/>
          <p:cNvSpPr>
            <a:spLocks noGrp="1"/>
          </p:cNvSpPr>
          <p:nvPr>
            <p:ph idx="1"/>
          </p:nvPr>
        </p:nvSpPr>
        <p:spPr>
          <a:xfrm>
            <a:off x="4766733" y="273053"/>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p>
        </p:txBody>
      </p:sp>
      <p:sp>
        <p:nvSpPr>
          <p:cNvPr id="4" name="Plassholder for tekst 3"/>
          <p:cNvSpPr>
            <a:spLocks noGrp="1"/>
          </p:cNvSpPr>
          <p:nvPr>
            <p:ph type="body" sz="half" idx="2"/>
          </p:nvPr>
        </p:nvSpPr>
        <p:spPr>
          <a:xfrm>
            <a:off x="609602" y="1435103"/>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b-NO"/>
              <a:t>Klikk for å redigere tekststiler i malen</a:t>
            </a:r>
          </a:p>
        </p:txBody>
      </p:sp>
      <p:sp>
        <p:nvSpPr>
          <p:cNvPr id="5" name="Rectangle 4"/>
          <p:cNvSpPr>
            <a:spLocks noGrp="1" noChangeArrowheads="1"/>
          </p:cNvSpPr>
          <p:nvPr>
            <p:ph type="dt" sz="half" idx="10"/>
          </p:nvPr>
        </p:nvSpPr>
        <p:spPr>
          <a:ln/>
        </p:spPr>
        <p:txBody>
          <a:bodyPr/>
          <a:lstStyle>
            <a:lvl1pPr>
              <a:defRPr/>
            </a:lvl1pPr>
          </a:lstStyle>
          <a:p>
            <a:pPr>
              <a:defRPr/>
            </a:pPr>
            <a:endParaRPr lang="nb-NO"/>
          </a:p>
        </p:txBody>
      </p:sp>
      <p:sp>
        <p:nvSpPr>
          <p:cNvPr id="6" name="Rectangle 5"/>
          <p:cNvSpPr>
            <a:spLocks noGrp="1" noChangeArrowheads="1"/>
          </p:cNvSpPr>
          <p:nvPr>
            <p:ph type="ftr" sz="quarter" idx="11"/>
          </p:nvPr>
        </p:nvSpPr>
        <p:spPr>
          <a:ln/>
        </p:spPr>
        <p:txBody>
          <a:bodyPr/>
          <a:lstStyle>
            <a:lvl1pPr>
              <a:defRPr/>
            </a:lvl1pPr>
          </a:lstStyle>
          <a:p>
            <a:pPr>
              <a:defRPr/>
            </a:pPr>
            <a:r>
              <a:rPr lang="nb-NO"/>
              <a:t>NorDig/T 10 February 2007</a:t>
            </a:r>
          </a:p>
        </p:txBody>
      </p:sp>
      <p:sp>
        <p:nvSpPr>
          <p:cNvPr id="7" name="Rectangle 6"/>
          <p:cNvSpPr>
            <a:spLocks noGrp="1" noChangeArrowheads="1"/>
          </p:cNvSpPr>
          <p:nvPr>
            <p:ph type="sldNum" sz="quarter" idx="12"/>
          </p:nvPr>
        </p:nvSpPr>
        <p:spPr>
          <a:ln/>
        </p:spPr>
        <p:txBody>
          <a:bodyPr/>
          <a:lstStyle>
            <a:lvl1pPr>
              <a:defRPr/>
            </a:lvl1pPr>
          </a:lstStyle>
          <a:p>
            <a:pPr>
              <a:defRPr/>
            </a:pPr>
            <a:fld id="{98AA4AFA-28A4-452C-AC20-BFEC41F33A5A}" type="slidenum">
              <a:rPr lang="nb-NO"/>
              <a:pPr>
                <a:defRPr/>
              </a:pPr>
              <a:t>‹#›</a:t>
            </a:fld>
            <a:endParaRPr lang="nb-NO"/>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e med tekst">
    <p:spTree>
      <p:nvGrpSpPr>
        <p:cNvPr id="1" name=""/>
        <p:cNvGrpSpPr/>
        <p:nvPr/>
      </p:nvGrpSpPr>
      <p:grpSpPr>
        <a:xfrm>
          <a:off x="0" y="0"/>
          <a:ext cx="0" cy="0"/>
          <a:chOff x="0" y="0"/>
          <a:chExt cx="0" cy="0"/>
        </a:xfrm>
      </p:grpSpPr>
      <p:sp>
        <p:nvSpPr>
          <p:cNvPr id="2" name="Tittel 1"/>
          <p:cNvSpPr>
            <a:spLocks noGrp="1"/>
          </p:cNvSpPr>
          <p:nvPr>
            <p:ph type="title"/>
          </p:nvPr>
        </p:nvSpPr>
        <p:spPr>
          <a:xfrm>
            <a:off x="2389717" y="4800600"/>
            <a:ext cx="7315200" cy="566738"/>
          </a:xfrm>
        </p:spPr>
        <p:txBody>
          <a:bodyPr anchor="b"/>
          <a:lstStyle>
            <a:lvl1pPr algn="l">
              <a:defRPr sz="2000" b="1"/>
            </a:lvl1pPr>
          </a:lstStyle>
          <a:p>
            <a:r>
              <a:rPr lang="nb-NO"/>
              <a:t>Klikk for å redigere tittelstil</a:t>
            </a:r>
          </a:p>
        </p:txBody>
      </p:sp>
      <p:sp>
        <p:nvSpPr>
          <p:cNvPr id="3" name="Plassholder for bilde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nb-NO" noProof="0"/>
          </a:p>
        </p:txBody>
      </p:sp>
      <p:sp>
        <p:nvSpPr>
          <p:cNvPr id="4" name="Plassholder for tekst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b-NO"/>
              <a:t>Klikk for å redigere tekststiler i malen</a:t>
            </a:r>
          </a:p>
        </p:txBody>
      </p:sp>
      <p:sp>
        <p:nvSpPr>
          <p:cNvPr id="5" name="Rectangle 4"/>
          <p:cNvSpPr>
            <a:spLocks noGrp="1" noChangeArrowheads="1"/>
          </p:cNvSpPr>
          <p:nvPr>
            <p:ph type="dt" sz="half" idx="10"/>
          </p:nvPr>
        </p:nvSpPr>
        <p:spPr>
          <a:ln/>
        </p:spPr>
        <p:txBody>
          <a:bodyPr/>
          <a:lstStyle>
            <a:lvl1pPr>
              <a:defRPr/>
            </a:lvl1pPr>
          </a:lstStyle>
          <a:p>
            <a:pPr>
              <a:defRPr/>
            </a:pPr>
            <a:endParaRPr lang="nb-NO"/>
          </a:p>
        </p:txBody>
      </p:sp>
      <p:sp>
        <p:nvSpPr>
          <p:cNvPr id="6" name="Rectangle 5"/>
          <p:cNvSpPr>
            <a:spLocks noGrp="1" noChangeArrowheads="1"/>
          </p:cNvSpPr>
          <p:nvPr>
            <p:ph type="ftr" sz="quarter" idx="11"/>
          </p:nvPr>
        </p:nvSpPr>
        <p:spPr>
          <a:ln/>
        </p:spPr>
        <p:txBody>
          <a:bodyPr/>
          <a:lstStyle>
            <a:lvl1pPr>
              <a:defRPr/>
            </a:lvl1pPr>
          </a:lstStyle>
          <a:p>
            <a:pPr>
              <a:defRPr/>
            </a:pPr>
            <a:r>
              <a:rPr lang="nb-NO"/>
              <a:t>NorDig/T 10 February 2007</a:t>
            </a:r>
          </a:p>
        </p:txBody>
      </p:sp>
      <p:sp>
        <p:nvSpPr>
          <p:cNvPr id="7" name="Rectangle 6"/>
          <p:cNvSpPr>
            <a:spLocks noGrp="1" noChangeArrowheads="1"/>
          </p:cNvSpPr>
          <p:nvPr>
            <p:ph type="sldNum" sz="quarter" idx="12"/>
          </p:nvPr>
        </p:nvSpPr>
        <p:spPr>
          <a:ln/>
        </p:spPr>
        <p:txBody>
          <a:bodyPr/>
          <a:lstStyle>
            <a:lvl1pPr>
              <a:defRPr/>
            </a:lvl1pPr>
          </a:lstStyle>
          <a:p>
            <a:pPr>
              <a:defRPr/>
            </a:pPr>
            <a:fld id="{E462513B-5372-41FB-A4C6-100EAA37D4B2}" type="slidenum">
              <a:rPr lang="nb-NO"/>
              <a:pPr>
                <a:defRPr/>
              </a:pPr>
              <a:t>‹#›</a:t>
            </a:fld>
            <a:endParaRPr lang="nb-NO"/>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09600" y="274638"/>
            <a:ext cx="109728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nb-NO"/>
              <a:t>Klikk for å redigere tittelstil</a:t>
            </a:r>
          </a:p>
        </p:txBody>
      </p:sp>
      <p:sp>
        <p:nvSpPr>
          <p:cNvPr id="1027" name="Rectangle 3"/>
          <p:cNvSpPr>
            <a:spLocks noGrp="1" noChangeArrowheads="1"/>
          </p:cNvSpPr>
          <p:nvPr>
            <p:ph type="body" idx="1"/>
          </p:nvPr>
        </p:nvSpPr>
        <p:spPr bwMode="auto">
          <a:xfrm>
            <a:off x="609600" y="1600203"/>
            <a:ext cx="109728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p>
        </p:txBody>
      </p:sp>
      <p:sp>
        <p:nvSpPr>
          <p:cNvPr id="1028" name="Rectangle 4"/>
          <p:cNvSpPr>
            <a:spLocks noGrp="1" noChangeArrowheads="1"/>
          </p:cNvSpPr>
          <p:nvPr>
            <p:ph type="dt" sz="half" idx="2"/>
          </p:nvPr>
        </p:nvSpPr>
        <p:spPr bwMode="auto">
          <a:xfrm>
            <a:off x="609600" y="6245225"/>
            <a:ext cx="28448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atin typeface="Arial" charset="0"/>
              </a:defRPr>
            </a:lvl1pPr>
          </a:lstStyle>
          <a:p>
            <a:pPr>
              <a:defRPr/>
            </a:pPr>
            <a:endParaRPr lang="nb-NO"/>
          </a:p>
        </p:txBody>
      </p:sp>
      <p:sp>
        <p:nvSpPr>
          <p:cNvPr id="1029" name="Rectangle 5"/>
          <p:cNvSpPr>
            <a:spLocks noGrp="1" noChangeArrowheads="1"/>
          </p:cNvSpPr>
          <p:nvPr>
            <p:ph type="ftr" sz="quarter" idx="3"/>
          </p:nvPr>
        </p:nvSpPr>
        <p:spPr bwMode="auto">
          <a:xfrm>
            <a:off x="4165600" y="6245225"/>
            <a:ext cx="38608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atin typeface="Arial" charset="0"/>
              </a:defRPr>
            </a:lvl1pPr>
          </a:lstStyle>
          <a:p>
            <a:pPr>
              <a:defRPr/>
            </a:pPr>
            <a:r>
              <a:rPr lang="nb-NO"/>
              <a:t>NorDig/T 10 February 2007</a:t>
            </a:r>
          </a:p>
        </p:txBody>
      </p:sp>
      <p:sp>
        <p:nvSpPr>
          <p:cNvPr id="1030" name="Rectangle 6"/>
          <p:cNvSpPr>
            <a:spLocks noGrp="1" noChangeArrowheads="1"/>
          </p:cNvSpPr>
          <p:nvPr>
            <p:ph type="sldNum" sz="quarter" idx="4"/>
          </p:nvPr>
        </p:nvSpPr>
        <p:spPr bwMode="auto">
          <a:xfrm>
            <a:off x="8737600" y="6245225"/>
            <a:ext cx="28448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atin typeface="Arial" charset="0"/>
              </a:defRPr>
            </a:lvl1pPr>
          </a:lstStyle>
          <a:p>
            <a:pPr>
              <a:defRPr/>
            </a:pPr>
            <a:fld id="{CD43E73F-939E-41C0-A51D-E14F15C47D94}" type="slidenum">
              <a:rPr lang="nb-NO"/>
              <a:pPr>
                <a:defRPr/>
              </a:pPr>
              <a:t>‹#›</a:t>
            </a:fld>
            <a:endParaRPr lang="nb-NO"/>
          </a:p>
        </p:txBody>
      </p:sp>
      <p:sp>
        <p:nvSpPr>
          <p:cNvPr id="3" name="TextBox 2">
            <a:extLst>
              <a:ext uri="{FF2B5EF4-FFF2-40B4-BE49-F238E27FC236}">
                <a16:creationId xmlns:a16="http://schemas.microsoft.com/office/drawing/2014/main" id="{86E36E01-2040-4829-8CAC-3B11F247BC08}"/>
              </a:ext>
            </a:extLst>
          </p:cNvPr>
          <p:cNvSpPr txBox="1"/>
          <p:nvPr userDrawn="1">
            <p:extLst>
              <p:ext uri="{1162E1C5-73C7-4A58-AE30-91384D911F3F}">
                <p184:classification xmlns:p184="http://schemas.microsoft.com/office/powerpoint/2018/4/main" val="ftr"/>
              </p:ext>
            </p:extLst>
          </p:nvPr>
        </p:nvSpPr>
        <p:spPr>
          <a:xfrm>
            <a:off x="9833" y="6778239"/>
            <a:ext cx="1454151" cy="61555"/>
          </a:xfrm>
          <a:prstGeom prst="rect">
            <a:avLst/>
          </a:prstGeom>
        </p:spPr>
        <p:txBody>
          <a:bodyPr horzOverflow="overflow" lIns="0" tIns="0" rIns="0" bIns="0">
            <a:spAutoFit/>
          </a:bodyPr>
          <a:lstStyle/>
          <a:p>
            <a:pPr algn="l"/>
            <a:r>
              <a:rPr lang="en-GB" sz="400" dirty="0" err="1">
                <a:solidFill>
                  <a:srgbClr val="000000"/>
                </a:solidFill>
                <a:latin typeface="Calibri" panose="020F0502020204030204" pitchFamily="34" charset="0"/>
                <a:cs typeface="Calibri" panose="020F0502020204030204" pitchFamily="34" charset="0"/>
              </a:rPr>
              <a:t>Informationsklass</a:t>
            </a:r>
            <a:r>
              <a:rPr lang="en-GB" sz="400" dirty="0">
                <a:solidFill>
                  <a:srgbClr val="000000"/>
                </a:solidFill>
                <a:latin typeface="Calibri" panose="020F0502020204030204" pitchFamily="34" charset="0"/>
                <a:cs typeface="Calibri" panose="020F0502020204030204" pitchFamily="34" charset="0"/>
              </a:rPr>
              <a:t>: ÖPPEN</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nb-N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hyperlink" Target="mailto:accessibility_group@nordig.email" TargetMode="External"/><Relationship Id="rId2" Type="http://schemas.openxmlformats.org/officeDocument/2006/relationships/hyperlink" Target="mailto:drafting_group@nordig.email" TargetMode="External"/><Relationship Id="rId1" Type="http://schemas.openxmlformats.org/officeDocument/2006/relationships/slideLayout" Target="../slideLayouts/slideLayout2.xml"/><Relationship Id="rId6" Type="http://schemas.openxmlformats.org/officeDocument/2006/relationships/hyperlink" Target="https://gaggle.email/find" TargetMode="External"/><Relationship Id="rId5" Type="http://schemas.openxmlformats.org/officeDocument/2006/relationships/hyperlink" Target="https://gaggle.email/quick-start-for-members" TargetMode="External"/><Relationship Id="rId4" Type="http://schemas.openxmlformats.org/officeDocument/2006/relationships/hyperlink" Target="mailto:audio_group@nordig.email"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Plassholder for lysbildenummer 5"/>
          <p:cNvSpPr>
            <a:spLocks noGrp="1"/>
          </p:cNvSpPr>
          <p:nvPr>
            <p:ph type="sldNum" sz="quarter" idx="12"/>
          </p:nvPr>
        </p:nvSpPr>
        <p:spPr>
          <a:noFill/>
        </p:spPr>
        <p:txBody>
          <a:bodyPr/>
          <a:lstStyle/>
          <a:p>
            <a:fld id="{B0662081-7423-49C5-ACB0-9F37174CD27F}" type="slidenum">
              <a:rPr lang="en-US" smtClean="0"/>
              <a:pPr/>
              <a:t>1</a:t>
            </a:fld>
            <a:endParaRPr lang="en-US" dirty="0"/>
          </a:p>
        </p:txBody>
      </p:sp>
      <p:sp>
        <p:nvSpPr>
          <p:cNvPr id="10" name="Rectangle 2"/>
          <p:cNvSpPr txBox="1">
            <a:spLocks noChangeArrowheads="1"/>
          </p:cNvSpPr>
          <p:nvPr/>
        </p:nvSpPr>
        <p:spPr bwMode="auto">
          <a:xfrm>
            <a:off x="2990176" y="6179"/>
            <a:ext cx="6984778" cy="850900"/>
          </a:xfrm>
          <a:prstGeom prst="rect">
            <a:avLst/>
          </a:prstGeom>
          <a:noFill/>
          <a:ln w="9525">
            <a:noFill/>
            <a:miter lim="800000"/>
            <a:headEnd/>
            <a:tailEnd/>
          </a:ln>
        </p:spPr>
        <p:txBody>
          <a:bodyPr anchor="ctr"/>
          <a:lstStyle/>
          <a:p>
            <a:pPr>
              <a:defRPr/>
            </a:pPr>
            <a:r>
              <a:rPr lang="en-US" sz="2400" b="1" kern="0" dirty="0">
                <a:latin typeface="+mj-lt"/>
                <a:ea typeface="+mj-ea"/>
                <a:cs typeface="+mj-cs"/>
              </a:rPr>
              <a:t>NorDig Technical group </a:t>
            </a:r>
            <a:r>
              <a:rPr lang="en-US" b="1" kern="0" dirty="0">
                <a:latin typeface="+mj-lt"/>
                <a:ea typeface="+mj-ea"/>
                <a:cs typeface="+mj-cs"/>
              </a:rPr>
              <a:t>report to Excom</a:t>
            </a:r>
            <a:endParaRPr lang="en-US" sz="2400" b="1" kern="0" dirty="0">
              <a:latin typeface="+mj-lt"/>
              <a:ea typeface="+mj-ea"/>
              <a:cs typeface="+mj-cs"/>
            </a:endParaRPr>
          </a:p>
          <a:p>
            <a:pPr>
              <a:defRPr/>
            </a:pPr>
            <a:r>
              <a:rPr lang="en-US" sz="1400" b="1" kern="0" dirty="0">
                <a:latin typeface="+mj-lt"/>
                <a:ea typeface="+mj-ea"/>
                <a:cs typeface="+mj-cs"/>
              </a:rPr>
              <a:t>    NorDig Excom meeting 14</a:t>
            </a:r>
            <a:r>
              <a:rPr lang="en-US" sz="1400" b="1" kern="0" baseline="30000" dirty="0">
                <a:latin typeface="+mj-lt"/>
                <a:ea typeface="+mj-ea"/>
                <a:cs typeface="+mj-cs"/>
              </a:rPr>
              <a:t>th</a:t>
            </a:r>
            <a:r>
              <a:rPr lang="en-US" sz="1400" b="1" kern="0" dirty="0">
                <a:latin typeface="+mj-lt"/>
                <a:ea typeface="+mj-ea"/>
                <a:cs typeface="+mj-cs"/>
              </a:rPr>
              <a:t> March 2024 </a:t>
            </a:r>
            <a:endParaRPr lang="en-US" sz="1200" b="1" kern="0" dirty="0">
              <a:latin typeface="+mj-lt"/>
              <a:ea typeface="+mj-ea"/>
              <a:cs typeface="+mj-cs"/>
            </a:endParaRPr>
          </a:p>
        </p:txBody>
      </p:sp>
      <p:pic>
        <p:nvPicPr>
          <p:cNvPr id="4" name="Picture 3"/>
          <p:cNvPicPr>
            <a:picLocks noChangeAspect="1"/>
          </p:cNvPicPr>
          <p:nvPr/>
        </p:nvPicPr>
        <p:blipFill>
          <a:blip r:embed="rId2"/>
          <a:stretch>
            <a:fillRect/>
          </a:stretch>
        </p:blipFill>
        <p:spPr>
          <a:xfrm>
            <a:off x="9948849" y="24864"/>
            <a:ext cx="1943371" cy="1943371"/>
          </a:xfrm>
          <a:prstGeom prst="rect">
            <a:avLst/>
          </a:prstGeom>
        </p:spPr>
      </p:pic>
      <p:sp>
        <p:nvSpPr>
          <p:cNvPr id="2" name="TextBox 1"/>
          <p:cNvSpPr txBox="1"/>
          <p:nvPr/>
        </p:nvSpPr>
        <p:spPr>
          <a:xfrm>
            <a:off x="1343472" y="1988840"/>
            <a:ext cx="2318263" cy="677108"/>
          </a:xfrm>
          <a:prstGeom prst="rect">
            <a:avLst/>
          </a:prstGeom>
          <a:noFill/>
        </p:spPr>
        <p:txBody>
          <a:bodyPr wrap="none" rtlCol="0">
            <a:spAutoFit/>
          </a:bodyPr>
          <a:lstStyle/>
          <a:p>
            <a:r>
              <a:rPr lang="en-US" sz="1400" b="1" dirty="0"/>
              <a:t>Agenda (draft):</a:t>
            </a:r>
          </a:p>
          <a:p>
            <a:r>
              <a:rPr lang="en-US" sz="1000" b="1" i="1" dirty="0"/>
              <a:t>Place: Stockholm/</a:t>
            </a:r>
            <a:r>
              <a:rPr lang="en-US" sz="1000" b="1" i="1" dirty="0" err="1"/>
              <a:t>Arlanda+webinar</a:t>
            </a:r>
            <a:endParaRPr lang="en-US" sz="1000" b="1" i="1" dirty="0"/>
          </a:p>
          <a:p>
            <a:endParaRPr lang="en-US" sz="1400" b="1" dirty="0">
              <a:solidFill>
                <a:schemeClr val="bg1">
                  <a:lumMod val="65000"/>
                </a:schemeClr>
              </a:solidFill>
            </a:endParaRPr>
          </a:p>
        </p:txBody>
      </p:sp>
      <p:sp>
        <p:nvSpPr>
          <p:cNvPr id="5" name="TextBox 4">
            <a:extLst>
              <a:ext uri="{FF2B5EF4-FFF2-40B4-BE49-F238E27FC236}">
                <a16:creationId xmlns:a16="http://schemas.microsoft.com/office/drawing/2014/main" id="{0BD70D6C-76FA-4DF7-B57B-5CA291D5183E}"/>
              </a:ext>
            </a:extLst>
          </p:cNvPr>
          <p:cNvSpPr txBox="1"/>
          <p:nvPr/>
        </p:nvSpPr>
        <p:spPr>
          <a:xfrm>
            <a:off x="1451906" y="2369817"/>
            <a:ext cx="9288187" cy="4178067"/>
          </a:xfrm>
          <a:prstGeom prst="rect">
            <a:avLst/>
          </a:prstGeom>
          <a:noFill/>
        </p:spPr>
        <p:txBody>
          <a:bodyPr wrap="square" rtlCol="0">
            <a:spAutoFit/>
          </a:bodyPr>
          <a:lstStyle>
            <a:defPPr>
              <a:defRPr lang="nb-NO"/>
            </a:defPPr>
            <a:lvl1pPr>
              <a:defRPr sz="1400" b="1"/>
            </a:lvl1pPr>
          </a:lstStyle>
          <a:p>
            <a:r>
              <a:rPr lang="en-US" sz="1200" b="0" dirty="0">
                <a:solidFill>
                  <a:schemeClr val="bg1">
                    <a:lumMod val="65000"/>
                  </a:schemeClr>
                </a:solidFill>
              </a:rPr>
              <a:t>1. Agenda and report, actions from previous meeting</a:t>
            </a:r>
          </a:p>
          <a:p>
            <a:r>
              <a:rPr lang="sv-SE" sz="1200" b="0" dirty="0">
                <a:solidFill>
                  <a:schemeClr val="bg1">
                    <a:lumMod val="65000"/>
                  </a:schemeClr>
                </a:solidFill>
              </a:rPr>
              <a:t>2. </a:t>
            </a:r>
            <a:r>
              <a:rPr lang="sv-SE" sz="1200" b="0" dirty="0" err="1">
                <a:solidFill>
                  <a:schemeClr val="bg1">
                    <a:lumMod val="65000"/>
                  </a:schemeClr>
                </a:solidFill>
              </a:rPr>
              <a:t>Organizational</a:t>
            </a:r>
            <a:r>
              <a:rPr lang="sv-SE" sz="1200" b="0" dirty="0">
                <a:solidFill>
                  <a:schemeClr val="bg1">
                    <a:lumMod val="65000"/>
                  </a:schemeClr>
                </a:solidFill>
              </a:rPr>
              <a:t> </a:t>
            </a:r>
            <a:r>
              <a:rPr lang="sv-SE" sz="1200" b="0" dirty="0" err="1">
                <a:solidFill>
                  <a:schemeClr val="bg1">
                    <a:lumMod val="65000"/>
                  </a:schemeClr>
                </a:solidFill>
              </a:rPr>
              <a:t>matters</a:t>
            </a:r>
            <a:endParaRPr lang="sv-SE" sz="1200" b="0" dirty="0">
              <a:solidFill>
                <a:schemeClr val="bg1">
                  <a:lumMod val="65000"/>
                </a:schemeClr>
              </a:solidFill>
            </a:endParaRPr>
          </a:p>
          <a:p>
            <a:r>
              <a:rPr lang="sv-SE" sz="1100" b="0" dirty="0">
                <a:solidFill>
                  <a:schemeClr val="bg1">
                    <a:lumMod val="65000"/>
                  </a:schemeClr>
                </a:solidFill>
              </a:rPr>
              <a:t>    2.1. </a:t>
            </a:r>
            <a:r>
              <a:rPr lang="en-US" sz="1100" b="0" dirty="0">
                <a:solidFill>
                  <a:schemeClr val="bg1">
                    <a:lumMod val="65000"/>
                  </a:schemeClr>
                </a:solidFill>
              </a:rPr>
              <a:t>Selection of Excom and NorDig T chairman </a:t>
            </a:r>
            <a:endParaRPr lang="sv-SE" sz="1100" b="0" dirty="0">
              <a:solidFill>
                <a:schemeClr val="bg1">
                  <a:lumMod val="65000"/>
                </a:schemeClr>
              </a:solidFill>
            </a:endParaRPr>
          </a:p>
          <a:p>
            <a:r>
              <a:rPr lang="sv-SE" sz="1100" b="0" dirty="0">
                <a:solidFill>
                  <a:schemeClr val="bg1">
                    <a:lumMod val="65000"/>
                  </a:schemeClr>
                </a:solidFill>
              </a:rPr>
              <a:t>    2.2  </a:t>
            </a:r>
            <a:r>
              <a:rPr lang="sv-SE" sz="1100" b="0" dirty="0" err="1">
                <a:solidFill>
                  <a:schemeClr val="bg1">
                    <a:lumMod val="65000"/>
                  </a:schemeClr>
                </a:solidFill>
              </a:rPr>
              <a:t>Membership</a:t>
            </a:r>
            <a:r>
              <a:rPr lang="sv-SE" sz="1100" b="0" dirty="0">
                <a:solidFill>
                  <a:schemeClr val="bg1">
                    <a:lumMod val="65000"/>
                  </a:schemeClr>
                </a:solidFill>
              </a:rPr>
              <a:t> situation</a:t>
            </a:r>
          </a:p>
          <a:p>
            <a:r>
              <a:rPr lang="sv-SE" sz="1100" b="0" dirty="0">
                <a:solidFill>
                  <a:schemeClr val="bg1">
                    <a:lumMod val="65000"/>
                  </a:schemeClr>
                </a:solidFill>
              </a:rPr>
              <a:t>    2.3. </a:t>
            </a:r>
            <a:r>
              <a:rPr lang="sv-SE" sz="1100" b="0" dirty="0" err="1">
                <a:solidFill>
                  <a:schemeClr val="bg1">
                    <a:lumMod val="65000"/>
                  </a:schemeClr>
                </a:solidFill>
              </a:rPr>
              <a:t>Finance</a:t>
            </a:r>
            <a:r>
              <a:rPr lang="sv-SE" sz="1100" b="0" dirty="0">
                <a:solidFill>
                  <a:schemeClr val="bg1">
                    <a:lumMod val="65000"/>
                  </a:schemeClr>
                </a:solidFill>
              </a:rPr>
              <a:t> </a:t>
            </a:r>
            <a:r>
              <a:rPr lang="sv-SE" sz="1100" b="0" dirty="0" err="1">
                <a:solidFill>
                  <a:schemeClr val="bg1">
                    <a:lumMod val="65000"/>
                  </a:schemeClr>
                </a:solidFill>
              </a:rPr>
              <a:t>matters</a:t>
            </a:r>
            <a:r>
              <a:rPr lang="sv-SE" sz="1100" b="0" dirty="0">
                <a:solidFill>
                  <a:schemeClr val="bg1">
                    <a:lumMod val="65000"/>
                  </a:schemeClr>
                </a:solidFill>
              </a:rPr>
              <a:t>,</a:t>
            </a:r>
          </a:p>
          <a:p>
            <a:endParaRPr lang="sv-SE" sz="1200" dirty="0">
              <a:highlight>
                <a:srgbClr val="FFFF00"/>
              </a:highlight>
            </a:endParaRPr>
          </a:p>
          <a:p>
            <a:r>
              <a:rPr lang="sv-SE" sz="1200" dirty="0"/>
              <a:t>3. </a:t>
            </a:r>
            <a:r>
              <a:rPr lang="sv-SE" sz="1200" dirty="0" err="1"/>
              <a:t>Report</a:t>
            </a:r>
            <a:r>
              <a:rPr lang="sv-SE" sz="1200" dirty="0"/>
              <a:t> from NorDig/T  </a:t>
            </a:r>
            <a:r>
              <a:rPr lang="sv-SE" sz="1050" b="0" dirty="0"/>
              <a:t>(Per T/NorDig T)</a:t>
            </a:r>
            <a:endParaRPr lang="sv-SE" sz="1200" b="0" dirty="0"/>
          </a:p>
          <a:p>
            <a:r>
              <a:rPr lang="en-US" sz="1200" b="0" dirty="0"/>
              <a:t>     3.1. Progress report, </a:t>
            </a:r>
            <a:endParaRPr lang="en-US" sz="1200" b="0" dirty="0">
              <a:solidFill>
                <a:srgbClr val="008000"/>
              </a:solidFill>
            </a:endParaRPr>
          </a:p>
          <a:p>
            <a:r>
              <a:rPr lang="en-US" sz="1200" b="0" dirty="0"/>
              <a:t>     3.2. NorDig specification - final draft NorDig spec: </a:t>
            </a:r>
            <a:r>
              <a:rPr lang="en-US" sz="1200" b="0" dirty="0" err="1"/>
              <a:t>RoO</a:t>
            </a:r>
            <a:r>
              <a:rPr lang="en-US" sz="1200" b="0" dirty="0"/>
              <a:t> v3.2.1 - </a:t>
            </a:r>
            <a:r>
              <a:rPr lang="en-US" sz="1200" dirty="0">
                <a:solidFill>
                  <a:srgbClr val="00B050"/>
                </a:solidFill>
              </a:rPr>
              <a:t>waiting Excom approval</a:t>
            </a:r>
          </a:p>
          <a:p>
            <a:r>
              <a:rPr lang="en-US" sz="1050" dirty="0"/>
              <a:t>	</a:t>
            </a:r>
            <a:r>
              <a:rPr lang="en-US" sz="1050" b="0" dirty="0"/>
              <a:t>final draft proposal   </a:t>
            </a:r>
            <a:r>
              <a:rPr lang="en-US" sz="1050" b="0" strike="sngStrike" dirty="0">
                <a:solidFill>
                  <a:schemeClr val="bg1">
                    <a:lumMod val="65000"/>
                  </a:schemeClr>
                </a:solidFill>
              </a:rPr>
              <a:t>NorDig Unified IRD spec v3.2.1 - approved and published November 2023</a:t>
            </a:r>
          </a:p>
          <a:p>
            <a:r>
              <a:rPr lang="en-US" sz="1050" b="0" dirty="0">
                <a:solidFill>
                  <a:schemeClr val="bg1">
                    <a:lumMod val="65000"/>
                  </a:schemeClr>
                </a:solidFill>
              </a:rPr>
              <a:t>		         </a:t>
            </a:r>
            <a:r>
              <a:rPr lang="en-US" sz="1050" b="0" strike="sngStrike" dirty="0">
                <a:solidFill>
                  <a:schemeClr val="bg1">
                    <a:lumMod val="65000"/>
                  </a:schemeClr>
                </a:solidFill>
              </a:rPr>
              <a:t>NorDig Test Plan spec v3.2.1 - approved and published November 2023</a:t>
            </a:r>
          </a:p>
          <a:p>
            <a:r>
              <a:rPr lang="en-US" sz="1050" b="0" dirty="0"/>
              <a:t>		         </a:t>
            </a:r>
            <a:r>
              <a:rPr lang="en-US" sz="1050" dirty="0"/>
              <a:t>NorDig Rules of Operation spec v3.2.1 draft016</a:t>
            </a:r>
            <a:endParaRPr lang="sv-SE" sz="1050" dirty="0"/>
          </a:p>
          <a:p>
            <a:endParaRPr lang="sv-SE" sz="1200" b="0" dirty="0"/>
          </a:p>
          <a:p>
            <a:r>
              <a:rPr lang="sv-SE" sz="1200" b="0" dirty="0">
                <a:solidFill>
                  <a:schemeClr val="bg1">
                    <a:lumMod val="65000"/>
                  </a:schemeClr>
                </a:solidFill>
              </a:rPr>
              <a:t>4. (Lunch)</a:t>
            </a:r>
          </a:p>
          <a:p>
            <a:r>
              <a:rPr lang="en-US" sz="1200" b="0" dirty="0">
                <a:solidFill>
                  <a:schemeClr val="bg1">
                    <a:lumMod val="65000"/>
                  </a:schemeClr>
                </a:solidFill>
              </a:rPr>
              <a:t>5. Report from Industry </a:t>
            </a:r>
          </a:p>
          <a:p>
            <a:r>
              <a:rPr lang="en-US" sz="1200" b="0" dirty="0">
                <a:solidFill>
                  <a:schemeClr val="bg1">
                    <a:lumMod val="65000"/>
                  </a:schemeClr>
                </a:solidFill>
              </a:rPr>
              <a:t>6. Reports from members, DVB, EBU and other</a:t>
            </a:r>
          </a:p>
          <a:p>
            <a:r>
              <a:rPr lang="en-US" sz="1100" b="0" dirty="0">
                <a:solidFill>
                  <a:schemeClr val="bg1">
                    <a:lumMod val="65000"/>
                  </a:schemeClr>
                </a:solidFill>
              </a:rPr>
              <a:t>   6.1. DVB-I updates presentation by DVB Paul Higgs and Elfed Howells</a:t>
            </a:r>
          </a:p>
          <a:p>
            <a:r>
              <a:rPr lang="en-US" sz="1200" b="0" dirty="0">
                <a:solidFill>
                  <a:schemeClr val="bg1">
                    <a:lumMod val="65000"/>
                  </a:schemeClr>
                </a:solidFill>
              </a:rPr>
              <a:t>7. Any other business</a:t>
            </a:r>
          </a:p>
          <a:p>
            <a:r>
              <a:rPr lang="en-US" sz="1100" b="0" dirty="0"/>
              <a:t>   7.2.  Accessibility (report of work from NorDig Accessibility group Peter Mølsted)</a:t>
            </a:r>
          </a:p>
          <a:p>
            <a:r>
              <a:rPr lang="en-US" sz="1100" b="0" dirty="0">
                <a:solidFill>
                  <a:schemeClr val="bg1">
                    <a:lumMod val="65000"/>
                  </a:schemeClr>
                </a:solidFill>
              </a:rPr>
              <a:t>   7.3.  Report from WRC23 (Per Björkman/SVT)</a:t>
            </a:r>
          </a:p>
          <a:p>
            <a:r>
              <a:rPr lang="en-US" sz="1200" b="0" dirty="0">
                <a:solidFill>
                  <a:schemeClr val="bg1">
                    <a:lumMod val="65000"/>
                  </a:schemeClr>
                </a:solidFill>
              </a:rPr>
              <a:t>8. Date and place for the meetings 2024/2025 </a:t>
            </a:r>
            <a:r>
              <a:rPr lang="en-US" sz="1050" b="0" dirty="0">
                <a:solidFill>
                  <a:schemeClr val="bg1">
                    <a:lumMod val="65000"/>
                  </a:schemeClr>
                </a:solidFill>
              </a:rPr>
              <a:t>(March physical, October online)</a:t>
            </a:r>
            <a:endParaRPr lang="en-US" sz="1200" dirty="0">
              <a:solidFill>
                <a:schemeClr val="bg1">
                  <a:lumMod val="65000"/>
                </a:schemeClr>
              </a:solidFill>
            </a:endParaRPr>
          </a:p>
          <a:p>
            <a:endParaRPr lang="en-US" sz="1200" dirty="0">
              <a:solidFill>
                <a:schemeClr val="bg1">
                  <a:lumMod val="65000"/>
                </a:schemeClr>
              </a:solidFill>
            </a:endParaRPr>
          </a:p>
          <a:p>
            <a:r>
              <a:rPr lang="en-US" sz="1200" dirty="0">
                <a:solidFill>
                  <a:schemeClr val="bg1">
                    <a:lumMod val="65000"/>
                  </a:schemeClr>
                </a:solidFill>
              </a:rPr>
              <a:t>  </a:t>
            </a:r>
            <a:r>
              <a:rPr lang="en-US" sz="1200" dirty="0">
                <a:solidFill>
                  <a:srgbClr val="00B050"/>
                </a:solidFill>
              </a:rPr>
              <a:t>Green Text: text highlighted for Excom  </a:t>
            </a:r>
            <a:r>
              <a:rPr lang="en-US" sz="1100" dirty="0">
                <a:solidFill>
                  <a:srgbClr val="00B050"/>
                </a:solidFill>
              </a:rPr>
              <a:t>(waiting Excom decision/approval/comments)</a:t>
            </a:r>
            <a:r>
              <a:rPr lang="en-US" sz="1200" dirty="0">
                <a:solidFill>
                  <a:schemeClr val="bg1">
                    <a:lumMod val="65000"/>
                  </a:schemeClr>
                </a:solidFill>
              </a:rPr>
              <a:t> </a:t>
            </a:r>
          </a:p>
        </p:txBody>
      </p:sp>
      <p:sp>
        <p:nvSpPr>
          <p:cNvPr id="3" name="Rectangle 2">
            <a:extLst>
              <a:ext uri="{FF2B5EF4-FFF2-40B4-BE49-F238E27FC236}">
                <a16:creationId xmlns:a16="http://schemas.microsoft.com/office/drawing/2014/main" id="{A55F5A64-A8A9-14DE-0A15-782E62A0DB0E}"/>
              </a:ext>
            </a:extLst>
          </p:cNvPr>
          <p:cNvSpPr/>
          <p:nvPr/>
        </p:nvSpPr>
        <p:spPr>
          <a:xfrm>
            <a:off x="1775520" y="840014"/>
            <a:ext cx="6768752" cy="1169551"/>
          </a:xfrm>
          <a:prstGeom prst="rect">
            <a:avLst/>
          </a:prstGeom>
          <a:ln w="19050">
            <a:solidFill>
              <a:srgbClr val="0000FF"/>
            </a:solidFill>
          </a:ln>
        </p:spPr>
        <p:txBody>
          <a:bodyPr wrap="square">
            <a:spAutoFit/>
          </a:bodyPr>
          <a:lstStyle/>
          <a:p>
            <a:r>
              <a:rPr lang="en-US" sz="1200" b="1" i="1" dirty="0">
                <a:solidFill>
                  <a:srgbClr val="0000FF"/>
                </a:solidFill>
              </a:rPr>
              <a:t>Early/preliminary report back from NorDig Excom </a:t>
            </a:r>
          </a:p>
          <a:p>
            <a:r>
              <a:rPr lang="en-US" sz="1200" b="1" i="1" dirty="0">
                <a:solidFill>
                  <a:srgbClr val="0000FF"/>
                </a:solidFill>
              </a:rPr>
              <a:t>Marked as “Excom” in blue text is outcome from this Excom meeting </a:t>
            </a:r>
            <a:r>
              <a:rPr lang="en-US" sz="1000" i="1" dirty="0">
                <a:solidFill>
                  <a:srgbClr val="0000FF"/>
                </a:solidFill>
              </a:rPr>
              <a:t>(decision, comments, tasks, feedback etc)</a:t>
            </a:r>
            <a:endParaRPr lang="en-US" sz="1200" i="1" dirty="0">
              <a:solidFill>
                <a:srgbClr val="0000FF"/>
              </a:solidFill>
            </a:endParaRPr>
          </a:p>
          <a:p>
            <a:pPr marL="0" indent="0">
              <a:buNone/>
            </a:pPr>
            <a:endParaRPr lang="en-US" sz="1200" b="1" i="1" dirty="0">
              <a:solidFill>
                <a:srgbClr val="0000FF"/>
              </a:solidFill>
            </a:endParaRPr>
          </a:p>
          <a:p>
            <a:pPr marL="0" indent="0">
              <a:buNone/>
            </a:pPr>
            <a:r>
              <a:rPr lang="en-US" sz="1200" b="1" i="1" dirty="0">
                <a:solidFill>
                  <a:srgbClr val="0000FF"/>
                </a:solidFill>
              </a:rPr>
              <a:t>NorDig T </a:t>
            </a:r>
            <a:r>
              <a:rPr lang="en-US" sz="1050" b="1" i="1" dirty="0">
                <a:solidFill>
                  <a:srgbClr val="0000FF"/>
                </a:solidFill>
              </a:rPr>
              <a:t>(Per Tullstedt) </a:t>
            </a:r>
            <a:r>
              <a:rPr lang="en-US" sz="1200" b="1" i="1" dirty="0">
                <a:solidFill>
                  <a:srgbClr val="0000FF"/>
                </a:solidFill>
              </a:rPr>
              <a:t>extra report back from NorDig Excom meeting, mainly NorDig T related issues, not the official NorDig Excom report </a:t>
            </a:r>
            <a:r>
              <a:rPr lang="en-US" sz="1000" i="1" dirty="0">
                <a:solidFill>
                  <a:srgbClr val="0000FF"/>
                </a:solidFill>
              </a:rPr>
              <a:t>(which will come from our Excom secretary)</a:t>
            </a:r>
          </a:p>
        </p:txBody>
      </p:sp>
    </p:spTree>
    <p:extLst>
      <p:ext uri="{BB962C8B-B14F-4D97-AF65-F5344CB8AC3E}">
        <p14:creationId xmlns:p14="http://schemas.microsoft.com/office/powerpoint/2010/main" val="106232591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innehåll 1"/>
          <p:cNvSpPr>
            <a:spLocks noGrp="1"/>
          </p:cNvSpPr>
          <p:nvPr>
            <p:ph idx="1"/>
          </p:nvPr>
        </p:nvSpPr>
        <p:spPr>
          <a:xfrm>
            <a:off x="623392" y="852121"/>
            <a:ext cx="11233248" cy="5472608"/>
          </a:xfrm>
        </p:spPr>
        <p:txBody>
          <a:bodyPr/>
          <a:lstStyle/>
          <a:p>
            <a:pPr>
              <a:buNone/>
            </a:pPr>
            <a:r>
              <a:rPr lang="en-US" dirty="0"/>
              <a:t>NorDig T – mandates &amp; items for period 2023-2024</a:t>
            </a:r>
            <a:r>
              <a:rPr lang="en-US" sz="1800" dirty="0"/>
              <a:t>  </a:t>
            </a:r>
            <a:r>
              <a:rPr lang="en-US" sz="1600" dirty="0"/>
              <a:t>(Excom approved March 2023)</a:t>
            </a:r>
            <a:endParaRPr lang="en-US" sz="1800" dirty="0"/>
          </a:p>
          <a:p>
            <a:pPr>
              <a:buNone/>
            </a:pPr>
            <a:endParaRPr lang="en-US" sz="1000" i="1" dirty="0">
              <a:solidFill>
                <a:srgbClr val="00B050"/>
              </a:solidFill>
            </a:endParaRPr>
          </a:p>
          <a:p>
            <a:pPr marL="0" indent="0">
              <a:buNone/>
            </a:pPr>
            <a:r>
              <a:rPr lang="en-US" sz="1000" i="1" dirty="0">
                <a:solidFill>
                  <a:schemeClr val="tx1">
                    <a:lumMod val="50000"/>
                    <a:lumOff val="50000"/>
                  </a:schemeClr>
                </a:solidFill>
              </a:rPr>
              <a:t>  </a:t>
            </a:r>
          </a:p>
          <a:p>
            <a:pPr>
              <a:spcBef>
                <a:spcPts val="0"/>
              </a:spcBef>
            </a:pPr>
            <a:r>
              <a:rPr lang="en-US" sz="1800" dirty="0"/>
              <a:t>General: </a:t>
            </a:r>
          </a:p>
          <a:p>
            <a:pPr lvl="1">
              <a:spcBef>
                <a:spcPts val="0"/>
              </a:spcBef>
            </a:pPr>
            <a:r>
              <a:rPr lang="en-US" sz="1600" dirty="0"/>
              <a:t>Keep IRD, RoO and Test Plan in line with each other</a:t>
            </a:r>
          </a:p>
          <a:p>
            <a:pPr lvl="1">
              <a:spcBef>
                <a:spcPts val="0"/>
              </a:spcBef>
            </a:pPr>
            <a:r>
              <a:rPr lang="en-US" sz="1600" dirty="0"/>
              <a:t>Maintain and keep NorDig spec up to date </a:t>
            </a:r>
            <a:r>
              <a:rPr lang="en-US" sz="1400" dirty="0"/>
              <a:t>(debug, reference list to international spec is up to date </a:t>
            </a:r>
            <a:r>
              <a:rPr lang="en-US" sz="1400" dirty="0" err="1"/>
              <a:t>etc</a:t>
            </a:r>
            <a:r>
              <a:rPr lang="en-US" sz="1400" dirty="0"/>
              <a:t>)</a:t>
            </a:r>
            <a:endParaRPr lang="en-US" sz="1600" dirty="0"/>
          </a:p>
          <a:p>
            <a:pPr lvl="1">
              <a:spcBef>
                <a:spcPts val="0"/>
              </a:spcBef>
            </a:pPr>
            <a:r>
              <a:rPr lang="en-US" sz="1600" dirty="0"/>
              <a:t>Monitor DVB, HbbTV and other relevant IRD specs changes and new technologies (e.g. DVB-I) </a:t>
            </a:r>
          </a:p>
          <a:p>
            <a:pPr>
              <a:spcBef>
                <a:spcPts val="0"/>
              </a:spcBef>
            </a:pPr>
            <a:r>
              <a:rPr lang="en-US" sz="1800" dirty="0"/>
              <a:t>NorDig Unified IRD spec</a:t>
            </a:r>
            <a:endParaRPr lang="en-GB" sz="1800" dirty="0"/>
          </a:p>
          <a:p>
            <a:pPr>
              <a:spcBef>
                <a:spcPts val="0"/>
              </a:spcBef>
            </a:pPr>
            <a:r>
              <a:rPr lang="en-US" sz="1800" dirty="0"/>
              <a:t>NorDig </a:t>
            </a:r>
            <a:r>
              <a:rPr lang="en-US" sz="1800" dirty="0" err="1"/>
              <a:t>RoO</a:t>
            </a:r>
            <a:r>
              <a:rPr lang="en-US" sz="1800" dirty="0"/>
              <a:t> specification</a:t>
            </a:r>
          </a:p>
          <a:p>
            <a:pPr lvl="1">
              <a:spcBef>
                <a:spcPts val="0"/>
              </a:spcBef>
            </a:pPr>
            <a:r>
              <a:rPr lang="en-US" sz="1600" dirty="0"/>
              <a:t>help broadcasting avoid issues for IRD/viewers (“tips and tricks”)</a:t>
            </a:r>
          </a:p>
          <a:p>
            <a:pPr lvl="1">
              <a:spcBef>
                <a:spcPts val="0"/>
              </a:spcBef>
            </a:pPr>
            <a:r>
              <a:rPr lang="en-US" sz="1600" dirty="0"/>
              <a:t>Additions to DVB Guidelines</a:t>
            </a:r>
          </a:p>
          <a:p>
            <a:pPr lvl="1">
              <a:spcBef>
                <a:spcPts val="0"/>
              </a:spcBef>
            </a:pPr>
            <a:r>
              <a:rPr lang="en-US" sz="1600" dirty="0"/>
              <a:t>minimize and shorten text that are mainly relevant for the IRD </a:t>
            </a:r>
          </a:p>
          <a:p>
            <a:pPr>
              <a:spcBef>
                <a:spcPts val="0"/>
              </a:spcBef>
            </a:pPr>
            <a:r>
              <a:rPr lang="en-US" dirty="0"/>
              <a:t>NorDig Test and Test plan</a:t>
            </a:r>
            <a:endParaRPr lang="en-GB" dirty="0"/>
          </a:p>
          <a:p>
            <a:pPr lvl="1">
              <a:spcBef>
                <a:spcPts val="0"/>
              </a:spcBef>
            </a:pPr>
            <a:r>
              <a:rPr lang="en-US" sz="1600" dirty="0"/>
              <a:t>Maintain and update NorDig Test plan to match IRD spec</a:t>
            </a:r>
            <a:endParaRPr lang="en-GB" sz="2400" dirty="0"/>
          </a:p>
          <a:p>
            <a:pPr lvl="2">
              <a:spcBef>
                <a:spcPts val="0"/>
              </a:spcBef>
            </a:pPr>
            <a:r>
              <a:rPr lang="en-US" dirty="0"/>
              <a:t>Review and where possible combine similar test cases  to make it easier and faster to test</a:t>
            </a:r>
            <a:endParaRPr lang="en-GB" dirty="0"/>
          </a:p>
          <a:p>
            <a:pPr lvl="2">
              <a:spcBef>
                <a:spcPts val="0"/>
              </a:spcBef>
            </a:pPr>
            <a:r>
              <a:rPr lang="en-US" dirty="0"/>
              <a:t>“minimize” redundant test cases if possible without compromising with test quality, to speed up time for verification testing.</a:t>
            </a:r>
            <a:endParaRPr lang="en-GB" dirty="0"/>
          </a:p>
          <a:p>
            <a:pPr lvl="2">
              <a:spcBef>
                <a:spcPts val="0"/>
              </a:spcBef>
            </a:pPr>
            <a:r>
              <a:rPr lang="en-US" dirty="0"/>
              <a:t>Update and improve test cases</a:t>
            </a:r>
          </a:p>
          <a:p>
            <a:pPr>
              <a:spcBef>
                <a:spcPts val="0"/>
              </a:spcBef>
            </a:pPr>
            <a:r>
              <a:rPr lang="en-US" dirty="0"/>
              <a:t>NorDig </a:t>
            </a:r>
            <a:r>
              <a:rPr lang="sv-SE" dirty="0"/>
              <a:t>EPG </a:t>
            </a:r>
            <a:r>
              <a:rPr lang="sv-SE" dirty="0" err="1"/>
              <a:t>exchange</a:t>
            </a:r>
            <a:r>
              <a:rPr lang="sv-SE" dirty="0"/>
              <a:t> </a:t>
            </a:r>
            <a:r>
              <a:rPr lang="sv-SE" dirty="0" err="1"/>
              <a:t>file</a:t>
            </a:r>
            <a:r>
              <a:rPr lang="sv-SE" dirty="0"/>
              <a:t> format</a:t>
            </a:r>
          </a:p>
          <a:p>
            <a:pPr lvl="1">
              <a:spcBef>
                <a:spcPts val="0"/>
              </a:spcBef>
              <a:buFont typeface="Arial" panose="020B0604020202020204" pitchFamily="34" charset="0"/>
              <a:buChar char="–"/>
            </a:pPr>
            <a:r>
              <a:rPr lang="en-US" sz="1600" dirty="0"/>
              <a:t>Maintain NorDig spec. of common EPG/Event exchange file format and </a:t>
            </a:r>
            <a:r>
              <a:rPr lang="en-US" sz="1600" dirty="0" err="1"/>
              <a:t>impl</a:t>
            </a:r>
            <a:r>
              <a:rPr lang="en-US" sz="1600" dirty="0"/>
              <a:t>. Guidelines</a:t>
            </a:r>
          </a:p>
          <a:p>
            <a:pPr lvl="1">
              <a:spcBef>
                <a:spcPts val="0"/>
              </a:spcBef>
              <a:buFont typeface="Arial" panose="020B0604020202020204" pitchFamily="34" charset="0"/>
              <a:buChar char="–"/>
            </a:pPr>
            <a:r>
              <a:rPr lang="en-US" sz="1600" dirty="0"/>
              <a:t>Work to promote NorDig TVA </a:t>
            </a:r>
            <a:r>
              <a:rPr lang="en-US" sz="1600" dirty="0" err="1"/>
              <a:t>eg.</a:t>
            </a:r>
            <a:r>
              <a:rPr lang="en-US" sz="1600" dirty="0"/>
              <a:t> via open Workshops and help </a:t>
            </a:r>
            <a:r>
              <a:rPr lang="en-US" sz="1600" dirty="0" err="1"/>
              <a:t>impl</a:t>
            </a:r>
            <a:r>
              <a:rPr lang="en-US" sz="1600" dirty="0"/>
              <a:t>. and use of NorDig EPG/event file format</a:t>
            </a:r>
            <a:endParaRPr lang="sv-SE" dirty="0"/>
          </a:p>
        </p:txBody>
      </p:sp>
      <p:sp>
        <p:nvSpPr>
          <p:cNvPr id="3" name="Rubrik 2"/>
          <p:cNvSpPr>
            <a:spLocks noGrp="1"/>
          </p:cNvSpPr>
          <p:nvPr>
            <p:ph type="title"/>
          </p:nvPr>
        </p:nvSpPr>
        <p:spPr>
          <a:xfrm>
            <a:off x="1199456" y="17424"/>
            <a:ext cx="9155360" cy="706090"/>
          </a:xfrm>
        </p:spPr>
        <p:txBody>
          <a:bodyPr/>
          <a:lstStyle/>
          <a:p>
            <a:pPr>
              <a:defRPr/>
            </a:pPr>
            <a:r>
              <a:rPr lang="en-GB" b="1" dirty="0"/>
              <a:t>NorDig T report </a:t>
            </a:r>
            <a:r>
              <a:rPr lang="en-US" sz="1600" b="1" dirty="0">
                <a:solidFill>
                  <a:schemeClr val="tx1"/>
                </a:solidFill>
              </a:rPr>
              <a:t>– Annex A - mandates and activities for NorDig T (1/2) Informative</a:t>
            </a:r>
            <a:r>
              <a:rPr lang="en-GB" sz="1600" b="1" dirty="0">
                <a:solidFill>
                  <a:schemeClr val="tx1"/>
                </a:solidFill>
              </a:rPr>
              <a:t> </a:t>
            </a:r>
            <a:br>
              <a:rPr lang="en-GB" sz="1600" b="1" dirty="0"/>
            </a:br>
            <a:r>
              <a:rPr lang="en-GB" sz="1400" b="1" dirty="0"/>
              <a:t>      </a:t>
            </a:r>
            <a:r>
              <a:rPr lang="en-US" sz="1400" b="1" dirty="0"/>
              <a:t>     NorDig Excom meeting 14</a:t>
            </a:r>
            <a:r>
              <a:rPr lang="en-US" sz="1400" b="1" baseline="30000" dirty="0"/>
              <a:t>th</a:t>
            </a:r>
            <a:r>
              <a:rPr lang="en-US" sz="1400" b="1" dirty="0"/>
              <a:t> March 2024 </a:t>
            </a:r>
            <a:endParaRPr lang="en-US" sz="1200" b="1" dirty="0"/>
          </a:p>
        </p:txBody>
      </p:sp>
      <p:sp>
        <p:nvSpPr>
          <p:cNvPr id="4" name="Platshållare för bildnummer 3"/>
          <p:cNvSpPr>
            <a:spLocks noGrp="1"/>
          </p:cNvSpPr>
          <p:nvPr>
            <p:ph type="sldNum" sz="quarter" idx="11"/>
          </p:nvPr>
        </p:nvSpPr>
        <p:spPr/>
        <p:txBody>
          <a:bodyPr/>
          <a:lstStyle/>
          <a:p>
            <a:pPr>
              <a:defRPr/>
            </a:pPr>
            <a:fld id="{CD43E73F-939E-41C0-A51D-E14F15C47D94}" type="slidenum">
              <a:rPr lang="en-US" smtClean="0"/>
              <a:pPr>
                <a:defRPr/>
              </a:pPr>
              <a:t>10</a:t>
            </a:fld>
            <a:endParaRPr lang="en-US" dirty="0"/>
          </a:p>
        </p:txBody>
      </p:sp>
    </p:spTree>
    <p:extLst>
      <p:ext uri="{BB962C8B-B14F-4D97-AF65-F5344CB8AC3E}">
        <p14:creationId xmlns:p14="http://schemas.microsoft.com/office/powerpoint/2010/main" val="212573791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innehåll 1"/>
          <p:cNvSpPr>
            <a:spLocks noGrp="1"/>
          </p:cNvSpPr>
          <p:nvPr>
            <p:ph idx="1"/>
          </p:nvPr>
        </p:nvSpPr>
        <p:spPr>
          <a:xfrm>
            <a:off x="911424" y="979079"/>
            <a:ext cx="10225136" cy="5472608"/>
          </a:xfrm>
        </p:spPr>
        <p:txBody>
          <a:bodyPr/>
          <a:lstStyle/>
          <a:p>
            <a:pPr>
              <a:buNone/>
            </a:pPr>
            <a:r>
              <a:rPr lang="en-US" dirty="0"/>
              <a:t>NorDig T – mandates &amp; items for period 2023-2024</a:t>
            </a:r>
            <a:r>
              <a:rPr lang="en-US" sz="1800" dirty="0"/>
              <a:t>  </a:t>
            </a:r>
            <a:r>
              <a:rPr lang="en-US" sz="1600" dirty="0"/>
              <a:t>(Excom approved March 2023)</a:t>
            </a:r>
            <a:endParaRPr lang="en-US" sz="1800" dirty="0"/>
          </a:p>
          <a:p>
            <a:pPr>
              <a:buNone/>
            </a:pPr>
            <a:endParaRPr lang="en-US" dirty="0"/>
          </a:p>
          <a:p>
            <a:pPr>
              <a:buNone/>
            </a:pPr>
            <a:r>
              <a:rPr lang="en-US" dirty="0"/>
              <a:t>continue NorDig T mandates &amp; items for period 2023-2024</a:t>
            </a:r>
            <a:endParaRPr lang="en-US" dirty="0">
              <a:solidFill>
                <a:srgbClr val="00B050"/>
              </a:solidFill>
            </a:endParaRPr>
          </a:p>
          <a:p>
            <a:r>
              <a:rPr lang="en-US" sz="1800" dirty="0"/>
              <a:t>Video, audio, subtitling</a:t>
            </a:r>
            <a:endParaRPr lang="en-GB" sz="1800" dirty="0"/>
          </a:p>
          <a:p>
            <a:pPr lvl="1"/>
            <a:r>
              <a:rPr lang="en-US" sz="1600" dirty="0"/>
              <a:t>monitor DVB specifications and recommendations and I/O (HDMI).   </a:t>
            </a:r>
            <a:endParaRPr lang="en-GB" sz="2800" dirty="0"/>
          </a:p>
          <a:p>
            <a:pPr lvl="1"/>
            <a:r>
              <a:rPr lang="en-US" sz="1600" b="1" dirty="0"/>
              <a:t>NGA&amp;TTML:</a:t>
            </a:r>
            <a:r>
              <a:rPr lang="en-US" sz="1600" dirty="0"/>
              <a:t> monitor NGA&amp;TTML audio usage and experience (in order to help NorDig member using/launching NGA &amp;/or TTML).</a:t>
            </a:r>
          </a:p>
          <a:p>
            <a:r>
              <a:rPr lang="en-US" sz="1800" dirty="0"/>
              <a:t>HbbTV</a:t>
            </a:r>
            <a:endParaRPr lang="en-GB" sz="1800" dirty="0"/>
          </a:p>
          <a:p>
            <a:pPr lvl="1"/>
            <a:r>
              <a:rPr lang="en-US" sz="1600" dirty="0"/>
              <a:t>NorDig HbbTV test and test cases; m</a:t>
            </a:r>
            <a:r>
              <a:rPr lang="en-GB" sz="1600" dirty="0" err="1"/>
              <a:t>aintain</a:t>
            </a:r>
            <a:r>
              <a:rPr lang="en-GB" sz="1600" dirty="0"/>
              <a:t> NorDig developed test cases. Propose new test cases if needed.  </a:t>
            </a:r>
            <a:endParaRPr lang="en-GB" sz="1600" strike="sngStrike" dirty="0"/>
          </a:p>
          <a:p>
            <a:pPr lvl="1"/>
            <a:r>
              <a:rPr lang="en-US" sz="1600" dirty="0"/>
              <a:t>NorDig HbbTV IRD requirements; maintain and update HbbTV requirements. Investigate, present and when confirmed by Excom draft proposal for new HbbTV requirement that are of interest for NorDig members</a:t>
            </a:r>
          </a:p>
          <a:p>
            <a:pPr lvl="1"/>
            <a:r>
              <a:rPr lang="en-GB" sz="1600" dirty="0"/>
              <a:t>HbbTV implementation: Monitor and report HbbTV implementation in NorDig networks &amp; IRD side, exchange experience    </a:t>
            </a:r>
          </a:p>
          <a:p>
            <a:r>
              <a:rPr lang="en-US" sz="1800" dirty="0"/>
              <a:t>Accessibility</a:t>
            </a:r>
            <a:endParaRPr lang="en-GB" sz="1800" dirty="0"/>
          </a:p>
          <a:p>
            <a:pPr lvl="1"/>
            <a:r>
              <a:rPr lang="en-US" sz="1400" dirty="0"/>
              <a:t>Work with harmonization of broadcast and better describe current broadcast for IRD manufactures</a:t>
            </a:r>
            <a:endParaRPr lang="en-GB" sz="1400" dirty="0"/>
          </a:p>
          <a:p>
            <a:r>
              <a:rPr lang="en-GB" sz="1600" dirty="0"/>
              <a:t>EPG/Event exchange file format: </a:t>
            </a:r>
            <a:endParaRPr lang="en-GB" sz="2800" dirty="0"/>
          </a:p>
          <a:p>
            <a:pPr lvl="1"/>
            <a:r>
              <a:rPr lang="en-US" sz="1400" dirty="0"/>
              <a:t>Promote use for NorDig members for example via open </a:t>
            </a:r>
            <a:r>
              <a:rPr lang="en-GB" sz="1400" dirty="0"/>
              <a:t>workshops to support promoting and implementation of NorDig TVA format</a:t>
            </a:r>
            <a:r>
              <a:rPr lang="en-US" sz="1400" dirty="0"/>
              <a:t>. </a:t>
            </a:r>
            <a:endParaRPr lang="en-GB" sz="2000" dirty="0"/>
          </a:p>
          <a:p>
            <a:pPr lvl="1"/>
            <a:r>
              <a:rPr lang="en-US" sz="1400" dirty="0"/>
              <a:t>Maintain NorDig specification of common EPG/Event exchange file format and Guidelines, to be in line with TA Anytime specs </a:t>
            </a:r>
          </a:p>
          <a:p>
            <a:pPr marL="0" indent="0">
              <a:buNone/>
            </a:pPr>
            <a:endParaRPr lang="en-US" sz="1800" dirty="0">
              <a:solidFill>
                <a:srgbClr val="0070C0"/>
              </a:solidFill>
            </a:endParaRPr>
          </a:p>
          <a:p>
            <a:pPr lvl="1"/>
            <a:endParaRPr lang="en-US" sz="1400" dirty="0"/>
          </a:p>
        </p:txBody>
      </p:sp>
      <p:sp>
        <p:nvSpPr>
          <p:cNvPr id="4" name="Platshållare för bildnummer 3"/>
          <p:cNvSpPr>
            <a:spLocks noGrp="1"/>
          </p:cNvSpPr>
          <p:nvPr>
            <p:ph type="sldNum" sz="quarter" idx="11"/>
          </p:nvPr>
        </p:nvSpPr>
        <p:spPr/>
        <p:txBody>
          <a:bodyPr/>
          <a:lstStyle/>
          <a:p>
            <a:pPr>
              <a:defRPr/>
            </a:pPr>
            <a:fld id="{CD43E73F-939E-41C0-A51D-E14F15C47D94}" type="slidenum">
              <a:rPr lang="en-US" smtClean="0"/>
              <a:pPr>
                <a:defRPr/>
              </a:pPr>
              <a:t>11</a:t>
            </a:fld>
            <a:endParaRPr lang="en-US" dirty="0"/>
          </a:p>
        </p:txBody>
      </p:sp>
      <p:sp>
        <p:nvSpPr>
          <p:cNvPr id="6" name="Rubrik 2"/>
          <p:cNvSpPr>
            <a:spLocks noGrp="1"/>
          </p:cNvSpPr>
          <p:nvPr>
            <p:ph type="title"/>
          </p:nvPr>
        </p:nvSpPr>
        <p:spPr>
          <a:xfrm>
            <a:off x="1199456" y="17424"/>
            <a:ext cx="9217024" cy="706090"/>
          </a:xfrm>
        </p:spPr>
        <p:txBody>
          <a:bodyPr/>
          <a:lstStyle/>
          <a:p>
            <a:pPr>
              <a:defRPr/>
            </a:pPr>
            <a:r>
              <a:rPr lang="en-GB" b="1" dirty="0"/>
              <a:t>NorDig T report – </a:t>
            </a:r>
            <a:r>
              <a:rPr lang="en-GB" sz="2000" b="1" dirty="0"/>
              <a:t>Annex A - </a:t>
            </a:r>
            <a:r>
              <a:rPr lang="en-US" sz="1600" b="1" dirty="0">
                <a:solidFill>
                  <a:schemeClr val="tx1"/>
                </a:solidFill>
              </a:rPr>
              <a:t>mandates and activities for NorDig T (2/2) Informative</a:t>
            </a:r>
            <a:r>
              <a:rPr lang="en-GB" sz="1600" b="1" dirty="0">
                <a:solidFill>
                  <a:schemeClr val="tx1"/>
                </a:solidFill>
              </a:rPr>
              <a:t> </a:t>
            </a:r>
            <a:br>
              <a:rPr lang="en-GB" sz="1600" b="1" dirty="0"/>
            </a:br>
            <a:r>
              <a:rPr lang="en-US" sz="1400" b="1" dirty="0"/>
              <a:t>      NorDig Excom meeting 14</a:t>
            </a:r>
            <a:r>
              <a:rPr lang="en-US" sz="1400" b="1" baseline="30000" dirty="0"/>
              <a:t>th</a:t>
            </a:r>
            <a:r>
              <a:rPr lang="en-US" sz="1400" b="1" dirty="0"/>
              <a:t> March 2024 </a:t>
            </a:r>
            <a:endParaRPr lang="en-US" sz="1200" b="1" dirty="0"/>
          </a:p>
        </p:txBody>
      </p:sp>
    </p:spTree>
    <p:extLst>
      <p:ext uri="{BB962C8B-B14F-4D97-AF65-F5344CB8AC3E}">
        <p14:creationId xmlns:p14="http://schemas.microsoft.com/office/powerpoint/2010/main" val="372952305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ubrik 2"/>
          <p:cNvSpPr>
            <a:spLocks noGrp="1"/>
          </p:cNvSpPr>
          <p:nvPr>
            <p:ph type="title"/>
          </p:nvPr>
        </p:nvSpPr>
        <p:spPr>
          <a:xfrm>
            <a:off x="1127448" y="44624"/>
            <a:ext cx="9082096" cy="648072"/>
          </a:xfrm>
        </p:spPr>
        <p:txBody>
          <a:bodyPr/>
          <a:lstStyle/>
          <a:p>
            <a:pPr>
              <a:defRPr/>
            </a:pPr>
            <a:r>
              <a:rPr lang="en-US" b="1" dirty="0"/>
              <a:t>NorDig T report -  </a:t>
            </a:r>
            <a:r>
              <a:rPr lang="en-US" sz="2000" b="1" dirty="0"/>
              <a:t>Annex B - </a:t>
            </a:r>
            <a:r>
              <a:rPr lang="en-US" sz="1800" b="1" dirty="0">
                <a:solidFill>
                  <a:schemeClr val="tx1"/>
                </a:solidFill>
              </a:rPr>
              <a:t>Meeting calendar 2024</a:t>
            </a:r>
            <a:br>
              <a:rPr lang="en-US" sz="1800" b="1" dirty="0">
                <a:solidFill>
                  <a:schemeClr val="tx1"/>
                </a:solidFill>
              </a:rPr>
            </a:br>
            <a:r>
              <a:rPr lang="en-GB" sz="1400" b="1" dirty="0"/>
              <a:t>     </a:t>
            </a:r>
            <a:r>
              <a:rPr lang="en-US" sz="1400" b="1" dirty="0"/>
              <a:t>    NorDig Excom meeting 14</a:t>
            </a:r>
            <a:r>
              <a:rPr lang="en-US" sz="1400" b="1" baseline="30000" dirty="0"/>
              <a:t>th</a:t>
            </a:r>
            <a:r>
              <a:rPr lang="en-US" sz="1400" b="1" dirty="0"/>
              <a:t> March 2024 </a:t>
            </a:r>
            <a:endParaRPr lang="en-US" sz="1200" b="1" dirty="0"/>
          </a:p>
        </p:txBody>
      </p:sp>
      <p:sp>
        <p:nvSpPr>
          <p:cNvPr id="4" name="Platshållare för bildnummer 3"/>
          <p:cNvSpPr>
            <a:spLocks noGrp="1"/>
          </p:cNvSpPr>
          <p:nvPr>
            <p:ph type="sldNum" sz="quarter" idx="11"/>
          </p:nvPr>
        </p:nvSpPr>
        <p:spPr>
          <a:xfrm>
            <a:off x="8077200" y="6469814"/>
            <a:ext cx="2133600" cy="268139"/>
          </a:xfrm>
        </p:spPr>
        <p:txBody>
          <a:bodyPr/>
          <a:lstStyle/>
          <a:p>
            <a:pPr>
              <a:defRPr/>
            </a:pPr>
            <a:fld id="{CD43E73F-939E-41C0-A51D-E14F15C47D94}" type="slidenum">
              <a:rPr lang="en-US" smtClean="0"/>
              <a:pPr>
                <a:defRPr/>
              </a:pPr>
              <a:t>12</a:t>
            </a:fld>
            <a:endParaRPr lang="en-US" dirty="0"/>
          </a:p>
        </p:txBody>
      </p:sp>
      <p:pic>
        <p:nvPicPr>
          <p:cNvPr id="9" name="Picture 8"/>
          <p:cNvPicPr>
            <a:picLocks noChangeAspect="1"/>
          </p:cNvPicPr>
          <p:nvPr/>
        </p:nvPicPr>
        <p:blipFill>
          <a:blip r:embed="rId2"/>
          <a:stretch>
            <a:fillRect/>
          </a:stretch>
        </p:blipFill>
        <p:spPr>
          <a:xfrm>
            <a:off x="9299919" y="908719"/>
            <a:ext cx="2442101" cy="1831576"/>
          </a:xfrm>
          <a:prstGeom prst="rect">
            <a:avLst/>
          </a:prstGeom>
        </p:spPr>
      </p:pic>
      <p:sp>
        <p:nvSpPr>
          <p:cNvPr id="7" name="Platshållare för innehåll 1">
            <a:extLst>
              <a:ext uri="{FF2B5EF4-FFF2-40B4-BE49-F238E27FC236}">
                <a16:creationId xmlns:a16="http://schemas.microsoft.com/office/drawing/2014/main" id="{0F6B5389-C236-8F4D-8E0F-2C8DDDB95D2D}"/>
              </a:ext>
            </a:extLst>
          </p:cNvPr>
          <p:cNvSpPr>
            <a:spLocks noGrp="1"/>
          </p:cNvSpPr>
          <p:nvPr>
            <p:ph idx="1"/>
          </p:nvPr>
        </p:nvSpPr>
        <p:spPr>
          <a:xfrm>
            <a:off x="943905" y="1222073"/>
            <a:ext cx="9577064" cy="4655199"/>
          </a:xfrm>
        </p:spPr>
        <p:txBody>
          <a:bodyPr/>
          <a:lstStyle/>
          <a:p>
            <a:pPr lvl="0">
              <a:buNone/>
            </a:pPr>
            <a:r>
              <a:rPr lang="en-US" sz="900" dirty="0">
                <a:latin typeface="+mn-lt"/>
              </a:rPr>
              <a:t> </a:t>
            </a:r>
            <a:r>
              <a:rPr lang="en-GB" dirty="0">
                <a:latin typeface="+mn-lt"/>
              </a:rPr>
              <a:t>NorDig T </a:t>
            </a:r>
            <a:r>
              <a:rPr lang="en-US" dirty="0">
                <a:latin typeface="+mn-lt"/>
              </a:rPr>
              <a:t>– </a:t>
            </a:r>
            <a:r>
              <a:rPr lang="en-GB" dirty="0">
                <a:latin typeface="+mn-lt"/>
              </a:rPr>
              <a:t>meeting calendar 2024:</a:t>
            </a:r>
            <a:endParaRPr lang="sv-SE" dirty="0">
              <a:latin typeface="+mn-lt"/>
            </a:endParaRPr>
          </a:p>
          <a:p>
            <a:r>
              <a:rPr lang="en-US" dirty="0"/>
              <a:t>NorDig T, #1, Thursday 18</a:t>
            </a:r>
            <a:r>
              <a:rPr lang="en-US" baseline="30000" dirty="0"/>
              <a:t>th</a:t>
            </a:r>
            <a:r>
              <a:rPr lang="en-US" dirty="0"/>
              <a:t>  January 2024, webinar, 10:00-12:00 CET </a:t>
            </a:r>
            <a:endParaRPr lang="sv-SE" dirty="0"/>
          </a:p>
          <a:p>
            <a:r>
              <a:rPr lang="en-US" dirty="0"/>
              <a:t>NorDig T, #2, Thursday 22</a:t>
            </a:r>
            <a:r>
              <a:rPr lang="en-US" baseline="30000" dirty="0"/>
              <a:t>th</a:t>
            </a:r>
            <a:r>
              <a:rPr lang="en-US" dirty="0"/>
              <a:t> February 2024, webinar, 10:00-13:00 CET</a:t>
            </a:r>
            <a:endParaRPr lang="sv-SE" dirty="0"/>
          </a:p>
          <a:p>
            <a:pPr marL="0" indent="0">
              <a:buNone/>
            </a:pPr>
            <a:r>
              <a:rPr lang="en-GB" sz="1600" i="1" dirty="0">
                <a:solidFill>
                  <a:schemeClr val="bg1">
                    <a:lumMod val="65000"/>
                  </a:schemeClr>
                </a:solidFill>
              </a:rPr>
              <a:t>	Informative Excom 14</a:t>
            </a:r>
            <a:r>
              <a:rPr lang="en-GB" sz="1600" i="1" baseline="30000" dirty="0">
                <a:solidFill>
                  <a:schemeClr val="bg1">
                    <a:lumMod val="65000"/>
                  </a:schemeClr>
                </a:solidFill>
              </a:rPr>
              <a:t>th</a:t>
            </a:r>
            <a:r>
              <a:rPr lang="en-GB" sz="1600" i="1" dirty="0">
                <a:solidFill>
                  <a:schemeClr val="bg1">
                    <a:lumMod val="65000"/>
                  </a:schemeClr>
                </a:solidFill>
              </a:rPr>
              <a:t> March 2024  </a:t>
            </a:r>
            <a:endParaRPr lang="sv-SE" sz="1600" i="1" dirty="0">
              <a:solidFill>
                <a:schemeClr val="bg1">
                  <a:lumMod val="65000"/>
                </a:schemeClr>
              </a:solidFill>
            </a:endParaRPr>
          </a:p>
          <a:p>
            <a:r>
              <a:rPr lang="en-GB" dirty="0"/>
              <a:t>NorDig T, #3, </a:t>
            </a:r>
            <a:r>
              <a:rPr lang="en-US" dirty="0"/>
              <a:t>Thursday </a:t>
            </a:r>
            <a:r>
              <a:rPr lang="en-GB" dirty="0"/>
              <a:t>23</a:t>
            </a:r>
            <a:r>
              <a:rPr lang="en-US" baseline="30000" dirty="0" err="1"/>
              <a:t>th</a:t>
            </a:r>
            <a:r>
              <a:rPr lang="en-US" dirty="0"/>
              <a:t> </a:t>
            </a:r>
            <a:r>
              <a:rPr lang="en-GB" dirty="0"/>
              <a:t> May 2024, </a:t>
            </a:r>
            <a:r>
              <a:rPr lang="en-GB" dirty="0" err="1"/>
              <a:t>physical+webinar</a:t>
            </a:r>
            <a:r>
              <a:rPr lang="en-GB" dirty="0"/>
              <a:t>, 10:00-12:00 CET,</a:t>
            </a:r>
            <a:endParaRPr lang="sv-SE" dirty="0"/>
          </a:p>
          <a:p>
            <a:r>
              <a:rPr lang="en-GB" dirty="0"/>
              <a:t>NorDig T, #4, </a:t>
            </a:r>
            <a:r>
              <a:rPr lang="en-US" dirty="0"/>
              <a:t>Thursday 5</a:t>
            </a:r>
            <a:r>
              <a:rPr lang="en-US" baseline="30000" dirty="0"/>
              <a:t>th</a:t>
            </a:r>
            <a:r>
              <a:rPr lang="en-US" dirty="0"/>
              <a:t> </a:t>
            </a:r>
            <a:r>
              <a:rPr lang="en-GB" dirty="0"/>
              <a:t> September 2024, webinar, 10:00-12:00 CET</a:t>
            </a:r>
            <a:endParaRPr lang="sv-SE" dirty="0"/>
          </a:p>
          <a:p>
            <a:r>
              <a:rPr lang="en-GB" dirty="0"/>
              <a:t>NorDig T, #5, </a:t>
            </a:r>
            <a:r>
              <a:rPr lang="en-US" dirty="0"/>
              <a:t>Wednesday 2</a:t>
            </a:r>
            <a:r>
              <a:rPr lang="en-US" baseline="30000" dirty="0"/>
              <a:t>nd</a:t>
            </a:r>
            <a:r>
              <a:rPr lang="en-US" dirty="0"/>
              <a:t> </a:t>
            </a:r>
            <a:r>
              <a:rPr lang="en-GB" dirty="0"/>
              <a:t> October 2024, webinar, 10:00-12:00 CET  </a:t>
            </a:r>
            <a:endParaRPr lang="sv-SE" dirty="0"/>
          </a:p>
          <a:p>
            <a:pPr marL="0" indent="0">
              <a:buNone/>
            </a:pPr>
            <a:r>
              <a:rPr lang="en-GB" sz="1600" i="1" dirty="0">
                <a:solidFill>
                  <a:schemeClr val="bg1">
                    <a:lumMod val="65000"/>
                  </a:schemeClr>
                </a:solidFill>
              </a:rPr>
              <a:t>	Informative Excom proposed 17</a:t>
            </a:r>
            <a:r>
              <a:rPr lang="en-GB" sz="1600" i="1" baseline="30000" dirty="0">
                <a:solidFill>
                  <a:schemeClr val="bg1">
                    <a:lumMod val="65000"/>
                  </a:schemeClr>
                </a:solidFill>
              </a:rPr>
              <a:t>th</a:t>
            </a:r>
            <a:r>
              <a:rPr lang="en-GB" sz="1600" i="1" dirty="0">
                <a:solidFill>
                  <a:schemeClr val="bg1">
                    <a:lumMod val="65000"/>
                  </a:schemeClr>
                </a:solidFill>
              </a:rPr>
              <a:t> October 2024 </a:t>
            </a:r>
            <a:endParaRPr lang="sv-SE" sz="1600" i="1" dirty="0">
              <a:solidFill>
                <a:schemeClr val="bg1">
                  <a:lumMod val="65000"/>
                </a:schemeClr>
              </a:solidFill>
            </a:endParaRPr>
          </a:p>
          <a:p>
            <a:r>
              <a:rPr lang="en-US" dirty="0"/>
              <a:t>NorDig T, #6, Thursday 7</a:t>
            </a:r>
            <a:r>
              <a:rPr lang="en-US" baseline="30000" dirty="0"/>
              <a:t>nd</a:t>
            </a:r>
            <a:r>
              <a:rPr lang="en-US" dirty="0"/>
              <a:t>  November 2024, webinar, 10:00-12:00 CET</a:t>
            </a:r>
            <a:endParaRPr lang="sv-SE" dirty="0"/>
          </a:p>
          <a:p>
            <a:pPr lvl="0"/>
            <a:endParaRPr lang="en-US" sz="1600" dirty="0"/>
          </a:p>
          <a:p>
            <a:pPr lvl="0"/>
            <a:endParaRPr lang="en-US" dirty="0"/>
          </a:p>
        </p:txBody>
      </p:sp>
    </p:spTree>
    <p:extLst>
      <p:ext uri="{BB962C8B-B14F-4D97-AF65-F5344CB8AC3E}">
        <p14:creationId xmlns:p14="http://schemas.microsoft.com/office/powerpoint/2010/main" val="133673910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Folded Corner 2">
            <a:extLst>
              <a:ext uri="{FF2B5EF4-FFF2-40B4-BE49-F238E27FC236}">
                <a16:creationId xmlns:a16="http://schemas.microsoft.com/office/drawing/2014/main" id="{474BC535-E15F-CD22-BBC1-85CB80074E00}"/>
              </a:ext>
            </a:extLst>
          </p:cNvPr>
          <p:cNvSpPr/>
          <p:nvPr/>
        </p:nvSpPr>
        <p:spPr>
          <a:xfrm>
            <a:off x="6568481" y="2132856"/>
            <a:ext cx="5468663" cy="4536504"/>
          </a:xfrm>
          <a:prstGeom prst="foldedCorner">
            <a:avLst>
              <a:gd name="adj" fmla="val 9875"/>
            </a:avLst>
          </a:prstGeom>
        </p:spPr>
        <p:style>
          <a:lnRef idx="0">
            <a:schemeClr val="accent3"/>
          </a:lnRef>
          <a:fillRef idx="3">
            <a:schemeClr val="accent3"/>
          </a:fillRef>
          <a:effectRef idx="3">
            <a:schemeClr val="accent3"/>
          </a:effectRef>
          <a:fontRef idx="minor">
            <a:schemeClr val="lt1"/>
          </a:fontRef>
        </p:style>
        <p:txBody>
          <a:bodyPr rtlCol="0" anchor="ctr"/>
          <a:lstStyle/>
          <a:p>
            <a:pPr algn="ctr"/>
            <a:endParaRPr lang="sv-SE"/>
          </a:p>
        </p:txBody>
      </p:sp>
      <p:sp>
        <p:nvSpPr>
          <p:cNvPr id="2" name="Platshållare för innehåll 1"/>
          <p:cNvSpPr>
            <a:spLocks noGrp="1"/>
          </p:cNvSpPr>
          <p:nvPr>
            <p:ph idx="1"/>
          </p:nvPr>
        </p:nvSpPr>
        <p:spPr>
          <a:xfrm>
            <a:off x="6620813" y="2220615"/>
            <a:ext cx="5437088" cy="4320480"/>
          </a:xfrm>
        </p:spPr>
        <p:txBody>
          <a:bodyPr/>
          <a:lstStyle/>
          <a:p>
            <a:pPr lvl="0">
              <a:buNone/>
            </a:pPr>
            <a:r>
              <a:rPr lang="en-US" sz="1600" b="1" dirty="0">
                <a:latin typeface="+mn-lt"/>
              </a:rPr>
              <a:t>However now 2023/2024, </a:t>
            </a:r>
          </a:p>
          <a:p>
            <a:r>
              <a:rPr lang="en-US" sz="1600" dirty="0">
                <a:latin typeface="+mn-lt"/>
              </a:rPr>
              <a:t>NorDig T has less and less working items from NorDig Excom to handle in future </a:t>
            </a:r>
            <a:r>
              <a:rPr lang="en-US" sz="1400" dirty="0">
                <a:latin typeface="+mn-lt"/>
              </a:rPr>
              <a:t>(as right now no new major features/technology like video or audio and e.g. DVB-I waiting Excom decision and members real need/interest)</a:t>
            </a:r>
          </a:p>
          <a:p>
            <a:r>
              <a:rPr lang="en-US" sz="1600" dirty="0">
                <a:latin typeface="+mn-lt"/>
              </a:rPr>
              <a:t>Specifications </a:t>
            </a:r>
            <a:r>
              <a:rPr lang="en-US" sz="1200" dirty="0">
                <a:latin typeface="+mn-lt"/>
              </a:rPr>
              <a:t>(</a:t>
            </a:r>
            <a:r>
              <a:rPr lang="en-US" sz="1200" dirty="0" err="1">
                <a:latin typeface="+mn-lt"/>
              </a:rPr>
              <a:t>IRD+Test+RoO</a:t>
            </a:r>
            <a:r>
              <a:rPr lang="en-US" sz="1200" dirty="0">
                <a:latin typeface="+mn-lt"/>
              </a:rPr>
              <a:t>)</a:t>
            </a:r>
            <a:r>
              <a:rPr lang="en-US" sz="1400" dirty="0">
                <a:latin typeface="+mn-lt"/>
              </a:rPr>
              <a:t> </a:t>
            </a:r>
            <a:r>
              <a:rPr lang="en-US" sz="1600" dirty="0">
                <a:latin typeface="+mn-lt"/>
              </a:rPr>
              <a:t>are now going more into maintenance mode</a:t>
            </a:r>
          </a:p>
          <a:p>
            <a:r>
              <a:rPr lang="en-US" sz="1600" dirty="0">
                <a:latin typeface="+mn-lt"/>
              </a:rPr>
              <a:t>Less active participation from </a:t>
            </a:r>
            <a:r>
              <a:rPr lang="en-US" sz="1400" dirty="0">
                <a:latin typeface="+mn-lt"/>
              </a:rPr>
              <a:t>(Broadcast and Operator)</a:t>
            </a:r>
            <a:r>
              <a:rPr lang="en-US" sz="1600" dirty="0">
                <a:latin typeface="+mn-lt"/>
              </a:rPr>
              <a:t> members last years </a:t>
            </a:r>
          </a:p>
          <a:p>
            <a:r>
              <a:rPr lang="en-US" sz="1600" dirty="0">
                <a:latin typeface="+mn-lt"/>
              </a:rPr>
              <a:t>Several subgroups not been/less active last couple of years </a:t>
            </a:r>
            <a:r>
              <a:rPr lang="en-US" sz="1400" dirty="0">
                <a:latin typeface="+mn-lt"/>
              </a:rPr>
              <a:t>(among things due to lack of resources)</a:t>
            </a:r>
            <a:endParaRPr lang="en-US" sz="1600" dirty="0">
              <a:latin typeface="+mn-lt"/>
            </a:endParaRPr>
          </a:p>
          <a:p>
            <a:r>
              <a:rPr lang="en-US" sz="1600" dirty="0">
                <a:latin typeface="+mn-lt"/>
              </a:rPr>
              <a:t>Most drafting has last years been taken care of by the remaining active groups/</a:t>
            </a:r>
            <a:r>
              <a:rPr lang="en-US" sz="1600" dirty="0" err="1">
                <a:latin typeface="+mn-lt"/>
              </a:rPr>
              <a:t>RoO</a:t>
            </a:r>
            <a:r>
              <a:rPr lang="en-US" sz="1600" dirty="0">
                <a:latin typeface="+mn-lt"/>
              </a:rPr>
              <a:t> groups (</a:t>
            </a:r>
            <a:r>
              <a:rPr lang="en-US" sz="1600" dirty="0" err="1">
                <a:latin typeface="+mn-lt"/>
              </a:rPr>
              <a:t>IRD+RoO</a:t>
            </a:r>
            <a:r>
              <a:rPr lang="en-US" sz="1600" dirty="0">
                <a:latin typeface="+mn-lt"/>
              </a:rPr>
              <a:t>)</a:t>
            </a:r>
          </a:p>
          <a:p>
            <a:r>
              <a:rPr lang="en-US" sz="1600" dirty="0">
                <a:latin typeface="+mn-lt"/>
              </a:rPr>
              <a:t>NorDig intension to keep all 3 main specifications </a:t>
            </a:r>
            <a:r>
              <a:rPr lang="en-US" sz="1400" dirty="0">
                <a:latin typeface="+mn-lt"/>
              </a:rPr>
              <a:t>(</a:t>
            </a:r>
            <a:r>
              <a:rPr lang="en-US" sz="1400" dirty="0" err="1">
                <a:latin typeface="+mn-lt"/>
              </a:rPr>
              <a:t>IRD+Test+RoO</a:t>
            </a:r>
            <a:r>
              <a:rPr lang="en-US" sz="1400" dirty="0">
                <a:latin typeface="+mn-lt"/>
              </a:rPr>
              <a:t>) </a:t>
            </a:r>
            <a:r>
              <a:rPr lang="en-US" sz="1600" dirty="0">
                <a:latin typeface="+mn-lt"/>
              </a:rPr>
              <a:t>in-line with each other, </a:t>
            </a:r>
            <a:r>
              <a:rPr lang="en-US" sz="1600" dirty="0" err="1">
                <a:latin typeface="+mn-lt"/>
              </a:rPr>
              <a:t>harmonise</a:t>
            </a:r>
            <a:r>
              <a:rPr lang="en-US" sz="1600" dirty="0">
                <a:latin typeface="+mn-lt"/>
              </a:rPr>
              <a:t> updates when possible. </a:t>
            </a:r>
          </a:p>
        </p:txBody>
      </p:sp>
      <p:sp>
        <p:nvSpPr>
          <p:cNvPr id="4" name="Platshållare för bildnummer 3"/>
          <p:cNvSpPr>
            <a:spLocks noGrp="1"/>
          </p:cNvSpPr>
          <p:nvPr>
            <p:ph type="sldNum" sz="quarter" idx="11"/>
          </p:nvPr>
        </p:nvSpPr>
        <p:spPr/>
        <p:txBody>
          <a:bodyPr/>
          <a:lstStyle/>
          <a:p>
            <a:pPr>
              <a:defRPr/>
            </a:pPr>
            <a:fld id="{CD43E73F-939E-41C0-A51D-E14F15C47D94}" type="slidenum">
              <a:rPr lang="en-US" smtClean="0"/>
              <a:pPr>
                <a:defRPr/>
              </a:pPr>
              <a:t>13</a:t>
            </a:fld>
            <a:endParaRPr lang="en-US"/>
          </a:p>
        </p:txBody>
      </p:sp>
      <p:sp>
        <p:nvSpPr>
          <p:cNvPr id="6" name="Platshållare för innehåll 1"/>
          <p:cNvSpPr txBox="1">
            <a:spLocks/>
          </p:cNvSpPr>
          <p:nvPr/>
        </p:nvSpPr>
        <p:spPr bwMode="auto">
          <a:xfrm>
            <a:off x="519809" y="980728"/>
            <a:ext cx="6048672" cy="511256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buNone/>
            </a:pPr>
            <a:r>
              <a:rPr lang="en-US" sz="1600" b="1" dirty="0">
                <a:latin typeface="+mn-lt"/>
              </a:rPr>
              <a:t>Previous -2023 organization within NorDig Technical group</a:t>
            </a:r>
            <a:endParaRPr lang="en-US" sz="900" dirty="0">
              <a:latin typeface="+mn-lt"/>
            </a:endParaRPr>
          </a:p>
          <a:p>
            <a:pPr lvl="0">
              <a:buNone/>
            </a:pPr>
            <a:endParaRPr lang="en-US" sz="1000" dirty="0">
              <a:latin typeface="+mn-lt"/>
            </a:endParaRPr>
          </a:p>
          <a:p>
            <a:pPr lvl="0">
              <a:buNone/>
            </a:pPr>
            <a:r>
              <a:rPr lang="en-US" sz="2400" dirty="0">
                <a:latin typeface="+mn-lt"/>
              </a:rPr>
              <a:t>NorDig T (technical group)</a:t>
            </a:r>
            <a:r>
              <a:rPr lang="en-US" sz="2400" i="1" dirty="0">
                <a:latin typeface="+mn-lt"/>
              </a:rPr>
              <a:t> </a:t>
            </a:r>
            <a:r>
              <a:rPr lang="en-US" i="1" dirty="0">
                <a:latin typeface="+mn-lt"/>
              </a:rPr>
              <a:t>– Per Tullstedt, Teracom</a:t>
            </a:r>
          </a:p>
          <a:p>
            <a:pPr lvl="0">
              <a:buNone/>
            </a:pPr>
            <a:r>
              <a:rPr lang="en-US" sz="1050" dirty="0">
                <a:latin typeface="+mn-lt"/>
              </a:rPr>
              <a:t> </a:t>
            </a:r>
          </a:p>
          <a:p>
            <a:pPr marL="342900" indent="-342900" eaLnBrk="0" hangingPunct="0">
              <a:spcBef>
                <a:spcPct val="20000"/>
              </a:spcBef>
              <a:defRPr/>
            </a:pPr>
            <a:r>
              <a:rPr lang="en-US" sz="2400" kern="0" dirty="0">
                <a:latin typeface="+mn-lt"/>
              </a:rPr>
              <a:t>NorDig T subgroups – status</a:t>
            </a:r>
            <a:endParaRPr lang="en-US" sz="3600" kern="0" dirty="0">
              <a:latin typeface="+mn-lt"/>
            </a:endParaRPr>
          </a:p>
          <a:p>
            <a:pPr marL="342900" indent="-342900" eaLnBrk="0" hangingPunct="0">
              <a:spcBef>
                <a:spcPct val="20000"/>
              </a:spcBef>
              <a:buFontTx/>
              <a:buChar char="•"/>
              <a:defRPr/>
            </a:pPr>
            <a:r>
              <a:rPr lang="en-US" sz="2000" kern="0" dirty="0">
                <a:latin typeface="+mn-lt"/>
              </a:rPr>
              <a:t>Audio </a:t>
            </a:r>
            <a:r>
              <a:rPr lang="en-US" sz="1600" kern="0" dirty="0">
                <a:latin typeface="+mn-lt"/>
              </a:rPr>
              <a:t>– </a:t>
            </a:r>
            <a:r>
              <a:rPr lang="en-US" sz="1600" i="1" kern="0" dirty="0">
                <a:latin typeface="+mn-lt"/>
              </a:rPr>
              <a:t>Johan Lindroos, SVT</a:t>
            </a:r>
          </a:p>
          <a:p>
            <a:pPr marL="342900" indent="-342900" eaLnBrk="0" hangingPunct="0">
              <a:spcBef>
                <a:spcPct val="20000"/>
              </a:spcBef>
              <a:buFontTx/>
              <a:buChar char="•"/>
              <a:defRPr/>
            </a:pPr>
            <a:r>
              <a:rPr lang="en-US" sz="2000" kern="0" dirty="0">
                <a:latin typeface="+mn-lt"/>
              </a:rPr>
              <a:t>Test</a:t>
            </a:r>
            <a:r>
              <a:rPr lang="en-US" sz="2000" i="1" kern="0" dirty="0">
                <a:latin typeface="+mn-lt"/>
              </a:rPr>
              <a:t> </a:t>
            </a:r>
            <a:r>
              <a:rPr lang="en-US" sz="1600" kern="0" dirty="0">
                <a:latin typeface="+mn-lt"/>
              </a:rPr>
              <a:t>– </a:t>
            </a:r>
            <a:r>
              <a:rPr lang="en-US" sz="1600" i="1" kern="0" dirty="0">
                <a:latin typeface="+mn-lt"/>
              </a:rPr>
              <a:t>Pasi Toiva, </a:t>
            </a:r>
            <a:r>
              <a:rPr lang="en-US" sz="1600" i="1" kern="0" dirty="0" err="1">
                <a:latin typeface="+mn-lt"/>
              </a:rPr>
              <a:t>Labwise</a:t>
            </a:r>
            <a:endParaRPr lang="en-US" sz="1050" i="1" kern="0" dirty="0">
              <a:latin typeface="+mn-lt"/>
            </a:endParaRPr>
          </a:p>
          <a:p>
            <a:pPr marL="342900" indent="-342900" eaLnBrk="0" hangingPunct="0">
              <a:spcBef>
                <a:spcPct val="20000"/>
              </a:spcBef>
              <a:buFontTx/>
              <a:buChar char="•"/>
              <a:defRPr/>
            </a:pPr>
            <a:r>
              <a:rPr lang="en-US" sz="2000" kern="0" dirty="0">
                <a:latin typeface="+mn-lt"/>
              </a:rPr>
              <a:t>RoO – </a:t>
            </a:r>
            <a:r>
              <a:rPr lang="en-US" sz="1600" i="1" kern="0" dirty="0">
                <a:latin typeface="+mn-lt"/>
              </a:rPr>
              <a:t>Des </a:t>
            </a:r>
            <a:r>
              <a:rPr lang="de-DE" sz="1600" i="1" kern="0" dirty="0">
                <a:latin typeface="+mn-lt"/>
              </a:rPr>
              <a:t>Mac Giolla an Chloig</a:t>
            </a:r>
            <a:r>
              <a:rPr lang="en-US" sz="1600" i="1" kern="0" dirty="0">
                <a:latin typeface="+mn-lt"/>
              </a:rPr>
              <a:t>, 2rn and Peter M</a:t>
            </a:r>
            <a:r>
              <a:rPr lang="en-US" sz="1600" i="1" kern="0" dirty="0">
                <a:latin typeface="+mn-lt"/>
                <a:ea typeface="Cambria Math" panose="02040503050406030204" pitchFamily="18" charset="0"/>
              </a:rPr>
              <a:t>ølsted </a:t>
            </a:r>
          </a:p>
          <a:p>
            <a:pPr marL="342900" indent="-342900" eaLnBrk="0" hangingPunct="0">
              <a:spcBef>
                <a:spcPct val="20000"/>
              </a:spcBef>
              <a:buFontTx/>
              <a:buChar char="•"/>
              <a:defRPr/>
            </a:pPr>
            <a:r>
              <a:rPr lang="en-US" sz="2000" kern="0" dirty="0">
                <a:latin typeface="+mn-lt"/>
              </a:rPr>
              <a:t>HbbTV/API/PVR – </a:t>
            </a:r>
            <a:r>
              <a:rPr lang="en-US" sz="1600" i="1" kern="0" dirty="0">
                <a:latin typeface="+mn-lt"/>
              </a:rPr>
              <a:t>Erik Vold, NRK</a:t>
            </a:r>
          </a:p>
          <a:p>
            <a:pPr marL="342900" indent="-342900" eaLnBrk="0" hangingPunct="0">
              <a:spcBef>
                <a:spcPct val="20000"/>
              </a:spcBef>
              <a:buFontTx/>
              <a:buChar char="•"/>
              <a:defRPr/>
            </a:pPr>
            <a:r>
              <a:rPr lang="en-US" sz="2000" kern="0" dirty="0">
                <a:latin typeface="+mn-lt"/>
              </a:rPr>
              <a:t>EPG/Event exchange metadata</a:t>
            </a:r>
            <a:r>
              <a:rPr lang="en-US" sz="2000" i="1" kern="0" dirty="0">
                <a:latin typeface="+mn-lt"/>
              </a:rPr>
              <a:t> - </a:t>
            </a:r>
            <a:r>
              <a:rPr lang="en-US" sz="1600" i="1" kern="0" dirty="0">
                <a:latin typeface="+mn-lt"/>
              </a:rPr>
              <a:t>Peter M</a:t>
            </a:r>
            <a:r>
              <a:rPr lang="en-US" sz="1600" i="1" kern="0" dirty="0">
                <a:latin typeface="+mn-lt"/>
                <a:ea typeface="Cambria Math" panose="02040503050406030204" pitchFamily="18" charset="0"/>
              </a:rPr>
              <a:t>ølsted,</a:t>
            </a:r>
            <a:endParaRPr lang="en-US" sz="1600" i="1" kern="0" dirty="0">
              <a:latin typeface="+mn-lt"/>
            </a:endParaRPr>
          </a:p>
          <a:p>
            <a:pPr marL="342900" indent="-342900" eaLnBrk="0" hangingPunct="0">
              <a:spcBef>
                <a:spcPct val="20000"/>
              </a:spcBef>
              <a:buFontTx/>
              <a:buChar char="•"/>
              <a:defRPr/>
            </a:pPr>
            <a:r>
              <a:rPr lang="en-US" sz="2000" kern="0" dirty="0">
                <a:latin typeface="+mn-lt"/>
              </a:rPr>
              <a:t>Accessibility – </a:t>
            </a:r>
            <a:r>
              <a:rPr lang="en-US" sz="1600" i="1" kern="0" dirty="0">
                <a:latin typeface="+mn-lt"/>
              </a:rPr>
              <a:t>Peter M</a:t>
            </a:r>
            <a:r>
              <a:rPr lang="en-US" sz="1600" i="1" kern="0" dirty="0">
                <a:latin typeface="+mn-lt"/>
                <a:ea typeface="Cambria Math" panose="02040503050406030204" pitchFamily="18" charset="0"/>
              </a:rPr>
              <a:t>ølsted</a:t>
            </a:r>
            <a:endParaRPr lang="en-US" sz="1600" i="1" kern="0" dirty="0">
              <a:solidFill>
                <a:schemeClr val="bg1">
                  <a:lumMod val="65000"/>
                </a:schemeClr>
              </a:solidFill>
              <a:latin typeface="+mn-lt"/>
            </a:endParaRPr>
          </a:p>
          <a:p>
            <a:pPr marL="342900" indent="-342900" eaLnBrk="0" hangingPunct="0">
              <a:spcBef>
                <a:spcPct val="20000"/>
              </a:spcBef>
              <a:buFontTx/>
              <a:buChar char="•"/>
              <a:defRPr/>
            </a:pPr>
            <a:r>
              <a:rPr lang="en-US" sz="2000" i="1" kern="0" dirty="0">
                <a:solidFill>
                  <a:schemeClr val="bg1">
                    <a:lumMod val="65000"/>
                  </a:schemeClr>
                </a:solidFill>
                <a:latin typeface="+mn-lt"/>
              </a:rPr>
              <a:t>SSU </a:t>
            </a:r>
            <a:r>
              <a:rPr lang="en-US" sz="1600" i="1" kern="0" dirty="0">
                <a:solidFill>
                  <a:schemeClr val="bg1">
                    <a:lumMod val="65000"/>
                  </a:schemeClr>
                </a:solidFill>
                <a:latin typeface="+mn-lt"/>
              </a:rPr>
              <a:t>–  </a:t>
            </a:r>
            <a:r>
              <a:rPr lang="en-US" sz="1600" i="1" strike="dblStrike" kern="0" dirty="0">
                <a:solidFill>
                  <a:schemeClr val="bg1">
                    <a:lumMod val="65000"/>
                  </a:schemeClr>
                </a:solidFill>
                <a:latin typeface="+mn-lt"/>
              </a:rPr>
              <a:t>Per Tullstedt</a:t>
            </a:r>
            <a:r>
              <a:rPr lang="en-US" sz="1600" i="1" kern="0" dirty="0">
                <a:solidFill>
                  <a:schemeClr val="bg1">
                    <a:lumMod val="65000"/>
                  </a:schemeClr>
                </a:solidFill>
                <a:latin typeface="+mn-lt"/>
              </a:rPr>
              <a:t> dormant, within NorDig T</a:t>
            </a:r>
          </a:p>
          <a:p>
            <a:pPr marL="342900" indent="-342900" eaLnBrk="0" hangingPunct="0">
              <a:spcBef>
                <a:spcPct val="20000"/>
              </a:spcBef>
              <a:buFontTx/>
              <a:buChar char="•"/>
              <a:defRPr/>
            </a:pPr>
            <a:r>
              <a:rPr lang="en-US" sz="2000" i="1" kern="0" dirty="0">
                <a:solidFill>
                  <a:schemeClr val="bg1">
                    <a:lumMod val="65000"/>
                  </a:schemeClr>
                </a:solidFill>
                <a:latin typeface="+mn-lt"/>
              </a:rPr>
              <a:t>CA/CI+/Sec  </a:t>
            </a:r>
            <a:r>
              <a:rPr lang="en-US" sz="1600" i="1" kern="0" dirty="0">
                <a:solidFill>
                  <a:schemeClr val="bg1">
                    <a:lumMod val="65000"/>
                  </a:schemeClr>
                </a:solidFill>
                <a:latin typeface="+mn-lt"/>
              </a:rPr>
              <a:t>–  </a:t>
            </a:r>
            <a:r>
              <a:rPr lang="en-US" sz="1600" i="1" strike="dblStrike" kern="0" dirty="0">
                <a:solidFill>
                  <a:schemeClr val="bg1">
                    <a:lumMod val="65000"/>
                  </a:schemeClr>
                </a:solidFill>
                <a:latin typeface="+mn-lt"/>
              </a:rPr>
              <a:t>Per Tullstedt</a:t>
            </a:r>
            <a:r>
              <a:rPr lang="en-US" sz="1600" i="1" kern="0" dirty="0">
                <a:solidFill>
                  <a:schemeClr val="bg1">
                    <a:lumMod val="65000"/>
                  </a:schemeClr>
                </a:solidFill>
                <a:latin typeface="+mn-lt"/>
              </a:rPr>
              <a:t> dormant, within NorDig T</a:t>
            </a:r>
          </a:p>
          <a:p>
            <a:pPr marL="342900" indent="-342900" eaLnBrk="0" hangingPunct="0">
              <a:spcBef>
                <a:spcPct val="20000"/>
              </a:spcBef>
              <a:buFontTx/>
              <a:buChar char="•"/>
              <a:defRPr/>
            </a:pPr>
            <a:r>
              <a:rPr lang="en-US" sz="2000" i="1" kern="0" dirty="0">
                <a:solidFill>
                  <a:schemeClr val="bg1">
                    <a:lumMod val="65000"/>
                  </a:schemeClr>
                </a:solidFill>
                <a:latin typeface="+mn-lt"/>
              </a:rPr>
              <a:t>Video </a:t>
            </a:r>
            <a:r>
              <a:rPr lang="en-US" sz="1600" i="1" kern="0" dirty="0">
                <a:solidFill>
                  <a:schemeClr val="bg1">
                    <a:lumMod val="65000"/>
                  </a:schemeClr>
                </a:solidFill>
                <a:latin typeface="+mn-lt"/>
              </a:rPr>
              <a:t>– </a:t>
            </a:r>
            <a:r>
              <a:rPr lang="en-US" sz="1600" i="1" strike="dblStrike" kern="0" dirty="0">
                <a:solidFill>
                  <a:schemeClr val="bg1">
                    <a:lumMod val="65000"/>
                  </a:schemeClr>
                </a:solidFill>
                <a:latin typeface="+mn-lt"/>
              </a:rPr>
              <a:t>Per Tullstedt</a:t>
            </a:r>
            <a:r>
              <a:rPr lang="en-US" sz="1600" i="1" kern="0" dirty="0">
                <a:solidFill>
                  <a:schemeClr val="bg1">
                    <a:lumMod val="65000"/>
                  </a:schemeClr>
                </a:solidFill>
                <a:latin typeface="+mn-lt"/>
              </a:rPr>
              <a:t> dormant, within NorDig T</a:t>
            </a:r>
            <a:endParaRPr lang="en-US" i="1" kern="0" dirty="0">
              <a:solidFill>
                <a:schemeClr val="bg1">
                  <a:lumMod val="65000"/>
                </a:schemeClr>
              </a:solidFill>
              <a:latin typeface="+mn-lt"/>
            </a:endParaRPr>
          </a:p>
        </p:txBody>
      </p:sp>
      <p:sp>
        <p:nvSpPr>
          <p:cNvPr id="5" name="Rubrik 2">
            <a:extLst>
              <a:ext uri="{FF2B5EF4-FFF2-40B4-BE49-F238E27FC236}">
                <a16:creationId xmlns:a16="http://schemas.microsoft.com/office/drawing/2014/main" id="{FF57E493-F32E-2295-6CC7-4EBC859199D3}"/>
              </a:ext>
            </a:extLst>
          </p:cNvPr>
          <p:cNvSpPr>
            <a:spLocks noGrp="1"/>
          </p:cNvSpPr>
          <p:nvPr>
            <p:ph type="title"/>
          </p:nvPr>
        </p:nvSpPr>
        <p:spPr>
          <a:xfrm>
            <a:off x="1249197" y="44624"/>
            <a:ext cx="8889595" cy="648072"/>
          </a:xfrm>
        </p:spPr>
        <p:txBody>
          <a:bodyPr/>
          <a:lstStyle/>
          <a:p>
            <a:pPr>
              <a:defRPr/>
            </a:pPr>
            <a:r>
              <a:rPr lang="en-US" b="1" dirty="0"/>
              <a:t>NorDig T report -  </a:t>
            </a:r>
            <a:r>
              <a:rPr lang="en-US" sz="2000" b="1" dirty="0"/>
              <a:t>Annex C - </a:t>
            </a:r>
            <a:r>
              <a:rPr lang="en-US" sz="1800" b="1" dirty="0">
                <a:solidFill>
                  <a:schemeClr val="tx1"/>
                </a:solidFill>
              </a:rPr>
              <a:t>Work and subgroups</a:t>
            </a:r>
            <a:br>
              <a:rPr lang="en-US" sz="1800" b="1" dirty="0">
                <a:solidFill>
                  <a:schemeClr val="tx1"/>
                </a:solidFill>
              </a:rPr>
            </a:br>
            <a:r>
              <a:rPr lang="en-GB" sz="1400" b="1" dirty="0"/>
              <a:t>     </a:t>
            </a:r>
            <a:r>
              <a:rPr lang="en-US" sz="1400" b="1" dirty="0"/>
              <a:t>    NorDig Excom meeting 14</a:t>
            </a:r>
            <a:r>
              <a:rPr lang="en-US" sz="1400" b="1" baseline="30000" dirty="0"/>
              <a:t>th</a:t>
            </a:r>
            <a:r>
              <a:rPr lang="en-US" sz="1400" b="1" dirty="0"/>
              <a:t> March 2024 </a:t>
            </a:r>
            <a:endParaRPr lang="en-US" sz="1200" b="1" dirty="0"/>
          </a:p>
        </p:txBody>
      </p:sp>
    </p:spTree>
    <p:extLst>
      <p:ext uri="{BB962C8B-B14F-4D97-AF65-F5344CB8AC3E}">
        <p14:creationId xmlns:p14="http://schemas.microsoft.com/office/powerpoint/2010/main" val="23578907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2">
                                            <p:txEl>
                                              <p:pRg st="3" end="3"/>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2">
                                            <p:txEl>
                                              <p:pRg st="4" end="4"/>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2">
                                            <p:txEl>
                                              <p:pRg st="5" end="5"/>
                                            </p:tx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2">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2" grpId="0" uiExpand="1"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Folded Corner 8">
            <a:extLst>
              <a:ext uri="{FF2B5EF4-FFF2-40B4-BE49-F238E27FC236}">
                <a16:creationId xmlns:a16="http://schemas.microsoft.com/office/drawing/2014/main" id="{AEBB3FA0-B1ED-6C9E-F45B-75794089685B}"/>
              </a:ext>
            </a:extLst>
          </p:cNvPr>
          <p:cNvSpPr/>
          <p:nvPr/>
        </p:nvSpPr>
        <p:spPr>
          <a:xfrm>
            <a:off x="128691" y="1956973"/>
            <a:ext cx="4311125" cy="4764504"/>
          </a:xfrm>
          <a:prstGeom prst="foldedCorner">
            <a:avLst>
              <a:gd name="adj" fmla="val 5454"/>
            </a:avLst>
          </a:prstGeom>
          <a:solidFill>
            <a:schemeClr val="bg1"/>
          </a:solidFill>
          <a:ln>
            <a:solidFill>
              <a:schemeClr val="bg1">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11" name="Rectangle: Folded Corner 10">
            <a:extLst>
              <a:ext uri="{FF2B5EF4-FFF2-40B4-BE49-F238E27FC236}">
                <a16:creationId xmlns:a16="http://schemas.microsoft.com/office/drawing/2014/main" id="{9B79038E-4726-4069-532E-039716EC6883}"/>
              </a:ext>
            </a:extLst>
          </p:cNvPr>
          <p:cNvSpPr/>
          <p:nvPr/>
        </p:nvSpPr>
        <p:spPr>
          <a:xfrm>
            <a:off x="5388849" y="1956973"/>
            <a:ext cx="5171647" cy="2796314"/>
          </a:xfrm>
          <a:prstGeom prst="foldedCorner">
            <a:avLst>
              <a:gd name="adj" fmla="val 5454"/>
            </a:avLst>
          </a:prstGeom>
          <a:solidFill>
            <a:schemeClr val="bg1"/>
          </a:solidFill>
          <a:ln>
            <a:solidFill>
              <a:schemeClr val="bg1">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2" name="Right Brace 1">
            <a:extLst>
              <a:ext uri="{FF2B5EF4-FFF2-40B4-BE49-F238E27FC236}">
                <a16:creationId xmlns:a16="http://schemas.microsoft.com/office/drawing/2014/main" id="{1FAA6D1F-8EA5-4B15-A0AE-9605687AE616}"/>
              </a:ext>
            </a:extLst>
          </p:cNvPr>
          <p:cNvSpPr/>
          <p:nvPr/>
        </p:nvSpPr>
        <p:spPr>
          <a:xfrm>
            <a:off x="2567608" y="3364791"/>
            <a:ext cx="432048" cy="2448272"/>
          </a:xfrm>
          <a:prstGeom prst="rightBrace">
            <a:avLst>
              <a:gd name="adj1" fmla="val 8333"/>
              <a:gd name="adj2" fmla="val 50420"/>
            </a:avLst>
          </a:prstGeom>
          <a:ln w="28575">
            <a:solidFill>
              <a:schemeClr val="bg1">
                <a:lumMod val="9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sv-SE"/>
          </a:p>
        </p:txBody>
      </p:sp>
      <p:cxnSp>
        <p:nvCxnSpPr>
          <p:cNvPr id="5" name="Straight Connector 4">
            <a:extLst>
              <a:ext uri="{FF2B5EF4-FFF2-40B4-BE49-F238E27FC236}">
                <a16:creationId xmlns:a16="http://schemas.microsoft.com/office/drawing/2014/main" id="{8417C677-94F0-CBE9-CEBF-C91963037689}"/>
              </a:ext>
            </a:extLst>
          </p:cNvPr>
          <p:cNvCxnSpPr>
            <a:cxnSpLocks/>
          </p:cNvCxnSpPr>
          <p:nvPr/>
        </p:nvCxnSpPr>
        <p:spPr>
          <a:xfrm flipV="1">
            <a:off x="3071664" y="3490913"/>
            <a:ext cx="2562374" cy="1098014"/>
          </a:xfrm>
          <a:prstGeom prst="line">
            <a:avLst/>
          </a:prstGeom>
          <a:ln w="28575">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sp>
        <p:nvSpPr>
          <p:cNvPr id="4" name="Slide Number Placeholder 3">
            <a:extLst>
              <a:ext uri="{FF2B5EF4-FFF2-40B4-BE49-F238E27FC236}">
                <a16:creationId xmlns:a16="http://schemas.microsoft.com/office/drawing/2014/main" id="{723CD4AA-40DD-4ED2-7AD7-18C3FF3D8781}"/>
              </a:ext>
            </a:extLst>
          </p:cNvPr>
          <p:cNvSpPr>
            <a:spLocks noGrp="1"/>
          </p:cNvSpPr>
          <p:nvPr>
            <p:ph type="sldNum" sz="quarter" idx="11"/>
          </p:nvPr>
        </p:nvSpPr>
        <p:spPr/>
        <p:txBody>
          <a:bodyPr/>
          <a:lstStyle/>
          <a:p>
            <a:pPr>
              <a:defRPr/>
            </a:pPr>
            <a:fld id="{CD43E73F-939E-41C0-A51D-E14F15C47D94}" type="slidenum">
              <a:rPr lang="nb-NO" smtClean="0"/>
              <a:pPr>
                <a:defRPr/>
              </a:pPr>
              <a:t>14</a:t>
            </a:fld>
            <a:endParaRPr lang="nb-NO" dirty="0"/>
          </a:p>
        </p:txBody>
      </p:sp>
      <p:sp>
        <p:nvSpPr>
          <p:cNvPr id="6" name="Rubrik 2">
            <a:extLst>
              <a:ext uri="{FF2B5EF4-FFF2-40B4-BE49-F238E27FC236}">
                <a16:creationId xmlns:a16="http://schemas.microsoft.com/office/drawing/2014/main" id="{F9F96C5B-9817-A11D-8324-2AE98666664C}"/>
              </a:ext>
            </a:extLst>
          </p:cNvPr>
          <p:cNvSpPr>
            <a:spLocks noGrp="1"/>
          </p:cNvSpPr>
          <p:nvPr>
            <p:ph type="title"/>
          </p:nvPr>
        </p:nvSpPr>
        <p:spPr>
          <a:xfrm>
            <a:off x="1249197" y="44624"/>
            <a:ext cx="8889595" cy="648072"/>
          </a:xfrm>
        </p:spPr>
        <p:txBody>
          <a:bodyPr/>
          <a:lstStyle/>
          <a:p>
            <a:pPr>
              <a:defRPr/>
            </a:pPr>
            <a:r>
              <a:rPr lang="en-US" b="1" dirty="0"/>
              <a:t>NorDig T report -  </a:t>
            </a:r>
            <a:r>
              <a:rPr lang="en-US" sz="2000" b="1" dirty="0"/>
              <a:t>Annex C - </a:t>
            </a:r>
            <a:r>
              <a:rPr lang="en-US" sz="1800" b="1" dirty="0">
                <a:solidFill>
                  <a:schemeClr val="tx1"/>
                </a:solidFill>
              </a:rPr>
              <a:t>Work and subgroups</a:t>
            </a:r>
            <a:br>
              <a:rPr lang="en-US" sz="1800" b="1" dirty="0">
                <a:solidFill>
                  <a:schemeClr val="tx1"/>
                </a:solidFill>
              </a:rPr>
            </a:br>
            <a:r>
              <a:rPr lang="en-GB" sz="1400" b="1" dirty="0"/>
              <a:t>     </a:t>
            </a:r>
            <a:r>
              <a:rPr lang="en-US" sz="1400" b="1" dirty="0"/>
              <a:t>    NorDig Excom meeting 14</a:t>
            </a:r>
            <a:r>
              <a:rPr lang="en-US" sz="1400" b="1" baseline="30000" dirty="0"/>
              <a:t>th</a:t>
            </a:r>
            <a:r>
              <a:rPr lang="en-US" sz="1400" b="1" dirty="0"/>
              <a:t> March 2024 </a:t>
            </a:r>
            <a:endParaRPr lang="en-US" sz="1200" b="1" dirty="0"/>
          </a:p>
        </p:txBody>
      </p:sp>
      <p:sp>
        <p:nvSpPr>
          <p:cNvPr id="7" name="Platshållare för innehåll 1">
            <a:extLst>
              <a:ext uri="{FF2B5EF4-FFF2-40B4-BE49-F238E27FC236}">
                <a16:creationId xmlns:a16="http://schemas.microsoft.com/office/drawing/2014/main" id="{7FB581EA-0BDF-C4AB-A97D-1AFE3D9DF2C8}"/>
              </a:ext>
            </a:extLst>
          </p:cNvPr>
          <p:cNvSpPr txBox="1">
            <a:spLocks/>
          </p:cNvSpPr>
          <p:nvPr/>
        </p:nvSpPr>
        <p:spPr bwMode="auto">
          <a:xfrm>
            <a:off x="263352" y="1956973"/>
            <a:ext cx="4176464" cy="4764504"/>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buNone/>
            </a:pPr>
            <a:r>
              <a:rPr lang="en-US" sz="1600" b="1" dirty="0">
                <a:solidFill>
                  <a:schemeClr val="bg1">
                    <a:lumMod val="50000"/>
                  </a:schemeClr>
                </a:solidFill>
                <a:latin typeface="+mn-lt"/>
              </a:rPr>
              <a:t>Old 2023 organization within NorDig T</a:t>
            </a:r>
            <a:endParaRPr lang="en-US" sz="900" dirty="0">
              <a:solidFill>
                <a:schemeClr val="bg1">
                  <a:lumMod val="50000"/>
                </a:schemeClr>
              </a:solidFill>
              <a:latin typeface="+mn-lt"/>
            </a:endParaRPr>
          </a:p>
          <a:p>
            <a:pPr lvl="0">
              <a:buNone/>
            </a:pPr>
            <a:endParaRPr lang="en-US" sz="1000" dirty="0">
              <a:solidFill>
                <a:schemeClr val="bg1">
                  <a:lumMod val="50000"/>
                </a:schemeClr>
              </a:solidFill>
              <a:latin typeface="+mn-lt"/>
            </a:endParaRPr>
          </a:p>
          <a:p>
            <a:pPr lvl="0">
              <a:buNone/>
            </a:pPr>
            <a:r>
              <a:rPr lang="en-US" sz="2400" dirty="0">
                <a:solidFill>
                  <a:schemeClr val="bg1">
                    <a:lumMod val="50000"/>
                  </a:schemeClr>
                </a:solidFill>
                <a:latin typeface="+mn-lt"/>
              </a:rPr>
              <a:t>NorDig T </a:t>
            </a:r>
            <a:r>
              <a:rPr lang="en-US" dirty="0">
                <a:solidFill>
                  <a:schemeClr val="bg1">
                    <a:lumMod val="50000"/>
                  </a:schemeClr>
                </a:solidFill>
                <a:latin typeface="+mn-lt"/>
              </a:rPr>
              <a:t>(main technical group)</a:t>
            </a:r>
            <a:r>
              <a:rPr lang="en-US" sz="2400" i="1" dirty="0">
                <a:solidFill>
                  <a:schemeClr val="bg1">
                    <a:lumMod val="50000"/>
                  </a:schemeClr>
                </a:solidFill>
                <a:latin typeface="+mn-lt"/>
              </a:rPr>
              <a:t> </a:t>
            </a:r>
          </a:p>
          <a:p>
            <a:pPr lvl="0">
              <a:buNone/>
            </a:pPr>
            <a:endParaRPr lang="en-US" sz="1050" dirty="0">
              <a:solidFill>
                <a:schemeClr val="bg1">
                  <a:lumMod val="50000"/>
                </a:schemeClr>
              </a:solidFill>
              <a:latin typeface="+mn-lt"/>
            </a:endParaRPr>
          </a:p>
          <a:p>
            <a:pPr marL="342900" indent="-342900" eaLnBrk="0" hangingPunct="0">
              <a:spcBef>
                <a:spcPct val="20000"/>
              </a:spcBef>
              <a:defRPr/>
            </a:pPr>
            <a:r>
              <a:rPr lang="en-US" sz="2000" kern="0" dirty="0">
                <a:solidFill>
                  <a:schemeClr val="bg1">
                    <a:lumMod val="50000"/>
                  </a:schemeClr>
                </a:solidFill>
                <a:latin typeface="+mn-lt"/>
              </a:rPr>
              <a:t>NorDig T subgroups: </a:t>
            </a:r>
          </a:p>
          <a:p>
            <a:pPr marL="342900" indent="-342900" eaLnBrk="0" hangingPunct="0">
              <a:spcBef>
                <a:spcPct val="20000"/>
              </a:spcBef>
              <a:buFontTx/>
              <a:buChar char="•"/>
              <a:defRPr/>
            </a:pPr>
            <a:r>
              <a:rPr lang="en-US" sz="2000" kern="0" dirty="0">
                <a:solidFill>
                  <a:schemeClr val="bg1">
                    <a:lumMod val="50000"/>
                  </a:schemeClr>
                </a:solidFill>
                <a:latin typeface="+mn-lt"/>
              </a:rPr>
              <a:t>Audio</a:t>
            </a:r>
            <a:endParaRPr lang="en-US" sz="1600" i="1" kern="0" dirty="0">
              <a:solidFill>
                <a:schemeClr val="bg1">
                  <a:lumMod val="50000"/>
                </a:schemeClr>
              </a:solidFill>
              <a:latin typeface="+mn-lt"/>
            </a:endParaRPr>
          </a:p>
          <a:p>
            <a:pPr marL="342900" indent="-342900" eaLnBrk="0" hangingPunct="0">
              <a:spcBef>
                <a:spcPct val="20000"/>
              </a:spcBef>
              <a:buFontTx/>
              <a:buChar char="•"/>
              <a:defRPr/>
            </a:pPr>
            <a:r>
              <a:rPr lang="en-US" sz="2000" kern="0" dirty="0">
                <a:solidFill>
                  <a:schemeClr val="bg1">
                    <a:lumMod val="50000"/>
                  </a:schemeClr>
                </a:solidFill>
                <a:latin typeface="+mn-lt"/>
              </a:rPr>
              <a:t>Test</a:t>
            </a:r>
            <a:endParaRPr lang="en-US" sz="1050" i="1" kern="0" dirty="0">
              <a:solidFill>
                <a:schemeClr val="bg1">
                  <a:lumMod val="50000"/>
                </a:schemeClr>
              </a:solidFill>
              <a:latin typeface="+mn-lt"/>
            </a:endParaRPr>
          </a:p>
          <a:p>
            <a:pPr marL="342900" indent="-342900" eaLnBrk="0" hangingPunct="0">
              <a:spcBef>
                <a:spcPct val="20000"/>
              </a:spcBef>
              <a:buFontTx/>
              <a:buChar char="•"/>
              <a:defRPr/>
            </a:pPr>
            <a:r>
              <a:rPr lang="en-US" sz="2000" kern="0" dirty="0" err="1">
                <a:solidFill>
                  <a:schemeClr val="bg1">
                    <a:lumMod val="50000"/>
                  </a:schemeClr>
                </a:solidFill>
                <a:latin typeface="+mn-lt"/>
              </a:rPr>
              <a:t>RoO</a:t>
            </a:r>
            <a:endParaRPr lang="en-US" sz="1600" i="1" kern="0" dirty="0">
              <a:solidFill>
                <a:schemeClr val="bg1">
                  <a:lumMod val="50000"/>
                </a:schemeClr>
              </a:solidFill>
              <a:latin typeface="+mn-lt"/>
              <a:ea typeface="Cambria Math" panose="02040503050406030204" pitchFamily="18" charset="0"/>
            </a:endParaRPr>
          </a:p>
          <a:p>
            <a:pPr marL="342900" indent="-342900" eaLnBrk="0" hangingPunct="0">
              <a:spcBef>
                <a:spcPct val="20000"/>
              </a:spcBef>
              <a:buFontTx/>
              <a:buChar char="•"/>
              <a:defRPr/>
            </a:pPr>
            <a:r>
              <a:rPr lang="en-US" sz="2000" kern="0" dirty="0">
                <a:solidFill>
                  <a:schemeClr val="bg1">
                    <a:lumMod val="50000"/>
                  </a:schemeClr>
                </a:solidFill>
                <a:latin typeface="+mn-lt"/>
              </a:rPr>
              <a:t>HbbTV/API/PVR</a:t>
            </a:r>
            <a:endParaRPr lang="en-US" sz="1600" i="1" kern="0" dirty="0">
              <a:solidFill>
                <a:schemeClr val="bg1">
                  <a:lumMod val="50000"/>
                </a:schemeClr>
              </a:solidFill>
              <a:latin typeface="+mn-lt"/>
            </a:endParaRPr>
          </a:p>
          <a:p>
            <a:pPr marL="342900" indent="-342900" eaLnBrk="0" hangingPunct="0">
              <a:spcBef>
                <a:spcPct val="20000"/>
              </a:spcBef>
              <a:buFontTx/>
              <a:buChar char="•"/>
              <a:defRPr/>
            </a:pPr>
            <a:r>
              <a:rPr lang="en-US" sz="2000" i="1" kern="0" dirty="0">
                <a:solidFill>
                  <a:schemeClr val="bg1">
                    <a:lumMod val="75000"/>
                  </a:schemeClr>
                </a:solidFill>
                <a:latin typeface="+mn-lt"/>
              </a:rPr>
              <a:t>SSU </a:t>
            </a:r>
            <a:endParaRPr lang="en-US" sz="1600" i="1" kern="0" dirty="0">
              <a:solidFill>
                <a:schemeClr val="bg1">
                  <a:lumMod val="75000"/>
                </a:schemeClr>
              </a:solidFill>
              <a:latin typeface="+mn-lt"/>
            </a:endParaRPr>
          </a:p>
          <a:p>
            <a:pPr marL="342900" indent="-342900" eaLnBrk="0" hangingPunct="0">
              <a:spcBef>
                <a:spcPct val="20000"/>
              </a:spcBef>
              <a:buFontTx/>
              <a:buChar char="•"/>
              <a:defRPr/>
            </a:pPr>
            <a:r>
              <a:rPr lang="en-US" sz="2000" i="1" kern="0" dirty="0">
                <a:solidFill>
                  <a:schemeClr val="bg1">
                    <a:lumMod val="75000"/>
                  </a:schemeClr>
                </a:solidFill>
                <a:latin typeface="+mn-lt"/>
              </a:rPr>
              <a:t>CA/CI+/</a:t>
            </a:r>
          </a:p>
          <a:p>
            <a:pPr marL="342900" indent="-342900" eaLnBrk="0" hangingPunct="0">
              <a:spcBef>
                <a:spcPct val="20000"/>
              </a:spcBef>
              <a:buFontTx/>
              <a:buChar char="•"/>
              <a:defRPr/>
            </a:pPr>
            <a:r>
              <a:rPr lang="en-US" sz="2000" i="1" kern="0" dirty="0">
                <a:solidFill>
                  <a:schemeClr val="bg1">
                    <a:lumMod val="75000"/>
                  </a:schemeClr>
                </a:solidFill>
                <a:latin typeface="+mn-lt"/>
              </a:rPr>
              <a:t>Video </a:t>
            </a:r>
            <a:endParaRPr lang="en-US" sz="1600" i="1" kern="0" dirty="0">
              <a:solidFill>
                <a:schemeClr val="bg1">
                  <a:lumMod val="75000"/>
                </a:schemeClr>
              </a:solidFill>
              <a:latin typeface="+mn-lt"/>
            </a:endParaRPr>
          </a:p>
          <a:p>
            <a:pPr marL="342900" indent="-342900" eaLnBrk="0" hangingPunct="0">
              <a:spcBef>
                <a:spcPct val="20000"/>
              </a:spcBef>
              <a:buFontTx/>
              <a:buChar char="•"/>
              <a:defRPr/>
            </a:pPr>
            <a:r>
              <a:rPr lang="en-US" sz="2000" kern="0" dirty="0">
                <a:solidFill>
                  <a:schemeClr val="bg1">
                    <a:lumMod val="50000"/>
                  </a:schemeClr>
                </a:solidFill>
                <a:latin typeface="+mn-lt"/>
              </a:rPr>
              <a:t>Accessibility </a:t>
            </a:r>
          </a:p>
          <a:p>
            <a:pPr marL="342900" indent="-342900" eaLnBrk="0" hangingPunct="0">
              <a:spcBef>
                <a:spcPct val="20000"/>
              </a:spcBef>
              <a:buFontTx/>
              <a:buChar char="•"/>
              <a:defRPr/>
            </a:pPr>
            <a:r>
              <a:rPr lang="en-US" sz="2000" kern="0" dirty="0">
                <a:solidFill>
                  <a:schemeClr val="bg1">
                    <a:lumMod val="50000"/>
                  </a:schemeClr>
                </a:solidFill>
                <a:latin typeface="+mn-lt"/>
              </a:rPr>
              <a:t>EPG/Event exchange metadata</a:t>
            </a:r>
            <a:endParaRPr lang="en-US" sz="1600" i="1" kern="0" dirty="0">
              <a:solidFill>
                <a:schemeClr val="bg1">
                  <a:lumMod val="50000"/>
                </a:schemeClr>
              </a:solidFill>
              <a:latin typeface="+mn-lt"/>
            </a:endParaRPr>
          </a:p>
          <a:p>
            <a:pPr marL="342900" indent="-342900" eaLnBrk="0" hangingPunct="0">
              <a:spcBef>
                <a:spcPct val="20000"/>
              </a:spcBef>
              <a:buFontTx/>
              <a:buChar char="•"/>
              <a:defRPr/>
            </a:pPr>
            <a:endParaRPr lang="en-US" i="1" kern="0" dirty="0">
              <a:solidFill>
                <a:schemeClr val="bg1">
                  <a:lumMod val="50000"/>
                </a:schemeClr>
              </a:solidFill>
              <a:latin typeface="+mn-lt"/>
            </a:endParaRPr>
          </a:p>
        </p:txBody>
      </p:sp>
      <p:sp>
        <p:nvSpPr>
          <p:cNvPr id="12" name="Arrow: Right 11">
            <a:extLst>
              <a:ext uri="{FF2B5EF4-FFF2-40B4-BE49-F238E27FC236}">
                <a16:creationId xmlns:a16="http://schemas.microsoft.com/office/drawing/2014/main" id="{129128C7-D760-6959-6DE8-8D565E73181C}"/>
              </a:ext>
            </a:extLst>
          </p:cNvPr>
          <p:cNvSpPr/>
          <p:nvPr/>
        </p:nvSpPr>
        <p:spPr>
          <a:xfrm>
            <a:off x="4645739" y="3031094"/>
            <a:ext cx="668274" cy="648072"/>
          </a:xfrm>
          <a:prstGeom prst="rightArrow">
            <a:avLst/>
          </a:prstGeom>
          <a:solidFill>
            <a:schemeClr val="bg1">
              <a:lumMod val="7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8" name="Platshållare för innehåll 1">
            <a:extLst>
              <a:ext uri="{FF2B5EF4-FFF2-40B4-BE49-F238E27FC236}">
                <a16:creationId xmlns:a16="http://schemas.microsoft.com/office/drawing/2014/main" id="{9DB89083-BFDB-5204-F88A-EFE8691BDF7D}"/>
              </a:ext>
            </a:extLst>
          </p:cNvPr>
          <p:cNvSpPr>
            <a:spLocks noGrp="1"/>
          </p:cNvSpPr>
          <p:nvPr>
            <p:ph idx="1"/>
          </p:nvPr>
        </p:nvSpPr>
        <p:spPr>
          <a:xfrm>
            <a:off x="5519936" y="1956973"/>
            <a:ext cx="5040560" cy="2796314"/>
          </a:xfrm>
        </p:spPr>
        <p:txBody>
          <a:bodyPr/>
          <a:lstStyle/>
          <a:p>
            <a:pPr marL="0" indent="0">
              <a:buNone/>
            </a:pPr>
            <a:r>
              <a:rPr lang="en-US" sz="1800" b="1" dirty="0">
                <a:latin typeface="+mn-lt"/>
              </a:rPr>
              <a:t>New 2024 organization work within NorDig T</a:t>
            </a:r>
          </a:p>
          <a:p>
            <a:pPr marL="0" indent="0">
              <a:buNone/>
            </a:pPr>
            <a:r>
              <a:rPr lang="en-US" sz="2400" dirty="0">
                <a:latin typeface="+mn-lt"/>
              </a:rPr>
              <a:t>NorDig T </a:t>
            </a:r>
            <a:r>
              <a:rPr lang="en-US" sz="1800" dirty="0">
                <a:latin typeface="+mn-lt"/>
              </a:rPr>
              <a:t>(main technical group)</a:t>
            </a:r>
            <a:endParaRPr lang="en-US" sz="2400" i="1" dirty="0">
              <a:latin typeface="+mn-lt"/>
            </a:endParaRPr>
          </a:p>
          <a:p>
            <a:pPr marL="0" indent="0">
              <a:buNone/>
            </a:pPr>
            <a:r>
              <a:rPr lang="en-US" sz="1000" dirty="0">
                <a:latin typeface="+mn-lt"/>
              </a:rPr>
              <a:t> </a:t>
            </a:r>
          </a:p>
          <a:p>
            <a:pPr marL="0" indent="0">
              <a:buNone/>
            </a:pPr>
            <a:r>
              <a:rPr lang="en-US" dirty="0">
                <a:latin typeface="+mn-lt"/>
              </a:rPr>
              <a:t>NorDig T subgroup/working groups:</a:t>
            </a:r>
          </a:p>
          <a:p>
            <a:r>
              <a:rPr lang="en-US" b="1" dirty="0">
                <a:latin typeface="+mn-lt"/>
              </a:rPr>
              <a:t>Drafting group </a:t>
            </a:r>
          </a:p>
          <a:p>
            <a:pPr marL="0" indent="0">
              <a:buNone/>
            </a:pPr>
            <a:r>
              <a:rPr lang="en-US" sz="600" b="1" dirty="0">
                <a:latin typeface="+mn-lt"/>
              </a:rPr>
              <a:t> </a:t>
            </a:r>
          </a:p>
          <a:p>
            <a:r>
              <a:rPr lang="en-US" dirty="0">
                <a:latin typeface="+mn-lt"/>
              </a:rPr>
              <a:t>Accessibility working group </a:t>
            </a:r>
          </a:p>
          <a:p>
            <a:r>
              <a:rPr lang="en-US" dirty="0">
                <a:latin typeface="+mn-lt"/>
              </a:rPr>
              <a:t>EPG/Event exchange metadata group</a:t>
            </a:r>
          </a:p>
        </p:txBody>
      </p:sp>
    </p:spTree>
    <p:extLst>
      <p:ext uri="{BB962C8B-B14F-4D97-AF65-F5344CB8AC3E}">
        <p14:creationId xmlns:p14="http://schemas.microsoft.com/office/powerpoint/2010/main" val="124505349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innehåll 1"/>
          <p:cNvSpPr>
            <a:spLocks noGrp="1"/>
          </p:cNvSpPr>
          <p:nvPr>
            <p:ph idx="1"/>
          </p:nvPr>
        </p:nvSpPr>
        <p:spPr>
          <a:xfrm>
            <a:off x="1127448" y="764704"/>
            <a:ext cx="10513168" cy="5816304"/>
          </a:xfrm>
        </p:spPr>
        <p:txBody>
          <a:bodyPr/>
          <a:lstStyle/>
          <a:p>
            <a:pPr marL="0" indent="0">
              <a:buNone/>
            </a:pPr>
            <a:r>
              <a:rPr lang="en-US" sz="1800" b="1" dirty="0">
                <a:latin typeface="+mn-lt"/>
              </a:rPr>
              <a:t>New idea for organization work within NorDig T</a:t>
            </a:r>
          </a:p>
          <a:p>
            <a:pPr marL="0" indent="0">
              <a:buNone/>
            </a:pPr>
            <a:r>
              <a:rPr lang="en-US" sz="2400" dirty="0">
                <a:latin typeface="+mn-lt"/>
              </a:rPr>
              <a:t>NorDig T (technical group) </a:t>
            </a:r>
            <a:r>
              <a:rPr lang="en-US" sz="1800" dirty="0">
                <a:latin typeface="+mn-lt"/>
              </a:rPr>
              <a:t>– </a:t>
            </a:r>
            <a:r>
              <a:rPr lang="en-US" sz="1800" i="1" dirty="0">
                <a:latin typeface="+mn-lt"/>
              </a:rPr>
              <a:t>main group</a:t>
            </a:r>
            <a:endParaRPr lang="en-US" sz="2400" i="1" dirty="0">
              <a:latin typeface="+mn-lt"/>
            </a:endParaRPr>
          </a:p>
          <a:p>
            <a:pPr lvl="1"/>
            <a:r>
              <a:rPr lang="en-US" sz="1400" dirty="0">
                <a:latin typeface="+mn-lt"/>
              </a:rPr>
              <a:t>General discussions all topic, simple drafting (corrections, debugs…), exchange experience,</a:t>
            </a:r>
          </a:p>
          <a:p>
            <a:pPr lvl="1"/>
            <a:r>
              <a:rPr lang="en-US" sz="1400" dirty="0">
                <a:latin typeface="+mn-lt"/>
              </a:rPr>
              <a:t>review and approve at NorDig/T level all text proposals for NorDig specifications/documents from drafting group and others,</a:t>
            </a:r>
          </a:p>
          <a:p>
            <a:pPr marL="0" indent="0">
              <a:buNone/>
            </a:pPr>
            <a:r>
              <a:rPr lang="en-US" sz="1000" dirty="0">
                <a:latin typeface="+mn-lt"/>
              </a:rPr>
              <a:t> </a:t>
            </a:r>
          </a:p>
          <a:p>
            <a:pPr marL="0" indent="0">
              <a:buNone/>
            </a:pPr>
            <a:r>
              <a:rPr lang="en-US" dirty="0">
                <a:latin typeface="+mn-lt"/>
              </a:rPr>
              <a:t>NorDig T subgroup/working groups 2024:</a:t>
            </a:r>
          </a:p>
          <a:p>
            <a:r>
              <a:rPr lang="en-US" b="1" dirty="0">
                <a:latin typeface="+mn-lt"/>
              </a:rPr>
              <a:t>Drafting group </a:t>
            </a:r>
            <a:endParaRPr lang="en-US" sz="1800" b="1" dirty="0">
              <a:latin typeface="+mn-lt"/>
            </a:endParaRPr>
          </a:p>
          <a:p>
            <a:r>
              <a:rPr lang="en-US" dirty="0">
                <a:latin typeface="+mn-lt"/>
              </a:rPr>
              <a:t> </a:t>
            </a:r>
            <a:r>
              <a:rPr lang="en-US" sz="1600" dirty="0">
                <a:latin typeface="+mn-lt"/>
              </a:rPr>
              <a:t>WG - </a:t>
            </a:r>
            <a:r>
              <a:rPr lang="en-US" dirty="0">
                <a:latin typeface="+mn-lt"/>
              </a:rPr>
              <a:t>Accessibility group </a:t>
            </a:r>
          </a:p>
          <a:p>
            <a:r>
              <a:rPr lang="en-US" dirty="0">
                <a:latin typeface="+mn-lt"/>
              </a:rPr>
              <a:t> </a:t>
            </a:r>
            <a:r>
              <a:rPr lang="en-US" sz="1600" dirty="0">
                <a:latin typeface="+mn-lt"/>
              </a:rPr>
              <a:t>WG - </a:t>
            </a:r>
            <a:r>
              <a:rPr lang="en-US" dirty="0">
                <a:latin typeface="+mn-lt"/>
              </a:rPr>
              <a:t>EPG/Event exchange metadata group</a:t>
            </a:r>
          </a:p>
          <a:p>
            <a:pPr marL="0" indent="0">
              <a:buNone/>
            </a:pPr>
            <a:r>
              <a:rPr lang="en-US" sz="900" i="1" dirty="0">
                <a:latin typeface="+mn-lt"/>
              </a:rPr>
              <a:t> </a:t>
            </a:r>
          </a:p>
          <a:p>
            <a:pPr marL="0" indent="0">
              <a:buNone/>
            </a:pPr>
            <a:r>
              <a:rPr lang="en-US" sz="1800" dirty="0">
                <a:latin typeface="+mn-lt"/>
              </a:rPr>
              <a:t>NorDig contacts/experts for areas</a:t>
            </a:r>
            <a:endParaRPr lang="en-US" sz="1800" dirty="0">
              <a:highlight>
                <a:srgbClr val="FFFF00"/>
              </a:highlight>
              <a:latin typeface="+mn-lt"/>
            </a:endParaRPr>
          </a:p>
          <a:p>
            <a:pPr>
              <a:defRPr/>
            </a:pPr>
            <a:r>
              <a:rPr lang="en-US" sz="1400" dirty="0">
                <a:latin typeface="+mn-lt"/>
              </a:rPr>
              <a:t>Audio – </a:t>
            </a:r>
            <a:r>
              <a:rPr lang="en-US" sz="1400" i="1" dirty="0">
                <a:latin typeface="+mn-lt"/>
              </a:rPr>
              <a:t>Johan </a:t>
            </a:r>
            <a:r>
              <a:rPr lang="en-US" sz="1400" i="1" dirty="0" err="1">
                <a:latin typeface="+mn-lt"/>
              </a:rPr>
              <a:t>Lindroos</a:t>
            </a:r>
            <a:r>
              <a:rPr lang="en-US" sz="1400" i="1" dirty="0">
                <a:latin typeface="+mn-lt"/>
              </a:rPr>
              <a:t>, SVT</a:t>
            </a:r>
          </a:p>
          <a:p>
            <a:pPr>
              <a:defRPr/>
            </a:pPr>
            <a:r>
              <a:rPr lang="en-US" sz="1400" dirty="0">
                <a:latin typeface="+mn-lt"/>
              </a:rPr>
              <a:t>Test – </a:t>
            </a:r>
            <a:r>
              <a:rPr lang="en-US" sz="1400" i="1" dirty="0">
                <a:latin typeface="+mn-lt"/>
              </a:rPr>
              <a:t>Pasi Toiva, </a:t>
            </a:r>
            <a:r>
              <a:rPr lang="en-US" sz="1400" i="1" dirty="0" err="1">
                <a:latin typeface="+mn-lt"/>
              </a:rPr>
              <a:t>Labwise</a:t>
            </a:r>
            <a:endParaRPr lang="en-US" sz="1400" i="1" dirty="0">
              <a:latin typeface="+mn-lt"/>
            </a:endParaRPr>
          </a:p>
          <a:p>
            <a:pPr>
              <a:defRPr/>
            </a:pPr>
            <a:r>
              <a:rPr lang="en-US" sz="1400" dirty="0" err="1">
                <a:latin typeface="+mn-lt"/>
              </a:rPr>
              <a:t>RoO</a:t>
            </a:r>
            <a:r>
              <a:rPr lang="en-US" sz="1400" dirty="0">
                <a:latin typeface="+mn-lt"/>
              </a:rPr>
              <a:t> – </a:t>
            </a:r>
            <a:r>
              <a:rPr lang="en-US" sz="1400" i="1" dirty="0">
                <a:latin typeface="+mn-lt"/>
              </a:rPr>
              <a:t>Des </a:t>
            </a:r>
            <a:r>
              <a:rPr lang="de-DE" sz="1400" i="1" dirty="0">
                <a:latin typeface="+mn-lt"/>
              </a:rPr>
              <a:t>Mac Giolla an Chloig</a:t>
            </a:r>
            <a:r>
              <a:rPr lang="en-US" sz="1400" i="1" dirty="0">
                <a:latin typeface="+mn-lt"/>
              </a:rPr>
              <a:t>, 2rn </a:t>
            </a:r>
          </a:p>
          <a:p>
            <a:pPr>
              <a:defRPr/>
            </a:pPr>
            <a:r>
              <a:rPr lang="en-US" sz="1400" dirty="0">
                <a:latin typeface="+mn-lt"/>
              </a:rPr>
              <a:t>HbbTV/API – </a:t>
            </a:r>
            <a:r>
              <a:rPr lang="en-US" sz="1400" i="1" dirty="0">
                <a:latin typeface="+mn-lt"/>
              </a:rPr>
              <a:t>Erik Vold, NRK</a:t>
            </a:r>
          </a:p>
          <a:p>
            <a:pPr>
              <a:defRPr/>
            </a:pPr>
            <a:r>
              <a:rPr lang="en-US" sz="1400" dirty="0">
                <a:latin typeface="+mn-lt"/>
              </a:rPr>
              <a:t>EPG/Event exchange metadata – </a:t>
            </a:r>
            <a:r>
              <a:rPr lang="en-US" sz="1400" i="1" dirty="0">
                <a:latin typeface="+mn-lt"/>
              </a:rPr>
              <a:t>Peter M</a:t>
            </a:r>
            <a:r>
              <a:rPr lang="en-US" sz="1400" i="1" dirty="0">
                <a:latin typeface="+mn-lt"/>
                <a:ea typeface="Cambria Math" panose="02040503050406030204" pitchFamily="18" charset="0"/>
              </a:rPr>
              <a:t>ølsted,</a:t>
            </a:r>
            <a:r>
              <a:rPr lang="en-US" sz="1400" i="1" dirty="0">
                <a:latin typeface="+mn-lt"/>
              </a:rPr>
              <a:t> </a:t>
            </a:r>
          </a:p>
          <a:p>
            <a:pPr>
              <a:defRPr/>
            </a:pPr>
            <a:r>
              <a:rPr lang="en-US" sz="1400" dirty="0">
                <a:latin typeface="+mn-lt"/>
              </a:rPr>
              <a:t>Accessibility – </a:t>
            </a:r>
            <a:r>
              <a:rPr lang="en-US" sz="1400" i="1" dirty="0">
                <a:latin typeface="+mn-lt"/>
              </a:rPr>
              <a:t>Peter M</a:t>
            </a:r>
            <a:r>
              <a:rPr lang="en-US" sz="1400" i="1" dirty="0">
                <a:latin typeface="+mn-lt"/>
                <a:ea typeface="Cambria Math" panose="02040503050406030204" pitchFamily="18" charset="0"/>
              </a:rPr>
              <a:t>ølsted</a:t>
            </a:r>
            <a:endParaRPr lang="en-US" sz="1400" i="1" dirty="0">
              <a:solidFill>
                <a:schemeClr val="bg1">
                  <a:lumMod val="65000"/>
                </a:schemeClr>
              </a:solidFill>
              <a:latin typeface="+mn-lt"/>
            </a:endParaRPr>
          </a:p>
          <a:p>
            <a:pPr>
              <a:defRPr/>
            </a:pPr>
            <a:r>
              <a:rPr lang="en-US" sz="1400" i="1" dirty="0">
                <a:solidFill>
                  <a:schemeClr val="bg1">
                    <a:lumMod val="65000"/>
                  </a:schemeClr>
                </a:solidFill>
                <a:latin typeface="+mn-lt"/>
              </a:rPr>
              <a:t>SSU –  Per Tullstedt/NorDig T</a:t>
            </a:r>
          </a:p>
          <a:p>
            <a:pPr>
              <a:defRPr/>
            </a:pPr>
            <a:r>
              <a:rPr lang="en-US" sz="1400" i="1" dirty="0">
                <a:solidFill>
                  <a:schemeClr val="bg1">
                    <a:lumMod val="65000"/>
                  </a:schemeClr>
                </a:solidFill>
                <a:latin typeface="+mn-lt"/>
              </a:rPr>
              <a:t>CA/CI+/Sec  –  Per Tullstedt/NorDig T</a:t>
            </a:r>
          </a:p>
          <a:p>
            <a:pPr>
              <a:defRPr/>
            </a:pPr>
            <a:r>
              <a:rPr lang="en-US" sz="1400" i="1" dirty="0">
                <a:solidFill>
                  <a:schemeClr val="bg1">
                    <a:lumMod val="65000"/>
                  </a:schemeClr>
                </a:solidFill>
                <a:latin typeface="+mn-lt"/>
              </a:rPr>
              <a:t>Video – Per Tullstedt/NorDig T</a:t>
            </a:r>
            <a:endParaRPr lang="en-US" sz="1400" dirty="0">
              <a:latin typeface="+mn-lt"/>
            </a:endParaRPr>
          </a:p>
        </p:txBody>
      </p:sp>
      <p:sp>
        <p:nvSpPr>
          <p:cNvPr id="4" name="Platshållare för bildnummer 3"/>
          <p:cNvSpPr>
            <a:spLocks noGrp="1"/>
          </p:cNvSpPr>
          <p:nvPr>
            <p:ph type="sldNum" sz="quarter" idx="11"/>
          </p:nvPr>
        </p:nvSpPr>
        <p:spPr/>
        <p:txBody>
          <a:bodyPr/>
          <a:lstStyle/>
          <a:p>
            <a:pPr>
              <a:defRPr/>
            </a:pPr>
            <a:fld id="{CD43E73F-939E-41C0-A51D-E14F15C47D94}" type="slidenum">
              <a:rPr lang="en-US" smtClean="0"/>
              <a:pPr>
                <a:defRPr/>
              </a:pPr>
              <a:t>15</a:t>
            </a:fld>
            <a:endParaRPr lang="en-US"/>
          </a:p>
        </p:txBody>
      </p:sp>
      <p:sp>
        <p:nvSpPr>
          <p:cNvPr id="8" name="TextBox 7">
            <a:extLst>
              <a:ext uri="{FF2B5EF4-FFF2-40B4-BE49-F238E27FC236}">
                <a16:creationId xmlns:a16="http://schemas.microsoft.com/office/drawing/2014/main" id="{AD22203D-9521-A43B-49D2-A67B98C74ACE}"/>
              </a:ext>
            </a:extLst>
          </p:cNvPr>
          <p:cNvSpPr txBox="1"/>
          <p:nvPr/>
        </p:nvSpPr>
        <p:spPr>
          <a:xfrm>
            <a:off x="7182814" y="3168310"/>
            <a:ext cx="4427511" cy="830997"/>
          </a:xfrm>
          <a:prstGeom prst="rect">
            <a:avLst/>
          </a:prstGeom>
          <a:noFill/>
        </p:spPr>
        <p:txBody>
          <a:bodyPr wrap="square" rtlCol="0">
            <a:spAutoFit/>
          </a:bodyPr>
          <a:lstStyle/>
          <a:p>
            <a:r>
              <a:rPr lang="sv-SE" sz="1600" b="1" dirty="0">
                <a:solidFill>
                  <a:schemeClr val="tx1">
                    <a:lumMod val="50000"/>
                    <a:lumOff val="50000"/>
                  </a:schemeClr>
                </a:solidFill>
                <a:latin typeface="Aptos Narrow" panose="020B0004020202020204" pitchFamily="34" charset="0"/>
              </a:rPr>
              <a:t>Working Groups for </a:t>
            </a:r>
          </a:p>
          <a:p>
            <a:r>
              <a:rPr lang="sv-SE" sz="1600" b="1" dirty="0" err="1">
                <a:solidFill>
                  <a:schemeClr val="tx1">
                    <a:lumMod val="50000"/>
                    <a:lumOff val="50000"/>
                  </a:schemeClr>
                </a:solidFill>
                <a:latin typeface="Aptos Narrow" panose="020B0004020202020204" pitchFamily="34" charset="0"/>
              </a:rPr>
              <a:t>specific</a:t>
            </a:r>
            <a:r>
              <a:rPr lang="sv-SE" sz="1600" b="1" dirty="0">
                <a:solidFill>
                  <a:schemeClr val="tx1">
                    <a:lumMod val="50000"/>
                    <a:lumOff val="50000"/>
                  </a:schemeClr>
                </a:solidFill>
                <a:latin typeface="Aptos Narrow" panose="020B0004020202020204" pitchFamily="34" charset="0"/>
              </a:rPr>
              <a:t> areas </a:t>
            </a:r>
            <a:r>
              <a:rPr lang="sv-SE" sz="1600" b="1" dirty="0" err="1">
                <a:solidFill>
                  <a:schemeClr val="tx1">
                    <a:lumMod val="50000"/>
                    <a:lumOff val="50000"/>
                  </a:schemeClr>
                </a:solidFill>
                <a:latin typeface="Aptos Narrow" panose="020B0004020202020204" pitchFamily="34" charset="0"/>
              </a:rPr>
              <a:t>when</a:t>
            </a:r>
            <a:r>
              <a:rPr lang="sv-SE" sz="1600" b="1" dirty="0">
                <a:solidFill>
                  <a:schemeClr val="tx1">
                    <a:lumMod val="50000"/>
                    <a:lumOff val="50000"/>
                  </a:schemeClr>
                </a:solidFill>
                <a:latin typeface="Aptos Narrow" panose="020B0004020202020204" pitchFamily="34" charset="0"/>
              </a:rPr>
              <a:t> </a:t>
            </a:r>
            <a:r>
              <a:rPr lang="sv-SE" sz="1600" b="1" dirty="0" err="1">
                <a:solidFill>
                  <a:schemeClr val="tx1">
                    <a:lumMod val="50000"/>
                    <a:lumOff val="50000"/>
                  </a:schemeClr>
                </a:solidFill>
                <a:latin typeface="Aptos Narrow" panose="020B0004020202020204" pitchFamily="34" charset="0"/>
              </a:rPr>
              <a:t>topics</a:t>
            </a:r>
            <a:r>
              <a:rPr lang="sv-SE" sz="1600" b="1" dirty="0">
                <a:solidFill>
                  <a:schemeClr val="tx1">
                    <a:lumMod val="50000"/>
                    <a:lumOff val="50000"/>
                  </a:schemeClr>
                </a:solidFill>
                <a:latin typeface="Aptos Narrow" panose="020B0004020202020204" pitchFamily="34" charset="0"/>
              </a:rPr>
              <a:t> </a:t>
            </a:r>
            <a:r>
              <a:rPr lang="sv-SE" sz="1600" b="1" dirty="0" err="1">
                <a:solidFill>
                  <a:schemeClr val="tx1">
                    <a:lumMod val="50000"/>
                    <a:lumOff val="50000"/>
                  </a:schemeClr>
                </a:solidFill>
                <a:latin typeface="Aptos Narrow" panose="020B0004020202020204" pitchFamily="34" charset="0"/>
              </a:rPr>
              <a:t>are</a:t>
            </a:r>
            <a:r>
              <a:rPr lang="sv-SE" sz="1600" b="1" dirty="0">
                <a:solidFill>
                  <a:schemeClr val="tx1">
                    <a:lumMod val="50000"/>
                    <a:lumOff val="50000"/>
                  </a:schemeClr>
                </a:solidFill>
                <a:latin typeface="Aptos Narrow" panose="020B0004020202020204" pitchFamily="34" charset="0"/>
              </a:rPr>
              <a:t> </a:t>
            </a:r>
            <a:r>
              <a:rPr lang="sv-SE" sz="1600" b="1" dirty="0" err="1">
                <a:solidFill>
                  <a:schemeClr val="tx1">
                    <a:lumMod val="50000"/>
                    <a:lumOff val="50000"/>
                  </a:schemeClr>
                </a:solidFill>
                <a:latin typeface="Aptos Narrow" panose="020B0004020202020204" pitchFamily="34" charset="0"/>
              </a:rPr>
              <a:t>active</a:t>
            </a:r>
            <a:r>
              <a:rPr lang="sv-SE" sz="1600" b="1" dirty="0">
                <a:solidFill>
                  <a:schemeClr val="tx1">
                    <a:lumMod val="50000"/>
                    <a:lumOff val="50000"/>
                  </a:schemeClr>
                </a:solidFill>
                <a:latin typeface="Aptos Narrow" panose="020B0004020202020204" pitchFamily="34" charset="0"/>
              </a:rPr>
              <a:t> or </a:t>
            </a:r>
          </a:p>
          <a:p>
            <a:r>
              <a:rPr lang="sv-SE" sz="1600" b="1" dirty="0" err="1">
                <a:solidFill>
                  <a:schemeClr val="tx1">
                    <a:lumMod val="50000"/>
                    <a:lumOff val="50000"/>
                  </a:schemeClr>
                </a:solidFill>
                <a:latin typeface="Aptos Narrow" panose="020B0004020202020204" pitchFamily="34" charset="0"/>
              </a:rPr>
              <a:t>separate</a:t>
            </a:r>
            <a:r>
              <a:rPr lang="sv-SE" sz="1600" b="1" dirty="0">
                <a:solidFill>
                  <a:schemeClr val="tx1">
                    <a:lumMod val="50000"/>
                    <a:lumOff val="50000"/>
                  </a:schemeClr>
                </a:solidFill>
                <a:latin typeface="Aptos Narrow" panose="020B0004020202020204" pitchFamily="34" charset="0"/>
              </a:rPr>
              <a:t> group for </a:t>
            </a:r>
            <a:r>
              <a:rPr lang="sv-SE" sz="1600" b="1" dirty="0" err="1">
                <a:solidFill>
                  <a:schemeClr val="tx1">
                    <a:lumMod val="50000"/>
                    <a:lumOff val="50000"/>
                  </a:schemeClr>
                </a:solidFill>
                <a:latin typeface="Aptos Narrow" panose="020B0004020202020204" pitchFamily="34" charset="0"/>
              </a:rPr>
              <a:t>separate</a:t>
            </a:r>
            <a:r>
              <a:rPr lang="sv-SE" sz="1600" b="1" dirty="0">
                <a:solidFill>
                  <a:schemeClr val="tx1">
                    <a:lumMod val="50000"/>
                    <a:lumOff val="50000"/>
                  </a:schemeClr>
                </a:solidFill>
                <a:latin typeface="Aptos Narrow" panose="020B0004020202020204" pitchFamily="34" charset="0"/>
              </a:rPr>
              <a:t> areas (</a:t>
            </a:r>
            <a:r>
              <a:rPr lang="sv-SE" sz="1600" b="1" dirty="0" err="1">
                <a:solidFill>
                  <a:schemeClr val="tx1">
                    <a:lumMod val="50000"/>
                    <a:lumOff val="50000"/>
                  </a:schemeClr>
                </a:solidFill>
                <a:latin typeface="Aptos Narrow" panose="020B0004020202020204" pitchFamily="34" charset="0"/>
              </a:rPr>
              <a:t>e.g</a:t>
            </a:r>
            <a:r>
              <a:rPr lang="sv-SE" sz="1600" b="1" dirty="0">
                <a:solidFill>
                  <a:schemeClr val="tx1">
                    <a:lumMod val="50000"/>
                    <a:lumOff val="50000"/>
                  </a:schemeClr>
                </a:solidFill>
                <a:latin typeface="Aptos Narrow" panose="020B0004020202020204" pitchFamily="34" charset="0"/>
              </a:rPr>
              <a:t>. EPG)</a:t>
            </a:r>
          </a:p>
        </p:txBody>
      </p:sp>
      <p:sp>
        <p:nvSpPr>
          <p:cNvPr id="9" name="Right Brace 8">
            <a:extLst>
              <a:ext uri="{FF2B5EF4-FFF2-40B4-BE49-F238E27FC236}">
                <a16:creationId xmlns:a16="http://schemas.microsoft.com/office/drawing/2014/main" id="{4B3742EA-8BEB-F157-0F9B-55A3B1797FC2}"/>
              </a:ext>
            </a:extLst>
          </p:cNvPr>
          <p:cNvSpPr/>
          <p:nvPr/>
        </p:nvSpPr>
        <p:spPr>
          <a:xfrm>
            <a:off x="6816080" y="3234562"/>
            <a:ext cx="288032" cy="698494"/>
          </a:xfrm>
          <a:prstGeom prst="rightBrace">
            <a:avLst/>
          </a:prstGeom>
          <a:ln w="190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sv-SE">
              <a:ln w="28575">
                <a:solidFill>
                  <a:schemeClr val="tx1"/>
                </a:solidFill>
              </a:ln>
            </a:endParaRPr>
          </a:p>
        </p:txBody>
      </p:sp>
      <p:sp>
        <p:nvSpPr>
          <p:cNvPr id="7" name="Rubrik 2">
            <a:extLst>
              <a:ext uri="{FF2B5EF4-FFF2-40B4-BE49-F238E27FC236}">
                <a16:creationId xmlns:a16="http://schemas.microsoft.com/office/drawing/2014/main" id="{E2AFBFF7-3D0B-D6C0-05F5-33AFFFF38899}"/>
              </a:ext>
            </a:extLst>
          </p:cNvPr>
          <p:cNvSpPr txBox="1">
            <a:spLocks/>
          </p:cNvSpPr>
          <p:nvPr/>
        </p:nvSpPr>
        <p:spPr bwMode="auto">
          <a:xfrm>
            <a:off x="1249197" y="44624"/>
            <a:ext cx="8889595" cy="648072"/>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l" rtl="0" eaLnBrk="0" fontAlgn="base" hangingPunct="0">
              <a:spcBef>
                <a:spcPct val="0"/>
              </a:spcBef>
              <a:spcAft>
                <a:spcPct val="0"/>
              </a:spcAft>
              <a:defRPr sz="2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a:lstStyle>
          <a:p>
            <a:pPr>
              <a:defRPr/>
            </a:pPr>
            <a:r>
              <a:rPr lang="en-US" b="1" kern="0" dirty="0"/>
              <a:t>NorDig T report -  </a:t>
            </a:r>
            <a:r>
              <a:rPr lang="en-US" sz="2000" b="1" kern="0" dirty="0"/>
              <a:t>Annex C - </a:t>
            </a:r>
            <a:r>
              <a:rPr lang="en-US" sz="1800" b="1" kern="0" dirty="0">
                <a:solidFill>
                  <a:schemeClr val="tx1"/>
                </a:solidFill>
              </a:rPr>
              <a:t>Work and subgroups</a:t>
            </a:r>
            <a:br>
              <a:rPr lang="en-US" sz="1800" b="1" kern="0" dirty="0">
                <a:solidFill>
                  <a:schemeClr val="tx1"/>
                </a:solidFill>
              </a:rPr>
            </a:br>
            <a:r>
              <a:rPr lang="en-GB" sz="1400" b="1" kern="0" dirty="0"/>
              <a:t>     </a:t>
            </a:r>
            <a:r>
              <a:rPr lang="en-US" sz="1400" b="1" kern="0" dirty="0"/>
              <a:t>    NorDig Excom meeting 14</a:t>
            </a:r>
            <a:r>
              <a:rPr lang="en-US" sz="1400" b="1" kern="0" baseline="30000" dirty="0"/>
              <a:t>th</a:t>
            </a:r>
            <a:r>
              <a:rPr lang="en-US" sz="1400" b="1" kern="0" dirty="0"/>
              <a:t> March 2024 </a:t>
            </a:r>
            <a:endParaRPr lang="en-US" sz="1200" b="1" kern="0" dirty="0"/>
          </a:p>
        </p:txBody>
      </p:sp>
    </p:spTree>
    <p:extLst>
      <p:ext uri="{BB962C8B-B14F-4D97-AF65-F5344CB8AC3E}">
        <p14:creationId xmlns:p14="http://schemas.microsoft.com/office/powerpoint/2010/main" val="8806689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8"/>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2">
                                            <p:txEl>
                                              <p:pRg st="10" end="10"/>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
                                            <p:txEl>
                                              <p:pRg st="11" end="11"/>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2">
                                            <p:txEl>
                                              <p:pRg st="12" end="12"/>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2">
                                            <p:txEl>
                                              <p:pRg st="13" end="13"/>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2">
                                            <p:txEl>
                                              <p:pRg st="14" end="14"/>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2">
                                            <p:txEl>
                                              <p:pRg st="15" end="15"/>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2">
                                            <p:txEl>
                                              <p:pRg st="16" end="16"/>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2">
                                            <p:txEl>
                                              <p:pRg st="17" end="17"/>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2">
                                            <p:txEl>
                                              <p:pRg st="18" end="18"/>
                                            </p:txEl>
                                          </p:spTgt>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2">
                                            <p:txEl>
                                              <p:pRg st="19" end="1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innehåll 1"/>
          <p:cNvSpPr>
            <a:spLocks noGrp="1"/>
          </p:cNvSpPr>
          <p:nvPr>
            <p:ph idx="1"/>
          </p:nvPr>
        </p:nvSpPr>
        <p:spPr>
          <a:xfrm>
            <a:off x="1127448" y="764704"/>
            <a:ext cx="10513168" cy="5816304"/>
          </a:xfrm>
        </p:spPr>
        <p:txBody>
          <a:bodyPr/>
          <a:lstStyle/>
          <a:p>
            <a:pPr marL="0" indent="0">
              <a:buNone/>
            </a:pPr>
            <a:r>
              <a:rPr lang="en-US" sz="1200" b="1" dirty="0">
                <a:latin typeface="+mn-lt"/>
              </a:rPr>
              <a:t>New idea for organization work within NorDig T</a:t>
            </a:r>
          </a:p>
          <a:p>
            <a:pPr marL="0" indent="0">
              <a:buNone/>
            </a:pPr>
            <a:r>
              <a:rPr lang="en-US" sz="1600" dirty="0">
                <a:latin typeface="+mn-lt"/>
              </a:rPr>
              <a:t>NorDig T (technical group) </a:t>
            </a:r>
            <a:r>
              <a:rPr lang="en-US" sz="1400" dirty="0">
                <a:latin typeface="+mn-lt"/>
              </a:rPr>
              <a:t>– </a:t>
            </a:r>
            <a:r>
              <a:rPr lang="en-US" sz="1400" i="1" dirty="0">
                <a:latin typeface="+mn-lt"/>
              </a:rPr>
              <a:t>main group</a:t>
            </a:r>
            <a:endParaRPr lang="en-US" sz="1600" i="1" dirty="0">
              <a:latin typeface="+mn-lt"/>
            </a:endParaRPr>
          </a:p>
          <a:p>
            <a:pPr lvl="1"/>
            <a:r>
              <a:rPr lang="en-US" sz="1200" dirty="0">
                <a:latin typeface="+mn-lt"/>
              </a:rPr>
              <a:t>General discussions all topic, simple drafting (corrections, debugs…), handle AP &amp; working items from Excom within mandate, review and approve at NorDig/T level all text proposals for NorDig specifications/documents from drafting group and others, gather and share information and exchange experience among members</a:t>
            </a:r>
          </a:p>
          <a:p>
            <a:pPr lvl="1"/>
            <a:r>
              <a:rPr lang="en-US" sz="1200" dirty="0">
                <a:latin typeface="+mn-lt"/>
              </a:rPr>
              <a:t>In order to keep NorDig/T meeting efficient and valid for all participants - deeper discussions within certain areas not applicable to all in NorDig/T is typically handled in separate subgroups which report back, drafting text proposals (others than simple ones) handle in drafting group which report back.  </a:t>
            </a:r>
          </a:p>
          <a:p>
            <a:pPr lvl="1"/>
            <a:r>
              <a:rPr lang="en-US" sz="1200" dirty="0">
                <a:latin typeface="+mn-lt"/>
              </a:rPr>
              <a:t>NorDig T set the intension/context for items to drafting group or other working subgroup and guide drafting through the development</a:t>
            </a:r>
            <a:endParaRPr lang="en-US" sz="800" i="1" dirty="0">
              <a:latin typeface="+mn-lt"/>
            </a:endParaRPr>
          </a:p>
          <a:p>
            <a:pPr marL="0" indent="0">
              <a:buNone/>
            </a:pPr>
            <a:r>
              <a:rPr lang="en-US" sz="1400" dirty="0">
                <a:latin typeface="+mn-lt"/>
              </a:rPr>
              <a:t>NorDig T subgroup/working groups 2024:</a:t>
            </a:r>
          </a:p>
          <a:p>
            <a:r>
              <a:rPr lang="en-US" sz="1400" dirty="0">
                <a:latin typeface="+mn-lt"/>
              </a:rPr>
              <a:t>Drafting group </a:t>
            </a:r>
          </a:p>
          <a:p>
            <a:pPr lvl="1"/>
            <a:r>
              <a:rPr lang="en-US" sz="1200" dirty="0">
                <a:latin typeface="+mn-lt"/>
              </a:rPr>
              <a:t>detailed drafting of requirement text proposals for NorDig specifications </a:t>
            </a:r>
            <a:r>
              <a:rPr lang="en-US" sz="1200" dirty="0" err="1">
                <a:latin typeface="+mn-lt"/>
              </a:rPr>
              <a:t>IRD+TestPlan+RoO</a:t>
            </a:r>
            <a:r>
              <a:rPr lang="en-US" sz="1200" dirty="0">
                <a:latin typeface="+mn-lt"/>
              </a:rPr>
              <a:t>. </a:t>
            </a:r>
          </a:p>
          <a:p>
            <a:pPr lvl="1"/>
            <a:r>
              <a:rPr lang="en-US" sz="1200" dirty="0">
                <a:latin typeface="+mn-lt"/>
              </a:rPr>
              <a:t>for proposed changes, normally study and draft text for all three specifications (</a:t>
            </a:r>
            <a:r>
              <a:rPr lang="en-US" sz="1200" dirty="0" err="1">
                <a:latin typeface="+mn-lt"/>
              </a:rPr>
              <a:t>IRD+TestPlan+RoO</a:t>
            </a:r>
            <a:r>
              <a:rPr lang="en-US" sz="1200" dirty="0">
                <a:latin typeface="+mn-lt"/>
              </a:rPr>
              <a:t>) </a:t>
            </a:r>
          </a:p>
          <a:p>
            <a:pPr lvl="1"/>
            <a:r>
              <a:rPr lang="en-US" sz="1200" dirty="0">
                <a:latin typeface="+mn-lt"/>
              </a:rPr>
              <a:t>drafting based upon inputs/intension/context from NorDig T , continuously report back status and plans to NorDig/T for guidance.</a:t>
            </a:r>
          </a:p>
          <a:p>
            <a:r>
              <a:rPr lang="en-US" sz="1400" dirty="0">
                <a:latin typeface="+mn-lt"/>
              </a:rPr>
              <a:t> </a:t>
            </a:r>
            <a:r>
              <a:rPr lang="en-US" sz="1100" dirty="0">
                <a:latin typeface="+mn-lt"/>
              </a:rPr>
              <a:t>Working group - </a:t>
            </a:r>
            <a:r>
              <a:rPr lang="en-US" sz="1400" dirty="0">
                <a:latin typeface="+mn-lt"/>
              </a:rPr>
              <a:t>Accessibility group </a:t>
            </a:r>
            <a:r>
              <a:rPr lang="en-US" sz="1200" dirty="0">
                <a:latin typeface="+mn-lt"/>
              </a:rPr>
              <a:t>(NorDig Excom has 2023 id this as key area for NorDig)</a:t>
            </a:r>
          </a:p>
          <a:p>
            <a:pPr lvl="1"/>
            <a:r>
              <a:rPr lang="en-US" sz="1200" dirty="0">
                <a:latin typeface="+mn-lt"/>
              </a:rPr>
              <a:t>Identify and propose relevant improvement and/or new accessibility features and handling for NorDig (IRD, video, audio, </a:t>
            </a:r>
            <a:r>
              <a:rPr lang="en-US" sz="1200" dirty="0" err="1">
                <a:latin typeface="+mn-lt"/>
              </a:rPr>
              <a:t>subt</a:t>
            </a:r>
            <a:r>
              <a:rPr lang="en-US" sz="1200" dirty="0">
                <a:latin typeface="+mn-lt"/>
              </a:rPr>
              <a:t>, menus, EIT…).</a:t>
            </a:r>
          </a:p>
          <a:p>
            <a:r>
              <a:rPr lang="en-US" sz="1400" dirty="0">
                <a:latin typeface="+mn-lt"/>
              </a:rPr>
              <a:t> </a:t>
            </a:r>
            <a:r>
              <a:rPr lang="en-US" sz="1100" dirty="0">
                <a:latin typeface="+mn-lt"/>
              </a:rPr>
              <a:t>Working group - </a:t>
            </a:r>
            <a:r>
              <a:rPr lang="en-US" sz="1400" dirty="0">
                <a:latin typeface="+mn-lt"/>
              </a:rPr>
              <a:t>EPG/Event exchange metadata group</a:t>
            </a:r>
          </a:p>
          <a:p>
            <a:pPr lvl="1"/>
            <a:r>
              <a:rPr lang="en-US" sz="1200" dirty="0">
                <a:latin typeface="+mn-lt"/>
              </a:rPr>
              <a:t>Separate area, working group and drafting of EPG exchange file documents</a:t>
            </a:r>
          </a:p>
          <a:p>
            <a:pPr marL="0" indent="0">
              <a:buNone/>
            </a:pPr>
            <a:r>
              <a:rPr lang="en-US" sz="800" i="1" dirty="0">
                <a:latin typeface="+mn-lt"/>
              </a:rPr>
              <a:t> </a:t>
            </a:r>
            <a:r>
              <a:rPr lang="en-US" sz="1400" dirty="0">
                <a:latin typeface="+mn-lt"/>
              </a:rPr>
              <a:t>NorDig experts for the areas</a:t>
            </a:r>
            <a:endParaRPr lang="en-US" sz="1400" dirty="0">
              <a:highlight>
                <a:srgbClr val="FFFF00"/>
              </a:highlight>
              <a:latin typeface="+mn-lt"/>
            </a:endParaRPr>
          </a:p>
          <a:p>
            <a:pPr>
              <a:defRPr/>
            </a:pPr>
            <a:r>
              <a:rPr lang="en-US" sz="1100" dirty="0">
                <a:latin typeface="+mn-lt"/>
              </a:rPr>
              <a:t>Audio – </a:t>
            </a:r>
            <a:r>
              <a:rPr lang="en-US" sz="1100" i="1" dirty="0">
                <a:latin typeface="+mn-lt"/>
              </a:rPr>
              <a:t>Johan </a:t>
            </a:r>
            <a:r>
              <a:rPr lang="en-US" sz="1100" i="1" dirty="0" err="1">
                <a:latin typeface="+mn-lt"/>
              </a:rPr>
              <a:t>Lindroos</a:t>
            </a:r>
            <a:r>
              <a:rPr lang="en-US" sz="1100" i="1" dirty="0">
                <a:latin typeface="+mn-lt"/>
              </a:rPr>
              <a:t>, SVT</a:t>
            </a:r>
          </a:p>
          <a:p>
            <a:pPr>
              <a:defRPr/>
            </a:pPr>
            <a:r>
              <a:rPr lang="en-US" sz="1100" dirty="0">
                <a:latin typeface="+mn-lt"/>
              </a:rPr>
              <a:t>Test</a:t>
            </a:r>
            <a:r>
              <a:rPr lang="en-US" sz="1100" i="1" dirty="0">
                <a:latin typeface="+mn-lt"/>
              </a:rPr>
              <a:t> </a:t>
            </a:r>
            <a:r>
              <a:rPr lang="en-US" sz="1100" dirty="0">
                <a:latin typeface="+mn-lt"/>
              </a:rPr>
              <a:t>– </a:t>
            </a:r>
            <a:r>
              <a:rPr lang="en-US" sz="1100" i="1" dirty="0">
                <a:latin typeface="+mn-lt"/>
              </a:rPr>
              <a:t>Pasi Toiva, </a:t>
            </a:r>
            <a:r>
              <a:rPr lang="en-US" sz="1100" i="1" dirty="0" err="1">
                <a:latin typeface="+mn-lt"/>
              </a:rPr>
              <a:t>Labwise</a:t>
            </a:r>
            <a:endParaRPr lang="en-US" sz="1100" i="1" dirty="0">
              <a:latin typeface="+mn-lt"/>
            </a:endParaRPr>
          </a:p>
          <a:p>
            <a:pPr>
              <a:defRPr/>
            </a:pPr>
            <a:r>
              <a:rPr lang="en-US" sz="1100" dirty="0" err="1">
                <a:latin typeface="+mn-lt"/>
              </a:rPr>
              <a:t>RoO</a:t>
            </a:r>
            <a:r>
              <a:rPr lang="en-US" sz="1100" dirty="0">
                <a:latin typeface="+mn-lt"/>
              </a:rPr>
              <a:t> – </a:t>
            </a:r>
            <a:r>
              <a:rPr lang="en-US" sz="1100" i="1" dirty="0">
                <a:latin typeface="+mn-lt"/>
              </a:rPr>
              <a:t>Des </a:t>
            </a:r>
            <a:r>
              <a:rPr lang="de-DE" sz="1100" i="1" dirty="0">
                <a:latin typeface="+mn-lt"/>
              </a:rPr>
              <a:t>Mac Giolla an Chloig</a:t>
            </a:r>
            <a:r>
              <a:rPr lang="en-US" sz="1100" i="1" dirty="0">
                <a:latin typeface="+mn-lt"/>
              </a:rPr>
              <a:t>, 2rn </a:t>
            </a:r>
          </a:p>
          <a:p>
            <a:pPr>
              <a:defRPr/>
            </a:pPr>
            <a:r>
              <a:rPr lang="en-US" sz="1100" dirty="0">
                <a:latin typeface="+mn-lt"/>
              </a:rPr>
              <a:t>HbbTV/API/PVR – </a:t>
            </a:r>
            <a:r>
              <a:rPr lang="en-US" sz="1100" i="1" dirty="0">
                <a:latin typeface="+mn-lt"/>
              </a:rPr>
              <a:t>Erik Vold, NRK</a:t>
            </a:r>
          </a:p>
          <a:p>
            <a:pPr>
              <a:defRPr/>
            </a:pPr>
            <a:r>
              <a:rPr lang="en-US" sz="1100" dirty="0">
                <a:latin typeface="+mn-lt"/>
              </a:rPr>
              <a:t>EPG/Event exchange metadata – </a:t>
            </a:r>
            <a:r>
              <a:rPr lang="en-US" sz="1100" i="1" dirty="0">
                <a:latin typeface="+mn-lt"/>
              </a:rPr>
              <a:t>Peter M</a:t>
            </a:r>
            <a:r>
              <a:rPr lang="en-US" sz="1100" i="1" dirty="0">
                <a:latin typeface="+mn-lt"/>
                <a:ea typeface="Cambria Math" panose="02040503050406030204" pitchFamily="18" charset="0"/>
              </a:rPr>
              <a:t>ølsted,</a:t>
            </a:r>
            <a:r>
              <a:rPr lang="en-US" sz="1100" i="1" dirty="0">
                <a:latin typeface="+mn-lt"/>
              </a:rPr>
              <a:t> </a:t>
            </a:r>
          </a:p>
          <a:p>
            <a:pPr>
              <a:defRPr/>
            </a:pPr>
            <a:r>
              <a:rPr lang="en-US" sz="1100" dirty="0">
                <a:latin typeface="+mn-lt"/>
              </a:rPr>
              <a:t>Accessibility – </a:t>
            </a:r>
            <a:r>
              <a:rPr lang="en-US" sz="1100" i="1" dirty="0">
                <a:latin typeface="+mn-lt"/>
              </a:rPr>
              <a:t>Peter M</a:t>
            </a:r>
            <a:r>
              <a:rPr lang="en-US" sz="1100" i="1" dirty="0">
                <a:latin typeface="+mn-lt"/>
                <a:ea typeface="Cambria Math" panose="02040503050406030204" pitchFamily="18" charset="0"/>
              </a:rPr>
              <a:t>ølsted</a:t>
            </a:r>
            <a:endParaRPr lang="en-US" sz="1100" i="1" dirty="0">
              <a:solidFill>
                <a:schemeClr val="bg1">
                  <a:lumMod val="65000"/>
                </a:schemeClr>
              </a:solidFill>
              <a:latin typeface="+mn-lt"/>
            </a:endParaRPr>
          </a:p>
          <a:p>
            <a:pPr>
              <a:defRPr/>
            </a:pPr>
            <a:r>
              <a:rPr lang="en-US" sz="1100" i="1" dirty="0">
                <a:solidFill>
                  <a:schemeClr val="bg1">
                    <a:lumMod val="65000"/>
                  </a:schemeClr>
                </a:solidFill>
                <a:latin typeface="+mn-lt"/>
              </a:rPr>
              <a:t>SSU –  Per Tullstedt/NorDig T</a:t>
            </a:r>
          </a:p>
          <a:p>
            <a:pPr>
              <a:defRPr/>
            </a:pPr>
            <a:r>
              <a:rPr lang="en-US" sz="1100" i="1" dirty="0">
                <a:solidFill>
                  <a:schemeClr val="bg1">
                    <a:lumMod val="65000"/>
                  </a:schemeClr>
                </a:solidFill>
                <a:latin typeface="+mn-lt"/>
              </a:rPr>
              <a:t>CA/CI+/Sec  –  Per Tullstedt/NorDig T</a:t>
            </a:r>
          </a:p>
          <a:p>
            <a:pPr>
              <a:defRPr/>
            </a:pPr>
            <a:r>
              <a:rPr lang="en-US" sz="1100" i="1" dirty="0">
                <a:solidFill>
                  <a:schemeClr val="bg1">
                    <a:lumMod val="65000"/>
                  </a:schemeClr>
                </a:solidFill>
                <a:latin typeface="+mn-lt"/>
              </a:rPr>
              <a:t>Video – Per Tullstedt/NorDig T</a:t>
            </a:r>
            <a:endParaRPr lang="en-US" sz="1100" dirty="0">
              <a:latin typeface="+mn-lt"/>
            </a:endParaRPr>
          </a:p>
        </p:txBody>
      </p:sp>
      <p:sp>
        <p:nvSpPr>
          <p:cNvPr id="4" name="Platshållare för bildnummer 3"/>
          <p:cNvSpPr>
            <a:spLocks noGrp="1"/>
          </p:cNvSpPr>
          <p:nvPr>
            <p:ph type="sldNum" sz="quarter" idx="11"/>
          </p:nvPr>
        </p:nvSpPr>
        <p:spPr/>
        <p:txBody>
          <a:bodyPr/>
          <a:lstStyle/>
          <a:p>
            <a:pPr>
              <a:defRPr/>
            </a:pPr>
            <a:fld id="{CD43E73F-939E-41C0-A51D-E14F15C47D94}" type="slidenum">
              <a:rPr lang="en-US" smtClean="0"/>
              <a:pPr>
                <a:defRPr/>
              </a:pPr>
              <a:t>16</a:t>
            </a:fld>
            <a:endParaRPr lang="en-US"/>
          </a:p>
        </p:txBody>
      </p:sp>
      <p:sp>
        <p:nvSpPr>
          <p:cNvPr id="7" name="Rubrik 2">
            <a:extLst>
              <a:ext uri="{FF2B5EF4-FFF2-40B4-BE49-F238E27FC236}">
                <a16:creationId xmlns:a16="http://schemas.microsoft.com/office/drawing/2014/main" id="{8C1DDAD1-A6F1-0975-17E0-C0AB9CCB6AB8}"/>
              </a:ext>
            </a:extLst>
          </p:cNvPr>
          <p:cNvSpPr>
            <a:spLocks noGrp="1"/>
          </p:cNvSpPr>
          <p:nvPr>
            <p:ph type="title"/>
          </p:nvPr>
        </p:nvSpPr>
        <p:spPr>
          <a:xfrm>
            <a:off x="1249197" y="44624"/>
            <a:ext cx="8889595" cy="648072"/>
          </a:xfrm>
        </p:spPr>
        <p:txBody>
          <a:bodyPr/>
          <a:lstStyle/>
          <a:p>
            <a:pPr>
              <a:defRPr/>
            </a:pPr>
            <a:r>
              <a:rPr lang="en-US" b="1" dirty="0"/>
              <a:t>NorDig T report -  </a:t>
            </a:r>
            <a:r>
              <a:rPr lang="en-US" sz="2000" b="1" dirty="0"/>
              <a:t>Annex C - </a:t>
            </a:r>
            <a:r>
              <a:rPr lang="en-US" sz="1800" b="1" dirty="0">
                <a:solidFill>
                  <a:schemeClr val="tx1"/>
                </a:solidFill>
              </a:rPr>
              <a:t>Work and subgroups</a:t>
            </a:r>
            <a:br>
              <a:rPr lang="en-US" sz="1800" b="1" dirty="0">
                <a:solidFill>
                  <a:schemeClr val="tx1"/>
                </a:solidFill>
              </a:rPr>
            </a:br>
            <a:r>
              <a:rPr lang="en-GB" sz="1400" b="1" dirty="0"/>
              <a:t>     </a:t>
            </a:r>
            <a:r>
              <a:rPr lang="en-US" sz="1400" b="1" dirty="0"/>
              <a:t>    NorDig Excom meeting 14</a:t>
            </a:r>
            <a:r>
              <a:rPr lang="en-US" sz="1400" b="1" baseline="30000" dirty="0"/>
              <a:t>th</a:t>
            </a:r>
            <a:r>
              <a:rPr lang="en-US" sz="1400" b="1" dirty="0"/>
              <a:t> March 2024 </a:t>
            </a:r>
            <a:endParaRPr lang="en-US" sz="1200" b="1" dirty="0"/>
          </a:p>
        </p:txBody>
      </p:sp>
    </p:spTree>
    <p:extLst>
      <p:ext uri="{BB962C8B-B14F-4D97-AF65-F5344CB8AC3E}">
        <p14:creationId xmlns:p14="http://schemas.microsoft.com/office/powerpoint/2010/main" val="381883322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ubrik 2"/>
          <p:cNvSpPr>
            <a:spLocks noGrp="1"/>
          </p:cNvSpPr>
          <p:nvPr>
            <p:ph type="title"/>
          </p:nvPr>
        </p:nvSpPr>
        <p:spPr>
          <a:xfrm>
            <a:off x="1199456" y="17778"/>
            <a:ext cx="8997320" cy="648072"/>
          </a:xfrm>
        </p:spPr>
        <p:txBody>
          <a:bodyPr/>
          <a:lstStyle/>
          <a:p>
            <a:pPr>
              <a:defRPr/>
            </a:pPr>
            <a:r>
              <a:rPr lang="en-GB" b="1" dirty="0"/>
              <a:t>NorDig T report </a:t>
            </a:r>
            <a:r>
              <a:rPr lang="en-GB" sz="2000" b="1" dirty="0"/>
              <a:t>– Annex D - </a:t>
            </a:r>
            <a:r>
              <a:rPr lang="en-GB" sz="2000" b="1" dirty="0">
                <a:solidFill>
                  <a:schemeClr val="tx1"/>
                </a:solidFill>
              </a:rPr>
              <a:t>NorDig countries/networks </a:t>
            </a:r>
            <a:br>
              <a:rPr lang="en-GB" b="1" dirty="0">
                <a:solidFill>
                  <a:schemeClr val="tx1"/>
                </a:solidFill>
              </a:rPr>
            </a:br>
            <a:r>
              <a:rPr lang="en-GB" sz="1400" b="1" dirty="0"/>
              <a:t>     </a:t>
            </a:r>
            <a:r>
              <a:rPr lang="en-US" sz="1400" b="1" dirty="0"/>
              <a:t>NorDig Excom meeting 14</a:t>
            </a:r>
            <a:r>
              <a:rPr lang="en-US" sz="1400" b="1" baseline="30000" dirty="0"/>
              <a:t>th</a:t>
            </a:r>
            <a:r>
              <a:rPr lang="en-US" sz="1400" b="1" dirty="0"/>
              <a:t> March 2024</a:t>
            </a:r>
            <a:endParaRPr lang="en-US" sz="1200" b="1" dirty="0"/>
          </a:p>
        </p:txBody>
      </p:sp>
      <p:sp>
        <p:nvSpPr>
          <p:cNvPr id="4" name="Platshållare för bildnummer 3"/>
          <p:cNvSpPr>
            <a:spLocks noGrp="1"/>
          </p:cNvSpPr>
          <p:nvPr>
            <p:ph type="sldNum" sz="quarter" idx="11"/>
          </p:nvPr>
        </p:nvSpPr>
        <p:spPr/>
        <p:txBody>
          <a:bodyPr/>
          <a:lstStyle/>
          <a:p>
            <a:pPr>
              <a:defRPr/>
            </a:pPr>
            <a:fld id="{CD43E73F-939E-41C0-A51D-E14F15C47D94}" type="slidenum">
              <a:rPr lang="en-GB" smtClean="0"/>
              <a:pPr>
                <a:defRPr/>
              </a:pPr>
              <a:t>17</a:t>
            </a:fld>
            <a:endParaRPr lang="en-GB"/>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901025810"/>
              </p:ext>
            </p:extLst>
          </p:nvPr>
        </p:nvGraphicFramePr>
        <p:xfrm>
          <a:off x="911424" y="2045907"/>
          <a:ext cx="9793088" cy="3855720"/>
        </p:xfrm>
        <a:graphic>
          <a:graphicData uri="http://schemas.openxmlformats.org/drawingml/2006/table">
            <a:tbl>
              <a:tblPr firstRow="1" bandRow="1">
                <a:tableStyleId>{5C22544A-7EE6-4342-B048-85BDC9FD1C3A}</a:tableStyleId>
              </a:tblPr>
              <a:tblGrid>
                <a:gridCol w="4248472">
                  <a:extLst>
                    <a:ext uri="{9D8B030D-6E8A-4147-A177-3AD203B41FA5}">
                      <a16:colId xmlns:a16="http://schemas.microsoft.com/office/drawing/2014/main" val="20000"/>
                    </a:ext>
                  </a:extLst>
                </a:gridCol>
                <a:gridCol w="5544616">
                  <a:extLst>
                    <a:ext uri="{9D8B030D-6E8A-4147-A177-3AD203B41FA5}">
                      <a16:colId xmlns:a16="http://schemas.microsoft.com/office/drawing/2014/main" val="20001"/>
                    </a:ext>
                  </a:extLst>
                </a:gridCol>
              </a:tblGrid>
              <a:tr h="370840">
                <a:tc>
                  <a:txBody>
                    <a:bodyPr/>
                    <a:lstStyle/>
                    <a:p>
                      <a:r>
                        <a:rPr lang="sv-SE" sz="1600" dirty="0">
                          <a:solidFill>
                            <a:schemeClr val="tx1">
                              <a:lumMod val="50000"/>
                              <a:lumOff val="50000"/>
                            </a:schemeClr>
                          </a:solidFill>
                        </a:rPr>
                        <a:t>Country / Network</a:t>
                      </a:r>
                    </a:p>
                  </a:txBody>
                  <a:tcPr/>
                </a:tc>
                <a:tc>
                  <a:txBody>
                    <a:bodyPr/>
                    <a:lstStyle/>
                    <a:p>
                      <a:r>
                        <a:rPr lang="sv-SE" sz="1600" dirty="0">
                          <a:solidFill>
                            <a:schemeClr val="tx1">
                              <a:lumMod val="50000"/>
                              <a:lumOff val="50000"/>
                            </a:schemeClr>
                          </a:solidFill>
                        </a:rPr>
                        <a:t>Status </a:t>
                      </a:r>
                    </a:p>
                  </a:txBody>
                  <a:tcPr/>
                </a:tc>
                <a:extLst>
                  <a:ext uri="{0D108BD9-81ED-4DB2-BD59-A6C34878D82A}">
                    <a16:rowId xmlns:a16="http://schemas.microsoft.com/office/drawing/2014/main" val="10000"/>
                  </a:ext>
                </a:extLst>
              </a:tr>
              <a:tr h="370840">
                <a:tc>
                  <a:txBody>
                    <a:bodyPr/>
                    <a:lstStyle/>
                    <a:p>
                      <a:r>
                        <a:rPr lang="sv-SE" sz="1600" dirty="0" err="1">
                          <a:solidFill>
                            <a:schemeClr val="tx1">
                              <a:lumMod val="50000"/>
                              <a:lumOff val="50000"/>
                            </a:schemeClr>
                          </a:solidFill>
                        </a:rPr>
                        <a:t>Turkey</a:t>
                      </a:r>
                      <a:r>
                        <a:rPr lang="sv-SE" sz="1600" dirty="0">
                          <a:solidFill>
                            <a:schemeClr val="tx1">
                              <a:lumMod val="50000"/>
                              <a:lumOff val="50000"/>
                            </a:schemeClr>
                          </a:solidFill>
                        </a:rPr>
                        <a:t> DTT </a:t>
                      </a:r>
                    </a:p>
                  </a:txBody>
                  <a:tcPr/>
                </a:tc>
                <a:tc>
                  <a:txBody>
                    <a:bodyPr/>
                    <a:lstStyle/>
                    <a:p>
                      <a:r>
                        <a:rPr lang="sv-SE" sz="1600" dirty="0" err="1">
                          <a:solidFill>
                            <a:schemeClr val="tx1">
                              <a:lumMod val="50000"/>
                              <a:lumOff val="50000"/>
                            </a:schemeClr>
                          </a:solidFill>
                        </a:rPr>
                        <a:t>Confirmed</a:t>
                      </a:r>
                      <a:r>
                        <a:rPr lang="sv-SE" sz="1600" dirty="0">
                          <a:solidFill>
                            <a:schemeClr val="tx1">
                              <a:lumMod val="50000"/>
                              <a:lumOff val="50000"/>
                            </a:schemeClr>
                          </a:solidFill>
                        </a:rPr>
                        <a:t> via </a:t>
                      </a:r>
                      <a:r>
                        <a:rPr lang="sv-SE" sz="1600" dirty="0" err="1">
                          <a:solidFill>
                            <a:schemeClr val="tx1">
                              <a:lumMod val="50000"/>
                              <a:lumOff val="50000"/>
                            </a:schemeClr>
                          </a:solidFill>
                        </a:rPr>
                        <a:t>Vestel</a:t>
                      </a:r>
                      <a:endParaRPr lang="sv-SE" sz="1600" dirty="0">
                        <a:solidFill>
                          <a:schemeClr val="tx1">
                            <a:lumMod val="50000"/>
                            <a:lumOff val="50000"/>
                          </a:schemeClr>
                        </a:solidFill>
                      </a:endParaRPr>
                    </a:p>
                  </a:txBody>
                  <a:tcPr/>
                </a:tc>
                <a:extLst>
                  <a:ext uri="{0D108BD9-81ED-4DB2-BD59-A6C34878D82A}">
                    <a16:rowId xmlns:a16="http://schemas.microsoft.com/office/drawing/2014/main" val="10001"/>
                  </a:ext>
                </a:extLst>
              </a:tr>
              <a:tr h="370840">
                <a:tc>
                  <a:txBody>
                    <a:bodyPr/>
                    <a:lstStyle/>
                    <a:p>
                      <a:r>
                        <a:rPr lang="sv-SE" sz="1600" dirty="0" err="1">
                          <a:solidFill>
                            <a:schemeClr val="tx1">
                              <a:lumMod val="50000"/>
                              <a:lumOff val="50000"/>
                            </a:schemeClr>
                          </a:solidFill>
                        </a:rPr>
                        <a:t>Several</a:t>
                      </a:r>
                      <a:r>
                        <a:rPr lang="sv-SE" sz="1600" dirty="0">
                          <a:solidFill>
                            <a:schemeClr val="tx1">
                              <a:lumMod val="50000"/>
                              <a:lumOff val="50000"/>
                            </a:schemeClr>
                          </a:solidFill>
                        </a:rPr>
                        <a:t> </a:t>
                      </a:r>
                      <a:r>
                        <a:rPr lang="sv-SE" sz="1600" dirty="0" err="1">
                          <a:solidFill>
                            <a:schemeClr val="tx1">
                              <a:lumMod val="50000"/>
                              <a:lumOff val="50000"/>
                            </a:schemeClr>
                          </a:solidFill>
                        </a:rPr>
                        <a:t>eastern</a:t>
                      </a:r>
                      <a:r>
                        <a:rPr lang="sv-SE" sz="1600" dirty="0">
                          <a:solidFill>
                            <a:schemeClr val="tx1">
                              <a:lumMod val="50000"/>
                              <a:lumOff val="50000"/>
                            </a:schemeClr>
                          </a:solidFill>
                        </a:rPr>
                        <a:t> </a:t>
                      </a:r>
                      <a:r>
                        <a:rPr lang="sv-SE" sz="1600" dirty="0" err="1">
                          <a:solidFill>
                            <a:schemeClr val="tx1">
                              <a:lumMod val="50000"/>
                              <a:lumOff val="50000"/>
                            </a:schemeClr>
                          </a:solidFill>
                        </a:rPr>
                        <a:t>Europe</a:t>
                      </a:r>
                      <a:r>
                        <a:rPr lang="sv-SE" sz="1600" dirty="0">
                          <a:solidFill>
                            <a:schemeClr val="tx1">
                              <a:lumMod val="50000"/>
                              <a:lumOff val="50000"/>
                            </a:schemeClr>
                          </a:solidFill>
                        </a:rPr>
                        <a:t> </a:t>
                      </a:r>
                      <a:r>
                        <a:rPr lang="sv-SE" sz="1600" dirty="0" err="1">
                          <a:solidFill>
                            <a:schemeClr val="tx1">
                              <a:lumMod val="50000"/>
                              <a:lumOff val="50000"/>
                            </a:schemeClr>
                          </a:solidFill>
                        </a:rPr>
                        <a:t>countries</a:t>
                      </a:r>
                      <a:endParaRPr lang="sv-SE" sz="1600" dirty="0">
                        <a:solidFill>
                          <a:schemeClr val="tx1">
                            <a:lumMod val="50000"/>
                            <a:lumOff val="50000"/>
                          </a:schemeClr>
                        </a:solidFill>
                      </a:endParaRPr>
                    </a:p>
                  </a:txBody>
                  <a:tcPr/>
                </a:tc>
                <a:tc>
                  <a:txBody>
                    <a:bodyPr/>
                    <a:lstStyle/>
                    <a:p>
                      <a:r>
                        <a:rPr lang="sv-SE" sz="1600" dirty="0" err="1">
                          <a:solidFill>
                            <a:schemeClr val="tx1">
                              <a:lumMod val="50000"/>
                              <a:lumOff val="50000"/>
                            </a:schemeClr>
                          </a:solidFill>
                        </a:rPr>
                        <a:t>Indications</a:t>
                      </a:r>
                      <a:r>
                        <a:rPr lang="sv-SE" sz="1600" dirty="0">
                          <a:solidFill>
                            <a:schemeClr val="tx1">
                              <a:lumMod val="50000"/>
                              <a:lumOff val="50000"/>
                            </a:schemeClr>
                          </a:solidFill>
                        </a:rPr>
                        <a:t>,</a:t>
                      </a:r>
                      <a:r>
                        <a:rPr lang="sv-SE" sz="1600" baseline="0" dirty="0">
                          <a:solidFill>
                            <a:schemeClr val="tx1">
                              <a:lumMod val="50000"/>
                              <a:lumOff val="50000"/>
                            </a:schemeClr>
                          </a:solidFill>
                        </a:rPr>
                        <a:t> n</a:t>
                      </a:r>
                      <a:r>
                        <a:rPr lang="sv-SE" sz="1600" dirty="0">
                          <a:solidFill>
                            <a:schemeClr val="tx1">
                              <a:lumMod val="50000"/>
                              <a:lumOff val="50000"/>
                            </a:schemeClr>
                          </a:solidFill>
                        </a:rPr>
                        <a:t>ot </a:t>
                      </a:r>
                      <a:r>
                        <a:rPr lang="sv-SE" sz="1600" dirty="0" err="1">
                          <a:solidFill>
                            <a:schemeClr val="tx1">
                              <a:lumMod val="50000"/>
                              <a:lumOff val="50000"/>
                            </a:schemeClr>
                          </a:solidFill>
                        </a:rPr>
                        <a:t>confirmed</a:t>
                      </a:r>
                      <a:endParaRPr lang="sv-SE" sz="1600" dirty="0">
                        <a:solidFill>
                          <a:schemeClr val="tx1">
                            <a:lumMod val="50000"/>
                            <a:lumOff val="50000"/>
                          </a:schemeClr>
                        </a:solidFill>
                      </a:endParaRPr>
                    </a:p>
                  </a:txBody>
                  <a:tcPr/>
                </a:tc>
                <a:extLst>
                  <a:ext uri="{0D108BD9-81ED-4DB2-BD59-A6C34878D82A}">
                    <a16:rowId xmlns:a16="http://schemas.microsoft.com/office/drawing/2014/main" val="10002"/>
                  </a:ext>
                </a:extLst>
              </a:tr>
              <a:tr h="370840">
                <a:tc>
                  <a:txBody>
                    <a:bodyPr/>
                    <a:lstStyle/>
                    <a:p>
                      <a:r>
                        <a:rPr lang="sv-SE" sz="1600" dirty="0">
                          <a:solidFill>
                            <a:schemeClr val="tx1">
                              <a:lumMod val="50000"/>
                              <a:lumOff val="50000"/>
                            </a:schemeClr>
                          </a:solidFill>
                        </a:rPr>
                        <a:t>Malaysia </a:t>
                      </a:r>
                      <a:r>
                        <a:rPr lang="sv-SE" sz="1600" i="1" dirty="0">
                          <a:solidFill>
                            <a:schemeClr val="tx1">
                              <a:lumMod val="50000"/>
                              <a:lumOff val="50000"/>
                            </a:schemeClr>
                          </a:solidFill>
                        </a:rPr>
                        <a:t>(</a:t>
                      </a:r>
                      <a:r>
                        <a:rPr lang="sv-SE" sz="1600" i="1" dirty="0" err="1">
                          <a:solidFill>
                            <a:schemeClr val="tx1">
                              <a:lumMod val="50000"/>
                              <a:lumOff val="50000"/>
                            </a:schemeClr>
                          </a:solidFill>
                        </a:rPr>
                        <a:t>blue</a:t>
                      </a:r>
                      <a:r>
                        <a:rPr lang="sv-SE" sz="1600" i="1" baseline="0" dirty="0">
                          <a:solidFill>
                            <a:schemeClr val="tx1">
                              <a:lumMod val="50000"/>
                              <a:lumOff val="50000"/>
                            </a:schemeClr>
                          </a:solidFill>
                        </a:rPr>
                        <a:t> copy</a:t>
                      </a:r>
                      <a:r>
                        <a:rPr lang="sv-SE" sz="1600" i="1" dirty="0">
                          <a:solidFill>
                            <a:schemeClr val="tx1">
                              <a:lumMod val="50000"/>
                              <a:lumOff val="50000"/>
                            </a:schemeClr>
                          </a:solidFill>
                        </a:rPr>
                        <a:t>)</a:t>
                      </a:r>
                      <a:r>
                        <a:rPr lang="sv-SE" sz="1600" i="1" baseline="0" dirty="0">
                          <a:solidFill>
                            <a:schemeClr val="tx1">
                              <a:lumMod val="50000"/>
                              <a:lumOff val="50000"/>
                            </a:schemeClr>
                          </a:solidFill>
                        </a:rPr>
                        <a:t> </a:t>
                      </a:r>
                      <a:endParaRPr lang="sv-SE" sz="1600" i="1" dirty="0">
                        <a:solidFill>
                          <a:schemeClr val="tx1">
                            <a:lumMod val="50000"/>
                            <a:lumOff val="50000"/>
                          </a:schemeClr>
                        </a:solidFill>
                      </a:endParaRPr>
                    </a:p>
                  </a:txBody>
                  <a:tcPr/>
                </a:tc>
                <a:tc>
                  <a:txBody>
                    <a:bodyPr/>
                    <a:lstStyle/>
                    <a:p>
                      <a:r>
                        <a:rPr lang="sv-SE" sz="1600" dirty="0">
                          <a:solidFill>
                            <a:schemeClr val="tx1">
                              <a:lumMod val="50000"/>
                              <a:lumOff val="50000"/>
                            </a:schemeClr>
                          </a:solidFill>
                        </a:rPr>
                        <a:t>Digita</a:t>
                      </a:r>
                    </a:p>
                  </a:txBody>
                  <a:tcPr/>
                </a:tc>
                <a:extLst>
                  <a:ext uri="{0D108BD9-81ED-4DB2-BD59-A6C34878D82A}">
                    <a16:rowId xmlns:a16="http://schemas.microsoft.com/office/drawing/2014/main" val="10003"/>
                  </a:ext>
                </a:extLst>
              </a:tr>
              <a:tr h="370840">
                <a:tc>
                  <a:txBody>
                    <a:bodyPr/>
                    <a:lstStyle/>
                    <a:p>
                      <a:r>
                        <a:rPr lang="sv-SE" sz="1600" i="0" dirty="0">
                          <a:solidFill>
                            <a:schemeClr val="tx1">
                              <a:lumMod val="50000"/>
                              <a:lumOff val="50000"/>
                            </a:schemeClr>
                          </a:solidFill>
                        </a:rPr>
                        <a:t>German DTT (Media broadcast/TDF)</a:t>
                      </a:r>
                    </a:p>
                  </a:txBody>
                  <a:tcPr/>
                </a:tc>
                <a:tc>
                  <a:txBody>
                    <a:bodyPr/>
                    <a:lstStyle/>
                    <a:p>
                      <a:r>
                        <a:rPr lang="sv-SE" sz="1600" i="0" dirty="0" err="1">
                          <a:solidFill>
                            <a:schemeClr val="tx1">
                              <a:lumMod val="50000"/>
                              <a:lumOff val="50000"/>
                            </a:schemeClr>
                          </a:solidFill>
                        </a:rPr>
                        <a:t>Based</a:t>
                      </a:r>
                      <a:r>
                        <a:rPr lang="sv-SE" sz="1600" i="0" dirty="0">
                          <a:solidFill>
                            <a:schemeClr val="tx1">
                              <a:lumMod val="50000"/>
                              <a:lumOff val="50000"/>
                            </a:schemeClr>
                          </a:solidFill>
                        </a:rPr>
                        <a:t> on/</a:t>
                      </a:r>
                      <a:r>
                        <a:rPr lang="sv-SE" sz="1600" i="0" dirty="0" err="1">
                          <a:solidFill>
                            <a:schemeClr val="tx1">
                              <a:lumMod val="50000"/>
                              <a:lumOff val="50000"/>
                            </a:schemeClr>
                          </a:solidFill>
                        </a:rPr>
                        <a:t>reference</a:t>
                      </a:r>
                      <a:r>
                        <a:rPr lang="sv-SE" sz="1600" i="0" dirty="0">
                          <a:solidFill>
                            <a:schemeClr val="tx1">
                              <a:lumMod val="50000"/>
                              <a:lumOff val="50000"/>
                            </a:schemeClr>
                          </a:solidFill>
                        </a:rPr>
                        <a:t> to NorDig IRD</a:t>
                      </a:r>
                    </a:p>
                  </a:txBody>
                  <a:tcPr/>
                </a:tc>
                <a:extLst>
                  <a:ext uri="{0D108BD9-81ED-4DB2-BD59-A6C34878D82A}">
                    <a16:rowId xmlns:a16="http://schemas.microsoft.com/office/drawing/2014/main" val="10004"/>
                  </a:ext>
                </a:extLst>
              </a:tr>
              <a:tr h="370840">
                <a:tc>
                  <a:txBody>
                    <a:bodyPr/>
                    <a:lstStyle/>
                    <a:p>
                      <a:r>
                        <a:rPr lang="sv-SE" sz="1600" i="0" dirty="0">
                          <a:solidFill>
                            <a:schemeClr val="tx1">
                              <a:lumMod val="50000"/>
                              <a:lumOff val="50000"/>
                            </a:schemeClr>
                          </a:solidFill>
                        </a:rPr>
                        <a:t>Georgia DTT</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sv-SE" sz="1600" i="0" dirty="0" err="1">
                          <a:solidFill>
                            <a:schemeClr val="tx1">
                              <a:lumMod val="50000"/>
                              <a:lumOff val="50000"/>
                            </a:schemeClr>
                          </a:solidFill>
                        </a:rPr>
                        <a:t>Based</a:t>
                      </a:r>
                      <a:r>
                        <a:rPr lang="sv-SE" sz="1600" i="0" dirty="0">
                          <a:solidFill>
                            <a:schemeClr val="tx1">
                              <a:lumMod val="50000"/>
                              <a:lumOff val="50000"/>
                            </a:schemeClr>
                          </a:solidFill>
                        </a:rPr>
                        <a:t> on/</a:t>
                      </a:r>
                      <a:r>
                        <a:rPr lang="sv-SE" sz="1600" i="0" dirty="0" err="1">
                          <a:solidFill>
                            <a:schemeClr val="tx1">
                              <a:lumMod val="50000"/>
                              <a:lumOff val="50000"/>
                            </a:schemeClr>
                          </a:solidFill>
                        </a:rPr>
                        <a:t>reference</a:t>
                      </a:r>
                      <a:r>
                        <a:rPr lang="sv-SE" sz="1600" i="0" dirty="0">
                          <a:solidFill>
                            <a:schemeClr val="tx1">
                              <a:lumMod val="50000"/>
                              <a:lumOff val="50000"/>
                            </a:schemeClr>
                          </a:solidFill>
                        </a:rPr>
                        <a:t> to NorDig IRD (v2.2)</a:t>
                      </a:r>
                    </a:p>
                  </a:txBody>
                  <a:tcPr/>
                </a:tc>
                <a:extLst>
                  <a:ext uri="{0D108BD9-81ED-4DB2-BD59-A6C34878D82A}">
                    <a16:rowId xmlns:a16="http://schemas.microsoft.com/office/drawing/2014/main" val="10005"/>
                  </a:ext>
                </a:extLst>
              </a:tr>
              <a:tr h="370840">
                <a:tc>
                  <a:txBody>
                    <a:bodyPr/>
                    <a:lstStyle/>
                    <a:p>
                      <a:pPr marL="0" algn="l" defTabSz="914400" rtl="0" eaLnBrk="1" latinLnBrk="0" hangingPunct="1"/>
                      <a:r>
                        <a:rPr lang="sv-SE" sz="1600" i="0" kern="1200" dirty="0" err="1">
                          <a:solidFill>
                            <a:schemeClr val="tx1">
                              <a:lumMod val="50000"/>
                              <a:lumOff val="50000"/>
                            </a:schemeClr>
                          </a:solidFill>
                          <a:latin typeface="+mn-lt"/>
                          <a:ea typeface="+mn-ea"/>
                          <a:cs typeface="+mn-cs"/>
                        </a:rPr>
                        <a:t>French</a:t>
                      </a:r>
                      <a:r>
                        <a:rPr lang="sv-SE" sz="1600" i="0" kern="1200" dirty="0">
                          <a:solidFill>
                            <a:schemeClr val="tx1">
                              <a:lumMod val="50000"/>
                              <a:lumOff val="50000"/>
                            </a:schemeClr>
                          </a:solidFill>
                          <a:latin typeface="+mn-lt"/>
                          <a:ea typeface="+mn-ea"/>
                          <a:cs typeface="+mn-cs"/>
                        </a:rPr>
                        <a:t> DTT/FAVN ??</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sv-SE" sz="1600" i="0" kern="1200" dirty="0" err="1">
                          <a:solidFill>
                            <a:schemeClr val="tx1">
                              <a:lumMod val="50000"/>
                              <a:lumOff val="50000"/>
                            </a:schemeClr>
                          </a:solidFill>
                          <a:latin typeface="+mn-lt"/>
                          <a:ea typeface="+mn-ea"/>
                          <a:cs typeface="+mn-cs"/>
                        </a:rPr>
                        <a:t>Based</a:t>
                      </a:r>
                      <a:r>
                        <a:rPr lang="sv-SE" sz="1600" i="0" kern="1200" dirty="0">
                          <a:solidFill>
                            <a:schemeClr val="tx1">
                              <a:lumMod val="50000"/>
                              <a:lumOff val="50000"/>
                            </a:schemeClr>
                          </a:solidFill>
                          <a:latin typeface="+mn-lt"/>
                          <a:ea typeface="+mn-ea"/>
                          <a:cs typeface="+mn-cs"/>
                        </a:rPr>
                        <a:t> on/</a:t>
                      </a:r>
                      <a:r>
                        <a:rPr lang="sv-SE" sz="1600" i="0" kern="1200" dirty="0" err="1">
                          <a:solidFill>
                            <a:schemeClr val="tx1">
                              <a:lumMod val="50000"/>
                              <a:lumOff val="50000"/>
                            </a:schemeClr>
                          </a:solidFill>
                          <a:latin typeface="+mn-lt"/>
                          <a:ea typeface="+mn-ea"/>
                          <a:cs typeface="+mn-cs"/>
                        </a:rPr>
                        <a:t>reference</a:t>
                      </a:r>
                      <a:r>
                        <a:rPr lang="sv-SE" sz="1600" i="0" kern="1200" dirty="0">
                          <a:solidFill>
                            <a:schemeClr val="tx1">
                              <a:lumMod val="50000"/>
                              <a:lumOff val="50000"/>
                            </a:schemeClr>
                          </a:solidFill>
                          <a:latin typeface="+mn-lt"/>
                          <a:ea typeface="+mn-ea"/>
                          <a:cs typeface="+mn-cs"/>
                        </a:rPr>
                        <a:t> to NorDig IRD v??</a:t>
                      </a:r>
                    </a:p>
                  </a:txBody>
                  <a:tcPr/>
                </a:tc>
                <a:extLst>
                  <a:ext uri="{0D108BD9-81ED-4DB2-BD59-A6C34878D82A}">
                    <a16:rowId xmlns:a16="http://schemas.microsoft.com/office/drawing/2014/main" val="10006"/>
                  </a:ext>
                </a:extLst>
              </a:tr>
              <a:tr h="370840">
                <a:tc>
                  <a:txBody>
                    <a:bodyPr/>
                    <a:lstStyle/>
                    <a:p>
                      <a:pPr marL="0" algn="l" defTabSz="914400" rtl="0" eaLnBrk="1" latinLnBrk="0" hangingPunct="1"/>
                      <a:r>
                        <a:rPr lang="sv-SE" sz="1600" i="0" kern="1200" dirty="0">
                          <a:solidFill>
                            <a:schemeClr val="tx1">
                              <a:lumMod val="50000"/>
                              <a:lumOff val="50000"/>
                            </a:schemeClr>
                          </a:solidFill>
                          <a:latin typeface="+mn-lt"/>
                          <a:ea typeface="+mn-ea"/>
                          <a:cs typeface="+mn-cs"/>
                        </a:rPr>
                        <a:t>Italien DTT + </a:t>
                      </a:r>
                      <a:r>
                        <a:rPr lang="sv-SE" sz="1600" i="0" kern="1200" dirty="0" err="1">
                          <a:solidFill>
                            <a:schemeClr val="tx1">
                              <a:lumMod val="50000"/>
                              <a:lumOff val="50000"/>
                            </a:schemeClr>
                          </a:solidFill>
                          <a:latin typeface="+mn-lt"/>
                          <a:ea typeface="+mn-ea"/>
                          <a:cs typeface="+mn-cs"/>
                        </a:rPr>
                        <a:t>Satellite</a:t>
                      </a:r>
                      <a:endParaRPr lang="sv-SE" sz="1600" i="0" kern="1200" dirty="0">
                        <a:solidFill>
                          <a:schemeClr val="tx1">
                            <a:lumMod val="50000"/>
                            <a:lumOff val="50000"/>
                          </a:schemeClr>
                        </a:solidFill>
                        <a:latin typeface="+mn-lt"/>
                        <a:ea typeface="+mn-ea"/>
                        <a:cs typeface="+mn-cs"/>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sv-SE" sz="1400" i="0" kern="1200" dirty="0" err="1">
                          <a:solidFill>
                            <a:schemeClr val="tx1">
                              <a:lumMod val="50000"/>
                              <a:lumOff val="50000"/>
                            </a:schemeClr>
                          </a:solidFill>
                          <a:latin typeface="+mn-lt"/>
                          <a:ea typeface="+mn-ea"/>
                          <a:cs typeface="+mn-cs"/>
                        </a:rPr>
                        <a:t>Partly</a:t>
                      </a:r>
                      <a:r>
                        <a:rPr lang="sv-SE" sz="1400" i="0" kern="1200" dirty="0">
                          <a:solidFill>
                            <a:schemeClr val="tx1">
                              <a:lumMod val="50000"/>
                              <a:lumOff val="50000"/>
                            </a:schemeClr>
                          </a:solidFill>
                          <a:latin typeface="+mn-lt"/>
                          <a:ea typeface="+mn-ea"/>
                          <a:cs typeface="+mn-cs"/>
                        </a:rPr>
                        <a:t> </a:t>
                      </a:r>
                      <a:r>
                        <a:rPr lang="sv-SE" sz="1400" i="0" kern="1200" dirty="0" err="1">
                          <a:solidFill>
                            <a:schemeClr val="tx1">
                              <a:lumMod val="50000"/>
                              <a:lumOff val="50000"/>
                            </a:schemeClr>
                          </a:solidFill>
                          <a:latin typeface="+mn-lt"/>
                          <a:ea typeface="+mn-ea"/>
                          <a:cs typeface="+mn-cs"/>
                        </a:rPr>
                        <a:t>based</a:t>
                      </a:r>
                      <a:r>
                        <a:rPr lang="sv-SE" sz="1400" i="0" kern="1200" dirty="0">
                          <a:solidFill>
                            <a:schemeClr val="tx1">
                              <a:lumMod val="50000"/>
                              <a:lumOff val="50000"/>
                            </a:schemeClr>
                          </a:solidFill>
                          <a:latin typeface="+mn-lt"/>
                          <a:ea typeface="+mn-ea"/>
                          <a:cs typeface="+mn-cs"/>
                        </a:rPr>
                        <a:t> on/</a:t>
                      </a:r>
                      <a:r>
                        <a:rPr lang="sv-SE" sz="1400" i="0" kern="1200" dirty="0" err="1">
                          <a:solidFill>
                            <a:schemeClr val="tx1">
                              <a:lumMod val="50000"/>
                              <a:lumOff val="50000"/>
                            </a:schemeClr>
                          </a:solidFill>
                          <a:latin typeface="+mn-lt"/>
                          <a:ea typeface="+mn-ea"/>
                          <a:cs typeface="+mn-cs"/>
                        </a:rPr>
                        <a:t>reference</a:t>
                      </a:r>
                      <a:r>
                        <a:rPr lang="sv-SE" sz="1400" i="0" kern="1200" dirty="0">
                          <a:solidFill>
                            <a:schemeClr val="tx1">
                              <a:lumMod val="50000"/>
                              <a:lumOff val="50000"/>
                            </a:schemeClr>
                          </a:solidFill>
                          <a:latin typeface="+mn-lt"/>
                          <a:ea typeface="+mn-ea"/>
                          <a:cs typeface="+mn-cs"/>
                        </a:rPr>
                        <a:t> to NorDig IRD (v2.5, RF), </a:t>
                      </a:r>
                      <a:r>
                        <a:rPr lang="sv-SE" sz="1400" i="0" kern="1200" dirty="0" err="1">
                          <a:solidFill>
                            <a:schemeClr val="tx1">
                              <a:lumMod val="50000"/>
                              <a:lumOff val="50000"/>
                            </a:schemeClr>
                          </a:solidFill>
                          <a:latin typeface="+mn-lt"/>
                          <a:ea typeface="+mn-ea"/>
                          <a:cs typeface="+mn-cs"/>
                        </a:rPr>
                        <a:t>partly</a:t>
                      </a:r>
                      <a:r>
                        <a:rPr lang="sv-SE" sz="1400" i="0" kern="1200" dirty="0">
                          <a:solidFill>
                            <a:schemeClr val="tx1">
                              <a:lumMod val="50000"/>
                              <a:lumOff val="50000"/>
                            </a:schemeClr>
                          </a:solidFill>
                          <a:latin typeface="+mn-lt"/>
                          <a:ea typeface="+mn-ea"/>
                          <a:cs typeface="+mn-cs"/>
                        </a:rPr>
                        <a:t> </a:t>
                      </a:r>
                      <a:r>
                        <a:rPr lang="sv-SE" sz="1400" i="0" kern="1200" dirty="0" err="1">
                          <a:solidFill>
                            <a:schemeClr val="tx1">
                              <a:lumMod val="50000"/>
                              <a:lumOff val="50000"/>
                            </a:schemeClr>
                          </a:solidFill>
                          <a:latin typeface="+mn-lt"/>
                          <a:ea typeface="+mn-ea"/>
                          <a:cs typeface="+mn-cs"/>
                        </a:rPr>
                        <a:t>own</a:t>
                      </a:r>
                      <a:r>
                        <a:rPr lang="sv-SE" sz="1400" i="0" kern="1200" dirty="0">
                          <a:solidFill>
                            <a:schemeClr val="tx1">
                              <a:lumMod val="50000"/>
                              <a:lumOff val="50000"/>
                            </a:schemeClr>
                          </a:solidFill>
                          <a:latin typeface="+mn-lt"/>
                          <a:ea typeface="+mn-ea"/>
                          <a:cs typeface="+mn-cs"/>
                        </a:rPr>
                        <a:t> </a:t>
                      </a:r>
                      <a:r>
                        <a:rPr lang="sv-SE" sz="1400" i="0" kern="1200" dirty="0" err="1">
                          <a:solidFill>
                            <a:schemeClr val="tx1">
                              <a:lumMod val="50000"/>
                              <a:lumOff val="50000"/>
                            </a:schemeClr>
                          </a:solidFill>
                          <a:latin typeface="+mn-lt"/>
                          <a:ea typeface="+mn-ea"/>
                          <a:cs typeface="+mn-cs"/>
                        </a:rPr>
                        <a:t>requirements</a:t>
                      </a:r>
                      <a:r>
                        <a:rPr lang="sv-SE" sz="1400" i="0" kern="1200" dirty="0">
                          <a:solidFill>
                            <a:schemeClr val="tx1">
                              <a:lumMod val="50000"/>
                              <a:lumOff val="50000"/>
                            </a:schemeClr>
                          </a:solidFill>
                          <a:latin typeface="+mn-lt"/>
                          <a:ea typeface="+mn-ea"/>
                          <a:cs typeface="+mn-cs"/>
                        </a:rPr>
                        <a:t> (</a:t>
                      </a:r>
                      <a:r>
                        <a:rPr lang="sv-SE" sz="1400" i="0" kern="1200" dirty="0" err="1">
                          <a:solidFill>
                            <a:schemeClr val="tx1">
                              <a:lumMod val="50000"/>
                              <a:lumOff val="50000"/>
                            </a:schemeClr>
                          </a:solidFill>
                          <a:latin typeface="+mn-lt"/>
                          <a:ea typeface="+mn-ea"/>
                          <a:cs typeface="+mn-cs"/>
                        </a:rPr>
                        <a:t>e.g</a:t>
                      </a:r>
                      <a:r>
                        <a:rPr lang="sv-SE" sz="1400" i="0" kern="1200" dirty="0">
                          <a:solidFill>
                            <a:schemeClr val="tx1">
                              <a:lumMod val="50000"/>
                              <a:lumOff val="50000"/>
                            </a:schemeClr>
                          </a:solidFill>
                          <a:latin typeface="+mn-lt"/>
                          <a:ea typeface="+mn-ea"/>
                          <a:cs typeface="+mn-cs"/>
                        </a:rPr>
                        <a:t>. SI)</a:t>
                      </a:r>
                    </a:p>
                  </a:txBody>
                  <a:tcPr/>
                </a:tc>
                <a:extLst>
                  <a:ext uri="{0D108BD9-81ED-4DB2-BD59-A6C34878D82A}">
                    <a16:rowId xmlns:a16="http://schemas.microsoft.com/office/drawing/2014/main" val="10007"/>
                  </a:ext>
                </a:extLst>
              </a:tr>
              <a:tr h="370840">
                <a:tc>
                  <a:txBody>
                    <a:bodyPr/>
                    <a:lstStyle/>
                    <a:p>
                      <a:r>
                        <a:rPr lang="sv-SE" sz="1600" i="0" dirty="0" err="1">
                          <a:solidFill>
                            <a:schemeClr val="tx1">
                              <a:lumMod val="50000"/>
                              <a:lumOff val="50000"/>
                            </a:schemeClr>
                          </a:solidFill>
                        </a:rPr>
                        <a:t>Poland</a:t>
                      </a:r>
                      <a:r>
                        <a:rPr lang="sv-SE" sz="1600" i="0" dirty="0">
                          <a:solidFill>
                            <a:schemeClr val="tx1">
                              <a:lumMod val="50000"/>
                              <a:lumOff val="50000"/>
                            </a:schemeClr>
                          </a:solidFill>
                        </a:rPr>
                        <a:t> DTT</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sv-SE" sz="1400" i="0" dirty="0" err="1">
                          <a:solidFill>
                            <a:schemeClr val="tx1">
                              <a:lumMod val="50000"/>
                              <a:lumOff val="50000"/>
                            </a:schemeClr>
                          </a:solidFill>
                        </a:rPr>
                        <a:t>Might</a:t>
                      </a:r>
                      <a:r>
                        <a:rPr lang="sv-SE" sz="1400" i="0" dirty="0">
                          <a:solidFill>
                            <a:schemeClr val="tx1">
                              <a:lumMod val="50000"/>
                              <a:lumOff val="50000"/>
                            </a:schemeClr>
                          </a:solidFill>
                        </a:rPr>
                        <a:t> be</a:t>
                      </a:r>
                      <a:r>
                        <a:rPr lang="sv-SE" sz="1400" i="0" baseline="0" dirty="0">
                          <a:solidFill>
                            <a:schemeClr val="tx1">
                              <a:lumMod val="50000"/>
                              <a:lumOff val="50000"/>
                            </a:schemeClr>
                          </a:solidFill>
                        </a:rPr>
                        <a:t> </a:t>
                      </a:r>
                      <a:r>
                        <a:rPr lang="sv-SE" sz="1400" i="0" baseline="0" dirty="0" err="1">
                          <a:solidFill>
                            <a:schemeClr val="tx1">
                              <a:lumMod val="50000"/>
                              <a:lumOff val="50000"/>
                            </a:schemeClr>
                          </a:solidFill>
                        </a:rPr>
                        <a:t>b</a:t>
                      </a:r>
                      <a:r>
                        <a:rPr lang="sv-SE" sz="1400" i="0" dirty="0" err="1">
                          <a:solidFill>
                            <a:schemeClr val="tx1">
                              <a:lumMod val="50000"/>
                              <a:lumOff val="50000"/>
                            </a:schemeClr>
                          </a:solidFill>
                        </a:rPr>
                        <a:t>ased</a:t>
                      </a:r>
                      <a:r>
                        <a:rPr lang="sv-SE" sz="1400" i="0" dirty="0">
                          <a:solidFill>
                            <a:schemeClr val="tx1">
                              <a:lumMod val="50000"/>
                              <a:lumOff val="50000"/>
                            </a:schemeClr>
                          </a:solidFill>
                        </a:rPr>
                        <a:t> on/</a:t>
                      </a:r>
                      <a:r>
                        <a:rPr lang="sv-SE" sz="1400" i="0" dirty="0" err="1">
                          <a:solidFill>
                            <a:schemeClr val="tx1">
                              <a:lumMod val="50000"/>
                              <a:lumOff val="50000"/>
                            </a:schemeClr>
                          </a:solidFill>
                        </a:rPr>
                        <a:t>reference</a:t>
                      </a:r>
                      <a:r>
                        <a:rPr lang="sv-SE" sz="1400" i="0" dirty="0">
                          <a:solidFill>
                            <a:schemeClr val="tx1">
                              <a:lumMod val="50000"/>
                              <a:lumOff val="50000"/>
                            </a:schemeClr>
                          </a:solidFill>
                        </a:rPr>
                        <a:t> to NorDig IRD</a:t>
                      </a:r>
                    </a:p>
                  </a:txBody>
                  <a:tcPr/>
                </a:tc>
                <a:extLst>
                  <a:ext uri="{0D108BD9-81ED-4DB2-BD59-A6C34878D82A}">
                    <a16:rowId xmlns:a16="http://schemas.microsoft.com/office/drawing/2014/main" val="10008"/>
                  </a:ext>
                </a:extLst>
              </a:tr>
              <a:tr h="370840">
                <a:tc>
                  <a:txBody>
                    <a:bodyPr/>
                    <a:lstStyle/>
                    <a:p>
                      <a:r>
                        <a:rPr lang="sv-SE" sz="1600" i="0" dirty="0">
                          <a:solidFill>
                            <a:schemeClr val="tx1">
                              <a:lumMod val="50000"/>
                              <a:lumOff val="50000"/>
                            </a:schemeClr>
                          </a:solidFill>
                        </a:rPr>
                        <a:t>Standard Australia</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sv-SE" sz="1400" i="0" dirty="0">
                          <a:solidFill>
                            <a:schemeClr val="tx1">
                              <a:lumMod val="50000"/>
                              <a:lumOff val="50000"/>
                            </a:schemeClr>
                          </a:solidFill>
                        </a:rPr>
                        <a:t>Copyright </a:t>
                      </a:r>
                      <a:r>
                        <a:rPr lang="sv-SE" sz="1400" i="0" dirty="0" err="1">
                          <a:solidFill>
                            <a:schemeClr val="tx1">
                              <a:lumMod val="50000"/>
                              <a:lumOff val="50000"/>
                            </a:schemeClr>
                          </a:solidFill>
                        </a:rPr>
                        <a:t>agreement</a:t>
                      </a:r>
                      <a:r>
                        <a:rPr lang="sv-SE" sz="1400" i="0" dirty="0">
                          <a:solidFill>
                            <a:schemeClr val="tx1">
                              <a:lumMod val="50000"/>
                              <a:lumOff val="50000"/>
                            </a:schemeClr>
                          </a:solidFill>
                        </a:rPr>
                        <a:t> w NorDig</a:t>
                      </a:r>
                    </a:p>
                  </a:txBody>
                  <a:tcPr/>
                </a:tc>
                <a:extLst>
                  <a:ext uri="{0D108BD9-81ED-4DB2-BD59-A6C34878D82A}">
                    <a16:rowId xmlns:a16="http://schemas.microsoft.com/office/drawing/2014/main" val="3154107763"/>
                  </a:ext>
                </a:extLst>
              </a:tr>
            </a:tbl>
          </a:graphicData>
        </a:graphic>
      </p:graphicFrame>
      <p:sp>
        <p:nvSpPr>
          <p:cNvPr id="8" name="Rectangle 7"/>
          <p:cNvSpPr/>
          <p:nvPr/>
        </p:nvSpPr>
        <p:spPr>
          <a:xfrm>
            <a:off x="911424" y="911133"/>
            <a:ext cx="9937104" cy="769441"/>
          </a:xfrm>
          <a:prstGeom prst="rect">
            <a:avLst/>
          </a:prstGeom>
        </p:spPr>
        <p:txBody>
          <a:bodyPr wrap="square">
            <a:spAutoFit/>
          </a:bodyPr>
          <a:lstStyle/>
          <a:p>
            <a:r>
              <a:rPr lang="en-GB" sz="2000" dirty="0">
                <a:cs typeface="Tahoma" pitchFamily="34" charset="0"/>
              </a:rPr>
              <a:t>List of Countries using or referring to NorDig specifications</a:t>
            </a:r>
            <a:endParaRPr lang="en-GB" sz="1600" dirty="0">
              <a:cs typeface="Tahoma" pitchFamily="34" charset="0"/>
            </a:endParaRPr>
          </a:p>
          <a:p>
            <a:r>
              <a:rPr lang="en-GB" sz="1200" i="1" dirty="0">
                <a:solidFill>
                  <a:schemeClr val="bg1">
                    <a:lumMod val="50000"/>
                  </a:schemeClr>
                </a:solidFill>
                <a:cs typeface="Tahoma" pitchFamily="34" charset="0"/>
              </a:rPr>
              <a:t>Several IRD manufactures and other mentions that several other territories and DVB networks refers or uses NorDig as basis for their IRD specs (especially “newer” networks). Among reasons seems open spec and content </a:t>
            </a:r>
            <a:r>
              <a:rPr lang="en-GB" sz="1100" i="1" dirty="0">
                <a:solidFill>
                  <a:schemeClr val="bg1">
                    <a:lumMod val="50000"/>
                  </a:schemeClr>
                </a:solidFill>
                <a:cs typeface="Tahoma" pitchFamily="34" charset="0"/>
              </a:rPr>
              <a:t>(T2, HbbTV, subtitling etc). </a:t>
            </a:r>
            <a:endParaRPr lang="en-GB" sz="1200" i="1" dirty="0">
              <a:solidFill>
                <a:schemeClr val="bg1">
                  <a:lumMod val="50000"/>
                </a:schemeClr>
              </a:solidFill>
              <a:cs typeface="Tahoma" pitchFamily="34" charset="0"/>
            </a:endParaRPr>
          </a:p>
        </p:txBody>
      </p:sp>
    </p:spTree>
    <p:extLst>
      <p:ext uri="{BB962C8B-B14F-4D97-AF65-F5344CB8AC3E}">
        <p14:creationId xmlns:p14="http://schemas.microsoft.com/office/powerpoint/2010/main" val="93113070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ubrik 2"/>
          <p:cNvSpPr>
            <a:spLocks noGrp="1"/>
          </p:cNvSpPr>
          <p:nvPr>
            <p:ph type="title"/>
          </p:nvPr>
        </p:nvSpPr>
        <p:spPr>
          <a:xfrm>
            <a:off x="1199456" y="34254"/>
            <a:ext cx="8939336" cy="648072"/>
          </a:xfrm>
        </p:spPr>
        <p:txBody>
          <a:bodyPr/>
          <a:lstStyle/>
          <a:p>
            <a:pPr>
              <a:defRPr/>
            </a:pPr>
            <a:r>
              <a:rPr lang="en-GB" b="1" dirty="0"/>
              <a:t>NorDig T report - </a:t>
            </a:r>
            <a:r>
              <a:rPr lang="en-US" b="1" dirty="0"/>
              <a:t> </a:t>
            </a:r>
            <a:r>
              <a:rPr lang="en-US" sz="2000" b="1" dirty="0"/>
              <a:t>Annex E - </a:t>
            </a:r>
            <a:r>
              <a:rPr lang="sv-SE" sz="1800" b="1" dirty="0" err="1">
                <a:solidFill>
                  <a:schemeClr val="tx1"/>
                </a:solidFill>
              </a:rPr>
              <a:t>Website</a:t>
            </a:r>
            <a:r>
              <a:rPr lang="sv-SE" sz="1800" b="1" dirty="0">
                <a:solidFill>
                  <a:schemeClr val="tx1"/>
                </a:solidFill>
              </a:rPr>
              <a:t> &amp; </a:t>
            </a:r>
            <a:r>
              <a:rPr lang="sv-SE" sz="1800" b="1" dirty="0" err="1">
                <a:solidFill>
                  <a:schemeClr val="tx1"/>
                </a:solidFill>
              </a:rPr>
              <a:t>admin</a:t>
            </a:r>
            <a:br>
              <a:rPr lang="en-GB" sz="1800" b="1" dirty="0">
                <a:solidFill>
                  <a:schemeClr val="tx1"/>
                </a:solidFill>
              </a:rPr>
            </a:br>
            <a:r>
              <a:rPr lang="en-GB" sz="1400" b="1" dirty="0"/>
              <a:t>      </a:t>
            </a:r>
            <a:r>
              <a:rPr lang="en-US" sz="1400" b="1" dirty="0"/>
              <a:t>NorDig Excom meeting 14</a:t>
            </a:r>
            <a:r>
              <a:rPr lang="en-US" sz="1400" b="1" baseline="30000" dirty="0"/>
              <a:t>th</a:t>
            </a:r>
            <a:r>
              <a:rPr lang="en-US" sz="1400" b="1" dirty="0"/>
              <a:t> March 2024</a:t>
            </a:r>
            <a:endParaRPr lang="en-US" sz="1200" b="1" dirty="0"/>
          </a:p>
        </p:txBody>
      </p:sp>
      <p:sp>
        <p:nvSpPr>
          <p:cNvPr id="4" name="Platshållare för bildnummer 3"/>
          <p:cNvSpPr>
            <a:spLocks noGrp="1"/>
          </p:cNvSpPr>
          <p:nvPr>
            <p:ph type="sldNum" sz="quarter" idx="11"/>
          </p:nvPr>
        </p:nvSpPr>
        <p:spPr/>
        <p:txBody>
          <a:bodyPr/>
          <a:lstStyle/>
          <a:p>
            <a:pPr>
              <a:defRPr/>
            </a:pPr>
            <a:fld id="{CD43E73F-939E-41C0-A51D-E14F15C47D94}" type="slidenum">
              <a:rPr lang="en-US" smtClean="0"/>
              <a:pPr>
                <a:defRPr/>
              </a:pPr>
              <a:t>18</a:t>
            </a:fld>
            <a:endParaRPr lang="en-US"/>
          </a:p>
        </p:txBody>
      </p:sp>
      <p:sp>
        <p:nvSpPr>
          <p:cNvPr id="6" name="Platshållare för innehåll 1"/>
          <p:cNvSpPr txBox="1">
            <a:spLocks/>
          </p:cNvSpPr>
          <p:nvPr/>
        </p:nvSpPr>
        <p:spPr bwMode="auto">
          <a:xfrm>
            <a:off x="695400" y="836712"/>
            <a:ext cx="11017224" cy="5544616"/>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indent="-342900" eaLnBrk="0" hangingPunct="0">
              <a:spcBef>
                <a:spcPct val="20000"/>
              </a:spcBef>
              <a:buFont typeface="Arial" pitchFamily="34" charset="0"/>
              <a:buChar char="•"/>
              <a:defRPr/>
            </a:pPr>
            <a:r>
              <a:rPr lang="en-US" sz="2000" kern="0" dirty="0">
                <a:latin typeface="Calibri" pitchFamily="34" charset="0"/>
              </a:rPr>
              <a:t>NorDig Website and admin</a:t>
            </a:r>
          </a:p>
          <a:p>
            <a:pPr marL="800100" lvl="1" indent="-342900" eaLnBrk="0" hangingPunct="0">
              <a:spcBef>
                <a:spcPct val="20000"/>
              </a:spcBef>
              <a:buFont typeface="Arial" pitchFamily="34" charset="0"/>
              <a:buChar char="•"/>
              <a:defRPr/>
            </a:pPr>
            <a:r>
              <a:rPr lang="en-US" sz="1600" b="1" kern="0" dirty="0">
                <a:latin typeface="Calibri" pitchFamily="34" charset="0"/>
              </a:rPr>
              <a:t>E-mail reflector</a:t>
            </a:r>
            <a:r>
              <a:rPr lang="en-US" sz="1600" kern="0" dirty="0">
                <a:latin typeface="Calibri" pitchFamily="34" charset="0"/>
              </a:rPr>
              <a:t>: Implemented for NorDig Excom, </a:t>
            </a:r>
            <a:r>
              <a:rPr lang="en-US" sz="1600" kern="0" dirty="0" err="1">
                <a:latin typeface="Calibri" pitchFamily="34" charset="0"/>
              </a:rPr>
              <a:t>NorDigT</a:t>
            </a:r>
            <a:r>
              <a:rPr lang="en-US" sz="1600" kern="0" dirty="0">
                <a:latin typeface="Calibri" pitchFamily="34" charset="0"/>
              </a:rPr>
              <a:t> and all </a:t>
            </a:r>
            <a:r>
              <a:rPr lang="en-US" sz="1400" kern="0" dirty="0" err="1">
                <a:latin typeface="Calibri" pitchFamily="34" charset="0"/>
              </a:rPr>
              <a:t>NorDigT</a:t>
            </a:r>
            <a:r>
              <a:rPr lang="en-US" sz="1400" kern="0" dirty="0">
                <a:latin typeface="Calibri" pitchFamily="34" charset="0"/>
              </a:rPr>
              <a:t> subgroups and it works fine.</a:t>
            </a:r>
          </a:p>
          <a:p>
            <a:pPr marL="1257300" lvl="2" indent="-342900" eaLnBrk="0" hangingPunct="0">
              <a:spcBef>
                <a:spcPct val="20000"/>
              </a:spcBef>
              <a:buFont typeface="Arial" pitchFamily="34" charset="0"/>
              <a:buChar char="•"/>
              <a:defRPr/>
            </a:pPr>
            <a:r>
              <a:rPr lang="sv-SE" sz="1400" kern="0" dirty="0">
                <a:latin typeface="Calibri" pitchFamily="34" charset="0"/>
              </a:rPr>
              <a:t>NorDig via NorDig Excom </a:t>
            </a:r>
            <a:r>
              <a:rPr lang="sv-SE" sz="1400" kern="0" dirty="0" err="1">
                <a:latin typeface="Calibri" pitchFamily="34" charset="0"/>
              </a:rPr>
              <a:t>group</a:t>
            </a:r>
            <a:r>
              <a:rPr lang="sv-SE" sz="1400" kern="0" dirty="0">
                <a:latin typeface="Calibri" pitchFamily="34" charset="0"/>
              </a:rPr>
              <a:t> &lt;</a:t>
            </a:r>
            <a:r>
              <a:rPr lang="sv-SE" sz="1400" kern="0" dirty="0" err="1">
                <a:latin typeface="Calibri" pitchFamily="34" charset="0"/>
              </a:rPr>
              <a:t>excom_group@nordig.email</a:t>
            </a:r>
            <a:r>
              <a:rPr lang="sv-SE" sz="1400" kern="0" dirty="0">
                <a:latin typeface="Calibri" pitchFamily="34" charset="0"/>
              </a:rPr>
              <a:t>&gt;</a:t>
            </a:r>
          </a:p>
          <a:p>
            <a:pPr marL="1257300" lvl="2" indent="-342900" eaLnBrk="0" hangingPunct="0">
              <a:spcBef>
                <a:spcPct val="20000"/>
              </a:spcBef>
              <a:buFont typeface="Arial" pitchFamily="34" charset="0"/>
              <a:buChar char="•"/>
              <a:defRPr/>
            </a:pPr>
            <a:r>
              <a:rPr lang="da-DK" sz="1400" kern="0" dirty="0">
                <a:latin typeface="Calibri" pitchFamily="34" charset="0"/>
              </a:rPr>
              <a:t>NorDigT group &lt;nordigt_group@nordig.email&gt;</a:t>
            </a:r>
          </a:p>
          <a:p>
            <a:pPr marL="1257300" lvl="2" indent="-342900" eaLnBrk="0" hangingPunct="0">
              <a:spcBef>
                <a:spcPct val="20000"/>
              </a:spcBef>
              <a:buFont typeface="Arial" pitchFamily="34" charset="0"/>
              <a:buChar char="•"/>
              <a:defRPr/>
            </a:pPr>
            <a:r>
              <a:rPr lang="en-US" sz="1400" kern="0" dirty="0">
                <a:latin typeface="Calibri" pitchFamily="34" charset="0"/>
              </a:rPr>
              <a:t>NorDig Drafting group </a:t>
            </a:r>
            <a:r>
              <a:rPr lang="en-US" sz="1400" kern="0" dirty="0" err="1">
                <a:latin typeface="Calibri" pitchFamily="34" charset="0"/>
                <a:hlinkClick r:id="rId2">
                  <a:extLst>
                    <a:ext uri="{A12FA001-AC4F-418D-AE19-62706E023703}">
                      <ahyp:hlinkClr xmlns:ahyp="http://schemas.microsoft.com/office/drawing/2018/hyperlinkcolor" val="tx"/>
                    </a:ext>
                  </a:extLst>
                </a:hlinkClick>
              </a:rPr>
              <a:t>drafting_group@nordig.email</a:t>
            </a:r>
            <a:endParaRPr lang="en-US" sz="1400" kern="0" dirty="0">
              <a:latin typeface="Calibri" pitchFamily="34" charset="0"/>
            </a:endParaRPr>
          </a:p>
          <a:p>
            <a:pPr marL="1257300" lvl="2" indent="-342900" eaLnBrk="0" hangingPunct="0">
              <a:spcBef>
                <a:spcPct val="20000"/>
              </a:spcBef>
              <a:buFont typeface="Arial" pitchFamily="34" charset="0"/>
              <a:buChar char="•"/>
              <a:defRPr/>
            </a:pPr>
            <a:r>
              <a:rPr lang="en-US" sz="1400" kern="0" dirty="0">
                <a:latin typeface="Calibri" pitchFamily="34" charset="0"/>
              </a:rPr>
              <a:t>NorDig EPG group &lt;</a:t>
            </a:r>
            <a:r>
              <a:rPr lang="en-US" sz="1400" kern="0" dirty="0" err="1">
                <a:latin typeface="Calibri" pitchFamily="34" charset="0"/>
              </a:rPr>
              <a:t>epg_group@nordig.email</a:t>
            </a:r>
            <a:r>
              <a:rPr lang="en-US" sz="1400" kern="0" dirty="0">
                <a:latin typeface="Calibri" pitchFamily="34" charset="0"/>
              </a:rPr>
              <a:t>&gt; </a:t>
            </a:r>
            <a:r>
              <a:rPr lang="en-US" sz="1400" kern="0" dirty="0">
                <a:solidFill>
                  <a:schemeClr val="bg1">
                    <a:lumMod val="65000"/>
                  </a:schemeClr>
                </a:solidFill>
                <a:latin typeface="Calibri" pitchFamily="34" charset="0"/>
              </a:rPr>
              <a:t> </a:t>
            </a:r>
          </a:p>
          <a:p>
            <a:pPr marL="1257300" lvl="2" indent="-342900" eaLnBrk="0" hangingPunct="0">
              <a:spcBef>
                <a:spcPct val="20000"/>
              </a:spcBef>
              <a:buFont typeface="Arial" pitchFamily="34" charset="0"/>
              <a:buChar char="•"/>
              <a:defRPr/>
            </a:pPr>
            <a:r>
              <a:rPr lang="en-US" sz="1400" kern="0" dirty="0">
                <a:latin typeface="Calibri" pitchFamily="34" charset="0"/>
              </a:rPr>
              <a:t>NorDig Accessibility group &lt;</a:t>
            </a:r>
            <a:r>
              <a:rPr lang="en-US" sz="1400" kern="0" dirty="0" err="1">
                <a:latin typeface="Calibri" pitchFamily="34" charset="0"/>
                <a:hlinkClick r:id="rId3">
                  <a:extLst>
                    <a:ext uri="{A12FA001-AC4F-418D-AE19-62706E023703}">
                      <ahyp:hlinkClr xmlns:ahyp="http://schemas.microsoft.com/office/drawing/2018/hyperlinkcolor" val="tx"/>
                    </a:ext>
                  </a:extLst>
                </a:hlinkClick>
              </a:rPr>
              <a:t>accessibility_group@nordig.email</a:t>
            </a:r>
            <a:r>
              <a:rPr lang="en-US" sz="1400" kern="0" dirty="0">
                <a:latin typeface="Calibri" pitchFamily="34" charset="0"/>
              </a:rPr>
              <a:t>&gt;</a:t>
            </a:r>
            <a:endParaRPr lang="en-GB" sz="1400" kern="0" dirty="0">
              <a:latin typeface="Calibri" pitchFamily="34" charset="0"/>
            </a:endParaRPr>
          </a:p>
          <a:p>
            <a:pPr marL="1257300" lvl="2" indent="-342900" eaLnBrk="0" hangingPunct="0">
              <a:spcBef>
                <a:spcPct val="20000"/>
              </a:spcBef>
              <a:buFont typeface="Arial" pitchFamily="34" charset="0"/>
              <a:buChar char="•"/>
              <a:defRPr/>
            </a:pPr>
            <a:endParaRPr lang="en-US" sz="1400" kern="0" dirty="0">
              <a:solidFill>
                <a:srgbClr val="0070C0"/>
              </a:solidFill>
              <a:latin typeface="Calibri" pitchFamily="34" charset="0"/>
            </a:endParaRPr>
          </a:p>
          <a:p>
            <a:pPr marL="1257300" lvl="2" indent="-342900" eaLnBrk="0" hangingPunct="0">
              <a:spcBef>
                <a:spcPct val="20000"/>
              </a:spcBef>
              <a:buFont typeface="Arial" pitchFamily="34" charset="0"/>
              <a:buChar char="•"/>
              <a:defRPr/>
            </a:pPr>
            <a:r>
              <a:rPr lang="en-US" sz="1400" kern="0" dirty="0">
                <a:solidFill>
                  <a:schemeClr val="bg1">
                    <a:lumMod val="65000"/>
                  </a:schemeClr>
                </a:solidFill>
                <a:latin typeface="Calibri" pitchFamily="34" charset="0"/>
              </a:rPr>
              <a:t> (NorDig </a:t>
            </a:r>
            <a:r>
              <a:rPr lang="en-US" sz="1400" kern="0" dirty="0" err="1">
                <a:solidFill>
                  <a:schemeClr val="bg1">
                    <a:lumMod val="65000"/>
                  </a:schemeClr>
                </a:solidFill>
                <a:latin typeface="Calibri" pitchFamily="34" charset="0"/>
              </a:rPr>
              <a:t>RoO</a:t>
            </a:r>
            <a:r>
              <a:rPr lang="en-US" sz="1400" kern="0" dirty="0">
                <a:solidFill>
                  <a:schemeClr val="bg1">
                    <a:lumMod val="65000"/>
                  </a:schemeClr>
                </a:solidFill>
                <a:latin typeface="Calibri" pitchFamily="34" charset="0"/>
              </a:rPr>
              <a:t> group &lt;</a:t>
            </a:r>
            <a:r>
              <a:rPr lang="en-US" sz="1400" kern="0" dirty="0" err="1">
                <a:solidFill>
                  <a:schemeClr val="bg1">
                    <a:lumMod val="65000"/>
                  </a:schemeClr>
                </a:solidFill>
                <a:latin typeface="Calibri" pitchFamily="34" charset="0"/>
              </a:rPr>
              <a:t>roo_group@nordig.email</a:t>
            </a:r>
            <a:r>
              <a:rPr lang="en-US" sz="1400" kern="0" dirty="0">
                <a:solidFill>
                  <a:schemeClr val="bg1">
                    <a:lumMod val="65000"/>
                  </a:schemeClr>
                </a:solidFill>
                <a:latin typeface="Calibri" pitchFamily="34" charset="0"/>
              </a:rPr>
              <a:t>&gt;  inactive group) </a:t>
            </a:r>
          </a:p>
          <a:p>
            <a:pPr marL="1257300" lvl="2" indent="-342900" eaLnBrk="0" hangingPunct="0">
              <a:spcBef>
                <a:spcPct val="20000"/>
              </a:spcBef>
              <a:buFont typeface="Arial" pitchFamily="34" charset="0"/>
              <a:buChar char="•"/>
              <a:defRPr/>
            </a:pPr>
            <a:r>
              <a:rPr lang="en-US" sz="1400" kern="0" dirty="0">
                <a:solidFill>
                  <a:schemeClr val="bg1">
                    <a:lumMod val="65000"/>
                  </a:schemeClr>
                </a:solidFill>
                <a:latin typeface="Calibri" pitchFamily="34" charset="0"/>
              </a:rPr>
              <a:t> (NorDig Test group &lt;</a:t>
            </a:r>
            <a:r>
              <a:rPr lang="en-US" sz="1400" kern="0" dirty="0" err="1">
                <a:solidFill>
                  <a:schemeClr val="bg1">
                    <a:lumMod val="65000"/>
                  </a:schemeClr>
                </a:solidFill>
                <a:latin typeface="Calibri" pitchFamily="34" charset="0"/>
              </a:rPr>
              <a:t>test_group@nordig.email</a:t>
            </a:r>
            <a:r>
              <a:rPr lang="en-US" sz="1400" kern="0" dirty="0">
                <a:solidFill>
                  <a:schemeClr val="bg1">
                    <a:lumMod val="65000"/>
                  </a:schemeClr>
                </a:solidFill>
                <a:latin typeface="Calibri" pitchFamily="34" charset="0"/>
              </a:rPr>
              <a:t>&gt;   inactive group) </a:t>
            </a:r>
          </a:p>
          <a:p>
            <a:pPr marL="1257300" lvl="2" indent="-342900" eaLnBrk="0" hangingPunct="0">
              <a:spcBef>
                <a:spcPct val="20000"/>
              </a:spcBef>
              <a:buFont typeface="Arial" pitchFamily="34" charset="0"/>
              <a:buChar char="•"/>
              <a:defRPr/>
            </a:pPr>
            <a:r>
              <a:rPr lang="en-US" sz="1400" kern="0" dirty="0">
                <a:solidFill>
                  <a:schemeClr val="bg1">
                    <a:lumMod val="65000"/>
                  </a:schemeClr>
                </a:solidFill>
                <a:latin typeface="Calibri" pitchFamily="34" charset="0"/>
              </a:rPr>
              <a:t> (NorDig API group &lt;</a:t>
            </a:r>
            <a:r>
              <a:rPr lang="en-US" sz="1400" kern="0" dirty="0" err="1">
                <a:solidFill>
                  <a:schemeClr val="bg1">
                    <a:lumMod val="65000"/>
                  </a:schemeClr>
                </a:solidFill>
                <a:latin typeface="Calibri" pitchFamily="34" charset="0"/>
              </a:rPr>
              <a:t>api_group@nordig.email</a:t>
            </a:r>
            <a:r>
              <a:rPr lang="en-US" sz="1400" kern="0" dirty="0">
                <a:solidFill>
                  <a:schemeClr val="bg1">
                    <a:lumMod val="65000"/>
                  </a:schemeClr>
                </a:solidFill>
                <a:latin typeface="Calibri" pitchFamily="34" charset="0"/>
              </a:rPr>
              <a:t>&gt;  inactive group)</a:t>
            </a:r>
            <a:endParaRPr lang="en-GB" sz="1400" kern="0" dirty="0">
              <a:solidFill>
                <a:schemeClr val="bg1">
                  <a:lumMod val="65000"/>
                </a:schemeClr>
              </a:solidFill>
              <a:latin typeface="Calibri" pitchFamily="34" charset="0"/>
            </a:endParaRPr>
          </a:p>
          <a:p>
            <a:pPr marL="1257300" lvl="2" indent="-342900" eaLnBrk="0" hangingPunct="0">
              <a:spcBef>
                <a:spcPct val="20000"/>
              </a:spcBef>
              <a:buFont typeface="Arial" pitchFamily="34" charset="0"/>
              <a:buChar char="•"/>
              <a:defRPr/>
            </a:pPr>
            <a:r>
              <a:rPr lang="en-US" sz="1400" kern="0" dirty="0">
                <a:solidFill>
                  <a:schemeClr val="bg1">
                    <a:lumMod val="65000"/>
                  </a:schemeClr>
                </a:solidFill>
                <a:latin typeface="Calibri" pitchFamily="34" charset="0"/>
              </a:rPr>
              <a:t> (NorDig Audio group &lt;</a:t>
            </a:r>
            <a:r>
              <a:rPr lang="en-US" sz="1400" kern="0" dirty="0" err="1">
                <a:solidFill>
                  <a:schemeClr val="bg1">
                    <a:lumMod val="65000"/>
                  </a:schemeClr>
                </a:solidFill>
                <a:latin typeface="Calibri" pitchFamily="34" charset="0"/>
                <a:hlinkClick r:id="rId4">
                  <a:extLst>
                    <a:ext uri="{A12FA001-AC4F-418D-AE19-62706E023703}">
                      <ahyp:hlinkClr xmlns:ahyp="http://schemas.microsoft.com/office/drawing/2018/hyperlinkcolor" val="tx"/>
                    </a:ext>
                  </a:extLst>
                </a:hlinkClick>
              </a:rPr>
              <a:t>audio_group@nordig.email</a:t>
            </a:r>
            <a:r>
              <a:rPr lang="en-US" sz="1400" kern="0" dirty="0">
                <a:solidFill>
                  <a:schemeClr val="bg1">
                    <a:lumMod val="65000"/>
                  </a:schemeClr>
                </a:solidFill>
                <a:latin typeface="Calibri" pitchFamily="34" charset="0"/>
              </a:rPr>
              <a:t>&gt;  inactive group)</a:t>
            </a:r>
          </a:p>
          <a:p>
            <a:pPr marL="1257300" lvl="2" indent="-342900" eaLnBrk="0" hangingPunct="0">
              <a:spcBef>
                <a:spcPct val="20000"/>
              </a:spcBef>
              <a:buFont typeface="Arial" pitchFamily="34" charset="0"/>
              <a:buChar char="•"/>
              <a:defRPr/>
            </a:pPr>
            <a:r>
              <a:rPr lang="en-US" sz="1400" kern="0" dirty="0">
                <a:solidFill>
                  <a:schemeClr val="bg1">
                    <a:lumMod val="65000"/>
                  </a:schemeClr>
                </a:solidFill>
                <a:latin typeface="Calibri" pitchFamily="34" charset="0"/>
              </a:rPr>
              <a:t> (NorDig Video group &lt;</a:t>
            </a:r>
            <a:r>
              <a:rPr lang="en-US" sz="1400" kern="0" dirty="0" err="1">
                <a:solidFill>
                  <a:schemeClr val="bg1">
                    <a:lumMod val="65000"/>
                  </a:schemeClr>
                </a:solidFill>
                <a:latin typeface="Calibri" pitchFamily="34" charset="0"/>
              </a:rPr>
              <a:t>video_group@nordig.email</a:t>
            </a:r>
            <a:r>
              <a:rPr lang="en-US" sz="1400" kern="0" dirty="0">
                <a:solidFill>
                  <a:schemeClr val="bg1">
                    <a:lumMod val="65000"/>
                  </a:schemeClr>
                </a:solidFill>
                <a:latin typeface="Calibri" pitchFamily="34" charset="0"/>
              </a:rPr>
              <a:t>&gt;  inactive group)</a:t>
            </a:r>
            <a:endParaRPr lang="en-GB" sz="1400" kern="0" dirty="0">
              <a:solidFill>
                <a:schemeClr val="bg1">
                  <a:lumMod val="65000"/>
                </a:schemeClr>
              </a:solidFill>
              <a:latin typeface="Calibri" pitchFamily="34" charset="0"/>
            </a:endParaRPr>
          </a:p>
          <a:p>
            <a:pPr marL="1257300" lvl="2" indent="-342900" eaLnBrk="0" hangingPunct="0">
              <a:spcBef>
                <a:spcPct val="20000"/>
              </a:spcBef>
              <a:buFont typeface="Arial" pitchFamily="34" charset="0"/>
              <a:buChar char="•"/>
              <a:defRPr/>
            </a:pPr>
            <a:r>
              <a:rPr lang="en-US" sz="1400" kern="0" dirty="0">
                <a:solidFill>
                  <a:schemeClr val="bg1">
                    <a:lumMod val="65000"/>
                  </a:schemeClr>
                </a:solidFill>
                <a:latin typeface="Calibri" pitchFamily="34" charset="0"/>
              </a:rPr>
              <a:t> (NorDig Accessibility group &lt;</a:t>
            </a:r>
            <a:r>
              <a:rPr lang="en-US" sz="1400" kern="0" dirty="0" err="1">
                <a:solidFill>
                  <a:schemeClr val="bg1">
                    <a:lumMod val="65000"/>
                  </a:schemeClr>
                </a:solidFill>
                <a:latin typeface="Calibri" pitchFamily="34" charset="0"/>
                <a:hlinkClick r:id="rId3">
                  <a:extLst>
                    <a:ext uri="{A12FA001-AC4F-418D-AE19-62706E023703}">
                      <ahyp:hlinkClr xmlns:ahyp="http://schemas.microsoft.com/office/drawing/2018/hyperlinkcolor" val="tx"/>
                    </a:ext>
                  </a:extLst>
                </a:hlinkClick>
              </a:rPr>
              <a:t>accessibility_group@nordig.email</a:t>
            </a:r>
            <a:r>
              <a:rPr lang="en-US" sz="1400" kern="0" dirty="0">
                <a:solidFill>
                  <a:schemeClr val="bg1">
                    <a:lumMod val="65000"/>
                  </a:schemeClr>
                </a:solidFill>
                <a:latin typeface="Calibri" pitchFamily="34" charset="0"/>
              </a:rPr>
              <a:t>&gt;  inactive group) </a:t>
            </a:r>
            <a:endParaRPr lang="en-GB" sz="1400" kern="0" dirty="0">
              <a:solidFill>
                <a:schemeClr val="bg1">
                  <a:lumMod val="65000"/>
                </a:schemeClr>
              </a:solidFill>
              <a:latin typeface="Calibri" pitchFamily="34" charset="0"/>
            </a:endParaRPr>
          </a:p>
          <a:p>
            <a:pPr marL="1714500" lvl="3" indent="-342900" eaLnBrk="0" hangingPunct="0">
              <a:spcBef>
                <a:spcPct val="20000"/>
              </a:spcBef>
              <a:buFont typeface="Arial" pitchFamily="34" charset="0"/>
              <a:buChar char="•"/>
              <a:defRPr/>
            </a:pPr>
            <a:r>
              <a:rPr lang="en-GB" sz="1600" i="1" kern="0" dirty="0" err="1">
                <a:latin typeface="Calibri" pitchFamily="34" charset="0"/>
              </a:rPr>
              <a:t>HowTo</a:t>
            </a:r>
            <a:r>
              <a:rPr lang="en-GB" sz="1600" i="1" kern="0" dirty="0">
                <a:latin typeface="Calibri" pitchFamily="34" charset="0"/>
              </a:rPr>
              <a:t>: </a:t>
            </a:r>
            <a:r>
              <a:rPr lang="en-US" sz="1600" i="1" kern="0" dirty="0">
                <a:latin typeface="Calibri" pitchFamily="34" charset="0"/>
              </a:rPr>
              <a:t> </a:t>
            </a:r>
            <a:r>
              <a:rPr lang="en-US" sz="1050" i="1" kern="0" dirty="0">
                <a:latin typeface="Calibri" pitchFamily="34" charset="0"/>
              </a:rPr>
              <a:t>When you send an email to your group mail ex.  </a:t>
            </a:r>
            <a:r>
              <a:rPr lang="en-US" sz="1050" i="1" kern="0" dirty="0" err="1">
                <a:latin typeface="Calibri" pitchFamily="34" charset="0"/>
              </a:rPr>
              <a:t>epg_group@nordig.email</a:t>
            </a:r>
            <a:r>
              <a:rPr lang="en-US" sz="1050" i="1" kern="0" dirty="0">
                <a:latin typeface="Calibri" pitchFamily="34" charset="0"/>
              </a:rPr>
              <a:t> , every member of the list will get the email. Reply only to the sender: in the bottom of the mail you find a link “reply to sender”. Changes your settings: You can change the email address where you receive the group mail by using the “My settings” link in the bottom of all mails send using the group mail address.  The is a quick start guide for more information at this link: </a:t>
            </a:r>
            <a:r>
              <a:rPr lang="en-US" sz="1050" i="1" kern="0" dirty="0">
                <a:latin typeface="Calibri" pitchFamily="34" charset="0"/>
                <a:hlinkClick r:id="rId5">
                  <a:extLst>
                    <a:ext uri="{A12FA001-AC4F-418D-AE19-62706E023703}">
                      <ahyp:hlinkClr xmlns:ahyp="http://schemas.microsoft.com/office/drawing/2018/hyperlinkcolor" val="tx"/>
                    </a:ext>
                  </a:extLst>
                </a:hlinkClick>
              </a:rPr>
              <a:t>https://gaggle.email/quick-start-for-members</a:t>
            </a:r>
            <a:r>
              <a:rPr lang="en-US" sz="1050" i="1" kern="0" dirty="0">
                <a:latin typeface="Calibri" pitchFamily="34" charset="0"/>
              </a:rPr>
              <a:t>. If need to get a overview over which groups you member of you can see it here: </a:t>
            </a:r>
            <a:r>
              <a:rPr lang="en-US" sz="1050" i="1" kern="0" dirty="0">
                <a:latin typeface="Calibri" pitchFamily="34" charset="0"/>
                <a:hlinkClick r:id="rId6">
                  <a:extLst>
                    <a:ext uri="{A12FA001-AC4F-418D-AE19-62706E023703}">
                      <ahyp:hlinkClr xmlns:ahyp="http://schemas.microsoft.com/office/drawing/2018/hyperlinkcolor" val="tx"/>
                    </a:ext>
                  </a:extLst>
                </a:hlinkClick>
              </a:rPr>
              <a:t>https://gaggle.email/find</a:t>
            </a:r>
            <a:r>
              <a:rPr lang="en-US" sz="1050" i="1" kern="0" dirty="0">
                <a:latin typeface="Calibri" pitchFamily="34" charset="0"/>
              </a:rPr>
              <a:t>. NorDig admin contact Peter </a:t>
            </a:r>
            <a:r>
              <a:rPr lang="en-US" sz="1050" i="1" kern="0" dirty="0" err="1">
                <a:latin typeface="Calibri" pitchFamily="34" charset="0"/>
              </a:rPr>
              <a:t>Molsted</a:t>
            </a:r>
            <a:r>
              <a:rPr lang="en-US" sz="1050" i="1" kern="0" dirty="0">
                <a:latin typeface="Calibri" pitchFamily="34" charset="0"/>
              </a:rPr>
              <a:t> (peter@ moelstedconsulting.dk)</a:t>
            </a:r>
          </a:p>
          <a:p>
            <a:pPr marL="800100" lvl="1" indent="-342900" eaLnBrk="0" hangingPunct="0">
              <a:spcBef>
                <a:spcPct val="20000"/>
              </a:spcBef>
              <a:buFont typeface="Arial" pitchFamily="34" charset="0"/>
              <a:buChar char="•"/>
              <a:defRPr/>
            </a:pPr>
            <a:r>
              <a:rPr lang="en-GB" sz="1600" b="1" kern="0" dirty="0">
                <a:latin typeface="Calibri" pitchFamily="34" charset="0"/>
              </a:rPr>
              <a:t>History page </a:t>
            </a:r>
            <a:r>
              <a:rPr lang="en-GB" sz="1600" kern="0" dirty="0">
                <a:latin typeface="Calibri" pitchFamily="34" charset="0"/>
              </a:rPr>
              <a:t>with old versions of our specifications implemented </a:t>
            </a:r>
            <a:r>
              <a:rPr lang="en-GB" sz="1100" i="1" kern="0" dirty="0">
                <a:latin typeface="Calibri" pitchFamily="34" charset="0"/>
              </a:rPr>
              <a:t>(https://nordig.org/specifications/specifications-archive/)</a:t>
            </a:r>
            <a:endParaRPr lang="en-GB" sz="1600" i="1" kern="0" dirty="0">
              <a:latin typeface="Calibri" pitchFamily="34" charset="0"/>
            </a:endParaRPr>
          </a:p>
          <a:p>
            <a:pPr marL="800100" lvl="1" indent="-342900" eaLnBrk="0" hangingPunct="0">
              <a:spcBef>
                <a:spcPct val="20000"/>
              </a:spcBef>
              <a:buFont typeface="Arial" pitchFamily="34" charset="0"/>
              <a:buChar char="•"/>
              <a:defRPr/>
            </a:pPr>
            <a:r>
              <a:rPr lang="en-GB" sz="1600" kern="0" dirty="0">
                <a:latin typeface="Calibri" pitchFamily="34" charset="0"/>
              </a:rPr>
              <a:t>Website, e-mail </a:t>
            </a:r>
            <a:r>
              <a:rPr lang="en-GB" sz="1600" b="1" kern="0" dirty="0">
                <a:latin typeface="Calibri" pitchFamily="34" charset="0"/>
              </a:rPr>
              <a:t>notifications</a:t>
            </a:r>
            <a:r>
              <a:rPr lang="en-GB" sz="1600" kern="0" dirty="0">
                <a:latin typeface="Calibri" pitchFamily="34" charset="0"/>
              </a:rPr>
              <a:t> for changes and new uploaded documents on NorDig website, </a:t>
            </a:r>
            <a:r>
              <a:rPr lang="en-GB" sz="1200" i="1" kern="0" dirty="0">
                <a:latin typeface="Calibri" pitchFamily="34" charset="0"/>
              </a:rPr>
              <a:t>(</a:t>
            </a:r>
            <a:r>
              <a:rPr lang="en-GB" sz="1100" i="1" kern="0" dirty="0">
                <a:latin typeface="Calibri" pitchFamily="34" charset="0"/>
              </a:rPr>
              <a:t>see https://nordig.org/wp-content/uploads/2016/11/Change-your-mail-notification-.pdf </a:t>
            </a:r>
            <a:r>
              <a:rPr lang="en-GB" sz="1200" i="1" kern="0" dirty="0">
                <a:latin typeface="Calibri" pitchFamily="34" charset="0"/>
              </a:rPr>
              <a:t>same as before)</a:t>
            </a:r>
          </a:p>
          <a:p>
            <a:pPr marL="342900" indent="-342900" eaLnBrk="0" hangingPunct="0">
              <a:spcBef>
                <a:spcPct val="20000"/>
              </a:spcBef>
              <a:buFont typeface="Arial" pitchFamily="34" charset="0"/>
              <a:buChar char="•"/>
              <a:defRPr/>
            </a:pPr>
            <a:endParaRPr lang="en-US" sz="2000" kern="0" dirty="0">
              <a:latin typeface="Calibri" pitchFamily="34" charset="0"/>
            </a:endParaRPr>
          </a:p>
        </p:txBody>
      </p:sp>
    </p:spTree>
    <p:extLst>
      <p:ext uri="{BB962C8B-B14F-4D97-AF65-F5344CB8AC3E}">
        <p14:creationId xmlns:p14="http://schemas.microsoft.com/office/powerpoint/2010/main" val="132671378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ubrik 2"/>
          <p:cNvSpPr>
            <a:spLocks noGrp="1"/>
          </p:cNvSpPr>
          <p:nvPr>
            <p:ph type="title"/>
          </p:nvPr>
        </p:nvSpPr>
        <p:spPr>
          <a:xfrm>
            <a:off x="2423592" y="34254"/>
            <a:ext cx="8424936" cy="648072"/>
          </a:xfrm>
        </p:spPr>
        <p:txBody>
          <a:bodyPr/>
          <a:lstStyle/>
          <a:p>
            <a:pPr>
              <a:defRPr/>
            </a:pPr>
            <a:r>
              <a:rPr lang="en-GB" b="1" dirty="0"/>
              <a:t>NorDig T report - </a:t>
            </a:r>
            <a:r>
              <a:rPr lang="en-US" b="1" dirty="0"/>
              <a:t> </a:t>
            </a:r>
            <a:r>
              <a:rPr lang="sv-SE" sz="1800" b="1" dirty="0">
                <a:solidFill>
                  <a:schemeClr val="tx1"/>
                </a:solidFill>
              </a:rPr>
              <a:t>IRD, </a:t>
            </a:r>
            <a:r>
              <a:rPr lang="sv-SE" sz="1800" b="1" dirty="0" err="1">
                <a:solidFill>
                  <a:schemeClr val="tx1"/>
                </a:solidFill>
              </a:rPr>
              <a:t>TestPlan</a:t>
            </a:r>
            <a:r>
              <a:rPr lang="sv-SE" sz="1800" b="1" dirty="0">
                <a:solidFill>
                  <a:schemeClr val="tx1"/>
                </a:solidFill>
              </a:rPr>
              <a:t> and </a:t>
            </a:r>
            <a:r>
              <a:rPr lang="sv-SE" sz="1800" b="1" dirty="0" err="1">
                <a:solidFill>
                  <a:schemeClr val="tx1"/>
                </a:solidFill>
              </a:rPr>
              <a:t>RoO</a:t>
            </a:r>
            <a:r>
              <a:rPr lang="sv-SE" sz="1800" b="1" dirty="0">
                <a:solidFill>
                  <a:schemeClr val="tx1"/>
                </a:solidFill>
              </a:rPr>
              <a:t> </a:t>
            </a:r>
            <a:r>
              <a:rPr lang="sv-SE" sz="1800" b="1" dirty="0" err="1">
                <a:solidFill>
                  <a:schemeClr val="tx1"/>
                </a:solidFill>
              </a:rPr>
              <a:t>spec</a:t>
            </a:r>
            <a:r>
              <a:rPr lang="sv-SE" sz="1800" b="1" dirty="0">
                <a:solidFill>
                  <a:schemeClr val="tx1"/>
                </a:solidFill>
              </a:rPr>
              <a:t>, status </a:t>
            </a:r>
            <a:r>
              <a:rPr lang="sv-SE" sz="1600" b="1" dirty="0" err="1">
                <a:solidFill>
                  <a:schemeClr val="tx1"/>
                </a:solidFill>
              </a:rPr>
              <a:t>current</a:t>
            </a:r>
            <a:r>
              <a:rPr lang="sv-SE" sz="1600" b="1" dirty="0">
                <a:solidFill>
                  <a:schemeClr val="tx1"/>
                </a:solidFill>
              </a:rPr>
              <a:t> versions</a:t>
            </a:r>
            <a:br>
              <a:rPr lang="en-GB" sz="1600" b="1" dirty="0">
                <a:solidFill>
                  <a:schemeClr val="tx1"/>
                </a:solidFill>
              </a:rPr>
            </a:br>
            <a:r>
              <a:rPr lang="en-US" sz="1400" b="1" dirty="0"/>
              <a:t>     NorDig Excom meeting 14</a:t>
            </a:r>
            <a:r>
              <a:rPr lang="en-US" sz="1400" b="1" baseline="30000" dirty="0"/>
              <a:t>th</a:t>
            </a:r>
            <a:r>
              <a:rPr lang="en-US" sz="1400" b="1" dirty="0"/>
              <a:t> March 2024 </a:t>
            </a:r>
            <a:endParaRPr lang="en-US" sz="1200" b="1" dirty="0"/>
          </a:p>
        </p:txBody>
      </p:sp>
      <p:sp>
        <p:nvSpPr>
          <p:cNvPr id="4" name="Platshållare för bildnummer 3"/>
          <p:cNvSpPr>
            <a:spLocks noGrp="1"/>
          </p:cNvSpPr>
          <p:nvPr>
            <p:ph type="sldNum" sz="quarter" idx="11"/>
          </p:nvPr>
        </p:nvSpPr>
        <p:spPr/>
        <p:txBody>
          <a:bodyPr/>
          <a:lstStyle/>
          <a:p>
            <a:pPr>
              <a:defRPr/>
            </a:pPr>
            <a:fld id="{CD43E73F-939E-41C0-A51D-E14F15C47D94}" type="slidenum">
              <a:rPr lang="en-US" smtClean="0"/>
              <a:pPr>
                <a:defRPr/>
              </a:pPr>
              <a:t>2</a:t>
            </a:fld>
            <a:endParaRPr lang="en-US"/>
          </a:p>
        </p:txBody>
      </p:sp>
      <p:sp>
        <p:nvSpPr>
          <p:cNvPr id="6" name="Platshållare för innehåll 1"/>
          <p:cNvSpPr txBox="1">
            <a:spLocks/>
          </p:cNvSpPr>
          <p:nvPr/>
        </p:nvSpPr>
        <p:spPr bwMode="auto">
          <a:xfrm>
            <a:off x="1858693" y="855650"/>
            <a:ext cx="8712968" cy="529833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eaLnBrk="0" hangingPunct="0">
              <a:spcBef>
                <a:spcPct val="20000"/>
              </a:spcBef>
              <a:defRPr/>
            </a:pPr>
            <a:r>
              <a:rPr lang="en-US" b="1" kern="0" dirty="0">
                <a:latin typeface="+mn-lt"/>
              </a:rPr>
              <a:t>Status specifications </a:t>
            </a:r>
            <a:r>
              <a:rPr lang="en-US" sz="1400" b="1" kern="0" dirty="0">
                <a:latin typeface="Arial Narrow" panose="020B0606020202030204" pitchFamily="34" charset="0"/>
              </a:rPr>
              <a:t> - current latest published</a:t>
            </a:r>
            <a:endParaRPr lang="en-US" sz="1600" b="1" kern="0" dirty="0">
              <a:latin typeface="Arial Narrow" panose="020B0606020202030204" pitchFamily="34" charset="0"/>
            </a:endParaRPr>
          </a:p>
          <a:p>
            <a:pPr marL="342900" indent="-342900" eaLnBrk="0" hangingPunct="0">
              <a:spcBef>
                <a:spcPct val="20000"/>
              </a:spcBef>
              <a:buFont typeface="Arial" pitchFamily="34" charset="0"/>
              <a:buChar char="•"/>
              <a:defRPr/>
            </a:pPr>
            <a:r>
              <a:rPr lang="en-US" sz="1600" kern="0" dirty="0">
                <a:latin typeface="+mn-lt"/>
              </a:rPr>
              <a:t>NorDig Unified IRD specification</a:t>
            </a:r>
            <a:endParaRPr lang="en-US" sz="1600" i="1" kern="0" dirty="0">
              <a:latin typeface="+mn-lt"/>
            </a:endParaRPr>
          </a:p>
          <a:p>
            <a:pPr marL="800100" lvl="1" indent="-342900" eaLnBrk="0" hangingPunct="0">
              <a:spcBef>
                <a:spcPct val="20000"/>
              </a:spcBef>
              <a:buFont typeface="Arial" pitchFamily="34" charset="0"/>
              <a:buChar char="•"/>
              <a:defRPr/>
            </a:pPr>
            <a:r>
              <a:rPr lang="en-US" sz="1400" kern="0" dirty="0">
                <a:latin typeface="+mn-lt"/>
              </a:rPr>
              <a:t>Latest published: NorDig IRD spec v3.2.1   </a:t>
            </a:r>
            <a:r>
              <a:rPr lang="en-US" sz="1050" kern="0" dirty="0">
                <a:latin typeface="+mn-lt"/>
              </a:rPr>
              <a:t>(published November 2023)</a:t>
            </a:r>
            <a:r>
              <a:rPr lang="en-US" sz="1400" b="1" kern="0" dirty="0">
                <a:solidFill>
                  <a:schemeClr val="bg1"/>
                </a:solidFill>
                <a:latin typeface="+mn-lt"/>
              </a:rPr>
              <a:t>Final Draft </a:t>
            </a:r>
            <a:r>
              <a:rPr lang="en-US" sz="1400" kern="0" dirty="0">
                <a:solidFill>
                  <a:schemeClr val="bg1"/>
                </a:solidFill>
                <a:latin typeface="+mn-lt"/>
              </a:rPr>
              <a:t>ready</a:t>
            </a:r>
            <a:r>
              <a:rPr lang="en-US" sz="1400" b="1" kern="0" dirty="0">
                <a:solidFill>
                  <a:schemeClr val="bg1"/>
                </a:solidFill>
                <a:latin typeface="+mn-lt"/>
              </a:rPr>
              <a:t> </a:t>
            </a:r>
            <a:r>
              <a:rPr lang="en-US" sz="1400" kern="0" dirty="0">
                <a:solidFill>
                  <a:schemeClr val="bg1"/>
                </a:solidFill>
                <a:latin typeface="+mn-lt"/>
              </a:rPr>
              <a:t>v3.2.1</a:t>
            </a:r>
            <a:r>
              <a:rPr lang="en-US" sz="1400" b="1" kern="0" dirty="0">
                <a:solidFill>
                  <a:schemeClr val="bg1"/>
                </a:solidFill>
                <a:latin typeface="+mn-lt"/>
              </a:rPr>
              <a:t>waiting Excom approval</a:t>
            </a:r>
            <a:r>
              <a:rPr lang="en-US" sz="1400" kern="0" dirty="0">
                <a:solidFill>
                  <a:schemeClr val="bg1"/>
                </a:solidFill>
                <a:latin typeface="+mn-lt"/>
              </a:rPr>
              <a:t> </a:t>
            </a:r>
            <a:r>
              <a:rPr lang="en-US" sz="1200" kern="0" dirty="0">
                <a:solidFill>
                  <a:schemeClr val="bg1"/>
                </a:solidFill>
                <a:latin typeface="+mn-lt"/>
              </a:rPr>
              <a:t>9 items in bug/item list, e.g. BMP/UTF-8 for Skolt Sami for SI and TTML subtitling</a:t>
            </a:r>
          </a:p>
          <a:p>
            <a:pPr marL="800100" lvl="1" indent="-342900" eaLnBrk="0" hangingPunct="0">
              <a:spcBef>
                <a:spcPct val="20000"/>
              </a:spcBef>
              <a:buFont typeface="Arial" pitchFamily="34" charset="0"/>
              <a:buChar char="•"/>
              <a:defRPr/>
            </a:pPr>
            <a:endParaRPr lang="en-US" sz="1000" kern="0" dirty="0">
              <a:latin typeface="+mn-lt"/>
            </a:endParaRPr>
          </a:p>
          <a:p>
            <a:pPr marL="342900" indent="-342900" eaLnBrk="0" hangingPunct="0">
              <a:spcBef>
                <a:spcPct val="20000"/>
              </a:spcBef>
              <a:buFont typeface="Arial" pitchFamily="34" charset="0"/>
              <a:buChar char="•"/>
              <a:defRPr/>
            </a:pPr>
            <a:r>
              <a:rPr lang="en-US" sz="1600" kern="0" dirty="0">
                <a:latin typeface="+mn-lt"/>
              </a:rPr>
              <a:t>NorDig Test Plan</a:t>
            </a:r>
            <a:endParaRPr lang="en-US" sz="1400" kern="0" dirty="0">
              <a:latin typeface="+mn-lt"/>
            </a:endParaRPr>
          </a:p>
          <a:p>
            <a:pPr marL="800100" lvl="1" indent="-342900" eaLnBrk="0" hangingPunct="0">
              <a:spcBef>
                <a:spcPts val="0"/>
              </a:spcBef>
              <a:buFont typeface="Arial" pitchFamily="34" charset="0"/>
              <a:buChar char="•"/>
              <a:defRPr/>
            </a:pPr>
            <a:r>
              <a:rPr lang="en-US" sz="1400" kern="0" dirty="0">
                <a:latin typeface="+mn-lt"/>
              </a:rPr>
              <a:t>Latest published: NorDig Test Plan v3.2.1   </a:t>
            </a:r>
            <a:r>
              <a:rPr lang="en-US" sz="1050" kern="0" dirty="0">
                <a:latin typeface="+mn-lt"/>
              </a:rPr>
              <a:t>(published November 2023) </a:t>
            </a:r>
            <a:r>
              <a:rPr lang="en-US" sz="1400" kern="0" dirty="0">
                <a:solidFill>
                  <a:schemeClr val="bg1"/>
                </a:solidFill>
                <a:latin typeface="+mn-lt"/>
              </a:rPr>
              <a:t>Test streams </a:t>
            </a:r>
            <a:r>
              <a:rPr lang="en-US" sz="1200" kern="0" dirty="0">
                <a:solidFill>
                  <a:schemeClr val="bg1"/>
                </a:solidFill>
                <a:latin typeface="+mn-lt"/>
              </a:rPr>
              <a:t>[NGA/AC-4 + old LTE interference stream]  (looking into a TTML stream)</a:t>
            </a:r>
          </a:p>
          <a:p>
            <a:pPr marL="1257300" lvl="2" indent="-342900" eaLnBrk="0" hangingPunct="0">
              <a:spcBef>
                <a:spcPts val="0"/>
              </a:spcBef>
              <a:buFont typeface="Arial" pitchFamily="34" charset="0"/>
              <a:buChar char="•"/>
              <a:defRPr/>
            </a:pPr>
            <a:r>
              <a:rPr lang="en-US" sz="1200" kern="0" dirty="0">
                <a:solidFill>
                  <a:schemeClr val="bg1"/>
                </a:solidFill>
                <a:latin typeface="+mn-lt"/>
              </a:rPr>
              <a:t>(follow IRD spec update)</a:t>
            </a:r>
            <a:endParaRPr lang="en-US" sz="1200" kern="0" dirty="0">
              <a:latin typeface="+mn-lt"/>
            </a:endParaRPr>
          </a:p>
          <a:p>
            <a:pPr marL="342900" indent="-342900" eaLnBrk="0" hangingPunct="0">
              <a:spcBef>
                <a:spcPct val="20000"/>
              </a:spcBef>
              <a:buFont typeface="Arial" pitchFamily="34" charset="0"/>
              <a:buChar char="•"/>
              <a:defRPr/>
            </a:pPr>
            <a:r>
              <a:rPr lang="en-US" sz="1600" kern="0" dirty="0">
                <a:latin typeface="+mn-lt"/>
              </a:rPr>
              <a:t>NorDig Rules of Operation (</a:t>
            </a:r>
            <a:r>
              <a:rPr lang="en-US" sz="1600" kern="0" dirty="0" err="1">
                <a:latin typeface="+mn-lt"/>
              </a:rPr>
              <a:t>RoO</a:t>
            </a:r>
            <a:r>
              <a:rPr lang="en-US" sz="1600" kern="0" dirty="0">
                <a:latin typeface="+mn-lt"/>
              </a:rPr>
              <a:t>)</a:t>
            </a:r>
          </a:p>
          <a:p>
            <a:pPr marL="800100" lvl="1" indent="-342900" eaLnBrk="0" hangingPunct="0">
              <a:spcBef>
                <a:spcPts val="0"/>
              </a:spcBef>
              <a:buFont typeface="Arial" pitchFamily="34" charset="0"/>
              <a:buChar char="•"/>
              <a:defRPr/>
            </a:pPr>
            <a:r>
              <a:rPr lang="en-US" sz="1400" kern="0" dirty="0">
                <a:latin typeface="+mn-lt"/>
              </a:rPr>
              <a:t>Latest published: NorDig </a:t>
            </a:r>
            <a:r>
              <a:rPr lang="en-US" sz="1400" kern="0" dirty="0" err="1">
                <a:latin typeface="+mn-lt"/>
              </a:rPr>
              <a:t>RoO</a:t>
            </a:r>
            <a:r>
              <a:rPr lang="en-US" sz="1400" kern="0" dirty="0">
                <a:latin typeface="+mn-lt"/>
              </a:rPr>
              <a:t> v3.2.</a:t>
            </a:r>
            <a:r>
              <a:rPr lang="en-US" sz="1400" b="1" kern="0" dirty="0">
                <a:latin typeface="+mn-lt"/>
              </a:rPr>
              <a:t>0</a:t>
            </a:r>
            <a:r>
              <a:rPr lang="en-US" sz="1400" kern="0" dirty="0">
                <a:latin typeface="+mn-lt"/>
              </a:rPr>
              <a:t>    </a:t>
            </a:r>
            <a:r>
              <a:rPr lang="en-US" sz="1050" kern="0" dirty="0">
                <a:latin typeface="+mn-lt"/>
              </a:rPr>
              <a:t>(published May 2022)</a:t>
            </a:r>
          </a:p>
          <a:p>
            <a:pPr lvl="1" eaLnBrk="0" hangingPunct="0">
              <a:spcBef>
                <a:spcPts val="0"/>
              </a:spcBef>
              <a:defRPr/>
            </a:pPr>
            <a:r>
              <a:rPr lang="en-US" sz="800" i="1" kern="0" dirty="0">
                <a:latin typeface="+mn-lt"/>
              </a:rPr>
              <a:t> </a:t>
            </a:r>
          </a:p>
          <a:p>
            <a:pPr marL="800100" lvl="1" indent="-342900" eaLnBrk="0" hangingPunct="0">
              <a:spcBef>
                <a:spcPts val="0"/>
              </a:spcBef>
              <a:buFont typeface="Arial" pitchFamily="34" charset="0"/>
              <a:buChar char="•"/>
              <a:defRPr/>
            </a:pPr>
            <a:r>
              <a:rPr lang="en-US" sz="1400" i="1" kern="0" dirty="0">
                <a:latin typeface="+mn-lt"/>
              </a:rPr>
              <a:t>Final draft NorDig </a:t>
            </a:r>
            <a:r>
              <a:rPr lang="en-US" sz="1400" i="1" kern="0" dirty="0" err="1">
                <a:latin typeface="+mn-lt"/>
              </a:rPr>
              <a:t>RoO</a:t>
            </a:r>
            <a:r>
              <a:rPr lang="en-US" sz="1400" i="1" kern="0" dirty="0">
                <a:latin typeface="+mn-lt"/>
              </a:rPr>
              <a:t> v3.2.1 draft015 was not approved/not consensus in Oct/Nov 2023</a:t>
            </a:r>
          </a:p>
          <a:p>
            <a:pPr marL="800100" lvl="1" indent="-342900" eaLnBrk="0" hangingPunct="0">
              <a:spcBef>
                <a:spcPts val="0"/>
              </a:spcBef>
              <a:buFont typeface="Arial" pitchFamily="34" charset="0"/>
              <a:buChar char="•"/>
              <a:defRPr/>
            </a:pPr>
            <a:endParaRPr lang="en-US" sz="1000" kern="0" dirty="0">
              <a:solidFill>
                <a:schemeClr val="bg1"/>
              </a:solidFill>
              <a:latin typeface="+mn-lt"/>
            </a:endParaRPr>
          </a:p>
          <a:p>
            <a:pPr marL="285750" indent="-285750" eaLnBrk="0" hangingPunct="0">
              <a:spcBef>
                <a:spcPct val="20000"/>
              </a:spcBef>
              <a:buFont typeface="Arial" panose="020B0604020202020204" pitchFamily="34" charset="0"/>
              <a:buChar char="•"/>
              <a:defRPr/>
            </a:pPr>
            <a:r>
              <a:rPr lang="en-US" sz="1600" kern="0" dirty="0">
                <a:latin typeface="+mn-lt"/>
              </a:rPr>
              <a:t>NorDig EPG/EIT metadata exchange format  </a:t>
            </a:r>
            <a:r>
              <a:rPr lang="en-US" sz="1200" kern="0" dirty="0">
                <a:latin typeface="+mn-lt"/>
              </a:rPr>
              <a:t>(5 documents)</a:t>
            </a:r>
          </a:p>
          <a:p>
            <a:pPr marL="800100" lvl="1" indent="-342900" eaLnBrk="0" hangingPunct="0">
              <a:spcBef>
                <a:spcPct val="20000"/>
              </a:spcBef>
              <a:buFont typeface="Arial" pitchFamily="34" charset="0"/>
              <a:buChar char="•"/>
              <a:defRPr/>
            </a:pPr>
            <a:r>
              <a:rPr lang="en-US" sz="1400" kern="0" dirty="0">
                <a:latin typeface="+mn-lt"/>
              </a:rPr>
              <a:t>Latest published:</a:t>
            </a:r>
            <a:r>
              <a:rPr lang="sv-SE" sz="1400" kern="0" dirty="0">
                <a:latin typeface="+mn-lt"/>
              </a:rPr>
              <a:t> NorDig Metadata Exchange format </a:t>
            </a:r>
            <a:r>
              <a:rPr lang="sv-SE" sz="1400" kern="0" dirty="0" err="1">
                <a:latin typeface="+mn-lt"/>
              </a:rPr>
              <a:t>specification</a:t>
            </a:r>
            <a:r>
              <a:rPr lang="sv-SE" sz="1400" kern="0" dirty="0">
                <a:latin typeface="+mn-lt"/>
              </a:rPr>
              <a:t> v1.3 </a:t>
            </a:r>
            <a:r>
              <a:rPr lang="sv-SE" sz="1200" kern="0" dirty="0">
                <a:latin typeface="+mn-lt"/>
              </a:rPr>
              <a:t>(</a:t>
            </a:r>
            <a:r>
              <a:rPr lang="sv-SE" sz="1200" kern="0" dirty="0" err="1">
                <a:latin typeface="+mn-lt"/>
              </a:rPr>
              <a:t>Oct</a:t>
            </a:r>
            <a:r>
              <a:rPr lang="sv-SE" sz="1200" kern="0" dirty="0">
                <a:latin typeface="+mn-lt"/>
              </a:rPr>
              <a:t> 2019), </a:t>
            </a:r>
            <a:r>
              <a:rPr lang="sv-SE" sz="1400" kern="0" dirty="0" err="1">
                <a:latin typeface="+mn-lt"/>
              </a:rPr>
              <a:t>Guidelines</a:t>
            </a:r>
            <a:r>
              <a:rPr lang="sv-SE" sz="1400" kern="0" dirty="0">
                <a:latin typeface="+mn-lt"/>
              </a:rPr>
              <a:t> v1.4 </a:t>
            </a:r>
            <a:r>
              <a:rPr lang="sv-SE" sz="1200" kern="0" dirty="0">
                <a:latin typeface="+mn-lt"/>
              </a:rPr>
              <a:t>(June 2022), </a:t>
            </a:r>
            <a:r>
              <a:rPr lang="sv-SE" sz="1400" kern="0" dirty="0">
                <a:latin typeface="+mn-lt"/>
              </a:rPr>
              <a:t>Genre list v1.1, List </a:t>
            </a:r>
            <a:r>
              <a:rPr lang="sv-SE" sz="1400" kern="0" dirty="0" err="1">
                <a:latin typeface="+mn-lt"/>
              </a:rPr>
              <a:t>of</a:t>
            </a:r>
            <a:r>
              <a:rPr lang="sv-SE" sz="1400" kern="0" dirty="0">
                <a:latin typeface="+mn-lt"/>
              </a:rPr>
              <a:t> EPG/Event metadata in NorDig TVA format v.1.1  </a:t>
            </a:r>
            <a:r>
              <a:rPr lang="sv-SE" sz="1200" kern="0" dirty="0">
                <a:latin typeface="+mn-lt"/>
              </a:rPr>
              <a:t>(Sep 2020) </a:t>
            </a:r>
            <a:r>
              <a:rPr lang="sv-SE" sz="1400" kern="0" dirty="0">
                <a:latin typeface="+mn-lt"/>
              </a:rPr>
              <a:t>and List </a:t>
            </a:r>
            <a:r>
              <a:rPr lang="sv-SE" sz="1400" kern="0" dirty="0" err="1">
                <a:latin typeface="+mn-lt"/>
              </a:rPr>
              <a:t>of</a:t>
            </a:r>
            <a:r>
              <a:rPr lang="sv-SE" sz="1400" kern="0" dirty="0">
                <a:latin typeface="+mn-lt"/>
              </a:rPr>
              <a:t> EPG/Event metadata in NorDig TVA format </a:t>
            </a:r>
            <a:r>
              <a:rPr lang="sv-SE" sz="1400" kern="0" dirty="0" err="1">
                <a:latin typeface="+mn-lt"/>
              </a:rPr>
              <a:t>ver</a:t>
            </a:r>
            <a:r>
              <a:rPr lang="sv-SE" sz="1400" kern="0" dirty="0">
                <a:latin typeface="+mn-lt"/>
              </a:rPr>
              <a:t>. 1.1 </a:t>
            </a:r>
            <a:r>
              <a:rPr lang="sv-SE" sz="1200" kern="0" dirty="0">
                <a:latin typeface="+mn-lt"/>
              </a:rPr>
              <a:t>(</a:t>
            </a:r>
            <a:r>
              <a:rPr lang="sv-SE" sz="1200" kern="0" dirty="0" err="1">
                <a:latin typeface="+mn-lt"/>
              </a:rPr>
              <a:t>Oct</a:t>
            </a:r>
            <a:r>
              <a:rPr lang="sv-SE" sz="1200" kern="0" dirty="0">
                <a:latin typeface="+mn-lt"/>
              </a:rPr>
              <a:t> 2020)</a:t>
            </a:r>
          </a:p>
          <a:p>
            <a:pPr marL="800100" lvl="1" indent="-342900" eaLnBrk="0" hangingPunct="0">
              <a:spcBef>
                <a:spcPct val="20000"/>
              </a:spcBef>
              <a:buFont typeface="Arial" pitchFamily="34" charset="0"/>
              <a:buChar char="•"/>
              <a:defRPr/>
            </a:pPr>
            <a:r>
              <a:rPr lang="sv-SE" sz="1200" kern="0" dirty="0" err="1">
                <a:solidFill>
                  <a:schemeClr val="bg1"/>
                </a:solidFill>
                <a:latin typeface="+mn-lt"/>
              </a:rPr>
              <a:t>Specs</a:t>
            </a:r>
            <a:r>
              <a:rPr lang="sv-SE" sz="1200" kern="0" dirty="0">
                <a:solidFill>
                  <a:schemeClr val="bg1"/>
                </a:solidFill>
                <a:latin typeface="+mn-lt"/>
              </a:rPr>
              <a:t> is </a:t>
            </a:r>
            <a:r>
              <a:rPr lang="sv-SE" sz="1200" kern="0" dirty="0" err="1">
                <a:solidFill>
                  <a:schemeClr val="bg1"/>
                </a:solidFill>
                <a:latin typeface="+mn-lt"/>
              </a:rPr>
              <a:t>up</a:t>
            </a:r>
            <a:r>
              <a:rPr lang="sv-SE" sz="1200" kern="0" dirty="0">
                <a:solidFill>
                  <a:schemeClr val="bg1"/>
                </a:solidFill>
                <a:latin typeface="+mn-lt"/>
              </a:rPr>
              <a:t> to date</a:t>
            </a:r>
          </a:p>
          <a:p>
            <a:pPr eaLnBrk="0" hangingPunct="0">
              <a:spcBef>
                <a:spcPct val="20000"/>
              </a:spcBef>
              <a:defRPr/>
            </a:pPr>
            <a:r>
              <a:rPr lang="en-US" kern="0" dirty="0">
                <a:solidFill>
                  <a:srgbClr val="0070C0"/>
                </a:solidFill>
                <a:latin typeface="+mn-lt"/>
              </a:rPr>
              <a:t>Excom – no comments</a:t>
            </a:r>
          </a:p>
          <a:p>
            <a:pPr marL="342900" indent="-342900" eaLnBrk="0" hangingPunct="0">
              <a:spcBef>
                <a:spcPct val="20000"/>
              </a:spcBef>
              <a:buFont typeface="Arial" pitchFamily="34" charset="0"/>
              <a:buChar char="•"/>
              <a:defRPr/>
            </a:pPr>
            <a:endParaRPr lang="en-US" sz="1200" kern="0" dirty="0">
              <a:solidFill>
                <a:schemeClr val="bg1"/>
              </a:solidFill>
              <a:latin typeface="+mn-lt"/>
            </a:endParaRPr>
          </a:p>
          <a:p>
            <a:pPr marL="342900" indent="-342900" eaLnBrk="0" hangingPunct="0">
              <a:spcBef>
                <a:spcPct val="20000"/>
              </a:spcBef>
              <a:buFont typeface="Arial" pitchFamily="34" charset="0"/>
              <a:buChar char="•"/>
              <a:defRPr/>
            </a:pPr>
            <a:endParaRPr lang="en-US" sz="1600" kern="0" dirty="0">
              <a:latin typeface="+mn-lt"/>
            </a:endParaRPr>
          </a:p>
        </p:txBody>
      </p:sp>
      <p:sp>
        <p:nvSpPr>
          <p:cNvPr id="5" name="TextBox 4">
            <a:extLst>
              <a:ext uri="{FF2B5EF4-FFF2-40B4-BE49-F238E27FC236}">
                <a16:creationId xmlns:a16="http://schemas.microsoft.com/office/drawing/2014/main" id="{4CDB3D58-E1AB-7322-3DAC-8DEDEEC31171}"/>
              </a:ext>
            </a:extLst>
          </p:cNvPr>
          <p:cNvSpPr txBox="1"/>
          <p:nvPr/>
        </p:nvSpPr>
        <p:spPr>
          <a:xfrm>
            <a:off x="9768408" y="981684"/>
            <a:ext cx="2177199" cy="461665"/>
          </a:xfrm>
          <a:prstGeom prst="rect">
            <a:avLst/>
          </a:prstGeom>
          <a:noFill/>
          <a:ln>
            <a:solidFill>
              <a:schemeClr val="tx1">
                <a:lumMod val="50000"/>
                <a:lumOff val="50000"/>
              </a:schemeClr>
            </a:solidFill>
          </a:ln>
        </p:spPr>
        <p:txBody>
          <a:bodyPr wrap="none" rtlCol="0">
            <a:spAutoFit/>
          </a:bodyPr>
          <a:lstStyle/>
          <a:p>
            <a:r>
              <a:rPr lang="sv-SE" sz="800" dirty="0"/>
              <a:t>        IRD – NorDig </a:t>
            </a:r>
            <a:r>
              <a:rPr lang="sv-SE" sz="800" dirty="0" err="1"/>
              <a:t>Unified</a:t>
            </a:r>
            <a:r>
              <a:rPr lang="sv-SE" sz="800" dirty="0"/>
              <a:t> IRD </a:t>
            </a:r>
            <a:r>
              <a:rPr lang="sv-SE" sz="800" dirty="0" err="1"/>
              <a:t>specification</a:t>
            </a:r>
            <a:endParaRPr lang="sv-SE" sz="800" dirty="0"/>
          </a:p>
          <a:p>
            <a:r>
              <a:rPr lang="sv-SE" sz="800" dirty="0" err="1"/>
              <a:t>TestPlan</a:t>
            </a:r>
            <a:r>
              <a:rPr lang="sv-SE" sz="800" dirty="0"/>
              <a:t> – NorDig </a:t>
            </a:r>
            <a:r>
              <a:rPr lang="sv-SE" sz="800" dirty="0" err="1"/>
              <a:t>Unified</a:t>
            </a:r>
            <a:r>
              <a:rPr lang="sv-SE" sz="800" dirty="0"/>
              <a:t> Test Plan</a:t>
            </a:r>
          </a:p>
          <a:p>
            <a:r>
              <a:rPr lang="sv-SE" sz="800" dirty="0"/>
              <a:t>       </a:t>
            </a:r>
            <a:r>
              <a:rPr lang="sv-SE" sz="800" dirty="0" err="1"/>
              <a:t>RoO</a:t>
            </a:r>
            <a:r>
              <a:rPr lang="sv-SE" sz="800" dirty="0"/>
              <a:t> – NorDig </a:t>
            </a:r>
            <a:r>
              <a:rPr lang="sv-SE" sz="800" dirty="0" err="1"/>
              <a:t>Rules</a:t>
            </a:r>
            <a:r>
              <a:rPr lang="sv-SE" sz="800" dirty="0"/>
              <a:t> </a:t>
            </a:r>
            <a:r>
              <a:rPr lang="sv-SE" sz="800" dirty="0" err="1"/>
              <a:t>of</a:t>
            </a:r>
            <a:r>
              <a:rPr lang="sv-SE" sz="800" dirty="0"/>
              <a:t> Operation</a:t>
            </a:r>
          </a:p>
        </p:txBody>
      </p:sp>
    </p:spTree>
    <p:extLst>
      <p:ext uri="{BB962C8B-B14F-4D97-AF65-F5344CB8AC3E}">
        <p14:creationId xmlns:p14="http://schemas.microsoft.com/office/powerpoint/2010/main" val="5470256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ubrik 2"/>
          <p:cNvSpPr>
            <a:spLocks noGrp="1"/>
          </p:cNvSpPr>
          <p:nvPr>
            <p:ph type="title"/>
          </p:nvPr>
        </p:nvSpPr>
        <p:spPr>
          <a:xfrm>
            <a:off x="2423592" y="34254"/>
            <a:ext cx="8064896" cy="648072"/>
          </a:xfrm>
        </p:spPr>
        <p:txBody>
          <a:bodyPr/>
          <a:lstStyle/>
          <a:p>
            <a:pPr>
              <a:defRPr/>
            </a:pPr>
            <a:r>
              <a:rPr lang="en-GB" b="1" dirty="0"/>
              <a:t>NorDig T report - </a:t>
            </a:r>
            <a:r>
              <a:rPr lang="en-US" b="1" dirty="0"/>
              <a:t> </a:t>
            </a:r>
            <a:r>
              <a:rPr lang="en-US" sz="1600" b="1" dirty="0"/>
              <a:t>new </a:t>
            </a:r>
            <a:r>
              <a:rPr lang="sv-SE" sz="1800" b="1" dirty="0" err="1">
                <a:solidFill>
                  <a:schemeClr val="tx1"/>
                </a:solidFill>
              </a:rPr>
              <a:t>RoO</a:t>
            </a:r>
            <a:r>
              <a:rPr lang="sv-SE" sz="1800" b="1" dirty="0">
                <a:solidFill>
                  <a:schemeClr val="tx1"/>
                </a:solidFill>
              </a:rPr>
              <a:t> </a:t>
            </a:r>
            <a:r>
              <a:rPr lang="sv-SE" sz="1800" b="1" dirty="0" err="1">
                <a:solidFill>
                  <a:schemeClr val="tx1"/>
                </a:solidFill>
              </a:rPr>
              <a:t>specifications</a:t>
            </a:r>
            <a:r>
              <a:rPr lang="sv-SE" sz="1800" b="1" dirty="0">
                <a:solidFill>
                  <a:schemeClr val="tx1"/>
                </a:solidFill>
              </a:rPr>
              <a:t> v3.2.1</a:t>
            </a:r>
            <a:br>
              <a:rPr lang="en-GB" sz="1800" b="1" dirty="0">
                <a:solidFill>
                  <a:schemeClr val="tx1"/>
                </a:solidFill>
              </a:rPr>
            </a:br>
            <a:r>
              <a:rPr lang="en-US" sz="1400" b="1" dirty="0"/>
              <a:t>     NorDig Excom meeting 14</a:t>
            </a:r>
            <a:r>
              <a:rPr lang="en-US" sz="1400" b="1" baseline="30000" dirty="0"/>
              <a:t>th</a:t>
            </a:r>
            <a:r>
              <a:rPr lang="en-US" sz="1400" b="1" dirty="0"/>
              <a:t> March 2024</a:t>
            </a:r>
            <a:endParaRPr lang="en-US" sz="1200" b="1" dirty="0"/>
          </a:p>
        </p:txBody>
      </p:sp>
      <p:sp>
        <p:nvSpPr>
          <p:cNvPr id="4" name="Platshållare för bildnummer 3"/>
          <p:cNvSpPr>
            <a:spLocks noGrp="1"/>
          </p:cNvSpPr>
          <p:nvPr>
            <p:ph type="sldNum" sz="quarter" idx="11"/>
          </p:nvPr>
        </p:nvSpPr>
        <p:spPr/>
        <p:txBody>
          <a:bodyPr/>
          <a:lstStyle/>
          <a:p>
            <a:pPr>
              <a:defRPr/>
            </a:pPr>
            <a:fld id="{CD43E73F-939E-41C0-A51D-E14F15C47D94}" type="slidenum">
              <a:rPr lang="en-US" smtClean="0"/>
              <a:pPr>
                <a:defRPr/>
              </a:pPr>
              <a:t>3</a:t>
            </a:fld>
            <a:endParaRPr lang="en-US"/>
          </a:p>
        </p:txBody>
      </p:sp>
      <p:sp>
        <p:nvSpPr>
          <p:cNvPr id="6" name="Platshållare för innehåll 1"/>
          <p:cNvSpPr txBox="1">
            <a:spLocks/>
          </p:cNvSpPr>
          <p:nvPr/>
        </p:nvSpPr>
        <p:spPr bwMode="auto">
          <a:xfrm>
            <a:off x="1858693" y="855650"/>
            <a:ext cx="8712968" cy="529833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eaLnBrk="0" hangingPunct="0">
              <a:spcBef>
                <a:spcPct val="20000"/>
              </a:spcBef>
              <a:defRPr/>
            </a:pPr>
            <a:r>
              <a:rPr lang="en-US" b="1" kern="0" dirty="0">
                <a:latin typeface="+mn-lt"/>
              </a:rPr>
              <a:t>Status specifications </a:t>
            </a:r>
            <a:r>
              <a:rPr lang="en-US" sz="1400" kern="0" dirty="0">
                <a:latin typeface="Arial Narrow" panose="020B0606020202030204" pitchFamily="34" charset="0"/>
              </a:rPr>
              <a:t>(</a:t>
            </a:r>
            <a:r>
              <a:rPr lang="en-US" sz="1400" kern="0" dirty="0">
                <a:solidFill>
                  <a:schemeClr val="tx1">
                    <a:lumMod val="50000"/>
                    <a:lumOff val="50000"/>
                  </a:schemeClr>
                </a:solidFill>
                <a:latin typeface="Arial Narrow" panose="020B0606020202030204" pitchFamily="34" charset="0"/>
              </a:rPr>
              <a:t>latest published </a:t>
            </a:r>
            <a:r>
              <a:rPr lang="en-US" sz="1400" kern="0" dirty="0">
                <a:latin typeface="Arial Narrow" panose="020B0606020202030204" pitchFamily="34" charset="0"/>
              </a:rPr>
              <a:t>and proposal for new updated version)</a:t>
            </a:r>
            <a:endParaRPr lang="en-US" sz="1600" kern="0" dirty="0">
              <a:latin typeface="Arial Narrow" panose="020B0606020202030204" pitchFamily="34" charset="0"/>
            </a:endParaRPr>
          </a:p>
          <a:p>
            <a:pPr marL="342900" indent="-342900" eaLnBrk="0" hangingPunct="0">
              <a:spcBef>
                <a:spcPct val="20000"/>
              </a:spcBef>
              <a:buFont typeface="Arial" pitchFamily="34" charset="0"/>
              <a:buChar char="•"/>
              <a:defRPr/>
            </a:pPr>
            <a:r>
              <a:rPr lang="en-US" sz="1600" kern="0" dirty="0">
                <a:solidFill>
                  <a:schemeClr val="bg1">
                    <a:lumMod val="65000"/>
                  </a:schemeClr>
                </a:solidFill>
                <a:latin typeface="+mn-lt"/>
              </a:rPr>
              <a:t>NorDig Unified IRD specification</a:t>
            </a:r>
            <a:endParaRPr lang="en-US" sz="1600" i="1" kern="0" dirty="0">
              <a:solidFill>
                <a:schemeClr val="bg1">
                  <a:lumMod val="65000"/>
                </a:schemeClr>
              </a:solidFill>
              <a:latin typeface="+mn-lt"/>
            </a:endParaRPr>
          </a:p>
          <a:p>
            <a:pPr marL="800100" lvl="1" indent="-342900" eaLnBrk="0" hangingPunct="0">
              <a:spcBef>
                <a:spcPct val="20000"/>
              </a:spcBef>
              <a:buFont typeface="Arial" pitchFamily="34" charset="0"/>
              <a:buChar char="•"/>
              <a:defRPr/>
            </a:pPr>
            <a:r>
              <a:rPr lang="en-US" sz="1400" kern="0" dirty="0">
                <a:solidFill>
                  <a:schemeClr val="bg1">
                    <a:lumMod val="65000"/>
                  </a:schemeClr>
                </a:solidFill>
                <a:latin typeface="+mn-lt"/>
              </a:rPr>
              <a:t>Latest published: NorDig IRD spec v3.2.1   </a:t>
            </a:r>
            <a:r>
              <a:rPr lang="en-US" sz="1050" kern="0" dirty="0">
                <a:solidFill>
                  <a:schemeClr val="bg1">
                    <a:lumMod val="65000"/>
                  </a:schemeClr>
                </a:solidFill>
                <a:latin typeface="+mn-lt"/>
              </a:rPr>
              <a:t>(published November 2023)</a:t>
            </a:r>
          </a:p>
          <a:p>
            <a:pPr marL="800100" lvl="1" indent="-342900" eaLnBrk="0" hangingPunct="0">
              <a:spcBef>
                <a:spcPct val="20000"/>
              </a:spcBef>
              <a:buFont typeface="Arial" pitchFamily="34" charset="0"/>
              <a:buChar char="•"/>
              <a:defRPr/>
            </a:pPr>
            <a:r>
              <a:rPr lang="en-US" sz="1400" i="1" kern="0" dirty="0">
                <a:solidFill>
                  <a:schemeClr val="bg1">
                    <a:lumMod val="65000"/>
                  </a:schemeClr>
                </a:solidFill>
                <a:latin typeface="+mn-lt"/>
              </a:rPr>
              <a:t>Future revision – drafting not started  </a:t>
            </a:r>
            <a:r>
              <a:rPr lang="en-US" sz="1100" i="1" kern="0" dirty="0">
                <a:solidFill>
                  <a:schemeClr val="bg1">
                    <a:lumMod val="65000"/>
                  </a:schemeClr>
                </a:solidFill>
                <a:latin typeface="+mn-lt"/>
              </a:rPr>
              <a:t>(9 items in bug list)</a:t>
            </a:r>
          </a:p>
          <a:p>
            <a:pPr marL="1257300" lvl="2" indent="-342900" eaLnBrk="0" hangingPunct="0">
              <a:spcBef>
                <a:spcPct val="20000"/>
              </a:spcBef>
              <a:buFont typeface="Arial" pitchFamily="34" charset="0"/>
              <a:buChar char="•"/>
              <a:defRPr/>
            </a:pPr>
            <a:endParaRPr lang="en-US" sz="1000" kern="0" dirty="0">
              <a:solidFill>
                <a:schemeClr val="bg1">
                  <a:lumMod val="65000"/>
                </a:schemeClr>
              </a:solidFill>
              <a:latin typeface="+mn-lt"/>
            </a:endParaRPr>
          </a:p>
          <a:p>
            <a:pPr marL="342900" indent="-342900" eaLnBrk="0" hangingPunct="0">
              <a:spcBef>
                <a:spcPct val="20000"/>
              </a:spcBef>
              <a:buFont typeface="Arial" pitchFamily="34" charset="0"/>
              <a:buChar char="•"/>
              <a:defRPr/>
            </a:pPr>
            <a:r>
              <a:rPr lang="en-US" sz="1600" kern="0" dirty="0">
                <a:solidFill>
                  <a:schemeClr val="bg1">
                    <a:lumMod val="65000"/>
                  </a:schemeClr>
                </a:solidFill>
                <a:latin typeface="+mn-lt"/>
              </a:rPr>
              <a:t>NorDig Test Plan</a:t>
            </a:r>
            <a:endParaRPr lang="en-US" sz="1400" kern="0" dirty="0">
              <a:solidFill>
                <a:schemeClr val="bg1">
                  <a:lumMod val="65000"/>
                </a:schemeClr>
              </a:solidFill>
              <a:latin typeface="+mn-lt"/>
            </a:endParaRPr>
          </a:p>
          <a:p>
            <a:pPr marL="800100" lvl="1" indent="-342900" eaLnBrk="0" hangingPunct="0">
              <a:spcBef>
                <a:spcPts val="0"/>
              </a:spcBef>
              <a:buFont typeface="Arial" pitchFamily="34" charset="0"/>
              <a:buChar char="•"/>
              <a:defRPr/>
            </a:pPr>
            <a:r>
              <a:rPr lang="en-US" sz="1400" kern="0" dirty="0">
                <a:solidFill>
                  <a:schemeClr val="bg1">
                    <a:lumMod val="65000"/>
                  </a:schemeClr>
                </a:solidFill>
                <a:latin typeface="+mn-lt"/>
              </a:rPr>
              <a:t>Latest published: NorDig Test Plan v3.2.1   </a:t>
            </a:r>
            <a:r>
              <a:rPr lang="en-US" sz="1050" kern="0" dirty="0">
                <a:solidFill>
                  <a:schemeClr val="bg1">
                    <a:lumMod val="65000"/>
                  </a:schemeClr>
                </a:solidFill>
                <a:latin typeface="+mn-lt"/>
              </a:rPr>
              <a:t>(published November 2023) </a:t>
            </a:r>
            <a:r>
              <a:rPr lang="en-US" sz="1400" b="1" kern="0" dirty="0">
                <a:solidFill>
                  <a:schemeClr val="bg1">
                    <a:lumMod val="65000"/>
                  </a:schemeClr>
                </a:solidFill>
                <a:latin typeface="+mn-lt"/>
              </a:rPr>
              <a:t> </a:t>
            </a:r>
            <a:endParaRPr lang="en-US" sz="1400" kern="0" dirty="0">
              <a:solidFill>
                <a:schemeClr val="bg1">
                  <a:lumMod val="65000"/>
                </a:schemeClr>
              </a:solidFill>
              <a:latin typeface="+mn-lt"/>
            </a:endParaRPr>
          </a:p>
          <a:p>
            <a:pPr lvl="2" eaLnBrk="0" hangingPunct="0">
              <a:spcBef>
                <a:spcPts val="0"/>
              </a:spcBef>
              <a:defRPr/>
            </a:pPr>
            <a:r>
              <a:rPr lang="en-US" sz="1200" kern="0" dirty="0">
                <a:latin typeface="+mn-lt"/>
              </a:rPr>
              <a:t> </a:t>
            </a:r>
            <a:endParaRPr lang="en-US" sz="1200" kern="0" dirty="0">
              <a:latin typeface="Arial Narrow" panose="020B0606020202030204" pitchFamily="34" charset="0"/>
            </a:endParaRPr>
          </a:p>
          <a:p>
            <a:pPr marL="342900" indent="-342900" eaLnBrk="0" hangingPunct="0">
              <a:spcBef>
                <a:spcPct val="20000"/>
              </a:spcBef>
              <a:buFont typeface="Arial" pitchFamily="34" charset="0"/>
              <a:buChar char="•"/>
              <a:defRPr/>
            </a:pPr>
            <a:r>
              <a:rPr lang="en-US" sz="1600" kern="0" dirty="0">
                <a:latin typeface="+mn-lt"/>
              </a:rPr>
              <a:t>NorDig Rules of Operation (</a:t>
            </a:r>
            <a:r>
              <a:rPr lang="en-US" sz="1600" kern="0" dirty="0" err="1">
                <a:latin typeface="+mn-lt"/>
              </a:rPr>
              <a:t>RoO</a:t>
            </a:r>
            <a:r>
              <a:rPr lang="en-US" sz="1600" kern="0" dirty="0">
                <a:latin typeface="+mn-lt"/>
              </a:rPr>
              <a:t>)</a:t>
            </a:r>
          </a:p>
          <a:p>
            <a:pPr marL="800100" lvl="1" indent="-342900" eaLnBrk="0" hangingPunct="0">
              <a:spcBef>
                <a:spcPts val="0"/>
              </a:spcBef>
              <a:buFont typeface="Arial" pitchFamily="34" charset="0"/>
              <a:buChar char="•"/>
              <a:defRPr/>
            </a:pPr>
            <a:r>
              <a:rPr lang="en-US" sz="1400" kern="0" dirty="0">
                <a:solidFill>
                  <a:schemeClr val="tx1">
                    <a:lumMod val="50000"/>
                    <a:lumOff val="50000"/>
                  </a:schemeClr>
                </a:solidFill>
                <a:latin typeface="+mn-lt"/>
              </a:rPr>
              <a:t>Latest published: NorDig </a:t>
            </a:r>
            <a:r>
              <a:rPr lang="en-US" sz="1400" kern="0" dirty="0" err="1">
                <a:solidFill>
                  <a:schemeClr val="tx1">
                    <a:lumMod val="50000"/>
                    <a:lumOff val="50000"/>
                  </a:schemeClr>
                </a:solidFill>
                <a:latin typeface="+mn-lt"/>
              </a:rPr>
              <a:t>RoO</a:t>
            </a:r>
            <a:r>
              <a:rPr lang="en-US" sz="1400" kern="0" dirty="0">
                <a:solidFill>
                  <a:schemeClr val="tx1">
                    <a:lumMod val="50000"/>
                    <a:lumOff val="50000"/>
                  </a:schemeClr>
                </a:solidFill>
                <a:latin typeface="+mn-lt"/>
              </a:rPr>
              <a:t> v3.2/3.2.0    </a:t>
            </a:r>
            <a:r>
              <a:rPr lang="en-US" sz="1050" kern="0" dirty="0">
                <a:solidFill>
                  <a:schemeClr val="tx1">
                    <a:lumMod val="50000"/>
                    <a:lumOff val="50000"/>
                  </a:schemeClr>
                </a:solidFill>
                <a:latin typeface="+mn-lt"/>
              </a:rPr>
              <a:t>(published May 2022)</a:t>
            </a:r>
          </a:p>
          <a:p>
            <a:pPr marL="800100" lvl="1" indent="-342900" eaLnBrk="0" hangingPunct="0">
              <a:spcBef>
                <a:spcPts val="0"/>
              </a:spcBef>
              <a:buFont typeface="Arial" pitchFamily="34" charset="0"/>
              <a:buChar char="•"/>
              <a:defRPr/>
            </a:pPr>
            <a:r>
              <a:rPr lang="en-US" sz="1400" b="1" kern="0" dirty="0">
                <a:latin typeface="+mn-lt"/>
              </a:rPr>
              <a:t>Updated final Draft016 </a:t>
            </a:r>
            <a:r>
              <a:rPr lang="en-US" sz="1400" kern="0" dirty="0">
                <a:latin typeface="+mn-lt"/>
              </a:rPr>
              <a:t>ready</a:t>
            </a:r>
            <a:r>
              <a:rPr lang="en-US" sz="1400" b="1" kern="0" dirty="0">
                <a:latin typeface="+mn-lt"/>
              </a:rPr>
              <a:t> </a:t>
            </a:r>
            <a:r>
              <a:rPr lang="en-US" sz="1400" kern="0" dirty="0">
                <a:latin typeface="+mn-lt"/>
              </a:rPr>
              <a:t>v3.2.1 minor update </a:t>
            </a:r>
            <a:r>
              <a:rPr lang="en-US" sz="1400" b="1" kern="0" dirty="0">
                <a:solidFill>
                  <a:srgbClr val="009900"/>
                </a:solidFill>
                <a:latin typeface="+mn-lt"/>
              </a:rPr>
              <a:t>– waiting Excom approval</a:t>
            </a:r>
            <a:r>
              <a:rPr lang="en-US" sz="1400" kern="0" dirty="0">
                <a:solidFill>
                  <a:srgbClr val="009900"/>
                </a:solidFill>
                <a:latin typeface="+mn-lt"/>
              </a:rPr>
              <a:t> </a:t>
            </a:r>
            <a:endParaRPr lang="en-US" sz="1200" kern="0" dirty="0">
              <a:latin typeface="+mn-lt"/>
            </a:endParaRPr>
          </a:p>
          <a:p>
            <a:pPr marL="1257300" lvl="2" indent="-342900" eaLnBrk="0" hangingPunct="0">
              <a:spcBef>
                <a:spcPct val="20000"/>
              </a:spcBef>
              <a:buFont typeface="Arial" pitchFamily="34" charset="0"/>
              <a:buChar char="•"/>
              <a:defRPr/>
            </a:pPr>
            <a:r>
              <a:rPr lang="en-US" sz="1200" kern="0" dirty="0">
                <a:solidFill>
                  <a:schemeClr val="bg1">
                    <a:lumMod val="50000"/>
                  </a:schemeClr>
                </a:solidFill>
                <a:latin typeface="+mn-lt"/>
              </a:rPr>
              <a:t>6 items in bug/item list, main items: BMP/UTF-8 for Skolt Sami for SI and TTML subtitling.</a:t>
            </a:r>
          </a:p>
          <a:p>
            <a:pPr marL="1257300" lvl="2" indent="-342900" eaLnBrk="0" hangingPunct="0">
              <a:spcBef>
                <a:spcPct val="20000"/>
              </a:spcBef>
              <a:buFont typeface="Arial" pitchFamily="34" charset="0"/>
              <a:buChar char="•"/>
              <a:defRPr/>
            </a:pPr>
            <a:r>
              <a:rPr lang="en-US" sz="1200" kern="0" dirty="0">
                <a:solidFill>
                  <a:schemeClr val="bg1">
                    <a:lumMod val="50000"/>
                  </a:schemeClr>
                </a:solidFill>
                <a:latin typeface="+mn-lt"/>
              </a:rPr>
              <a:t>Info - HbbTV section was not agreed in Oct/Nov 2023, too much demands from Manufactures upon Broadcasters/Operators. Late new input from 2rn.</a:t>
            </a:r>
          </a:p>
          <a:p>
            <a:pPr marL="1257300" lvl="2" indent="-342900" eaLnBrk="0" hangingPunct="0">
              <a:spcBef>
                <a:spcPct val="20000"/>
              </a:spcBef>
              <a:buFont typeface="Arial" pitchFamily="34" charset="0"/>
              <a:buChar char="•"/>
              <a:defRPr/>
            </a:pPr>
            <a:r>
              <a:rPr lang="en-US" sz="1200" kern="0" dirty="0">
                <a:latin typeface="+mn-lt"/>
              </a:rPr>
              <a:t>HbbTV section – Jan/Feb 2024 section now updated and </a:t>
            </a:r>
            <a:r>
              <a:rPr lang="en-US" sz="1200" b="1" kern="0" dirty="0">
                <a:latin typeface="+mn-lt"/>
              </a:rPr>
              <a:t>agreed</a:t>
            </a:r>
            <a:r>
              <a:rPr lang="en-US" sz="1200" kern="0" dirty="0">
                <a:latin typeface="+mn-lt"/>
              </a:rPr>
              <a:t> within NorDig/T</a:t>
            </a:r>
          </a:p>
          <a:p>
            <a:pPr eaLnBrk="0" hangingPunct="0">
              <a:spcBef>
                <a:spcPct val="20000"/>
              </a:spcBef>
              <a:defRPr/>
            </a:pPr>
            <a:r>
              <a:rPr lang="en-US" sz="1600" kern="0" dirty="0">
                <a:solidFill>
                  <a:srgbClr val="0070C0"/>
                </a:solidFill>
                <a:latin typeface="+mn-lt"/>
              </a:rPr>
              <a:t>Excom – OK, no comments at the meeting, AP NorDigT/</a:t>
            </a:r>
            <a:r>
              <a:rPr lang="en-US" sz="1600" kern="0" dirty="0" err="1">
                <a:solidFill>
                  <a:srgbClr val="0070C0"/>
                </a:solidFill>
                <a:latin typeface="+mn-lt"/>
              </a:rPr>
              <a:t>PerT</a:t>
            </a:r>
            <a:r>
              <a:rPr lang="en-US" sz="1600" kern="0" dirty="0">
                <a:solidFill>
                  <a:srgbClr val="0070C0"/>
                </a:solidFill>
                <a:latin typeface="+mn-lt"/>
              </a:rPr>
              <a:t> send out final draft for a standard 2w final approval procedure, if no comments then publish at NorDig website.</a:t>
            </a:r>
          </a:p>
          <a:p>
            <a:pPr eaLnBrk="0" hangingPunct="0">
              <a:spcBef>
                <a:spcPct val="20000"/>
              </a:spcBef>
              <a:defRPr/>
            </a:pPr>
            <a:r>
              <a:rPr lang="en-US" sz="1200" kern="0" dirty="0">
                <a:solidFill>
                  <a:srgbClr val="0070C0"/>
                </a:solidFill>
                <a:latin typeface="+mn-lt"/>
              </a:rPr>
              <a:t>Excom thanks NorDig T and subgroups for its work with the proposal </a:t>
            </a:r>
          </a:p>
          <a:p>
            <a:pPr eaLnBrk="0" hangingPunct="0">
              <a:spcBef>
                <a:spcPct val="20000"/>
              </a:spcBef>
              <a:defRPr/>
            </a:pPr>
            <a:r>
              <a:rPr lang="en-US" sz="1000" kern="0" dirty="0">
                <a:latin typeface="+mn-lt"/>
              </a:rPr>
              <a:t> </a:t>
            </a:r>
          </a:p>
          <a:p>
            <a:pPr marL="285750" indent="-285750" eaLnBrk="0" hangingPunct="0">
              <a:spcBef>
                <a:spcPct val="20000"/>
              </a:spcBef>
              <a:buFont typeface="Arial" panose="020B0604020202020204" pitchFamily="34" charset="0"/>
              <a:buChar char="•"/>
              <a:defRPr/>
            </a:pPr>
            <a:r>
              <a:rPr lang="en-US" sz="1600" kern="0" dirty="0">
                <a:solidFill>
                  <a:schemeClr val="bg1">
                    <a:lumMod val="65000"/>
                  </a:schemeClr>
                </a:solidFill>
                <a:latin typeface="+mn-lt"/>
              </a:rPr>
              <a:t>NorDig EPG/EIT metadata exchange format  </a:t>
            </a:r>
          </a:p>
          <a:p>
            <a:pPr marL="800100" lvl="1" indent="-342900" eaLnBrk="0" hangingPunct="0">
              <a:spcBef>
                <a:spcPct val="20000"/>
              </a:spcBef>
              <a:buFont typeface="Arial" pitchFamily="34" charset="0"/>
              <a:buChar char="•"/>
              <a:defRPr/>
            </a:pPr>
            <a:r>
              <a:rPr lang="en-US" sz="1400" kern="0" dirty="0">
                <a:solidFill>
                  <a:schemeClr val="bg1">
                    <a:lumMod val="65000"/>
                  </a:schemeClr>
                </a:solidFill>
                <a:latin typeface="+mn-lt"/>
              </a:rPr>
              <a:t>Latest published:</a:t>
            </a:r>
            <a:r>
              <a:rPr lang="sv-SE" sz="1400" kern="0" dirty="0">
                <a:solidFill>
                  <a:schemeClr val="bg1">
                    <a:lumMod val="65000"/>
                  </a:schemeClr>
                </a:solidFill>
                <a:latin typeface="+mn-lt"/>
              </a:rPr>
              <a:t> NorDig Metadata Exchange format </a:t>
            </a:r>
            <a:r>
              <a:rPr lang="sv-SE" sz="1400" kern="0" dirty="0" err="1">
                <a:solidFill>
                  <a:schemeClr val="bg1">
                    <a:lumMod val="65000"/>
                  </a:schemeClr>
                </a:solidFill>
                <a:latin typeface="+mn-lt"/>
              </a:rPr>
              <a:t>specification</a:t>
            </a:r>
            <a:r>
              <a:rPr lang="sv-SE" sz="1400" kern="0" dirty="0">
                <a:solidFill>
                  <a:schemeClr val="bg1">
                    <a:lumMod val="65000"/>
                  </a:schemeClr>
                </a:solidFill>
                <a:latin typeface="+mn-lt"/>
              </a:rPr>
              <a:t> v1.3 </a:t>
            </a:r>
            <a:r>
              <a:rPr lang="sv-SE" sz="1200" kern="0" dirty="0">
                <a:solidFill>
                  <a:schemeClr val="bg1">
                    <a:lumMod val="65000"/>
                  </a:schemeClr>
                </a:solidFill>
                <a:latin typeface="+mn-lt"/>
              </a:rPr>
              <a:t>(</a:t>
            </a:r>
            <a:r>
              <a:rPr lang="sv-SE" sz="1200" kern="0" dirty="0" err="1">
                <a:solidFill>
                  <a:schemeClr val="bg1">
                    <a:lumMod val="65000"/>
                  </a:schemeClr>
                </a:solidFill>
                <a:latin typeface="+mn-lt"/>
              </a:rPr>
              <a:t>Oct</a:t>
            </a:r>
            <a:r>
              <a:rPr lang="sv-SE" sz="1200" kern="0" dirty="0">
                <a:solidFill>
                  <a:schemeClr val="bg1">
                    <a:lumMod val="65000"/>
                  </a:schemeClr>
                </a:solidFill>
                <a:latin typeface="+mn-lt"/>
              </a:rPr>
              <a:t> 2019), </a:t>
            </a:r>
            <a:r>
              <a:rPr lang="sv-SE" sz="1400" kern="0" dirty="0" err="1">
                <a:solidFill>
                  <a:schemeClr val="bg1">
                    <a:lumMod val="65000"/>
                  </a:schemeClr>
                </a:solidFill>
                <a:latin typeface="+mn-lt"/>
              </a:rPr>
              <a:t>Guidelines</a:t>
            </a:r>
            <a:r>
              <a:rPr lang="sv-SE" sz="1400" kern="0" dirty="0">
                <a:solidFill>
                  <a:schemeClr val="bg1">
                    <a:lumMod val="65000"/>
                  </a:schemeClr>
                </a:solidFill>
                <a:latin typeface="+mn-lt"/>
              </a:rPr>
              <a:t> v1.4 </a:t>
            </a:r>
            <a:r>
              <a:rPr lang="sv-SE" sz="1200" kern="0" dirty="0">
                <a:solidFill>
                  <a:schemeClr val="bg1">
                    <a:lumMod val="65000"/>
                  </a:schemeClr>
                </a:solidFill>
                <a:latin typeface="+mn-lt"/>
              </a:rPr>
              <a:t>(June 2022), </a:t>
            </a:r>
            <a:r>
              <a:rPr lang="sv-SE" sz="1400" kern="0" dirty="0">
                <a:solidFill>
                  <a:schemeClr val="bg1">
                    <a:lumMod val="65000"/>
                  </a:schemeClr>
                </a:solidFill>
                <a:latin typeface="+mn-lt"/>
              </a:rPr>
              <a:t>Genre list v1.1, List </a:t>
            </a:r>
            <a:r>
              <a:rPr lang="sv-SE" sz="1400" kern="0" dirty="0" err="1">
                <a:solidFill>
                  <a:schemeClr val="bg1">
                    <a:lumMod val="65000"/>
                  </a:schemeClr>
                </a:solidFill>
                <a:latin typeface="+mn-lt"/>
              </a:rPr>
              <a:t>of</a:t>
            </a:r>
            <a:r>
              <a:rPr lang="sv-SE" sz="1400" kern="0" dirty="0">
                <a:solidFill>
                  <a:schemeClr val="bg1">
                    <a:lumMod val="65000"/>
                  </a:schemeClr>
                </a:solidFill>
                <a:latin typeface="+mn-lt"/>
              </a:rPr>
              <a:t> EPG/Event metadata in NorDig TVA format v.1.1  </a:t>
            </a:r>
            <a:r>
              <a:rPr lang="sv-SE" sz="1200" kern="0" dirty="0">
                <a:solidFill>
                  <a:schemeClr val="bg1">
                    <a:lumMod val="65000"/>
                  </a:schemeClr>
                </a:solidFill>
                <a:latin typeface="+mn-lt"/>
              </a:rPr>
              <a:t>(Sep 2020) </a:t>
            </a:r>
            <a:r>
              <a:rPr lang="sv-SE" sz="1400" kern="0" dirty="0">
                <a:solidFill>
                  <a:schemeClr val="bg1">
                    <a:lumMod val="65000"/>
                  </a:schemeClr>
                </a:solidFill>
                <a:latin typeface="+mn-lt"/>
              </a:rPr>
              <a:t>and List </a:t>
            </a:r>
            <a:r>
              <a:rPr lang="sv-SE" sz="1400" kern="0" dirty="0" err="1">
                <a:solidFill>
                  <a:schemeClr val="bg1">
                    <a:lumMod val="65000"/>
                  </a:schemeClr>
                </a:solidFill>
                <a:latin typeface="+mn-lt"/>
              </a:rPr>
              <a:t>of</a:t>
            </a:r>
            <a:r>
              <a:rPr lang="sv-SE" sz="1400" kern="0" dirty="0">
                <a:solidFill>
                  <a:schemeClr val="bg1">
                    <a:lumMod val="65000"/>
                  </a:schemeClr>
                </a:solidFill>
                <a:latin typeface="+mn-lt"/>
              </a:rPr>
              <a:t> EPG/Event metadata in NorDig TVA format </a:t>
            </a:r>
            <a:r>
              <a:rPr lang="sv-SE" sz="1400" kern="0" dirty="0" err="1">
                <a:solidFill>
                  <a:schemeClr val="bg1">
                    <a:lumMod val="65000"/>
                  </a:schemeClr>
                </a:solidFill>
                <a:latin typeface="+mn-lt"/>
              </a:rPr>
              <a:t>ver</a:t>
            </a:r>
            <a:r>
              <a:rPr lang="sv-SE" sz="1400" kern="0" dirty="0">
                <a:solidFill>
                  <a:schemeClr val="bg1">
                    <a:lumMod val="65000"/>
                  </a:schemeClr>
                </a:solidFill>
                <a:latin typeface="+mn-lt"/>
              </a:rPr>
              <a:t>. 1.1 </a:t>
            </a:r>
            <a:r>
              <a:rPr lang="sv-SE" sz="1200" kern="0" dirty="0">
                <a:solidFill>
                  <a:schemeClr val="bg1">
                    <a:lumMod val="65000"/>
                  </a:schemeClr>
                </a:solidFill>
                <a:latin typeface="+mn-lt"/>
              </a:rPr>
              <a:t>(</a:t>
            </a:r>
            <a:r>
              <a:rPr lang="sv-SE" sz="1200" kern="0" dirty="0" err="1">
                <a:solidFill>
                  <a:schemeClr val="bg1">
                    <a:lumMod val="65000"/>
                  </a:schemeClr>
                </a:solidFill>
                <a:latin typeface="+mn-lt"/>
              </a:rPr>
              <a:t>Oct</a:t>
            </a:r>
            <a:r>
              <a:rPr lang="sv-SE" sz="1200" kern="0" dirty="0">
                <a:solidFill>
                  <a:schemeClr val="bg1">
                    <a:lumMod val="65000"/>
                  </a:schemeClr>
                </a:solidFill>
                <a:latin typeface="+mn-lt"/>
              </a:rPr>
              <a:t> 2020)</a:t>
            </a:r>
          </a:p>
          <a:p>
            <a:pPr marL="800100" lvl="1" indent="-342900" eaLnBrk="0" hangingPunct="0">
              <a:spcBef>
                <a:spcPct val="20000"/>
              </a:spcBef>
              <a:buFont typeface="Arial" pitchFamily="34" charset="0"/>
              <a:buChar char="•"/>
              <a:defRPr/>
            </a:pPr>
            <a:r>
              <a:rPr lang="sv-SE" sz="1200" kern="0" dirty="0" err="1">
                <a:solidFill>
                  <a:schemeClr val="bg1">
                    <a:lumMod val="50000"/>
                  </a:schemeClr>
                </a:solidFill>
                <a:latin typeface="+mn-lt"/>
              </a:rPr>
              <a:t>Specs</a:t>
            </a:r>
            <a:r>
              <a:rPr lang="sv-SE" sz="1200" kern="0" dirty="0">
                <a:solidFill>
                  <a:schemeClr val="bg1">
                    <a:lumMod val="50000"/>
                  </a:schemeClr>
                </a:solidFill>
                <a:latin typeface="+mn-lt"/>
              </a:rPr>
              <a:t> is </a:t>
            </a:r>
            <a:r>
              <a:rPr lang="sv-SE" sz="1200" kern="0" dirty="0" err="1">
                <a:solidFill>
                  <a:schemeClr val="bg1">
                    <a:lumMod val="50000"/>
                  </a:schemeClr>
                </a:solidFill>
                <a:latin typeface="+mn-lt"/>
              </a:rPr>
              <a:t>up</a:t>
            </a:r>
            <a:r>
              <a:rPr lang="sv-SE" sz="1200" kern="0" dirty="0">
                <a:solidFill>
                  <a:schemeClr val="bg1">
                    <a:lumMod val="50000"/>
                  </a:schemeClr>
                </a:solidFill>
                <a:latin typeface="+mn-lt"/>
              </a:rPr>
              <a:t> to date</a:t>
            </a:r>
            <a:endParaRPr lang="en-US" sz="1200" kern="0" dirty="0">
              <a:solidFill>
                <a:schemeClr val="bg1">
                  <a:lumMod val="50000"/>
                </a:schemeClr>
              </a:solidFill>
              <a:latin typeface="+mn-lt"/>
            </a:endParaRPr>
          </a:p>
          <a:p>
            <a:pPr marL="342900" indent="-342900" eaLnBrk="0" hangingPunct="0">
              <a:spcBef>
                <a:spcPct val="20000"/>
              </a:spcBef>
              <a:buFont typeface="Arial" pitchFamily="34" charset="0"/>
              <a:buChar char="•"/>
              <a:defRPr/>
            </a:pPr>
            <a:endParaRPr lang="en-US" sz="1600" kern="0" dirty="0">
              <a:latin typeface="+mn-lt"/>
            </a:endParaRPr>
          </a:p>
        </p:txBody>
      </p:sp>
      <p:sp>
        <p:nvSpPr>
          <p:cNvPr id="5" name="TextBox 4">
            <a:extLst>
              <a:ext uri="{FF2B5EF4-FFF2-40B4-BE49-F238E27FC236}">
                <a16:creationId xmlns:a16="http://schemas.microsoft.com/office/drawing/2014/main" id="{4CDB3D58-E1AB-7322-3DAC-8DEDEEC31171}"/>
              </a:ext>
            </a:extLst>
          </p:cNvPr>
          <p:cNvSpPr txBox="1"/>
          <p:nvPr/>
        </p:nvSpPr>
        <p:spPr>
          <a:xfrm>
            <a:off x="9768408" y="981684"/>
            <a:ext cx="2177199" cy="461665"/>
          </a:xfrm>
          <a:prstGeom prst="rect">
            <a:avLst/>
          </a:prstGeom>
          <a:noFill/>
          <a:ln>
            <a:solidFill>
              <a:schemeClr val="tx1">
                <a:lumMod val="50000"/>
                <a:lumOff val="50000"/>
              </a:schemeClr>
            </a:solidFill>
          </a:ln>
        </p:spPr>
        <p:txBody>
          <a:bodyPr wrap="none" rtlCol="0">
            <a:spAutoFit/>
          </a:bodyPr>
          <a:lstStyle/>
          <a:p>
            <a:r>
              <a:rPr lang="sv-SE" sz="800" dirty="0"/>
              <a:t>        IRD – NorDig </a:t>
            </a:r>
            <a:r>
              <a:rPr lang="sv-SE" sz="800" dirty="0" err="1"/>
              <a:t>Unified</a:t>
            </a:r>
            <a:r>
              <a:rPr lang="sv-SE" sz="800" dirty="0"/>
              <a:t> IRD </a:t>
            </a:r>
            <a:r>
              <a:rPr lang="sv-SE" sz="800" dirty="0" err="1"/>
              <a:t>specification</a:t>
            </a:r>
            <a:endParaRPr lang="sv-SE" sz="800" dirty="0"/>
          </a:p>
          <a:p>
            <a:r>
              <a:rPr lang="sv-SE" sz="800" dirty="0" err="1"/>
              <a:t>TestPlan</a:t>
            </a:r>
            <a:r>
              <a:rPr lang="sv-SE" sz="800" dirty="0"/>
              <a:t> – NorDig </a:t>
            </a:r>
            <a:r>
              <a:rPr lang="sv-SE" sz="800" dirty="0" err="1"/>
              <a:t>Unified</a:t>
            </a:r>
            <a:r>
              <a:rPr lang="sv-SE" sz="800" dirty="0"/>
              <a:t> Test Plan</a:t>
            </a:r>
          </a:p>
          <a:p>
            <a:r>
              <a:rPr lang="sv-SE" sz="800" dirty="0"/>
              <a:t>       </a:t>
            </a:r>
            <a:r>
              <a:rPr lang="sv-SE" sz="800" dirty="0" err="1"/>
              <a:t>RoO</a:t>
            </a:r>
            <a:r>
              <a:rPr lang="sv-SE" sz="800" dirty="0"/>
              <a:t> – NorDig </a:t>
            </a:r>
            <a:r>
              <a:rPr lang="sv-SE" sz="800" dirty="0" err="1"/>
              <a:t>Rules</a:t>
            </a:r>
            <a:r>
              <a:rPr lang="sv-SE" sz="800" dirty="0"/>
              <a:t> </a:t>
            </a:r>
            <a:r>
              <a:rPr lang="sv-SE" sz="800" dirty="0" err="1"/>
              <a:t>of</a:t>
            </a:r>
            <a:r>
              <a:rPr lang="sv-SE" sz="800" dirty="0"/>
              <a:t> Operation</a:t>
            </a:r>
          </a:p>
        </p:txBody>
      </p:sp>
    </p:spTree>
    <p:extLst>
      <p:ext uri="{BB962C8B-B14F-4D97-AF65-F5344CB8AC3E}">
        <p14:creationId xmlns:p14="http://schemas.microsoft.com/office/powerpoint/2010/main" val="98054688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723CD4AA-40DD-4ED2-7AD7-18C3FF3D8781}"/>
              </a:ext>
            </a:extLst>
          </p:cNvPr>
          <p:cNvSpPr>
            <a:spLocks noGrp="1"/>
          </p:cNvSpPr>
          <p:nvPr>
            <p:ph type="sldNum" sz="quarter" idx="11"/>
          </p:nvPr>
        </p:nvSpPr>
        <p:spPr/>
        <p:txBody>
          <a:bodyPr/>
          <a:lstStyle/>
          <a:p>
            <a:pPr>
              <a:defRPr/>
            </a:pPr>
            <a:fld id="{CD43E73F-939E-41C0-A51D-E14F15C47D94}" type="slidenum">
              <a:rPr lang="nb-NO" smtClean="0"/>
              <a:pPr>
                <a:defRPr/>
              </a:pPr>
              <a:t>4</a:t>
            </a:fld>
            <a:endParaRPr lang="nb-NO" dirty="0"/>
          </a:p>
        </p:txBody>
      </p:sp>
      <p:sp>
        <p:nvSpPr>
          <p:cNvPr id="6" name="Rubrik 2">
            <a:extLst>
              <a:ext uri="{FF2B5EF4-FFF2-40B4-BE49-F238E27FC236}">
                <a16:creationId xmlns:a16="http://schemas.microsoft.com/office/drawing/2014/main" id="{F9F96C5B-9817-A11D-8324-2AE98666664C}"/>
              </a:ext>
            </a:extLst>
          </p:cNvPr>
          <p:cNvSpPr>
            <a:spLocks noGrp="1"/>
          </p:cNvSpPr>
          <p:nvPr>
            <p:ph type="title"/>
          </p:nvPr>
        </p:nvSpPr>
        <p:spPr>
          <a:xfrm>
            <a:off x="1249197" y="44624"/>
            <a:ext cx="8889595" cy="648072"/>
          </a:xfrm>
        </p:spPr>
        <p:txBody>
          <a:bodyPr/>
          <a:lstStyle/>
          <a:p>
            <a:pPr>
              <a:defRPr/>
            </a:pPr>
            <a:r>
              <a:rPr lang="en-US" b="1" dirty="0"/>
              <a:t>NorDig T report -  </a:t>
            </a:r>
            <a:r>
              <a:rPr lang="en-US" sz="2000" b="1" dirty="0"/>
              <a:t>NorDig T and subgroup re-organization 2024</a:t>
            </a:r>
            <a:br>
              <a:rPr lang="en-US" sz="1800" b="1" dirty="0">
                <a:solidFill>
                  <a:schemeClr val="tx1"/>
                </a:solidFill>
              </a:rPr>
            </a:br>
            <a:r>
              <a:rPr lang="en-GB" sz="1400" b="1" dirty="0"/>
              <a:t>     </a:t>
            </a:r>
            <a:r>
              <a:rPr lang="en-US" sz="1400" b="1" dirty="0"/>
              <a:t>    NorDig Excom meeting 14</a:t>
            </a:r>
            <a:r>
              <a:rPr lang="en-US" sz="1400" b="1" baseline="30000" dirty="0"/>
              <a:t>th</a:t>
            </a:r>
            <a:r>
              <a:rPr lang="en-US" sz="1400" b="1" dirty="0"/>
              <a:t> March 2024 </a:t>
            </a:r>
            <a:endParaRPr lang="en-US" sz="1200" b="1" dirty="0"/>
          </a:p>
        </p:txBody>
      </p:sp>
      <p:pic>
        <p:nvPicPr>
          <p:cNvPr id="7" name="Content Placeholder 6">
            <a:extLst>
              <a:ext uri="{FF2B5EF4-FFF2-40B4-BE49-F238E27FC236}">
                <a16:creationId xmlns:a16="http://schemas.microsoft.com/office/drawing/2014/main" id="{EBF8D9E3-40B6-D6B3-7073-F097A8515BE4}"/>
              </a:ext>
            </a:extLst>
          </p:cNvPr>
          <p:cNvPicPr>
            <a:picLocks noGrp="1" noChangeAspect="1"/>
          </p:cNvPicPr>
          <p:nvPr>
            <p:ph idx="1"/>
          </p:nvPr>
        </p:nvPicPr>
        <p:blipFill>
          <a:blip r:embed="rId2"/>
          <a:stretch>
            <a:fillRect/>
          </a:stretch>
        </p:blipFill>
        <p:spPr>
          <a:xfrm>
            <a:off x="368671" y="2852936"/>
            <a:ext cx="6721810" cy="3096344"/>
          </a:xfrm>
          <a:prstGeom prst="rect">
            <a:avLst/>
          </a:prstGeom>
        </p:spPr>
      </p:pic>
      <p:sp>
        <p:nvSpPr>
          <p:cNvPr id="5" name="Platshållare för innehåll 1">
            <a:extLst>
              <a:ext uri="{FF2B5EF4-FFF2-40B4-BE49-F238E27FC236}">
                <a16:creationId xmlns:a16="http://schemas.microsoft.com/office/drawing/2014/main" id="{9F0A4008-687C-4F2D-E3D9-AF701B36C7D0}"/>
              </a:ext>
            </a:extLst>
          </p:cNvPr>
          <p:cNvSpPr txBox="1">
            <a:spLocks/>
          </p:cNvSpPr>
          <p:nvPr/>
        </p:nvSpPr>
        <p:spPr bwMode="auto">
          <a:xfrm>
            <a:off x="407368" y="986671"/>
            <a:ext cx="11031016" cy="172974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2000">
                <a:solidFill>
                  <a:schemeClr val="tx1"/>
                </a:solidFill>
                <a:latin typeface="Calibri" pitchFamily="34" charset="0"/>
                <a:ea typeface="+mn-ea"/>
                <a:cs typeface="+mn-cs"/>
              </a:defRPr>
            </a:lvl1pPr>
            <a:lvl2pPr marL="742950" indent="-285750" algn="l" rtl="0" eaLnBrk="0" fontAlgn="base" hangingPunct="0">
              <a:spcBef>
                <a:spcPct val="20000"/>
              </a:spcBef>
              <a:spcAft>
                <a:spcPct val="0"/>
              </a:spcAft>
              <a:buChar char="–"/>
              <a:defRPr sz="1800">
                <a:solidFill>
                  <a:schemeClr val="tx1"/>
                </a:solidFill>
                <a:latin typeface="Calibri" pitchFamily="34" charset="0"/>
              </a:defRPr>
            </a:lvl2pPr>
            <a:lvl3pPr marL="1143000" indent="-228600" algn="l" rtl="0" eaLnBrk="0" fontAlgn="base" hangingPunct="0">
              <a:spcBef>
                <a:spcPct val="20000"/>
              </a:spcBef>
              <a:spcAft>
                <a:spcPct val="0"/>
              </a:spcAft>
              <a:buChar char="•"/>
              <a:defRPr sz="1600">
                <a:solidFill>
                  <a:schemeClr val="tx1"/>
                </a:solidFill>
                <a:latin typeface="Calibri" pitchFamily="34" charset="0"/>
              </a:defRPr>
            </a:lvl3pPr>
            <a:lvl4pPr marL="1600200" indent="-228600" algn="l" rtl="0" eaLnBrk="0" fontAlgn="base" hangingPunct="0">
              <a:spcBef>
                <a:spcPct val="20000"/>
              </a:spcBef>
              <a:spcAft>
                <a:spcPct val="0"/>
              </a:spcAft>
              <a:buChar char="–"/>
              <a:defRPr sz="1400">
                <a:solidFill>
                  <a:schemeClr val="tx1"/>
                </a:solidFill>
                <a:latin typeface="Calibri" pitchFamily="34" charset="0"/>
              </a:defRPr>
            </a:lvl4pPr>
            <a:lvl5pPr marL="2057400" indent="-228600" algn="l" rtl="0" eaLnBrk="0" fontAlgn="base" hangingPunct="0">
              <a:spcBef>
                <a:spcPct val="20000"/>
              </a:spcBef>
              <a:spcAft>
                <a:spcPct val="0"/>
              </a:spcAft>
              <a:buChar char="»"/>
              <a:defRPr sz="1400">
                <a:solidFill>
                  <a:schemeClr val="tx1"/>
                </a:solidFill>
                <a:latin typeface="Calibri" pitchFamily="34" charset="0"/>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a:lstStyle>
          <a:p>
            <a:r>
              <a:rPr lang="en-US" sz="1600" kern="0" dirty="0">
                <a:latin typeface="+mn-lt"/>
              </a:rPr>
              <a:t>NorDig T has less and less working items from NorDig Excom to handle in future </a:t>
            </a:r>
            <a:r>
              <a:rPr lang="en-US" sz="1400" kern="0" dirty="0">
                <a:latin typeface="+mn-lt"/>
              </a:rPr>
              <a:t>(as right now no new major features/technology like video or audio and e.g. DVB-I waiting Excom decision and members real need/interest)</a:t>
            </a:r>
          </a:p>
          <a:p>
            <a:r>
              <a:rPr lang="en-US" sz="1600" kern="0" dirty="0">
                <a:latin typeface="+mn-lt"/>
              </a:rPr>
              <a:t>Specifications </a:t>
            </a:r>
            <a:r>
              <a:rPr lang="en-US" sz="1200" kern="0" dirty="0">
                <a:latin typeface="+mn-lt"/>
              </a:rPr>
              <a:t>(</a:t>
            </a:r>
            <a:r>
              <a:rPr lang="en-US" sz="1200" kern="0" dirty="0" err="1">
                <a:latin typeface="+mn-lt"/>
              </a:rPr>
              <a:t>IRD+Test+RoO</a:t>
            </a:r>
            <a:r>
              <a:rPr lang="en-US" sz="1200" kern="0" dirty="0">
                <a:latin typeface="+mn-lt"/>
              </a:rPr>
              <a:t>)</a:t>
            </a:r>
            <a:r>
              <a:rPr lang="en-US" sz="1400" kern="0" dirty="0">
                <a:latin typeface="+mn-lt"/>
              </a:rPr>
              <a:t> </a:t>
            </a:r>
            <a:r>
              <a:rPr lang="en-US" sz="1600" kern="0" dirty="0">
                <a:latin typeface="+mn-lt"/>
              </a:rPr>
              <a:t>are now going more into maintenance mode</a:t>
            </a:r>
          </a:p>
          <a:p>
            <a:r>
              <a:rPr lang="en-US" sz="1600" kern="0" dirty="0">
                <a:latin typeface="+mn-lt"/>
              </a:rPr>
              <a:t>Most proposed changes lately in specs, needs to review impact on all three NorDig specs </a:t>
            </a:r>
            <a:r>
              <a:rPr lang="en-US" sz="1200" kern="0" dirty="0">
                <a:latin typeface="+mn-lt"/>
              </a:rPr>
              <a:t>(</a:t>
            </a:r>
            <a:r>
              <a:rPr lang="en-US" sz="1200" kern="0" dirty="0" err="1">
                <a:latin typeface="+mn-lt"/>
              </a:rPr>
              <a:t>IRD+Test+RoO</a:t>
            </a:r>
            <a:r>
              <a:rPr lang="en-US" sz="1200" kern="0" dirty="0">
                <a:latin typeface="+mn-lt"/>
              </a:rPr>
              <a:t>) </a:t>
            </a:r>
          </a:p>
          <a:p>
            <a:r>
              <a:rPr lang="en-US" sz="1600" kern="0" dirty="0">
                <a:latin typeface="+mn-lt"/>
              </a:rPr>
              <a:t>Less active participation from </a:t>
            </a:r>
            <a:r>
              <a:rPr lang="en-US" sz="1400" kern="0" dirty="0">
                <a:latin typeface="+mn-lt"/>
              </a:rPr>
              <a:t>(Broadcast and Operator)</a:t>
            </a:r>
            <a:r>
              <a:rPr lang="en-US" sz="1600" kern="0" dirty="0">
                <a:latin typeface="+mn-lt"/>
              </a:rPr>
              <a:t> members last years </a:t>
            </a:r>
          </a:p>
          <a:p>
            <a:r>
              <a:rPr lang="en-US" sz="1600" kern="0" dirty="0">
                <a:latin typeface="+mn-lt"/>
              </a:rPr>
              <a:t>Several subgroups are less active last couple of years</a:t>
            </a:r>
          </a:p>
        </p:txBody>
      </p:sp>
      <p:sp>
        <p:nvSpPr>
          <p:cNvPr id="8" name="TextBox 7">
            <a:extLst>
              <a:ext uri="{FF2B5EF4-FFF2-40B4-BE49-F238E27FC236}">
                <a16:creationId xmlns:a16="http://schemas.microsoft.com/office/drawing/2014/main" id="{79E64648-B2DE-8C59-804F-BE422BBE7E95}"/>
              </a:ext>
            </a:extLst>
          </p:cNvPr>
          <p:cNvSpPr txBox="1"/>
          <p:nvPr/>
        </p:nvSpPr>
        <p:spPr>
          <a:xfrm>
            <a:off x="7424277" y="3841203"/>
            <a:ext cx="3208228" cy="646331"/>
          </a:xfrm>
          <a:prstGeom prst="rect">
            <a:avLst/>
          </a:prstGeom>
          <a:noFill/>
        </p:spPr>
        <p:txBody>
          <a:bodyPr wrap="square" rtlCol="0">
            <a:spAutoFit/>
          </a:bodyPr>
          <a:lstStyle/>
          <a:p>
            <a:r>
              <a:rPr lang="sv-SE" sz="1200" b="1" dirty="0">
                <a:latin typeface="Aptos Narrow" panose="020B0004020202020204" pitchFamily="34" charset="0"/>
              </a:rPr>
              <a:t>Working Groups for </a:t>
            </a:r>
          </a:p>
          <a:p>
            <a:r>
              <a:rPr lang="sv-SE" sz="1200" b="1" dirty="0" err="1">
                <a:latin typeface="Aptos Narrow" panose="020B0004020202020204" pitchFamily="34" charset="0"/>
              </a:rPr>
              <a:t>specific</a:t>
            </a:r>
            <a:r>
              <a:rPr lang="sv-SE" sz="1200" b="1" dirty="0">
                <a:latin typeface="Aptos Narrow" panose="020B0004020202020204" pitchFamily="34" charset="0"/>
              </a:rPr>
              <a:t> areas </a:t>
            </a:r>
            <a:r>
              <a:rPr lang="sv-SE" sz="1200" b="1" dirty="0" err="1">
                <a:latin typeface="Aptos Narrow" panose="020B0004020202020204" pitchFamily="34" charset="0"/>
              </a:rPr>
              <a:t>when</a:t>
            </a:r>
            <a:r>
              <a:rPr lang="sv-SE" sz="1200" b="1" dirty="0">
                <a:latin typeface="Aptos Narrow" panose="020B0004020202020204" pitchFamily="34" charset="0"/>
              </a:rPr>
              <a:t> </a:t>
            </a:r>
            <a:r>
              <a:rPr lang="sv-SE" sz="1200" b="1" dirty="0" err="1">
                <a:latin typeface="Aptos Narrow" panose="020B0004020202020204" pitchFamily="34" charset="0"/>
              </a:rPr>
              <a:t>topics</a:t>
            </a:r>
            <a:r>
              <a:rPr lang="sv-SE" sz="1200" b="1" dirty="0">
                <a:latin typeface="Aptos Narrow" panose="020B0004020202020204" pitchFamily="34" charset="0"/>
              </a:rPr>
              <a:t> </a:t>
            </a:r>
            <a:r>
              <a:rPr lang="sv-SE" sz="1200" b="1" dirty="0" err="1">
                <a:latin typeface="Aptos Narrow" panose="020B0004020202020204" pitchFamily="34" charset="0"/>
              </a:rPr>
              <a:t>are</a:t>
            </a:r>
            <a:r>
              <a:rPr lang="sv-SE" sz="1200" b="1" dirty="0">
                <a:latin typeface="Aptos Narrow" panose="020B0004020202020204" pitchFamily="34" charset="0"/>
              </a:rPr>
              <a:t> </a:t>
            </a:r>
            <a:r>
              <a:rPr lang="sv-SE" sz="1200" b="1" dirty="0" err="1">
                <a:latin typeface="Aptos Narrow" panose="020B0004020202020204" pitchFamily="34" charset="0"/>
              </a:rPr>
              <a:t>active</a:t>
            </a:r>
            <a:r>
              <a:rPr lang="sv-SE" sz="1200" b="1" dirty="0">
                <a:latin typeface="Aptos Narrow" panose="020B0004020202020204" pitchFamily="34" charset="0"/>
              </a:rPr>
              <a:t> or </a:t>
            </a:r>
          </a:p>
          <a:p>
            <a:r>
              <a:rPr lang="sv-SE" sz="1200" b="1" dirty="0" err="1">
                <a:latin typeface="Aptos Narrow" panose="020B0004020202020204" pitchFamily="34" charset="0"/>
              </a:rPr>
              <a:t>separate</a:t>
            </a:r>
            <a:r>
              <a:rPr lang="sv-SE" sz="1200" b="1" dirty="0">
                <a:latin typeface="Aptos Narrow" panose="020B0004020202020204" pitchFamily="34" charset="0"/>
              </a:rPr>
              <a:t> group for </a:t>
            </a:r>
            <a:r>
              <a:rPr lang="sv-SE" sz="1200" b="1" dirty="0" err="1">
                <a:latin typeface="Aptos Narrow" panose="020B0004020202020204" pitchFamily="34" charset="0"/>
              </a:rPr>
              <a:t>separate</a:t>
            </a:r>
            <a:r>
              <a:rPr lang="sv-SE" sz="1200" b="1" dirty="0">
                <a:latin typeface="Aptos Narrow" panose="020B0004020202020204" pitchFamily="34" charset="0"/>
              </a:rPr>
              <a:t> areas (</a:t>
            </a:r>
            <a:r>
              <a:rPr lang="sv-SE" sz="1200" b="1" dirty="0" err="1">
                <a:latin typeface="Aptos Narrow" panose="020B0004020202020204" pitchFamily="34" charset="0"/>
              </a:rPr>
              <a:t>e.g</a:t>
            </a:r>
            <a:r>
              <a:rPr lang="sv-SE" sz="1200" b="1" dirty="0">
                <a:latin typeface="Aptos Narrow" panose="020B0004020202020204" pitchFamily="34" charset="0"/>
              </a:rPr>
              <a:t>. EPG)</a:t>
            </a:r>
          </a:p>
        </p:txBody>
      </p:sp>
      <p:sp>
        <p:nvSpPr>
          <p:cNvPr id="9" name="Right Brace 8">
            <a:extLst>
              <a:ext uri="{FF2B5EF4-FFF2-40B4-BE49-F238E27FC236}">
                <a16:creationId xmlns:a16="http://schemas.microsoft.com/office/drawing/2014/main" id="{B57954CB-7628-032F-7DA2-5BFC13134CD1}"/>
              </a:ext>
            </a:extLst>
          </p:cNvPr>
          <p:cNvSpPr/>
          <p:nvPr/>
        </p:nvSpPr>
        <p:spPr>
          <a:xfrm>
            <a:off x="7104112" y="4005064"/>
            <a:ext cx="216024" cy="482470"/>
          </a:xfrm>
          <a:prstGeom prst="rightBrace">
            <a:avLst/>
          </a:prstGeom>
          <a:ln w="19050">
            <a:solidFill>
              <a:srgbClr val="7030A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sv-SE">
              <a:ln w="28575">
                <a:solidFill>
                  <a:schemeClr val="tx1"/>
                </a:solidFill>
              </a:ln>
            </a:endParaRPr>
          </a:p>
        </p:txBody>
      </p:sp>
      <p:sp>
        <p:nvSpPr>
          <p:cNvPr id="10" name="Platshållare för innehåll 1">
            <a:extLst>
              <a:ext uri="{FF2B5EF4-FFF2-40B4-BE49-F238E27FC236}">
                <a16:creationId xmlns:a16="http://schemas.microsoft.com/office/drawing/2014/main" id="{D4376878-0AAC-3D83-D1BC-A3799ECA2CF1}"/>
              </a:ext>
            </a:extLst>
          </p:cNvPr>
          <p:cNvSpPr txBox="1">
            <a:spLocks/>
          </p:cNvSpPr>
          <p:nvPr/>
        </p:nvSpPr>
        <p:spPr bwMode="auto">
          <a:xfrm>
            <a:off x="7348958" y="4653136"/>
            <a:ext cx="3816424" cy="212400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2000">
                <a:solidFill>
                  <a:schemeClr val="tx1"/>
                </a:solidFill>
                <a:latin typeface="Calibri" pitchFamily="34" charset="0"/>
                <a:ea typeface="+mn-ea"/>
                <a:cs typeface="+mn-cs"/>
              </a:defRPr>
            </a:lvl1pPr>
            <a:lvl2pPr marL="742950" indent="-285750" algn="l" rtl="0" eaLnBrk="0" fontAlgn="base" hangingPunct="0">
              <a:spcBef>
                <a:spcPct val="20000"/>
              </a:spcBef>
              <a:spcAft>
                <a:spcPct val="0"/>
              </a:spcAft>
              <a:buChar char="–"/>
              <a:defRPr sz="1800">
                <a:solidFill>
                  <a:schemeClr val="tx1"/>
                </a:solidFill>
                <a:latin typeface="Calibri" pitchFamily="34" charset="0"/>
              </a:defRPr>
            </a:lvl2pPr>
            <a:lvl3pPr marL="1143000" indent="-228600" algn="l" rtl="0" eaLnBrk="0" fontAlgn="base" hangingPunct="0">
              <a:spcBef>
                <a:spcPct val="20000"/>
              </a:spcBef>
              <a:spcAft>
                <a:spcPct val="0"/>
              </a:spcAft>
              <a:buChar char="•"/>
              <a:defRPr sz="1600">
                <a:solidFill>
                  <a:schemeClr val="tx1"/>
                </a:solidFill>
                <a:latin typeface="Calibri" pitchFamily="34" charset="0"/>
              </a:defRPr>
            </a:lvl3pPr>
            <a:lvl4pPr marL="1600200" indent="-228600" algn="l" rtl="0" eaLnBrk="0" fontAlgn="base" hangingPunct="0">
              <a:spcBef>
                <a:spcPct val="20000"/>
              </a:spcBef>
              <a:spcAft>
                <a:spcPct val="0"/>
              </a:spcAft>
              <a:buChar char="–"/>
              <a:defRPr sz="1400">
                <a:solidFill>
                  <a:schemeClr val="tx1"/>
                </a:solidFill>
                <a:latin typeface="Calibri" pitchFamily="34" charset="0"/>
              </a:defRPr>
            </a:lvl4pPr>
            <a:lvl5pPr marL="2057400" indent="-228600" algn="l" rtl="0" eaLnBrk="0" fontAlgn="base" hangingPunct="0">
              <a:spcBef>
                <a:spcPct val="20000"/>
              </a:spcBef>
              <a:spcAft>
                <a:spcPct val="0"/>
              </a:spcAft>
              <a:buChar char="»"/>
              <a:defRPr sz="1400">
                <a:solidFill>
                  <a:schemeClr val="tx1"/>
                </a:solidFill>
                <a:latin typeface="Calibri" pitchFamily="34" charset="0"/>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a:lstStyle>
          <a:p>
            <a:pPr marL="0" indent="0">
              <a:buFontTx/>
              <a:buNone/>
            </a:pPr>
            <a:r>
              <a:rPr lang="en-US" sz="1200" kern="0" dirty="0">
                <a:latin typeface="+mn-lt"/>
              </a:rPr>
              <a:t>Previous chairmen in NorDig subgroups remains as experts in areas:</a:t>
            </a:r>
            <a:endParaRPr lang="en-US" sz="1200" kern="0" dirty="0">
              <a:highlight>
                <a:srgbClr val="FFFF00"/>
              </a:highlight>
              <a:latin typeface="+mn-lt"/>
            </a:endParaRPr>
          </a:p>
          <a:p>
            <a:pPr>
              <a:defRPr/>
            </a:pPr>
            <a:r>
              <a:rPr lang="en-US" sz="1100" kern="0" dirty="0">
                <a:latin typeface="+mn-lt"/>
              </a:rPr>
              <a:t>Audio – </a:t>
            </a:r>
            <a:r>
              <a:rPr lang="en-US" sz="1100" i="1" kern="0" dirty="0">
                <a:latin typeface="+mn-lt"/>
              </a:rPr>
              <a:t>Johan </a:t>
            </a:r>
            <a:r>
              <a:rPr lang="en-US" sz="1100" i="1" kern="0" dirty="0" err="1">
                <a:latin typeface="+mn-lt"/>
              </a:rPr>
              <a:t>Lindroos</a:t>
            </a:r>
            <a:r>
              <a:rPr lang="en-US" sz="1100" i="1" kern="0" dirty="0">
                <a:latin typeface="+mn-lt"/>
              </a:rPr>
              <a:t>, SVT</a:t>
            </a:r>
          </a:p>
          <a:p>
            <a:pPr>
              <a:defRPr/>
            </a:pPr>
            <a:r>
              <a:rPr lang="en-US" sz="1100" kern="0" dirty="0">
                <a:latin typeface="+mn-lt"/>
              </a:rPr>
              <a:t>Test</a:t>
            </a:r>
            <a:r>
              <a:rPr lang="en-US" sz="1100" i="1" kern="0" dirty="0">
                <a:latin typeface="+mn-lt"/>
              </a:rPr>
              <a:t> </a:t>
            </a:r>
            <a:r>
              <a:rPr lang="en-US" sz="1100" kern="0" dirty="0">
                <a:latin typeface="+mn-lt"/>
              </a:rPr>
              <a:t>– </a:t>
            </a:r>
            <a:r>
              <a:rPr lang="en-US" sz="1100" i="1" kern="0" dirty="0">
                <a:latin typeface="+mn-lt"/>
              </a:rPr>
              <a:t>Pasi Toiva, </a:t>
            </a:r>
            <a:r>
              <a:rPr lang="en-US" sz="1100" i="1" kern="0" dirty="0" err="1">
                <a:latin typeface="+mn-lt"/>
              </a:rPr>
              <a:t>Labwise</a:t>
            </a:r>
            <a:endParaRPr lang="en-US" sz="1100" i="1" kern="0" dirty="0">
              <a:latin typeface="+mn-lt"/>
            </a:endParaRPr>
          </a:p>
          <a:p>
            <a:pPr>
              <a:defRPr/>
            </a:pPr>
            <a:r>
              <a:rPr lang="en-US" sz="1100" kern="0" dirty="0" err="1">
                <a:latin typeface="+mn-lt"/>
              </a:rPr>
              <a:t>RoO</a:t>
            </a:r>
            <a:r>
              <a:rPr lang="en-US" sz="1100" kern="0" dirty="0">
                <a:latin typeface="+mn-lt"/>
              </a:rPr>
              <a:t> – </a:t>
            </a:r>
            <a:r>
              <a:rPr lang="en-US" sz="1100" i="1" kern="0" dirty="0">
                <a:latin typeface="+mn-lt"/>
              </a:rPr>
              <a:t>Des </a:t>
            </a:r>
            <a:r>
              <a:rPr lang="de-DE" sz="1100" i="1" kern="0" dirty="0">
                <a:latin typeface="+mn-lt"/>
              </a:rPr>
              <a:t>Mac Giolla an Chloig</a:t>
            </a:r>
            <a:r>
              <a:rPr lang="en-US" sz="1100" i="1" kern="0" dirty="0">
                <a:latin typeface="+mn-lt"/>
              </a:rPr>
              <a:t>, 2rn </a:t>
            </a:r>
          </a:p>
          <a:p>
            <a:pPr>
              <a:defRPr/>
            </a:pPr>
            <a:r>
              <a:rPr lang="en-US" sz="1100" kern="0" dirty="0">
                <a:latin typeface="+mn-lt"/>
              </a:rPr>
              <a:t>HbbTV/API/PVR – </a:t>
            </a:r>
            <a:r>
              <a:rPr lang="en-US" sz="1100" i="1" kern="0" dirty="0">
                <a:latin typeface="+mn-lt"/>
              </a:rPr>
              <a:t>Erik Vold, NRK</a:t>
            </a:r>
          </a:p>
          <a:p>
            <a:pPr>
              <a:defRPr/>
            </a:pPr>
            <a:r>
              <a:rPr lang="en-US" sz="1100" kern="0" dirty="0">
                <a:latin typeface="+mn-lt"/>
              </a:rPr>
              <a:t>EPG/Event exchange metadata – </a:t>
            </a:r>
            <a:r>
              <a:rPr lang="en-US" sz="1100" i="1" kern="0" dirty="0">
                <a:latin typeface="+mn-lt"/>
              </a:rPr>
              <a:t>Peter M</a:t>
            </a:r>
            <a:r>
              <a:rPr lang="en-US" sz="1100" i="1" kern="0" dirty="0">
                <a:latin typeface="+mn-lt"/>
                <a:ea typeface="Cambria Math" panose="02040503050406030204" pitchFamily="18" charset="0"/>
              </a:rPr>
              <a:t>ølsted,</a:t>
            </a:r>
            <a:r>
              <a:rPr lang="en-US" sz="1100" i="1" kern="0" dirty="0">
                <a:latin typeface="+mn-lt"/>
              </a:rPr>
              <a:t> </a:t>
            </a:r>
          </a:p>
          <a:p>
            <a:pPr>
              <a:defRPr/>
            </a:pPr>
            <a:r>
              <a:rPr lang="en-US" sz="1100" kern="0" dirty="0">
                <a:latin typeface="+mn-lt"/>
              </a:rPr>
              <a:t>Accessibility – </a:t>
            </a:r>
            <a:r>
              <a:rPr lang="en-US" sz="1100" i="1" kern="0" dirty="0">
                <a:latin typeface="+mn-lt"/>
              </a:rPr>
              <a:t>Peter M</a:t>
            </a:r>
            <a:r>
              <a:rPr lang="en-US" sz="1100" i="1" kern="0" dirty="0">
                <a:latin typeface="+mn-lt"/>
                <a:ea typeface="Cambria Math" panose="02040503050406030204" pitchFamily="18" charset="0"/>
              </a:rPr>
              <a:t>ølsted</a:t>
            </a:r>
            <a:endParaRPr lang="en-US" sz="1100" i="1" kern="0" dirty="0">
              <a:solidFill>
                <a:schemeClr val="bg1">
                  <a:lumMod val="65000"/>
                </a:schemeClr>
              </a:solidFill>
              <a:latin typeface="+mn-lt"/>
            </a:endParaRPr>
          </a:p>
          <a:p>
            <a:pPr>
              <a:defRPr/>
            </a:pPr>
            <a:r>
              <a:rPr lang="en-US" sz="1100" i="1" kern="0" dirty="0">
                <a:solidFill>
                  <a:schemeClr val="bg1">
                    <a:lumMod val="65000"/>
                  </a:schemeClr>
                </a:solidFill>
                <a:latin typeface="+mn-lt"/>
              </a:rPr>
              <a:t>SSU –  Per Tullstedt/NorDig T</a:t>
            </a:r>
          </a:p>
          <a:p>
            <a:pPr>
              <a:defRPr/>
            </a:pPr>
            <a:r>
              <a:rPr lang="en-US" sz="1100" i="1" kern="0" dirty="0">
                <a:solidFill>
                  <a:schemeClr val="bg1">
                    <a:lumMod val="65000"/>
                  </a:schemeClr>
                </a:solidFill>
                <a:latin typeface="+mn-lt"/>
              </a:rPr>
              <a:t>Video – Per Tullstedt/NorDig T</a:t>
            </a:r>
            <a:endParaRPr lang="en-US" sz="1100" kern="0" dirty="0">
              <a:latin typeface="+mn-lt"/>
            </a:endParaRPr>
          </a:p>
        </p:txBody>
      </p:sp>
      <p:sp>
        <p:nvSpPr>
          <p:cNvPr id="2" name="TextBox 1">
            <a:extLst>
              <a:ext uri="{FF2B5EF4-FFF2-40B4-BE49-F238E27FC236}">
                <a16:creationId xmlns:a16="http://schemas.microsoft.com/office/drawing/2014/main" id="{FC5F3CD5-3431-66EA-BCFD-C6E2B3CF3995}"/>
              </a:ext>
            </a:extLst>
          </p:cNvPr>
          <p:cNvSpPr txBox="1"/>
          <p:nvPr/>
        </p:nvSpPr>
        <p:spPr>
          <a:xfrm>
            <a:off x="839416" y="6349441"/>
            <a:ext cx="3168352" cy="369332"/>
          </a:xfrm>
          <a:prstGeom prst="rect">
            <a:avLst/>
          </a:prstGeom>
          <a:noFill/>
        </p:spPr>
        <p:txBody>
          <a:bodyPr wrap="square" rtlCol="0">
            <a:spAutoFit/>
          </a:bodyPr>
          <a:lstStyle/>
          <a:p>
            <a:r>
              <a:rPr lang="en-US" sz="1800" kern="0" dirty="0">
                <a:solidFill>
                  <a:srgbClr val="0070C0"/>
                </a:solidFill>
                <a:latin typeface="+mn-lt"/>
              </a:rPr>
              <a:t>Excom – OK</a:t>
            </a:r>
          </a:p>
        </p:txBody>
      </p:sp>
    </p:spTree>
    <p:extLst>
      <p:ext uri="{BB962C8B-B14F-4D97-AF65-F5344CB8AC3E}">
        <p14:creationId xmlns:p14="http://schemas.microsoft.com/office/powerpoint/2010/main" val="26349885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5">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9"/>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uiExpand="1" build="p"/>
      <p:bldP spid="8" grpId="0"/>
      <p:bldP spid="9"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D249B95-30BD-40EA-BFE5-C9C31D3DA03F}"/>
            </a:ext>
          </a:extLst>
        </p:cNvPr>
        <p:cNvGrpSpPr/>
        <p:nvPr/>
      </p:nvGrpSpPr>
      <p:grpSpPr>
        <a:xfrm>
          <a:off x="0" y="0"/>
          <a:ext cx="0" cy="0"/>
          <a:chOff x="0" y="0"/>
          <a:chExt cx="0" cy="0"/>
        </a:xfrm>
      </p:grpSpPr>
      <p:sp>
        <p:nvSpPr>
          <p:cNvPr id="3" name="Rubrik 2">
            <a:extLst>
              <a:ext uri="{FF2B5EF4-FFF2-40B4-BE49-F238E27FC236}">
                <a16:creationId xmlns:a16="http://schemas.microsoft.com/office/drawing/2014/main" id="{A56D48A5-5051-A8E7-2F4E-D79C81808B2D}"/>
              </a:ext>
            </a:extLst>
          </p:cNvPr>
          <p:cNvSpPr>
            <a:spLocks noGrp="1"/>
          </p:cNvSpPr>
          <p:nvPr>
            <p:ph type="title"/>
          </p:nvPr>
        </p:nvSpPr>
        <p:spPr>
          <a:xfrm>
            <a:off x="2494929" y="38891"/>
            <a:ext cx="7715200" cy="648072"/>
          </a:xfrm>
        </p:spPr>
        <p:txBody>
          <a:bodyPr/>
          <a:lstStyle/>
          <a:p>
            <a:pPr>
              <a:defRPr/>
            </a:pPr>
            <a:r>
              <a:rPr lang="en-US" b="1" dirty="0"/>
              <a:t>NorDig T report -  </a:t>
            </a:r>
            <a:r>
              <a:rPr lang="en-US" sz="2000" b="1" dirty="0"/>
              <a:t>NorDig/T subgroups</a:t>
            </a:r>
            <a:br>
              <a:rPr lang="en-US" b="1" dirty="0"/>
            </a:br>
            <a:r>
              <a:rPr lang="en-GB" sz="1400" b="1" dirty="0"/>
              <a:t>    </a:t>
            </a:r>
            <a:r>
              <a:rPr lang="en-US" sz="1400" b="1" dirty="0"/>
              <a:t> NorDig Excom meeting 14</a:t>
            </a:r>
            <a:r>
              <a:rPr lang="en-US" sz="1400" b="1" baseline="30000" dirty="0"/>
              <a:t>th</a:t>
            </a:r>
            <a:r>
              <a:rPr lang="en-US" sz="1400" b="1" dirty="0"/>
              <a:t> March 2024  </a:t>
            </a:r>
            <a:endParaRPr lang="en-US" sz="1200" b="1" dirty="0"/>
          </a:p>
        </p:txBody>
      </p:sp>
      <p:sp>
        <p:nvSpPr>
          <p:cNvPr id="4" name="Platshållare för bildnummer 3">
            <a:extLst>
              <a:ext uri="{FF2B5EF4-FFF2-40B4-BE49-F238E27FC236}">
                <a16:creationId xmlns:a16="http://schemas.microsoft.com/office/drawing/2014/main" id="{00FA5C31-7021-FC6B-F8CA-B2BDBA1BD11F}"/>
              </a:ext>
            </a:extLst>
          </p:cNvPr>
          <p:cNvSpPr>
            <a:spLocks noGrp="1"/>
          </p:cNvSpPr>
          <p:nvPr>
            <p:ph type="sldNum" sz="quarter" idx="11"/>
          </p:nvPr>
        </p:nvSpPr>
        <p:spPr/>
        <p:txBody>
          <a:bodyPr/>
          <a:lstStyle/>
          <a:p>
            <a:pPr>
              <a:defRPr/>
            </a:pPr>
            <a:fld id="{CD43E73F-939E-41C0-A51D-E14F15C47D94}" type="slidenum">
              <a:rPr lang="en-US" smtClean="0"/>
              <a:pPr>
                <a:defRPr/>
              </a:pPr>
              <a:t>5</a:t>
            </a:fld>
            <a:endParaRPr lang="en-US" dirty="0"/>
          </a:p>
        </p:txBody>
      </p:sp>
      <p:sp>
        <p:nvSpPr>
          <p:cNvPr id="5" name="Content Placeholder 4">
            <a:extLst>
              <a:ext uri="{FF2B5EF4-FFF2-40B4-BE49-F238E27FC236}">
                <a16:creationId xmlns:a16="http://schemas.microsoft.com/office/drawing/2014/main" id="{BBB8526E-3CC4-00F8-7837-D8DB6A34732B}"/>
              </a:ext>
            </a:extLst>
          </p:cNvPr>
          <p:cNvSpPr>
            <a:spLocks noGrp="1"/>
          </p:cNvSpPr>
          <p:nvPr>
            <p:ph idx="1"/>
          </p:nvPr>
        </p:nvSpPr>
        <p:spPr>
          <a:xfrm>
            <a:off x="983432" y="836712"/>
            <a:ext cx="10153128" cy="5112568"/>
          </a:xfrm>
        </p:spPr>
        <p:txBody>
          <a:bodyPr/>
          <a:lstStyle/>
          <a:p>
            <a:pPr marL="0" indent="0">
              <a:buNone/>
            </a:pPr>
            <a:r>
              <a:rPr lang="en-US" sz="1600" b="1" dirty="0"/>
              <a:t>NorDig EPG group </a:t>
            </a:r>
            <a:r>
              <a:rPr lang="en-US" sz="1600" dirty="0"/>
              <a:t>and Event exchange file format:</a:t>
            </a:r>
          </a:p>
          <a:p>
            <a:r>
              <a:rPr lang="en-US" sz="1400" i="1" dirty="0">
                <a:solidFill>
                  <a:schemeClr val="tx1">
                    <a:lumMod val="50000"/>
                    <a:lumOff val="50000"/>
                  </a:schemeClr>
                </a:solidFill>
              </a:rPr>
              <a:t>Keep TV Anytime spec up to date, work to promote NorDig EPG/event file format, exchange experience around EPG</a:t>
            </a:r>
            <a:endParaRPr lang="en-US" sz="1400" dirty="0"/>
          </a:p>
          <a:p>
            <a:pPr>
              <a:defRPr/>
            </a:pPr>
            <a:r>
              <a:rPr lang="en-US" sz="1400" i="1" dirty="0"/>
              <a:t>Focus on implementation of  NorDig TVA for on-demand cross platforms</a:t>
            </a:r>
            <a:r>
              <a:rPr lang="en-US" sz="1400" i="1" dirty="0">
                <a:solidFill>
                  <a:schemeClr val="tx1">
                    <a:lumMod val="50000"/>
                    <a:lumOff val="50000"/>
                  </a:schemeClr>
                </a:solidFill>
              </a:rPr>
              <a:t>. </a:t>
            </a:r>
            <a:endParaRPr lang="en-US" sz="1400" dirty="0"/>
          </a:p>
          <a:p>
            <a:pPr>
              <a:defRPr/>
            </a:pPr>
            <a:r>
              <a:rPr lang="en-US" sz="1400" dirty="0"/>
              <a:t>9th Open Workshop 2-3 May 2024 in Stockholm, agenda: metadata exchange for on-demand content, TVA implementation and handling of accessibility services.</a:t>
            </a:r>
          </a:p>
          <a:p>
            <a:r>
              <a:rPr lang="en-US" sz="1200" i="1" dirty="0"/>
              <a:t>Status of implementation and use of NorDig common EPG/Event metadata exchange format, done: NRK, TV2DK, TV2NO, DR, TDC, Red Bee Media, </a:t>
            </a:r>
            <a:r>
              <a:rPr lang="en-US" sz="1200" i="1" dirty="0" err="1"/>
              <a:t>SimpleTV</a:t>
            </a:r>
            <a:r>
              <a:rPr lang="en-US" sz="1200" i="1" dirty="0"/>
              <a:t>, </a:t>
            </a:r>
            <a:r>
              <a:rPr lang="en-US" sz="1200" i="1" dirty="0" err="1"/>
              <a:t>InFlow</a:t>
            </a:r>
            <a:r>
              <a:rPr lang="en-US" sz="1200" i="1" dirty="0"/>
              <a:t> media, SVT, Teracom.</a:t>
            </a:r>
          </a:p>
          <a:p>
            <a:pPr marL="0" indent="0">
              <a:buNone/>
              <a:defRPr/>
            </a:pPr>
            <a:r>
              <a:rPr lang="en-US" sz="1400" kern="0" dirty="0">
                <a:solidFill>
                  <a:srgbClr val="0070C0"/>
                </a:solidFill>
                <a:latin typeface="+mn-lt"/>
              </a:rPr>
              <a:t>Excom – work to also include IRD manufactures into this work, AP send invitation workshop to IRD manufactures</a:t>
            </a:r>
          </a:p>
          <a:p>
            <a:pPr marL="0" indent="0">
              <a:buNone/>
              <a:defRPr/>
            </a:pPr>
            <a:endParaRPr lang="en-US" sz="1400" dirty="0"/>
          </a:p>
          <a:p>
            <a:pPr marL="0" indent="0">
              <a:buNone/>
              <a:defRPr/>
            </a:pPr>
            <a:r>
              <a:rPr lang="en-US" sz="1600" b="1" dirty="0"/>
              <a:t>NorDig Accessibility group </a:t>
            </a:r>
          </a:p>
          <a:p>
            <a:pPr>
              <a:defRPr/>
            </a:pPr>
            <a:r>
              <a:rPr lang="en-US" sz="1400" i="1" dirty="0">
                <a:solidFill>
                  <a:schemeClr val="bg1">
                    <a:lumMod val="50000"/>
                  </a:schemeClr>
                </a:solidFill>
              </a:rPr>
              <a:t>NorDig Excom identified in 2023 accessibility as an important areas for NorDig work</a:t>
            </a:r>
          </a:p>
          <a:p>
            <a:pPr>
              <a:defRPr/>
            </a:pPr>
            <a:r>
              <a:rPr lang="en-US" sz="1400" dirty="0"/>
              <a:t>Study - identifying and proposing working items for 2024, id if anything NorDig is missing &amp;/or could add</a:t>
            </a:r>
          </a:p>
          <a:p>
            <a:pPr lvl="1">
              <a:defRPr/>
            </a:pPr>
            <a:r>
              <a:rPr lang="en-US" sz="1200" dirty="0">
                <a:ea typeface="+mn-ea"/>
                <a:cs typeface="+mn-cs"/>
              </a:rPr>
              <a:t>E.g. Universal remote control, easy-to-use user settings, HbbTV possibilities, high contrast…   </a:t>
            </a:r>
          </a:p>
          <a:p>
            <a:pPr>
              <a:defRPr/>
            </a:pPr>
            <a:r>
              <a:rPr lang="en-US" sz="1400" dirty="0"/>
              <a:t>Investigating and questionnaire to NorDig members and to some of the accessibility </a:t>
            </a:r>
            <a:r>
              <a:rPr lang="en-US" sz="1400" dirty="0" err="1"/>
              <a:t>organisations</a:t>
            </a:r>
            <a:r>
              <a:rPr lang="en-US" sz="1400" dirty="0"/>
              <a:t>.</a:t>
            </a:r>
          </a:p>
          <a:p>
            <a:pPr>
              <a:defRPr/>
            </a:pPr>
            <a:r>
              <a:rPr lang="en-US" sz="1400" dirty="0"/>
              <a:t>Coming European Accessibility Act (EAA), UK U-book 2021 </a:t>
            </a:r>
          </a:p>
          <a:p>
            <a:pPr>
              <a:defRPr/>
            </a:pPr>
            <a:r>
              <a:rPr lang="en-US" sz="1400" dirty="0"/>
              <a:t>Study experience with HbbTV accessibility services implementation and developments (Finland, Spain, Germany ..)</a:t>
            </a:r>
          </a:p>
          <a:p>
            <a:pPr marL="0" indent="0">
              <a:buNone/>
              <a:defRPr/>
            </a:pPr>
            <a:r>
              <a:rPr lang="en-US" sz="1400" kern="0" dirty="0">
                <a:solidFill>
                  <a:srgbClr val="0070C0"/>
                </a:solidFill>
                <a:latin typeface="+mn-lt"/>
              </a:rPr>
              <a:t>Excom – no comments</a:t>
            </a:r>
          </a:p>
          <a:p>
            <a:pPr>
              <a:defRPr/>
            </a:pPr>
            <a:endParaRPr lang="en-US" sz="1400" dirty="0"/>
          </a:p>
          <a:p>
            <a:pPr marL="0" indent="0">
              <a:buNone/>
              <a:defRPr/>
            </a:pPr>
            <a:r>
              <a:rPr lang="en-US" sz="1200" i="1" dirty="0">
                <a:solidFill>
                  <a:schemeClr val="bg1">
                    <a:lumMod val="65000"/>
                  </a:schemeClr>
                </a:solidFill>
              </a:rPr>
              <a:t>&lt;new&gt; </a:t>
            </a:r>
            <a:r>
              <a:rPr lang="en-US" sz="1600" b="1" dirty="0"/>
              <a:t>NorDig Drafting group</a:t>
            </a:r>
          </a:p>
          <a:p>
            <a:pPr>
              <a:defRPr/>
            </a:pPr>
            <a:r>
              <a:rPr lang="en-US" sz="1400" dirty="0"/>
              <a:t>Ad-hoc working group for detailed drafting / deeper discussions</a:t>
            </a:r>
          </a:p>
          <a:p>
            <a:pPr>
              <a:defRPr/>
            </a:pPr>
            <a:r>
              <a:rPr lang="en-US" sz="1400" dirty="0"/>
              <a:t>Jan-Feb2024 continued detailed discussions and managed to finalize drafting on </a:t>
            </a:r>
            <a:r>
              <a:rPr lang="en-US" sz="1400" dirty="0" err="1"/>
              <a:t>RoO</a:t>
            </a:r>
            <a:r>
              <a:rPr lang="en-US" sz="1400" dirty="0"/>
              <a:t> spec v3.2.1 after new inputs from 2rn in Dec2023 for the HbbTV part. Updated proposal for </a:t>
            </a:r>
            <a:r>
              <a:rPr lang="en-US" sz="1400" dirty="0" err="1"/>
              <a:t>RoO</a:t>
            </a:r>
            <a:r>
              <a:rPr lang="en-US" sz="1400" dirty="0"/>
              <a:t> draft sent back to NorDig/T group.</a:t>
            </a:r>
          </a:p>
          <a:p>
            <a:pPr marL="0" indent="0">
              <a:buNone/>
              <a:defRPr/>
            </a:pPr>
            <a:r>
              <a:rPr lang="en-US" sz="1400" kern="0" dirty="0">
                <a:solidFill>
                  <a:srgbClr val="0070C0"/>
                </a:solidFill>
                <a:latin typeface="+mn-lt"/>
              </a:rPr>
              <a:t>Excom – no comments</a:t>
            </a:r>
          </a:p>
        </p:txBody>
      </p:sp>
    </p:spTree>
    <p:extLst>
      <p:ext uri="{BB962C8B-B14F-4D97-AF65-F5344CB8AC3E}">
        <p14:creationId xmlns:p14="http://schemas.microsoft.com/office/powerpoint/2010/main" val="33062471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E0CF7234-188F-22F5-C9C9-DEF538C975FB}"/>
              </a:ext>
            </a:extLst>
          </p:cNvPr>
          <p:cNvPicPr>
            <a:picLocks noChangeAspect="1"/>
          </p:cNvPicPr>
          <p:nvPr/>
        </p:nvPicPr>
        <p:blipFill>
          <a:blip r:embed="rId2"/>
          <a:stretch>
            <a:fillRect/>
          </a:stretch>
        </p:blipFill>
        <p:spPr>
          <a:xfrm>
            <a:off x="7027361" y="2446942"/>
            <a:ext cx="5150516" cy="3312368"/>
          </a:xfrm>
          <a:prstGeom prst="rect">
            <a:avLst/>
          </a:prstGeom>
        </p:spPr>
      </p:pic>
      <p:sp>
        <p:nvSpPr>
          <p:cNvPr id="3" name="Rubrik 2"/>
          <p:cNvSpPr>
            <a:spLocks noGrp="1"/>
          </p:cNvSpPr>
          <p:nvPr>
            <p:ph type="title"/>
          </p:nvPr>
        </p:nvSpPr>
        <p:spPr>
          <a:xfrm>
            <a:off x="2494929" y="38891"/>
            <a:ext cx="7715200" cy="648072"/>
          </a:xfrm>
        </p:spPr>
        <p:txBody>
          <a:bodyPr/>
          <a:lstStyle/>
          <a:p>
            <a:pPr>
              <a:defRPr/>
            </a:pPr>
            <a:r>
              <a:rPr lang="en-US" b="1" dirty="0"/>
              <a:t>NorDig T report -  </a:t>
            </a:r>
            <a:r>
              <a:rPr lang="en-US" sz="2000" b="1" dirty="0"/>
              <a:t>Test files</a:t>
            </a:r>
            <a:br>
              <a:rPr lang="en-US" b="1" dirty="0"/>
            </a:br>
            <a:r>
              <a:rPr lang="en-GB" sz="1400" b="1" dirty="0"/>
              <a:t>    </a:t>
            </a:r>
            <a:r>
              <a:rPr lang="en-US" sz="1400" b="1" dirty="0"/>
              <a:t> NorDig Excom meeting 14</a:t>
            </a:r>
            <a:r>
              <a:rPr lang="en-US" sz="1400" b="1" baseline="30000" dirty="0"/>
              <a:t>th</a:t>
            </a:r>
            <a:r>
              <a:rPr lang="en-US" sz="1400" b="1" dirty="0"/>
              <a:t> March 2024  </a:t>
            </a:r>
            <a:endParaRPr lang="en-US" sz="1200" b="1" dirty="0"/>
          </a:p>
        </p:txBody>
      </p:sp>
      <p:sp>
        <p:nvSpPr>
          <p:cNvPr id="4" name="Platshållare för bildnummer 3"/>
          <p:cNvSpPr>
            <a:spLocks noGrp="1"/>
          </p:cNvSpPr>
          <p:nvPr>
            <p:ph type="sldNum" sz="quarter" idx="11"/>
          </p:nvPr>
        </p:nvSpPr>
        <p:spPr/>
        <p:txBody>
          <a:bodyPr/>
          <a:lstStyle/>
          <a:p>
            <a:pPr>
              <a:defRPr/>
            </a:pPr>
            <a:fld id="{CD43E73F-939E-41C0-A51D-E14F15C47D94}" type="slidenum">
              <a:rPr lang="en-US" smtClean="0"/>
              <a:pPr>
                <a:defRPr/>
              </a:pPr>
              <a:t>6</a:t>
            </a:fld>
            <a:endParaRPr lang="en-US" dirty="0"/>
          </a:p>
        </p:txBody>
      </p:sp>
      <p:sp>
        <p:nvSpPr>
          <p:cNvPr id="5" name="Content Placeholder 4"/>
          <p:cNvSpPr>
            <a:spLocks noGrp="1"/>
          </p:cNvSpPr>
          <p:nvPr>
            <p:ph idx="1"/>
          </p:nvPr>
        </p:nvSpPr>
        <p:spPr>
          <a:xfrm>
            <a:off x="263352" y="980728"/>
            <a:ext cx="6840760" cy="4392488"/>
          </a:xfrm>
          <a:solidFill>
            <a:schemeClr val="bg1"/>
          </a:solidFill>
          <a:ln>
            <a:solidFill>
              <a:schemeClr val="bg1">
                <a:lumMod val="85000"/>
              </a:schemeClr>
            </a:solidFill>
          </a:ln>
          <a:effectLst>
            <a:outerShdw blurRad="50800" dist="38100" dir="2700000" algn="tl" rotWithShape="0">
              <a:prstClr val="black">
                <a:alpha val="40000"/>
              </a:prstClr>
            </a:outerShdw>
          </a:effectLst>
        </p:spPr>
        <p:txBody>
          <a:bodyPr/>
          <a:lstStyle/>
          <a:p>
            <a:pPr marL="0" indent="0">
              <a:buNone/>
              <a:defRPr/>
            </a:pPr>
            <a:r>
              <a:rPr lang="en-US" sz="1600" b="1" dirty="0"/>
              <a:t>        NorDig Test files</a:t>
            </a:r>
          </a:p>
          <a:p>
            <a:pPr marL="216000" indent="-216000">
              <a:buFont typeface="Arial" pitchFamily="34" charset="0"/>
              <a:buChar char="•"/>
              <a:defRPr/>
            </a:pPr>
            <a:r>
              <a:rPr lang="en-US" sz="1400" i="1" dirty="0">
                <a:solidFill>
                  <a:schemeClr val="tx1">
                    <a:lumMod val="50000"/>
                    <a:lumOff val="50000"/>
                  </a:schemeClr>
                </a:solidFill>
              </a:rPr>
              <a:t>Published2014/open section – </a:t>
            </a:r>
            <a:r>
              <a:rPr lang="en-US" sz="1400" b="1" i="1" dirty="0">
                <a:solidFill>
                  <a:schemeClr val="tx1">
                    <a:lumMod val="50000"/>
                    <a:lumOff val="50000"/>
                  </a:schemeClr>
                </a:solidFill>
              </a:rPr>
              <a:t>NorDig LTE Interference IQ files</a:t>
            </a:r>
          </a:p>
          <a:p>
            <a:pPr marL="216000" indent="-216000">
              <a:buFont typeface="Arial" pitchFamily="34" charset="0"/>
              <a:buChar char="•"/>
              <a:defRPr/>
            </a:pPr>
            <a:r>
              <a:rPr lang="en-US" sz="1400" i="1" dirty="0">
                <a:solidFill>
                  <a:schemeClr val="tx1">
                    <a:lumMod val="50000"/>
                    <a:lumOff val="50000"/>
                  </a:schemeClr>
                </a:solidFill>
              </a:rPr>
              <a:t>Published2019/open section - </a:t>
            </a:r>
            <a:r>
              <a:rPr lang="en-US" sz="1400" b="1" i="1" dirty="0">
                <a:solidFill>
                  <a:schemeClr val="tx1">
                    <a:lumMod val="50000"/>
                    <a:lumOff val="50000"/>
                  </a:schemeClr>
                </a:solidFill>
              </a:rPr>
              <a:t>NorDig Audio Test Streams (NGA/AC-4)</a:t>
            </a:r>
            <a:endParaRPr lang="en-US" sz="1400" b="1" dirty="0">
              <a:solidFill>
                <a:schemeClr val="tx1">
                  <a:lumMod val="50000"/>
                  <a:lumOff val="50000"/>
                </a:schemeClr>
              </a:solidFill>
            </a:endParaRPr>
          </a:p>
          <a:p>
            <a:pPr marL="216000" indent="-216000">
              <a:buFont typeface="Arial" pitchFamily="34" charset="0"/>
              <a:buChar char="•"/>
              <a:defRPr/>
            </a:pPr>
            <a:r>
              <a:rPr lang="en-US" sz="1400" dirty="0"/>
              <a:t>Published2023/member section - Digita has made a test stream for testing </a:t>
            </a:r>
            <a:r>
              <a:rPr lang="en-US" sz="1400" b="1" dirty="0"/>
              <a:t>Sami in SI/EIT and ISO10646 BMP/UTF-8 </a:t>
            </a:r>
            <a:r>
              <a:rPr lang="en-US" sz="1400" dirty="0"/>
              <a:t>(test file also test audio language codes, all </a:t>
            </a:r>
            <a:r>
              <a:rPr lang="en-US" sz="1400" dirty="0" err="1"/>
              <a:t>Nordig</a:t>
            </a:r>
            <a:r>
              <a:rPr lang="en-US" sz="1400" dirty="0"/>
              <a:t> languages incl Sami) </a:t>
            </a:r>
            <a:r>
              <a:rPr lang="en-US" sz="1100" dirty="0"/>
              <a:t>– added to member front page 2024</a:t>
            </a:r>
          </a:p>
          <a:p>
            <a:pPr marL="216000" indent="-216000">
              <a:buFont typeface="Arial" pitchFamily="34" charset="0"/>
              <a:buChar char="•"/>
              <a:defRPr/>
            </a:pPr>
            <a:r>
              <a:rPr lang="en-US" sz="1100" b="1" dirty="0">
                <a:solidFill>
                  <a:schemeClr val="bg1">
                    <a:lumMod val="50000"/>
                  </a:schemeClr>
                </a:solidFill>
              </a:rPr>
              <a:t>&lt;New&gt;</a:t>
            </a:r>
            <a:r>
              <a:rPr lang="en-US" sz="1100" dirty="0">
                <a:solidFill>
                  <a:schemeClr val="bg1">
                    <a:lumMod val="50000"/>
                  </a:schemeClr>
                </a:solidFill>
              </a:rPr>
              <a:t> </a:t>
            </a:r>
            <a:r>
              <a:rPr lang="en-US" sz="1400" dirty="0"/>
              <a:t>Published2024/member section - Philips </a:t>
            </a:r>
            <a:r>
              <a:rPr lang="en-US" sz="1400" b="1" dirty="0"/>
              <a:t>SL-HDR test streams </a:t>
            </a:r>
            <a:r>
              <a:rPr lang="en-US" sz="1400" dirty="0"/>
              <a:t>– now available at NorDig website, member section </a:t>
            </a:r>
            <a:r>
              <a:rPr lang="en-US" sz="1100" dirty="0"/>
              <a:t>(https://nordig.org/member-frontpage/)</a:t>
            </a:r>
            <a:r>
              <a:rPr lang="en-US" sz="1400" dirty="0"/>
              <a:t>. MPEG test streams containing 1080i/720p MPEG4/AVC/H.264 base video and within video stream additional SL-HDR dynamic metadata. Test legacy IRDs not disturbed by </a:t>
            </a:r>
            <a:r>
              <a:rPr lang="en-US" sz="1400" dirty="0" err="1"/>
              <a:t>dHDR</a:t>
            </a:r>
            <a:r>
              <a:rPr lang="en-US" sz="1400" dirty="0"/>
              <a:t> metadata and to verify that upscaling SL-HDR metadata results in full restoration of the original HDR version.</a:t>
            </a:r>
          </a:p>
          <a:p>
            <a:pPr marL="216000" indent="-216000">
              <a:buFont typeface="Arial" pitchFamily="34" charset="0"/>
              <a:buChar char="•"/>
              <a:defRPr/>
            </a:pPr>
            <a:endParaRPr lang="en-US" sz="1400" dirty="0"/>
          </a:p>
          <a:p>
            <a:pPr marL="216000" indent="-216000">
              <a:buFont typeface="Arial" pitchFamily="34" charset="0"/>
              <a:buChar char="•"/>
              <a:defRPr/>
            </a:pPr>
            <a:r>
              <a:rPr lang="en-US" sz="1400" i="1" dirty="0" err="1"/>
              <a:t>UnderProgress</a:t>
            </a:r>
            <a:r>
              <a:rPr lang="en-US" sz="1400" i="1" dirty="0"/>
              <a:t> - </a:t>
            </a:r>
            <a:r>
              <a:rPr lang="en-US" sz="1400" i="1" dirty="0" err="1"/>
              <a:t>Labwise</a:t>
            </a:r>
            <a:r>
              <a:rPr lang="en-US" sz="1400" i="1" dirty="0"/>
              <a:t> plans to provide a NorDig adjusted version of the DVB’s TTML test streams, that they plans to share inside NorDig</a:t>
            </a:r>
          </a:p>
          <a:p>
            <a:pPr marL="216000" indent="-216000">
              <a:buFont typeface="Arial" pitchFamily="34" charset="0"/>
              <a:buChar char="•"/>
              <a:defRPr/>
            </a:pPr>
            <a:r>
              <a:rPr lang="en-US" sz="1400" i="1" dirty="0" err="1"/>
              <a:t>UnderProgress</a:t>
            </a:r>
            <a:r>
              <a:rPr lang="en-US" sz="1400" i="1" dirty="0"/>
              <a:t> - TV2 Norway has added TTML out of their playout. Has provided a number of MPEG recordings for NorDig with live morning news/talk-show live subtitling (so far, some issues that hopefully will be corrected before final version).</a:t>
            </a:r>
          </a:p>
        </p:txBody>
      </p:sp>
      <p:sp>
        <p:nvSpPr>
          <p:cNvPr id="11" name="Rectangle 10">
            <a:extLst>
              <a:ext uri="{FF2B5EF4-FFF2-40B4-BE49-F238E27FC236}">
                <a16:creationId xmlns:a16="http://schemas.microsoft.com/office/drawing/2014/main" id="{4263342E-C309-07ED-CBFA-2EE6C820B37B}"/>
              </a:ext>
            </a:extLst>
          </p:cNvPr>
          <p:cNvSpPr/>
          <p:nvPr/>
        </p:nvSpPr>
        <p:spPr>
          <a:xfrm>
            <a:off x="9840416" y="3887107"/>
            <a:ext cx="2232248" cy="910045"/>
          </a:xfrm>
          <a:custGeom>
            <a:avLst/>
            <a:gdLst>
              <a:gd name="connsiteX0" fmla="*/ 0 w 2232248"/>
              <a:gd name="connsiteY0" fmla="*/ 0 h 910045"/>
              <a:gd name="connsiteX1" fmla="*/ 558062 w 2232248"/>
              <a:gd name="connsiteY1" fmla="*/ 0 h 910045"/>
              <a:gd name="connsiteX2" fmla="*/ 1138446 w 2232248"/>
              <a:gd name="connsiteY2" fmla="*/ 0 h 910045"/>
              <a:gd name="connsiteX3" fmla="*/ 1674186 w 2232248"/>
              <a:gd name="connsiteY3" fmla="*/ 0 h 910045"/>
              <a:gd name="connsiteX4" fmla="*/ 2232248 w 2232248"/>
              <a:gd name="connsiteY4" fmla="*/ 0 h 910045"/>
              <a:gd name="connsiteX5" fmla="*/ 2232248 w 2232248"/>
              <a:gd name="connsiteY5" fmla="*/ 436822 h 910045"/>
              <a:gd name="connsiteX6" fmla="*/ 2232248 w 2232248"/>
              <a:gd name="connsiteY6" fmla="*/ 910045 h 910045"/>
              <a:gd name="connsiteX7" fmla="*/ 1741153 w 2232248"/>
              <a:gd name="connsiteY7" fmla="*/ 910045 h 910045"/>
              <a:gd name="connsiteX8" fmla="*/ 1160769 w 2232248"/>
              <a:gd name="connsiteY8" fmla="*/ 910045 h 910045"/>
              <a:gd name="connsiteX9" fmla="*/ 558062 w 2232248"/>
              <a:gd name="connsiteY9" fmla="*/ 910045 h 910045"/>
              <a:gd name="connsiteX10" fmla="*/ 0 w 2232248"/>
              <a:gd name="connsiteY10" fmla="*/ 910045 h 910045"/>
              <a:gd name="connsiteX11" fmla="*/ 0 w 2232248"/>
              <a:gd name="connsiteY11" fmla="*/ 464123 h 910045"/>
              <a:gd name="connsiteX12" fmla="*/ 0 w 2232248"/>
              <a:gd name="connsiteY12" fmla="*/ 0 h 9100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232248" h="910045" extrusionOk="0">
                <a:moveTo>
                  <a:pt x="0" y="0"/>
                </a:moveTo>
                <a:cubicBezTo>
                  <a:pt x="232340" y="-56683"/>
                  <a:pt x="425340" y="65002"/>
                  <a:pt x="558062" y="0"/>
                </a:cubicBezTo>
                <a:cubicBezTo>
                  <a:pt x="690784" y="-65002"/>
                  <a:pt x="897541" y="67403"/>
                  <a:pt x="1138446" y="0"/>
                </a:cubicBezTo>
                <a:cubicBezTo>
                  <a:pt x="1379351" y="-67403"/>
                  <a:pt x="1463249" y="583"/>
                  <a:pt x="1674186" y="0"/>
                </a:cubicBezTo>
                <a:cubicBezTo>
                  <a:pt x="1885123" y="-583"/>
                  <a:pt x="2035556" y="24785"/>
                  <a:pt x="2232248" y="0"/>
                </a:cubicBezTo>
                <a:cubicBezTo>
                  <a:pt x="2233620" y="185695"/>
                  <a:pt x="2183788" y="282594"/>
                  <a:pt x="2232248" y="436822"/>
                </a:cubicBezTo>
                <a:cubicBezTo>
                  <a:pt x="2280708" y="591050"/>
                  <a:pt x="2181813" y="749316"/>
                  <a:pt x="2232248" y="910045"/>
                </a:cubicBezTo>
                <a:cubicBezTo>
                  <a:pt x="2086445" y="915940"/>
                  <a:pt x="1926157" y="860012"/>
                  <a:pt x="1741153" y="910045"/>
                </a:cubicBezTo>
                <a:cubicBezTo>
                  <a:pt x="1556150" y="960078"/>
                  <a:pt x="1430646" y="881758"/>
                  <a:pt x="1160769" y="910045"/>
                </a:cubicBezTo>
                <a:cubicBezTo>
                  <a:pt x="890892" y="938332"/>
                  <a:pt x="850585" y="870215"/>
                  <a:pt x="558062" y="910045"/>
                </a:cubicBezTo>
                <a:cubicBezTo>
                  <a:pt x="265539" y="949875"/>
                  <a:pt x="253833" y="854577"/>
                  <a:pt x="0" y="910045"/>
                </a:cubicBezTo>
                <a:cubicBezTo>
                  <a:pt x="-11473" y="770732"/>
                  <a:pt x="38892" y="682195"/>
                  <a:pt x="0" y="464123"/>
                </a:cubicBezTo>
                <a:cubicBezTo>
                  <a:pt x="-38892" y="246051"/>
                  <a:pt x="37699" y="213967"/>
                  <a:pt x="0" y="0"/>
                </a:cubicBezTo>
                <a:close/>
              </a:path>
            </a:pathLst>
          </a:custGeom>
          <a:noFill/>
          <a:ln>
            <a:solidFill>
              <a:srgbClr val="C00000"/>
            </a:solidFill>
            <a:extLst>
              <a:ext uri="{C807C97D-BFC1-408E-A445-0C87EB9F89A2}">
                <ask:lineSketchStyleProps xmlns:ask="http://schemas.microsoft.com/office/drawing/2018/sketchyshapes" sd="2445961186">
                  <a:prstGeom prst="rect">
                    <a:avLst/>
                  </a:prstGeom>
                  <ask:type>
                    <ask:lineSketchScribble/>
                  </ask:type>
                </ask:lineSketchStyleProps>
              </a:ext>
            </a:extLs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12" name="Rectangle 11">
            <a:extLst>
              <a:ext uri="{FF2B5EF4-FFF2-40B4-BE49-F238E27FC236}">
                <a16:creationId xmlns:a16="http://schemas.microsoft.com/office/drawing/2014/main" id="{51A7442E-B017-4EBC-3ADC-2226FD575C47}"/>
              </a:ext>
            </a:extLst>
          </p:cNvPr>
          <p:cNvSpPr/>
          <p:nvPr/>
        </p:nvSpPr>
        <p:spPr>
          <a:xfrm>
            <a:off x="7320135" y="3717032"/>
            <a:ext cx="2415067" cy="1152128"/>
          </a:xfrm>
          <a:custGeom>
            <a:avLst/>
            <a:gdLst>
              <a:gd name="connsiteX0" fmla="*/ 0 w 2415067"/>
              <a:gd name="connsiteY0" fmla="*/ 0 h 1152128"/>
              <a:gd name="connsiteX1" fmla="*/ 483013 w 2415067"/>
              <a:gd name="connsiteY1" fmla="*/ 0 h 1152128"/>
              <a:gd name="connsiteX2" fmla="*/ 990177 w 2415067"/>
              <a:gd name="connsiteY2" fmla="*/ 0 h 1152128"/>
              <a:gd name="connsiteX3" fmla="*/ 1449040 w 2415067"/>
              <a:gd name="connsiteY3" fmla="*/ 0 h 1152128"/>
              <a:gd name="connsiteX4" fmla="*/ 1883752 w 2415067"/>
              <a:gd name="connsiteY4" fmla="*/ 0 h 1152128"/>
              <a:gd name="connsiteX5" fmla="*/ 2415067 w 2415067"/>
              <a:gd name="connsiteY5" fmla="*/ 0 h 1152128"/>
              <a:gd name="connsiteX6" fmla="*/ 2415067 w 2415067"/>
              <a:gd name="connsiteY6" fmla="*/ 553021 h 1152128"/>
              <a:gd name="connsiteX7" fmla="*/ 2415067 w 2415067"/>
              <a:gd name="connsiteY7" fmla="*/ 1152128 h 1152128"/>
              <a:gd name="connsiteX8" fmla="*/ 1956204 w 2415067"/>
              <a:gd name="connsiteY8" fmla="*/ 1152128 h 1152128"/>
              <a:gd name="connsiteX9" fmla="*/ 1424890 w 2415067"/>
              <a:gd name="connsiteY9" fmla="*/ 1152128 h 1152128"/>
              <a:gd name="connsiteX10" fmla="*/ 1014328 w 2415067"/>
              <a:gd name="connsiteY10" fmla="*/ 1152128 h 1152128"/>
              <a:gd name="connsiteX11" fmla="*/ 555465 w 2415067"/>
              <a:gd name="connsiteY11" fmla="*/ 1152128 h 1152128"/>
              <a:gd name="connsiteX12" fmla="*/ 0 w 2415067"/>
              <a:gd name="connsiteY12" fmla="*/ 1152128 h 1152128"/>
              <a:gd name="connsiteX13" fmla="*/ 0 w 2415067"/>
              <a:gd name="connsiteY13" fmla="*/ 576064 h 1152128"/>
              <a:gd name="connsiteX14" fmla="*/ 0 w 2415067"/>
              <a:gd name="connsiteY14" fmla="*/ 0 h 11521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415067" h="1152128" extrusionOk="0">
                <a:moveTo>
                  <a:pt x="0" y="0"/>
                </a:moveTo>
                <a:cubicBezTo>
                  <a:pt x="167070" y="-7430"/>
                  <a:pt x="312988" y="27602"/>
                  <a:pt x="483013" y="0"/>
                </a:cubicBezTo>
                <a:cubicBezTo>
                  <a:pt x="653038" y="-27602"/>
                  <a:pt x="842118" y="58902"/>
                  <a:pt x="990177" y="0"/>
                </a:cubicBezTo>
                <a:cubicBezTo>
                  <a:pt x="1138236" y="-58902"/>
                  <a:pt x="1264595" y="54994"/>
                  <a:pt x="1449040" y="0"/>
                </a:cubicBezTo>
                <a:cubicBezTo>
                  <a:pt x="1633485" y="-54994"/>
                  <a:pt x="1755001" y="51975"/>
                  <a:pt x="1883752" y="0"/>
                </a:cubicBezTo>
                <a:cubicBezTo>
                  <a:pt x="2012503" y="-51975"/>
                  <a:pt x="2206369" y="49602"/>
                  <a:pt x="2415067" y="0"/>
                </a:cubicBezTo>
                <a:cubicBezTo>
                  <a:pt x="2462439" y="168015"/>
                  <a:pt x="2349742" y="434875"/>
                  <a:pt x="2415067" y="553021"/>
                </a:cubicBezTo>
                <a:cubicBezTo>
                  <a:pt x="2480392" y="671167"/>
                  <a:pt x="2359676" y="853152"/>
                  <a:pt x="2415067" y="1152128"/>
                </a:cubicBezTo>
                <a:cubicBezTo>
                  <a:pt x="2303924" y="1180201"/>
                  <a:pt x="2072699" y="1141205"/>
                  <a:pt x="1956204" y="1152128"/>
                </a:cubicBezTo>
                <a:cubicBezTo>
                  <a:pt x="1839709" y="1163051"/>
                  <a:pt x="1649680" y="1121624"/>
                  <a:pt x="1424890" y="1152128"/>
                </a:cubicBezTo>
                <a:cubicBezTo>
                  <a:pt x="1200100" y="1182632"/>
                  <a:pt x="1119162" y="1109139"/>
                  <a:pt x="1014328" y="1152128"/>
                </a:cubicBezTo>
                <a:cubicBezTo>
                  <a:pt x="909494" y="1195117"/>
                  <a:pt x="671832" y="1134762"/>
                  <a:pt x="555465" y="1152128"/>
                </a:cubicBezTo>
                <a:cubicBezTo>
                  <a:pt x="439098" y="1169494"/>
                  <a:pt x="116244" y="1126779"/>
                  <a:pt x="0" y="1152128"/>
                </a:cubicBezTo>
                <a:cubicBezTo>
                  <a:pt x="-48442" y="1000981"/>
                  <a:pt x="4535" y="790000"/>
                  <a:pt x="0" y="576064"/>
                </a:cubicBezTo>
                <a:cubicBezTo>
                  <a:pt x="-4535" y="362128"/>
                  <a:pt x="52074" y="119726"/>
                  <a:pt x="0" y="0"/>
                </a:cubicBezTo>
                <a:close/>
              </a:path>
            </a:pathLst>
          </a:custGeom>
          <a:noFill/>
          <a:ln>
            <a:solidFill>
              <a:schemeClr val="bg1">
                <a:lumMod val="65000"/>
              </a:schemeClr>
            </a:solidFill>
            <a:extLst>
              <a:ext uri="{C807C97D-BFC1-408E-A445-0C87EB9F89A2}">
                <ask:lineSketchStyleProps xmlns:ask="http://schemas.microsoft.com/office/drawing/2018/sketchyshapes" sd="2445961186">
                  <a:prstGeom prst="rect">
                    <a:avLst/>
                  </a:prstGeom>
                  <ask:type>
                    <ask:lineSketchScribble/>
                  </ask:type>
                </ask:lineSketchStyleProps>
              </a:ext>
            </a:extLs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13" name="TextBox 12">
            <a:extLst>
              <a:ext uri="{FF2B5EF4-FFF2-40B4-BE49-F238E27FC236}">
                <a16:creationId xmlns:a16="http://schemas.microsoft.com/office/drawing/2014/main" id="{8725B8C3-91A1-E39E-6477-0223C517C455}"/>
              </a:ext>
            </a:extLst>
          </p:cNvPr>
          <p:cNvSpPr txBox="1"/>
          <p:nvPr/>
        </p:nvSpPr>
        <p:spPr>
          <a:xfrm>
            <a:off x="7947153" y="2215897"/>
            <a:ext cx="2685351" cy="276999"/>
          </a:xfrm>
          <a:prstGeom prst="rect">
            <a:avLst/>
          </a:prstGeom>
          <a:noFill/>
        </p:spPr>
        <p:txBody>
          <a:bodyPr wrap="none" rtlCol="0">
            <a:spAutoFit/>
          </a:bodyPr>
          <a:lstStyle/>
          <a:p>
            <a:r>
              <a:rPr lang="sv-SE" sz="1200" dirty="0"/>
              <a:t>https://nordig.org/member-frontpage/</a:t>
            </a:r>
          </a:p>
        </p:txBody>
      </p:sp>
      <p:sp>
        <p:nvSpPr>
          <p:cNvPr id="2" name="TextBox 1">
            <a:extLst>
              <a:ext uri="{FF2B5EF4-FFF2-40B4-BE49-F238E27FC236}">
                <a16:creationId xmlns:a16="http://schemas.microsoft.com/office/drawing/2014/main" id="{493FA191-319B-34C3-3367-91264DFEB900}"/>
              </a:ext>
            </a:extLst>
          </p:cNvPr>
          <p:cNvSpPr txBox="1"/>
          <p:nvPr/>
        </p:nvSpPr>
        <p:spPr>
          <a:xfrm>
            <a:off x="695400" y="5574644"/>
            <a:ext cx="6696744" cy="738664"/>
          </a:xfrm>
          <a:prstGeom prst="rect">
            <a:avLst/>
          </a:prstGeom>
          <a:noFill/>
        </p:spPr>
        <p:txBody>
          <a:bodyPr wrap="square" rtlCol="0">
            <a:spAutoFit/>
          </a:bodyPr>
          <a:lstStyle/>
          <a:p>
            <a:r>
              <a:rPr lang="en-US" sz="1800" kern="0" dirty="0">
                <a:solidFill>
                  <a:srgbClr val="0070C0"/>
                </a:solidFill>
                <a:latin typeface="+mn-lt"/>
              </a:rPr>
              <a:t>Excom – OK</a:t>
            </a:r>
          </a:p>
          <a:p>
            <a:r>
              <a:rPr lang="en-US" sz="1200" kern="0" dirty="0">
                <a:solidFill>
                  <a:srgbClr val="0070C0"/>
                </a:solidFill>
                <a:latin typeface="+mn-lt"/>
              </a:rPr>
              <a:t>NRK confirms that they have now added TTML in their playout, NRK is positive in helping creating a reference recording with TTML for NorDig  </a:t>
            </a:r>
          </a:p>
        </p:txBody>
      </p:sp>
    </p:spTree>
    <p:extLst>
      <p:ext uri="{BB962C8B-B14F-4D97-AF65-F5344CB8AC3E}">
        <p14:creationId xmlns:p14="http://schemas.microsoft.com/office/powerpoint/2010/main" val="81157130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ACB9DCF1-57BB-47B9-C58D-A2EDA31384F3}"/>
              </a:ext>
            </a:extLst>
          </p:cNvPr>
          <p:cNvSpPr>
            <a:spLocks noGrp="1"/>
          </p:cNvSpPr>
          <p:nvPr>
            <p:ph idx="1"/>
          </p:nvPr>
        </p:nvSpPr>
        <p:spPr>
          <a:xfrm>
            <a:off x="609600" y="764704"/>
            <a:ext cx="10972800" cy="5419933"/>
          </a:xfrm>
        </p:spPr>
        <p:txBody>
          <a:bodyPr/>
          <a:lstStyle/>
          <a:p>
            <a:r>
              <a:rPr lang="en-GB" dirty="0"/>
              <a:t>DVB-I</a:t>
            </a:r>
          </a:p>
          <a:p>
            <a:pPr lvl="1"/>
            <a:r>
              <a:rPr lang="en-GB" dirty="0"/>
              <a:t>Paul Higgs </a:t>
            </a:r>
            <a:r>
              <a:rPr lang="en-GB" sz="1400" dirty="0"/>
              <a:t>(DVB TM-I)</a:t>
            </a:r>
            <a:r>
              <a:rPr lang="en-GB" dirty="0"/>
              <a:t> and Elfed Howell </a:t>
            </a:r>
            <a:r>
              <a:rPr lang="en-GB" sz="1400" dirty="0"/>
              <a:t>(DVB PCM)</a:t>
            </a:r>
            <a:r>
              <a:rPr lang="en-GB" dirty="0"/>
              <a:t> made a presentation around latest updates in DVB-I</a:t>
            </a:r>
          </a:p>
          <a:p>
            <a:pPr lvl="1"/>
            <a:r>
              <a:rPr lang="en-GB" dirty="0"/>
              <a:t>Excom had some discussions around DVB-I. </a:t>
            </a:r>
          </a:p>
          <a:p>
            <a:pPr lvl="1"/>
            <a:endParaRPr lang="en-GB" dirty="0"/>
          </a:p>
          <a:p>
            <a:pPr lvl="1"/>
            <a:endParaRPr lang="en-GB" dirty="0"/>
          </a:p>
          <a:p>
            <a:pPr lvl="1"/>
            <a:endParaRPr lang="en-GB" dirty="0"/>
          </a:p>
          <a:p>
            <a:pPr lvl="1"/>
            <a:endParaRPr lang="en-GB" dirty="0"/>
          </a:p>
          <a:p>
            <a:pPr lvl="1"/>
            <a:endParaRPr lang="en-GB" dirty="0"/>
          </a:p>
          <a:p>
            <a:pPr lvl="1"/>
            <a:endParaRPr lang="en-GB" dirty="0"/>
          </a:p>
          <a:p>
            <a:pPr marL="457200" lvl="1" indent="0">
              <a:buNone/>
            </a:pPr>
            <a:endParaRPr lang="en-GB" dirty="0"/>
          </a:p>
          <a:p>
            <a:pPr lvl="1"/>
            <a:endParaRPr lang="en-GB" dirty="0"/>
          </a:p>
          <a:p>
            <a:pPr lvl="1"/>
            <a:r>
              <a:rPr lang="en-GB" dirty="0"/>
              <a:t>NorDig Excom made no decision around DVB-I.</a:t>
            </a:r>
          </a:p>
          <a:p>
            <a:pPr lvl="1"/>
            <a:r>
              <a:rPr lang="en-GB" sz="1600" dirty="0">
                <a:solidFill>
                  <a:srgbClr val="0070C0"/>
                </a:solidFill>
              </a:rPr>
              <a:t>NorDig T – DVB-I still monitoring status, collect more info from members.</a:t>
            </a:r>
          </a:p>
          <a:p>
            <a:r>
              <a:rPr lang="en-GB" dirty="0"/>
              <a:t>Deep linking Smart TVs</a:t>
            </a:r>
          </a:p>
          <a:p>
            <a:pPr lvl="1"/>
            <a:r>
              <a:rPr lang="en-GB" dirty="0"/>
              <a:t>Several members has noted issues with that some TV manufactures has restricted deep-linking between smart-tv apps resulting in poor viewing experience for the viewers.</a:t>
            </a:r>
          </a:p>
          <a:p>
            <a:pPr lvl="1"/>
            <a:r>
              <a:rPr lang="en-GB" sz="1600" dirty="0">
                <a:solidFill>
                  <a:srgbClr val="0070C0"/>
                </a:solidFill>
              </a:rPr>
              <a:t>NorDig T – no action needed at this stage </a:t>
            </a:r>
            <a:r>
              <a:rPr lang="en-GB" sz="1400" dirty="0">
                <a:solidFill>
                  <a:srgbClr val="0070C0"/>
                </a:solidFill>
              </a:rPr>
              <a:t>(topic handled by/discussed in Excom)</a:t>
            </a:r>
            <a:endParaRPr lang="en-GB" sz="1600" dirty="0">
              <a:solidFill>
                <a:srgbClr val="0070C0"/>
              </a:solidFill>
            </a:endParaRPr>
          </a:p>
        </p:txBody>
      </p:sp>
      <p:sp>
        <p:nvSpPr>
          <p:cNvPr id="3" name="Title 2">
            <a:extLst>
              <a:ext uri="{FF2B5EF4-FFF2-40B4-BE49-F238E27FC236}">
                <a16:creationId xmlns:a16="http://schemas.microsoft.com/office/drawing/2014/main" id="{524D10E7-717E-8F7C-A4C0-483E6E9074EC}"/>
              </a:ext>
            </a:extLst>
          </p:cNvPr>
          <p:cNvSpPr>
            <a:spLocks noGrp="1"/>
          </p:cNvSpPr>
          <p:nvPr>
            <p:ph type="title"/>
          </p:nvPr>
        </p:nvSpPr>
        <p:spPr/>
        <p:txBody>
          <a:bodyPr/>
          <a:lstStyle/>
          <a:p>
            <a:r>
              <a:rPr lang="en-US" b="1" dirty="0"/>
              <a:t>NorDig Excom actions/info to NorDig T</a:t>
            </a:r>
            <a:br>
              <a:rPr lang="en-US" b="1" dirty="0"/>
            </a:br>
            <a:r>
              <a:rPr lang="en-GB" sz="2400" b="1" dirty="0"/>
              <a:t>    </a:t>
            </a:r>
            <a:r>
              <a:rPr lang="en-US" sz="2400" b="1" dirty="0"/>
              <a:t> </a:t>
            </a:r>
            <a:r>
              <a:rPr lang="en-US" sz="1400" b="1" dirty="0"/>
              <a:t>NorDig Excom meeting 14</a:t>
            </a:r>
            <a:r>
              <a:rPr lang="en-US" sz="1400" b="1" baseline="30000" dirty="0"/>
              <a:t>th</a:t>
            </a:r>
            <a:r>
              <a:rPr lang="en-US" sz="1400" b="1" dirty="0"/>
              <a:t> March 2024 </a:t>
            </a:r>
            <a:endParaRPr lang="sv-SE" dirty="0"/>
          </a:p>
        </p:txBody>
      </p:sp>
      <p:sp>
        <p:nvSpPr>
          <p:cNvPr id="4" name="Slide Number Placeholder 3">
            <a:extLst>
              <a:ext uri="{FF2B5EF4-FFF2-40B4-BE49-F238E27FC236}">
                <a16:creationId xmlns:a16="http://schemas.microsoft.com/office/drawing/2014/main" id="{8932061F-BDED-0A7C-725B-611CBFEBD6A8}"/>
              </a:ext>
            </a:extLst>
          </p:cNvPr>
          <p:cNvSpPr>
            <a:spLocks noGrp="1"/>
          </p:cNvSpPr>
          <p:nvPr>
            <p:ph type="sldNum" sz="quarter" idx="11"/>
          </p:nvPr>
        </p:nvSpPr>
        <p:spPr/>
        <p:txBody>
          <a:bodyPr/>
          <a:lstStyle/>
          <a:p>
            <a:pPr>
              <a:defRPr/>
            </a:pPr>
            <a:fld id="{CD43E73F-939E-41C0-A51D-E14F15C47D94}" type="slidenum">
              <a:rPr lang="nb-NO" smtClean="0"/>
              <a:pPr>
                <a:defRPr/>
              </a:pPr>
              <a:t>7</a:t>
            </a:fld>
            <a:endParaRPr lang="nb-NO" dirty="0"/>
          </a:p>
        </p:txBody>
      </p:sp>
      <p:pic>
        <p:nvPicPr>
          <p:cNvPr id="15" name="Picture 14">
            <a:extLst>
              <a:ext uri="{FF2B5EF4-FFF2-40B4-BE49-F238E27FC236}">
                <a16:creationId xmlns:a16="http://schemas.microsoft.com/office/drawing/2014/main" id="{B3066587-8EC7-5A7D-B66E-85BD642B2140}"/>
              </a:ext>
            </a:extLst>
          </p:cNvPr>
          <p:cNvPicPr>
            <a:picLocks noChangeAspect="1"/>
          </p:cNvPicPr>
          <p:nvPr/>
        </p:nvPicPr>
        <p:blipFill>
          <a:blip r:embed="rId2"/>
          <a:stretch>
            <a:fillRect/>
          </a:stretch>
        </p:blipFill>
        <p:spPr>
          <a:xfrm>
            <a:off x="180638" y="1844824"/>
            <a:ext cx="11748010" cy="2243522"/>
          </a:xfrm>
          <a:prstGeom prst="rect">
            <a:avLst/>
          </a:prstGeom>
        </p:spPr>
      </p:pic>
      <p:sp>
        <p:nvSpPr>
          <p:cNvPr id="5" name="TextBox 4">
            <a:extLst>
              <a:ext uri="{FF2B5EF4-FFF2-40B4-BE49-F238E27FC236}">
                <a16:creationId xmlns:a16="http://schemas.microsoft.com/office/drawing/2014/main" id="{8A684E0C-A835-BCED-7386-78821808DDDE}"/>
              </a:ext>
            </a:extLst>
          </p:cNvPr>
          <p:cNvSpPr txBox="1"/>
          <p:nvPr/>
        </p:nvSpPr>
        <p:spPr>
          <a:xfrm>
            <a:off x="6322730" y="4074662"/>
            <a:ext cx="5688632" cy="707886"/>
          </a:xfrm>
          <a:prstGeom prst="rect">
            <a:avLst/>
          </a:prstGeom>
          <a:noFill/>
        </p:spPr>
        <p:txBody>
          <a:bodyPr wrap="square" rtlCol="0">
            <a:spAutoFit/>
          </a:bodyPr>
          <a:lstStyle/>
          <a:p>
            <a:r>
              <a:rPr lang="en-GB" sz="1000" i="1" dirty="0"/>
              <a:t>(Informative: in past normal procedure for Excom to add new main feature(s) is: </a:t>
            </a:r>
          </a:p>
          <a:p>
            <a:r>
              <a:rPr lang="en-GB" sz="1000" i="1" dirty="0"/>
              <a:t>several members must have real need, then establish and agree upon commercial requirements, then drafting technical proposal according to commercial requirements with reasonable grace periods for the Industry for mandatory items and last Excom approval of updated specification)</a:t>
            </a:r>
          </a:p>
        </p:txBody>
      </p:sp>
    </p:spTree>
    <p:extLst>
      <p:ext uri="{BB962C8B-B14F-4D97-AF65-F5344CB8AC3E}">
        <p14:creationId xmlns:p14="http://schemas.microsoft.com/office/powerpoint/2010/main" val="56335065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innehåll 1"/>
          <p:cNvSpPr>
            <a:spLocks noGrp="1"/>
          </p:cNvSpPr>
          <p:nvPr>
            <p:ph idx="1"/>
          </p:nvPr>
        </p:nvSpPr>
        <p:spPr>
          <a:xfrm>
            <a:off x="2063552" y="1628801"/>
            <a:ext cx="8280920" cy="4177449"/>
          </a:xfrm>
        </p:spPr>
        <p:txBody>
          <a:bodyPr/>
          <a:lstStyle/>
          <a:p>
            <a:pPr algn="ctr">
              <a:buNone/>
            </a:pPr>
            <a:r>
              <a:rPr lang="en-US" sz="1600" b="1" kern="1200" dirty="0">
                <a:solidFill>
                  <a:schemeClr val="tx1">
                    <a:lumMod val="50000"/>
                    <a:lumOff val="50000"/>
                  </a:schemeClr>
                </a:solidFill>
                <a:latin typeface="Arial" charset="0"/>
              </a:rPr>
              <a:t>NorDig Excom meeting, agenda item 3</a:t>
            </a:r>
          </a:p>
          <a:p>
            <a:pPr algn="ctr">
              <a:buNone/>
            </a:pPr>
            <a:endParaRPr lang="en-US" sz="1600" b="1" kern="1200" dirty="0">
              <a:solidFill>
                <a:schemeClr val="tx1">
                  <a:lumMod val="50000"/>
                  <a:lumOff val="50000"/>
                </a:schemeClr>
              </a:solidFill>
              <a:latin typeface="Arial" charset="0"/>
            </a:endParaRPr>
          </a:p>
          <a:p>
            <a:pPr algn="ctr">
              <a:buNone/>
            </a:pPr>
            <a:r>
              <a:rPr lang="en-US" sz="3600" dirty="0"/>
              <a:t>END presentation </a:t>
            </a:r>
          </a:p>
          <a:p>
            <a:pPr algn="ctr">
              <a:buNone/>
            </a:pPr>
            <a:r>
              <a:rPr lang="en-US" sz="3600" dirty="0"/>
              <a:t>NorDig-T report</a:t>
            </a:r>
          </a:p>
          <a:p>
            <a:pPr algn="ctr">
              <a:buNone/>
            </a:pPr>
            <a:endParaRPr lang="en-US" sz="3600" dirty="0"/>
          </a:p>
        </p:txBody>
      </p:sp>
      <p:sp>
        <p:nvSpPr>
          <p:cNvPr id="3" name="Rubrik 2"/>
          <p:cNvSpPr>
            <a:spLocks noGrp="1"/>
          </p:cNvSpPr>
          <p:nvPr>
            <p:ph type="title"/>
          </p:nvPr>
        </p:nvSpPr>
        <p:spPr>
          <a:xfrm>
            <a:off x="2495600" y="26016"/>
            <a:ext cx="7715200" cy="648072"/>
          </a:xfrm>
        </p:spPr>
        <p:txBody>
          <a:bodyPr/>
          <a:lstStyle/>
          <a:p>
            <a:pPr>
              <a:defRPr/>
            </a:pPr>
            <a:r>
              <a:rPr lang="en-GB" b="1" dirty="0"/>
              <a:t>NorDig T report –</a:t>
            </a:r>
            <a:br>
              <a:rPr lang="en-GB" b="1" dirty="0"/>
            </a:br>
            <a:r>
              <a:rPr lang="en-GB" sz="1400" b="1" dirty="0"/>
              <a:t>     </a:t>
            </a:r>
            <a:r>
              <a:rPr lang="en-US" sz="1400" b="1" dirty="0"/>
              <a:t>    NorDig Excom meeting 19</a:t>
            </a:r>
            <a:r>
              <a:rPr lang="en-US" sz="1400" b="1" baseline="30000" dirty="0"/>
              <a:t>th</a:t>
            </a:r>
            <a:r>
              <a:rPr lang="en-US" sz="1400" b="1" dirty="0"/>
              <a:t> October 2023 </a:t>
            </a:r>
            <a:endParaRPr lang="en-US" sz="1200" b="1" dirty="0"/>
          </a:p>
        </p:txBody>
      </p:sp>
      <p:sp>
        <p:nvSpPr>
          <p:cNvPr id="4" name="Platshållare för bildnummer 3"/>
          <p:cNvSpPr>
            <a:spLocks noGrp="1"/>
          </p:cNvSpPr>
          <p:nvPr>
            <p:ph type="sldNum" sz="quarter" idx="11"/>
          </p:nvPr>
        </p:nvSpPr>
        <p:spPr/>
        <p:txBody>
          <a:bodyPr/>
          <a:lstStyle/>
          <a:p>
            <a:pPr>
              <a:defRPr/>
            </a:pPr>
            <a:fld id="{CD43E73F-939E-41C0-A51D-E14F15C47D94}" type="slidenum">
              <a:rPr lang="nb-NO" smtClean="0"/>
              <a:pPr>
                <a:defRPr/>
              </a:pPr>
              <a:t>8</a:t>
            </a:fld>
            <a:endParaRPr lang="nb-NO" dirty="0"/>
          </a:p>
        </p:txBody>
      </p:sp>
    </p:spTree>
    <p:extLst>
      <p:ext uri="{BB962C8B-B14F-4D97-AF65-F5344CB8AC3E}">
        <p14:creationId xmlns:p14="http://schemas.microsoft.com/office/powerpoint/2010/main" val="112674326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innehåll 1"/>
          <p:cNvSpPr>
            <a:spLocks noGrp="1"/>
          </p:cNvSpPr>
          <p:nvPr>
            <p:ph idx="1"/>
          </p:nvPr>
        </p:nvSpPr>
        <p:spPr>
          <a:xfrm>
            <a:off x="2063552" y="1484785"/>
            <a:ext cx="8280920" cy="4825521"/>
          </a:xfrm>
        </p:spPr>
        <p:txBody>
          <a:bodyPr/>
          <a:lstStyle/>
          <a:p>
            <a:pPr algn="ctr">
              <a:buNone/>
            </a:pPr>
            <a:r>
              <a:rPr lang="en-US" sz="3600" dirty="0"/>
              <a:t>END presentation </a:t>
            </a:r>
          </a:p>
          <a:p>
            <a:pPr algn="ctr">
              <a:buNone/>
            </a:pPr>
            <a:r>
              <a:rPr lang="en-US" sz="3600" dirty="0"/>
              <a:t>from NorDig-T</a:t>
            </a:r>
          </a:p>
          <a:p>
            <a:pPr algn="ctr">
              <a:buNone/>
            </a:pPr>
            <a:endParaRPr lang="en-US" sz="3600" dirty="0"/>
          </a:p>
          <a:p>
            <a:pPr algn="ctr">
              <a:buNone/>
            </a:pPr>
            <a:r>
              <a:rPr lang="en-US" dirty="0"/>
              <a:t>After here some detailed informative slides</a:t>
            </a:r>
          </a:p>
          <a:p>
            <a:pPr algn="ctr">
              <a:buNone/>
            </a:pPr>
            <a:r>
              <a:rPr lang="en-US" sz="2400" b="1" dirty="0"/>
              <a:t>ANNEX</a:t>
            </a:r>
          </a:p>
          <a:p>
            <a:pPr lvl="1"/>
            <a:r>
              <a:rPr lang="en-US" sz="1600" dirty="0"/>
              <a:t>Annex A: NorDig T mandates for 2023-2024 (informative)</a:t>
            </a:r>
            <a:endParaRPr lang="en-US" sz="1600" dirty="0">
              <a:solidFill>
                <a:srgbClr val="0070C0"/>
              </a:solidFill>
            </a:endParaRPr>
          </a:p>
          <a:p>
            <a:pPr lvl="1"/>
            <a:r>
              <a:rPr lang="en-US" sz="1600" dirty="0"/>
              <a:t>Annex B: NorDig T meeting calendar 2024 (informative)</a:t>
            </a:r>
          </a:p>
          <a:p>
            <a:pPr lvl="1"/>
            <a:r>
              <a:rPr lang="en-US" sz="1600" dirty="0"/>
              <a:t>Annex C: NorDig T group new organization &amp; subgroups (informative)</a:t>
            </a:r>
          </a:p>
          <a:p>
            <a:pPr lvl="1"/>
            <a:r>
              <a:rPr lang="en-US" sz="1600" dirty="0"/>
              <a:t>Annex D: NorDig T list of countries referring to NorDig (informative)</a:t>
            </a:r>
          </a:p>
          <a:p>
            <a:pPr lvl="1"/>
            <a:r>
              <a:rPr lang="en-US" sz="1600" dirty="0"/>
              <a:t>Annex E: NorDig website and e-mail reflectors (informative)</a:t>
            </a:r>
          </a:p>
        </p:txBody>
      </p:sp>
      <p:sp>
        <p:nvSpPr>
          <p:cNvPr id="3" name="Rubrik 2"/>
          <p:cNvSpPr>
            <a:spLocks noGrp="1"/>
          </p:cNvSpPr>
          <p:nvPr>
            <p:ph type="title"/>
          </p:nvPr>
        </p:nvSpPr>
        <p:spPr>
          <a:xfrm>
            <a:off x="2495600" y="26016"/>
            <a:ext cx="7715200" cy="648072"/>
          </a:xfrm>
        </p:spPr>
        <p:txBody>
          <a:bodyPr/>
          <a:lstStyle/>
          <a:p>
            <a:pPr>
              <a:defRPr/>
            </a:pPr>
            <a:r>
              <a:rPr lang="en-GB" b="1" dirty="0"/>
              <a:t>NorDig T report –</a:t>
            </a:r>
            <a:br>
              <a:rPr lang="en-GB" b="1" dirty="0"/>
            </a:br>
            <a:r>
              <a:rPr lang="en-GB" sz="1400" b="1" dirty="0"/>
              <a:t>     </a:t>
            </a:r>
            <a:r>
              <a:rPr lang="en-US" sz="1400" b="1" dirty="0"/>
              <a:t>    NorDig Excom meeting 19</a:t>
            </a:r>
            <a:r>
              <a:rPr lang="en-US" sz="1400" b="1" baseline="30000" dirty="0"/>
              <a:t>th</a:t>
            </a:r>
            <a:r>
              <a:rPr lang="en-US" sz="1400" b="1" dirty="0"/>
              <a:t> October 2023 </a:t>
            </a:r>
            <a:endParaRPr lang="en-US" sz="1200" b="1" dirty="0"/>
          </a:p>
        </p:txBody>
      </p:sp>
      <p:sp>
        <p:nvSpPr>
          <p:cNvPr id="4" name="Platshållare för bildnummer 3"/>
          <p:cNvSpPr>
            <a:spLocks noGrp="1"/>
          </p:cNvSpPr>
          <p:nvPr>
            <p:ph type="sldNum" sz="quarter" idx="11"/>
          </p:nvPr>
        </p:nvSpPr>
        <p:spPr/>
        <p:txBody>
          <a:bodyPr/>
          <a:lstStyle/>
          <a:p>
            <a:pPr>
              <a:defRPr/>
            </a:pPr>
            <a:fld id="{CD43E73F-939E-41C0-A51D-E14F15C47D94}" type="slidenum">
              <a:rPr lang="nb-NO" smtClean="0"/>
              <a:pPr>
                <a:defRPr/>
              </a:pPr>
              <a:t>9</a:t>
            </a:fld>
            <a:endParaRPr lang="nb-NO" dirty="0"/>
          </a:p>
        </p:txBody>
      </p:sp>
    </p:spTree>
    <p:extLst>
      <p:ext uri="{BB962C8B-B14F-4D97-AF65-F5344CB8AC3E}">
        <p14:creationId xmlns:p14="http://schemas.microsoft.com/office/powerpoint/2010/main" val="718746225"/>
      </p:ext>
    </p:extLst>
  </p:cSld>
  <p:clrMapOvr>
    <a:masterClrMapping/>
  </p:clrMapOvr>
</p:sld>
</file>

<file path=ppt/theme/theme1.xml><?xml version="1.0" encoding="utf-8"?>
<a:theme xmlns:a="http://schemas.openxmlformats.org/drawingml/2006/main" name="Standard utforming">
  <a:themeElements>
    <a:clrScheme name="Standard utforming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Standard utforming">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Standard utforming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Standard utforming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Standard utforming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Standard utforming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Standard utforming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Standard utforming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Standard utforming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Standard utforming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Standard utforming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Standard utforming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Standard utforming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Standard utforming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tema">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tema">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194105</TotalTime>
  <Words>4041</Words>
  <Application>Microsoft Office PowerPoint</Application>
  <PresentationFormat>Widescreen</PresentationFormat>
  <Paragraphs>362</Paragraphs>
  <Slides>18</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18</vt:i4>
      </vt:variant>
    </vt:vector>
  </HeadingPairs>
  <TitlesOfParts>
    <vt:vector size="24" baseType="lpstr">
      <vt:lpstr>Aptos Narrow</vt:lpstr>
      <vt:lpstr>Arial</vt:lpstr>
      <vt:lpstr>Arial Narrow</vt:lpstr>
      <vt:lpstr>Calibri</vt:lpstr>
      <vt:lpstr>Tahoma</vt:lpstr>
      <vt:lpstr>Standard utforming</vt:lpstr>
      <vt:lpstr>PowerPoint Presentation</vt:lpstr>
      <vt:lpstr>NorDig T report -  IRD, TestPlan and RoO spec, status current versions      NorDig Excom meeting 14th March 2024 </vt:lpstr>
      <vt:lpstr>NorDig T report -  new RoO specifications v3.2.1      NorDig Excom meeting 14th March 2024</vt:lpstr>
      <vt:lpstr>NorDig T report -  NorDig T and subgroup re-organization 2024          NorDig Excom meeting 14th March 2024 </vt:lpstr>
      <vt:lpstr>NorDig T report -  NorDig/T subgroups      NorDig Excom meeting 14th March 2024  </vt:lpstr>
      <vt:lpstr>NorDig T report -  Test files      NorDig Excom meeting 14th March 2024  </vt:lpstr>
      <vt:lpstr>NorDig Excom actions/info to NorDig T      NorDig Excom meeting 14th March 2024 </vt:lpstr>
      <vt:lpstr>NorDig T report –          NorDig Excom meeting 19th October 2023 </vt:lpstr>
      <vt:lpstr>NorDig T report –          NorDig Excom meeting 19th October 2023 </vt:lpstr>
      <vt:lpstr>NorDig T report – Annex A - mandates and activities for NorDig T (1/2) Informative             NorDig Excom meeting 14th March 2024 </vt:lpstr>
      <vt:lpstr>NorDig T report – Annex A - mandates and activities for NorDig T (2/2) Informative        NorDig Excom meeting 14th March 2024 </vt:lpstr>
      <vt:lpstr>NorDig T report -  Annex B - Meeting calendar 2024          NorDig Excom meeting 14th March 2024 </vt:lpstr>
      <vt:lpstr>NorDig T report -  Annex C - Work and subgroups          NorDig Excom meeting 14th March 2024 </vt:lpstr>
      <vt:lpstr>NorDig T report -  Annex C - Work and subgroups          NorDig Excom meeting 14th March 2024 </vt:lpstr>
      <vt:lpstr>PowerPoint Presentation</vt:lpstr>
      <vt:lpstr>NorDig T report -  Annex C - Work and subgroups          NorDig Excom meeting 14th March 2024 </vt:lpstr>
      <vt:lpstr>NorDig T report – Annex D - NorDig countries/networks       NorDig Excom meeting 14th March 2024</vt:lpstr>
      <vt:lpstr>NorDig T report -  Annex E - Website &amp; admin       NorDig Excom meeting 14th March 2024</vt:lpstr>
    </vt:vector>
  </TitlesOfParts>
  <Company>Telenor AS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Message to ExCom</dc:title>
  <dc:creator>Henri Caddeo</dc:creator>
  <cp:lastModifiedBy>Per Tullstedt 1726</cp:lastModifiedBy>
  <cp:revision>1808</cp:revision>
  <cp:lastPrinted>2017-10-03T18:13:30Z</cp:lastPrinted>
  <dcterms:created xsi:type="dcterms:W3CDTF">2007-01-31T19:27:04Z</dcterms:created>
  <dcterms:modified xsi:type="dcterms:W3CDTF">2024-03-19T14:08:00Z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009590d6-57cb-4910-a5a2-af1f3f398100_Enabled">
    <vt:lpwstr>true</vt:lpwstr>
  </property>
  <property fmtid="{D5CDD505-2E9C-101B-9397-08002B2CF9AE}" pid="3" name="MSIP_Label_009590d6-57cb-4910-a5a2-af1f3f398100_SetDate">
    <vt:lpwstr>2021-05-05T06:24:36Z</vt:lpwstr>
  </property>
  <property fmtid="{D5CDD505-2E9C-101B-9397-08002B2CF9AE}" pid="4" name="MSIP_Label_009590d6-57cb-4910-a5a2-af1f3f398100_Method">
    <vt:lpwstr>Privileged</vt:lpwstr>
  </property>
  <property fmtid="{D5CDD505-2E9C-101B-9397-08002B2CF9AE}" pid="5" name="MSIP_Label_009590d6-57cb-4910-a5a2-af1f3f398100_Name">
    <vt:lpwstr>Public</vt:lpwstr>
  </property>
  <property fmtid="{D5CDD505-2E9C-101B-9397-08002B2CF9AE}" pid="6" name="MSIP_Label_009590d6-57cb-4910-a5a2-af1f3f398100_SiteId">
    <vt:lpwstr>39475f2b-e6c8-46aa-92e0-e2b5fba94858</vt:lpwstr>
  </property>
  <property fmtid="{D5CDD505-2E9C-101B-9397-08002B2CF9AE}" pid="7" name="MSIP_Label_009590d6-57cb-4910-a5a2-af1f3f398100_ActionId">
    <vt:lpwstr>f27e3219-3021-4fe0-8336-3f011910eefb</vt:lpwstr>
  </property>
  <property fmtid="{D5CDD505-2E9C-101B-9397-08002B2CF9AE}" pid="8" name="MSIP_Label_009590d6-57cb-4910-a5a2-af1f3f398100_ContentBits">
    <vt:lpwstr>2</vt:lpwstr>
  </property>
  <property fmtid="{D5CDD505-2E9C-101B-9397-08002B2CF9AE}" pid="9" name="ClassificationContentMarkingFooterLocations">
    <vt:lpwstr>Standard utforming:3</vt:lpwstr>
  </property>
  <property fmtid="{D5CDD505-2E9C-101B-9397-08002B2CF9AE}" pid="10" name="ClassificationContentMarkingFooterText">
    <vt:lpwstr>Informationsklass: ÖPPEN</vt:lpwstr>
  </property>
</Properties>
</file>