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9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672" r:id="rId2"/>
    <p:sldId id="673" r:id="rId3"/>
    <p:sldId id="674" r:id="rId4"/>
    <p:sldId id="675" r:id="rId5"/>
    <p:sldId id="686" r:id="rId6"/>
    <p:sldId id="687" r:id="rId7"/>
    <p:sldId id="676" r:id="rId8"/>
    <p:sldId id="677" r:id="rId9"/>
    <p:sldId id="678" r:id="rId10"/>
  </p:sldIdLst>
  <p:sldSz cx="9144000" cy="6858000" type="screen4x3"/>
  <p:notesSz cx="6797675" cy="9926638"/>
  <p:defaultTextStyle>
    <a:defPPr>
      <a:defRPr lang="nb-N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FF"/>
    <a:srgbClr val="CC99FF"/>
    <a:srgbClr val="9933FF"/>
    <a:srgbClr val="0000FF"/>
    <a:srgbClr val="00799D"/>
    <a:srgbClr val="663300"/>
    <a:srgbClr val="00648A"/>
    <a:srgbClr val="FFCCFF"/>
    <a:srgbClr val="F3F9FA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45" autoAdjust="0"/>
    <p:restoredTop sz="92234" autoAdjust="0"/>
  </p:normalViewPr>
  <p:slideViewPr>
    <p:cSldViewPr>
      <p:cViewPr varScale="1">
        <p:scale>
          <a:sx n="89" d="100"/>
          <a:sy n="89" d="100"/>
        </p:scale>
        <p:origin x="-123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94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AA92433-1856-4F43-8A08-AD921B5655D2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32733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noProof="0" smtClean="0"/>
              <a:t>Klikk for å redigere tekststiler i malen</a:t>
            </a:r>
          </a:p>
          <a:p>
            <a:pPr lvl="1"/>
            <a:r>
              <a:rPr lang="nb-NO" noProof="0" smtClean="0"/>
              <a:t>Andre nivå</a:t>
            </a:r>
          </a:p>
          <a:p>
            <a:pPr lvl="2"/>
            <a:r>
              <a:rPr lang="nb-NO" noProof="0" smtClean="0"/>
              <a:t>Tredje nivå</a:t>
            </a:r>
          </a:p>
          <a:p>
            <a:pPr lvl="3"/>
            <a:r>
              <a:rPr lang="nb-NO" noProof="0" smtClean="0"/>
              <a:t>Fjerde nivå</a:t>
            </a:r>
          </a:p>
          <a:p>
            <a:pPr lvl="4"/>
            <a:r>
              <a:rPr lang="nb-NO" noProof="0" smtClean="0"/>
              <a:t>Femte nivå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76FCF84-E18E-4863-AF2E-AF6CBF85D626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474957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600">
                <a:latin typeface="Calibri" pitchFamily="34" charset="0"/>
              </a:defRPr>
            </a:lvl1pPr>
          </a:lstStyle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53335"/>
            <a:ext cx="2133600" cy="268139"/>
          </a:xfrm>
          <a:ln/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endParaRPr lang="nb-NO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53335"/>
            <a:ext cx="2895600" cy="268139"/>
          </a:xfrm>
          <a:ln/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endParaRPr lang="nb-NO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956376" y="6453335"/>
            <a:ext cx="730424" cy="268139"/>
          </a:xfrm>
          <a:ln/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8448E413-277E-44FD-9FFC-64B2CB6B3D44}" type="slidenum">
              <a:rPr lang="nb-NO" smtClean="0"/>
              <a:pPr>
                <a:defRPr/>
              </a:pPr>
              <a:t>‹#›</a:t>
            </a:fld>
            <a:endParaRPr lang="nb-NO"/>
          </a:p>
        </p:txBody>
      </p:sp>
      <p:pic>
        <p:nvPicPr>
          <p:cNvPr id="7" name="Picture 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6632"/>
            <a:ext cx="7776864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CAD0B0-430C-492C-B479-DA0B084581EF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F2481-7338-42A6-9766-AE6726C653D1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12568"/>
          </a:xfrm>
        </p:spPr>
        <p:txBody>
          <a:bodyPr/>
          <a:lstStyle>
            <a:lvl1pPr>
              <a:defRPr sz="2000">
                <a:latin typeface="Calibri" pitchFamily="34" charset="0"/>
              </a:defRPr>
            </a:lvl1pPr>
            <a:lvl2pPr>
              <a:defRPr sz="1800">
                <a:latin typeface="Calibri" pitchFamily="34" charset="0"/>
              </a:defRPr>
            </a:lvl2pPr>
            <a:lvl3pPr>
              <a:defRPr sz="1600">
                <a:latin typeface="Calibri" pitchFamily="34" charset="0"/>
              </a:defRPr>
            </a:lvl3pPr>
            <a:lvl4pPr>
              <a:defRPr sz="1400">
                <a:latin typeface="Calibri" pitchFamily="34" charset="0"/>
              </a:defRPr>
            </a:lvl4pPr>
            <a:lvl5pPr>
              <a:defRPr sz="1400">
                <a:latin typeface="Calibri" pitchFamily="34" charset="0"/>
              </a:defRPr>
            </a:lvl5pPr>
          </a:lstStyle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pic>
        <p:nvPicPr>
          <p:cNvPr id="7" name="Picture 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6632"/>
            <a:ext cx="828092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tel 1"/>
          <p:cNvSpPr>
            <a:spLocks noGrp="1"/>
          </p:cNvSpPr>
          <p:nvPr>
            <p:ph type="title"/>
          </p:nvPr>
        </p:nvSpPr>
        <p:spPr>
          <a:xfrm>
            <a:off x="2339752" y="130622"/>
            <a:ext cx="6264696" cy="706090"/>
          </a:xfrm>
        </p:spPr>
        <p:txBody>
          <a:bodyPr/>
          <a:lstStyle>
            <a:lvl1pPr algn="l">
              <a:defRPr sz="2400"/>
            </a:lvl1pPr>
          </a:lstStyle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10" name="Platshållare för datum 9"/>
          <p:cNvSpPr>
            <a:spLocks noGrp="1"/>
          </p:cNvSpPr>
          <p:nvPr>
            <p:ph type="dt" sz="half" idx="10"/>
          </p:nvPr>
        </p:nvSpPr>
        <p:spPr>
          <a:xfrm>
            <a:off x="457200" y="6453335"/>
            <a:ext cx="2133600" cy="268139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1" name="Platshållare för bildnummer 10"/>
          <p:cNvSpPr>
            <a:spLocks noGrp="1"/>
          </p:cNvSpPr>
          <p:nvPr>
            <p:ph type="sldNum" sz="quarter" idx="11"/>
          </p:nvPr>
        </p:nvSpPr>
        <p:spPr>
          <a:xfrm>
            <a:off x="6553200" y="6453335"/>
            <a:ext cx="2133600" cy="268139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CD43E73F-939E-41C0-A51D-E14F15C47D94}" type="slidenum">
              <a:rPr lang="nb-NO" smtClean="0"/>
              <a:pPr>
                <a:defRPr/>
              </a:pPr>
              <a:t>‹#›</a:t>
            </a:fld>
            <a:endParaRPr lang="nb-NO" dirty="0"/>
          </a:p>
        </p:txBody>
      </p:sp>
      <p:sp>
        <p:nvSpPr>
          <p:cNvPr id="12" name="Platshållare för sidfot 11"/>
          <p:cNvSpPr>
            <a:spLocks noGrp="1"/>
          </p:cNvSpPr>
          <p:nvPr>
            <p:ph type="ftr" sz="quarter" idx="12"/>
          </p:nvPr>
        </p:nvSpPr>
        <p:spPr>
          <a:xfrm>
            <a:off x="3124200" y="6453335"/>
            <a:ext cx="2895600" cy="268139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nb-NO" smtClean="0"/>
              <a:t>NorDig/T 10 February 2007</a:t>
            </a:r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C81274-710A-4E52-832F-F617AFE28077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C3097E-1200-41B3-8B38-8F142BFF3C8B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C02AB0-275D-437E-87DD-89525482DCD5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218792-7E2F-4AC3-9DE1-916B1386EB93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45C692-F0EC-4778-BA56-1CC4A14A8441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A4AFA-28A4-452C-AC20-BFEC41F33A5A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b-NO" noProof="0" smtClean="0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62513B-5372-41FB-A4C6-100EAA37D4B2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b-NO" smtClean="0"/>
              <a:t>Klikk for å redigere tittelstil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CD43E73F-939E-41C0-A51D-E14F15C47D94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nrk.no/tilgjengelighet" TargetMode="External"/><Relationship Id="rId2" Type="http://schemas.openxmlformats.org/officeDocument/2006/relationships/hyperlink" Target="https://www.youtube.com/watch?v=O7j4_aP8dWA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Plassholder for lysbildenumm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0662081-7423-49C5-ACB0-9F37174CD27F}" type="slidenum">
              <a:rPr lang="nb-NO" smtClean="0"/>
              <a:pPr/>
              <a:t>1</a:t>
            </a:fld>
            <a:endParaRPr lang="nb-NO" smtClean="0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2386013" y="44624"/>
            <a:ext cx="6146427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2400" b="1" kern="0" dirty="0">
                <a:latin typeface="+mj-lt"/>
                <a:ea typeface="+mj-ea"/>
                <a:cs typeface="+mj-cs"/>
              </a:rPr>
              <a:t>NorDig </a:t>
            </a:r>
            <a:r>
              <a:rPr lang="en-GB" sz="2400" b="1" kern="0" dirty="0" smtClean="0">
                <a:latin typeface="+mj-lt"/>
                <a:ea typeface="+mj-ea"/>
                <a:cs typeface="+mj-cs"/>
              </a:rPr>
              <a:t>T report to Excom</a:t>
            </a:r>
          </a:p>
          <a:p>
            <a:pPr>
              <a:defRPr/>
            </a:pPr>
            <a:r>
              <a:rPr lang="en-GB" sz="1400" b="1" kern="0" dirty="0" smtClean="0">
                <a:latin typeface="+mj-lt"/>
                <a:ea typeface="+mj-ea"/>
                <a:cs typeface="+mj-cs"/>
              </a:rPr>
              <a:t>   NorDig Excom meeting 29</a:t>
            </a:r>
            <a:r>
              <a:rPr lang="en-GB" sz="1400" b="1" kern="0" baseline="30000" dirty="0" smtClean="0">
                <a:latin typeface="+mj-lt"/>
                <a:ea typeface="+mj-ea"/>
                <a:cs typeface="+mj-cs"/>
              </a:rPr>
              <a:t>th</a:t>
            </a:r>
            <a:r>
              <a:rPr lang="en-GB" sz="1400" b="1" kern="0" dirty="0" smtClean="0">
                <a:latin typeface="+mj-lt"/>
                <a:ea typeface="+mj-ea"/>
                <a:cs typeface="+mj-cs"/>
              </a:rPr>
              <a:t> September 2015</a:t>
            </a:r>
            <a:r>
              <a:rPr lang="sv-SE" sz="1400" b="1" kern="0" dirty="0" smtClean="0">
                <a:latin typeface="+mj-lt"/>
                <a:ea typeface="+mj-ea"/>
                <a:cs typeface="+mj-cs"/>
              </a:rPr>
              <a:t> </a:t>
            </a:r>
            <a:r>
              <a:rPr lang="sv-SE" sz="1200" b="1" kern="0" dirty="0" smtClean="0">
                <a:latin typeface="+mj-lt"/>
                <a:ea typeface="+mj-ea"/>
                <a:cs typeface="+mj-cs"/>
              </a:rPr>
              <a:t>Stockholm, Sweden</a:t>
            </a:r>
            <a:endParaRPr lang="en-GB" sz="1200" b="1" kern="0" dirty="0">
              <a:latin typeface="+mj-lt"/>
              <a:ea typeface="+mj-ea"/>
              <a:cs typeface="+mj-cs"/>
            </a:endParaRPr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601216" y="1278052"/>
            <a:ext cx="8147248" cy="4887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l"/>
            <a:r>
              <a:rPr lang="en-US" sz="1300" dirty="0"/>
              <a:t>- IRD: </a:t>
            </a:r>
          </a:p>
          <a:p>
            <a:pPr lvl="1" algn="l"/>
            <a:r>
              <a:rPr lang="en-US" sz="1300" dirty="0"/>
              <a:t>Maintain and update current Accessibility requirements for </a:t>
            </a:r>
            <a:r>
              <a:rPr lang="en-US" sz="1300" dirty="0" err="1"/>
              <a:t>NorDig</a:t>
            </a:r>
            <a:r>
              <a:rPr lang="en-US" sz="1300" dirty="0"/>
              <a:t> IRDs.  (all minor)</a:t>
            </a:r>
          </a:p>
          <a:p>
            <a:pPr lvl="1" algn="l"/>
            <a:r>
              <a:rPr lang="en-US" sz="1300" dirty="0"/>
              <a:t>Update guidelines wordings in GUI and translations</a:t>
            </a:r>
          </a:p>
          <a:p>
            <a:pPr lvl="1" algn="l"/>
            <a:r>
              <a:rPr lang="en-US" sz="1300" dirty="0"/>
              <a:t>Recommendation Remote Control related to accessibility settings, check if possible to get a RC key for changing Accessibility setting or modify current requirements and recommendations. (Ensure RC can be via Smartphones </a:t>
            </a:r>
            <a:r>
              <a:rPr lang="en-US" sz="1300" dirty="0" err="1"/>
              <a:t>etc</a:t>
            </a:r>
            <a:r>
              <a:rPr lang="en-US" sz="1300" dirty="0"/>
              <a:t>)</a:t>
            </a:r>
          </a:p>
          <a:p>
            <a:pPr algn="l"/>
            <a:r>
              <a:rPr lang="en-US" sz="1300" dirty="0"/>
              <a:t>Test Plan</a:t>
            </a:r>
          </a:p>
          <a:p>
            <a:pPr lvl="1" algn="l"/>
            <a:r>
              <a:rPr lang="en-US" sz="1300" dirty="0"/>
              <a:t>Support Test group to review test cases related to Accessibility</a:t>
            </a:r>
          </a:p>
          <a:p>
            <a:pPr algn="l"/>
            <a:r>
              <a:rPr lang="en-US" sz="1300" dirty="0" err="1"/>
              <a:t>RoO</a:t>
            </a:r>
            <a:endParaRPr lang="en-US" sz="1300" dirty="0"/>
          </a:p>
          <a:p>
            <a:pPr lvl="1" algn="l"/>
            <a:r>
              <a:rPr lang="en-US" sz="1300" dirty="0"/>
              <a:t>Support </a:t>
            </a:r>
            <a:r>
              <a:rPr lang="en-US" sz="1300" dirty="0" err="1"/>
              <a:t>RoO</a:t>
            </a:r>
            <a:r>
              <a:rPr lang="en-US" sz="1300" dirty="0"/>
              <a:t> and come with proposals related to Accessibility</a:t>
            </a:r>
          </a:p>
          <a:p>
            <a:pPr algn="l"/>
            <a:r>
              <a:rPr lang="en-US" sz="1300" dirty="0"/>
              <a:t>Others and info </a:t>
            </a:r>
          </a:p>
          <a:p>
            <a:pPr lvl="1" algn="l"/>
            <a:r>
              <a:rPr lang="en-US" sz="1300" dirty="0"/>
              <a:t>Work with harmonization of broadcast and better describe current broadcast for IRD manufactures</a:t>
            </a:r>
          </a:p>
          <a:p>
            <a:pPr lvl="1" algn="l"/>
            <a:r>
              <a:rPr lang="en-US" sz="1300" dirty="0"/>
              <a:t>Advanced Clean Audio / Dialogue Enhancement - investigate members interest for this and if they are able to broadcast this  </a:t>
            </a:r>
          </a:p>
          <a:p>
            <a:pPr lvl="1" algn="l"/>
            <a:r>
              <a:rPr lang="en-US" sz="1300" dirty="0"/>
              <a:t>Spoken subtitling, investigate how </a:t>
            </a:r>
            <a:r>
              <a:rPr lang="en-US" sz="1300" dirty="0" err="1"/>
              <a:t>NorDig</a:t>
            </a:r>
            <a:r>
              <a:rPr lang="en-US" sz="1300" dirty="0"/>
              <a:t> broadcasters today broadcast this and how much difference there is around this in </a:t>
            </a:r>
            <a:r>
              <a:rPr lang="en-US" sz="1300" dirty="0" err="1"/>
              <a:t>NorDig</a:t>
            </a:r>
            <a:r>
              <a:rPr lang="en-US" sz="1300" dirty="0"/>
              <a:t> broadcast.</a:t>
            </a:r>
          </a:p>
          <a:p>
            <a:pPr lvl="1" algn="l"/>
            <a:r>
              <a:rPr lang="en-US" sz="1300" dirty="0" err="1"/>
              <a:t>HbbTV</a:t>
            </a:r>
            <a:r>
              <a:rPr lang="en-US" sz="1300" dirty="0"/>
              <a:t> for Accessibility services – investigate how </a:t>
            </a:r>
            <a:r>
              <a:rPr lang="en-US" sz="1300" dirty="0" err="1"/>
              <a:t>HbbTV</a:t>
            </a:r>
            <a:r>
              <a:rPr lang="en-US" sz="1300" dirty="0"/>
              <a:t> can be used for Accessibility and if needed propose changes to IRD and </a:t>
            </a:r>
            <a:r>
              <a:rPr lang="en-US" sz="1300" dirty="0" err="1"/>
              <a:t>RoO</a:t>
            </a:r>
            <a:r>
              <a:rPr lang="en-US" sz="1300" dirty="0"/>
              <a:t> requirements  </a:t>
            </a:r>
            <a:endParaRPr lang="en-US" sz="1300" dirty="0" smtClean="0"/>
          </a:p>
          <a:p>
            <a:pPr lvl="1" algn="l"/>
            <a:r>
              <a:rPr lang="en-US" sz="1300" b="1" dirty="0"/>
              <a:t>Investing new technology and equipment for accessibility  services. </a:t>
            </a:r>
          </a:p>
          <a:p>
            <a:pPr lvl="1" algn="l"/>
            <a:r>
              <a:rPr lang="en-US" sz="1300" b="1" dirty="0" smtClean="0"/>
              <a:t>Look </a:t>
            </a:r>
            <a:r>
              <a:rPr lang="en-US" sz="1300" b="1" dirty="0"/>
              <a:t>more in to adjusting volume for receiver mixing (if needed)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9551" y="908720"/>
            <a:ext cx="8396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Mandates related to Accessibility </a:t>
            </a:r>
            <a:r>
              <a:rPr lang="en-US" dirty="0">
                <a:solidFill>
                  <a:srgbClr val="FF0000"/>
                </a:solidFill>
              </a:rPr>
              <a:t>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35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Plassholder for lysbildenumm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0662081-7423-49C5-ACB0-9F37174CD27F}" type="slidenum">
              <a:rPr lang="nb-NO" smtClean="0"/>
              <a:pPr/>
              <a:t>2</a:t>
            </a:fld>
            <a:endParaRPr lang="nb-NO" smtClean="0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2386013" y="44624"/>
            <a:ext cx="6146427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2400" b="1" kern="0" dirty="0">
                <a:latin typeface="+mj-lt"/>
                <a:ea typeface="+mj-ea"/>
                <a:cs typeface="+mj-cs"/>
              </a:rPr>
              <a:t>NorDig </a:t>
            </a:r>
            <a:r>
              <a:rPr lang="en-GB" sz="2400" b="1" kern="0" dirty="0" smtClean="0">
                <a:latin typeface="+mj-lt"/>
                <a:ea typeface="+mj-ea"/>
                <a:cs typeface="+mj-cs"/>
              </a:rPr>
              <a:t>T</a:t>
            </a:r>
            <a:r>
              <a:rPr lang="en-GB" sz="2400" kern="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dirty="0"/>
              <a:t>Accessibility</a:t>
            </a:r>
            <a:endParaRPr lang="en-GB" sz="2400" b="1" kern="0" dirty="0" smtClean="0">
              <a:latin typeface="+mj-lt"/>
              <a:ea typeface="+mj-ea"/>
              <a:cs typeface="+mj-cs"/>
            </a:endParaRPr>
          </a:p>
          <a:p>
            <a:pPr>
              <a:defRPr/>
            </a:pPr>
            <a:r>
              <a:rPr lang="en-GB" sz="1400" b="1" kern="0" dirty="0" smtClean="0">
                <a:latin typeface="+mj-lt"/>
                <a:ea typeface="+mj-ea"/>
                <a:cs typeface="+mj-cs"/>
              </a:rPr>
              <a:t>   NorDig Excom meeting 29</a:t>
            </a:r>
            <a:r>
              <a:rPr lang="en-GB" sz="1400" b="1" kern="0" baseline="30000" dirty="0" smtClean="0">
                <a:latin typeface="+mj-lt"/>
                <a:ea typeface="+mj-ea"/>
                <a:cs typeface="+mj-cs"/>
              </a:rPr>
              <a:t>th</a:t>
            </a:r>
            <a:r>
              <a:rPr lang="en-GB" sz="1400" b="1" kern="0" dirty="0" smtClean="0">
                <a:latin typeface="+mj-lt"/>
                <a:ea typeface="+mj-ea"/>
                <a:cs typeface="+mj-cs"/>
              </a:rPr>
              <a:t> September 2015</a:t>
            </a:r>
            <a:r>
              <a:rPr lang="sv-SE" sz="1400" b="1" kern="0" dirty="0" smtClean="0">
                <a:latin typeface="+mj-lt"/>
                <a:ea typeface="+mj-ea"/>
                <a:cs typeface="+mj-cs"/>
              </a:rPr>
              <a:t> </a:t>
            </a:r>
            <a:r>
              <a:rPr lang="sv-SE" sz="1200" b="1" kern="0" dirty="0" smtClean="0">
                <a:latin typeface="+mj-lt"/>
                <a:ea typeface="+mj-ea"/>
                <a:cs typeface="+mj-cs"/>
              </a:rPr>
              <a:t>Stockholm, Sweden</a:t>
            </a:r>
            <a:endParaRPr lang="en-GB" sz="1200" b="1" kern="0" dirty="0">
              <a:latin typeface="+mj-lt"/>
              <a:ea typeface="+mj-ea"/>
              <a:cs typeface="+mj-cs"/>
            </a:endParaRPr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601216" y="1628800"/>
            <a:ext cx="8147248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l"/>
            <a:r>
              <a:rPr lang="en-US" b="1" dirty="0" smtClean="0"/>
              <a:t>Important issues:</a:t>
            </a:r>
            <a:endParaRPr lang="nb-NO" dirty="0"/>
          </a:p>
          <a:p>
            <a:pPr algn="l"/>
            <a:r>
              <a:rPr lang="en-US" dirty="0"/>
              <a:t>Easy to use services for those who are dependent of help to get the full benefit of television viewing. It includes :</a:t>
            </a:r>
            <a:endParaRPr lang="nb-NO" dirty="0"/>
          </a:p>
          <a:p>
            <a:pPr marL="285750" lvl="0" indent="-285750" algn="l">
              <a:buFont typeface="Arial" panose="020B0604020202020204" pitchFamily="34" charset="0"/>
              <a:buChar char="•"/>
            </a:pPr>
            <a:r>
              <a:rPr lang="en-US" dirty="0"/>
              <a:t>subtitling (open and closed caption)</a:t>
            </a:r>
            <a:endParaRPr lang="nb-NO" dirty="0"/>
          </a:p>
          <a:p>
            <a:pPr marL="285750" lvl="0" indent="-285750" algn="l">
              <a:buFont typeface="Arial" panose="020B0604020202020204" pitchFamily="34" charset="0"/>
              <a:buChar char="•"/>
            </a:pPr>
            <a:r>
              <a:rPr lang="en-US" dirty="0"/>
              <a:t>spoken subtitles and audio description</a:t>
            </a:r>
            <a:endParaRPr lang="nb-NO" dirty="0"/>
          </a:p>
          <a:p>
            <a:pPr marL="285750" lvl="0" indent="-285750" algn="l">
              <a:buFont typeface="Arial" panose="020B0604020202020204" pitchFamily="34" charset="0"/>
              <a:buChar char="•"/>
            </a:pPr>
            <a:r>
              <a:rPr lang="en-US" dirty="0"/>
              <a:t>sign language</a:t>
            </a:r>
            <a:endParaRPr lang="nb-NO" dirty="0"/>
          </a:p>
          <a:p>
            <a:pPr algn="l"/>
            <a:r>
              <a:rPr lang="en-US" dirty="0"/>
              <a:t> </a:t>
            </a:r>
            <a:endParaRPr lang="nb-NO" dirty="0"/>
          </a:p>
        </p:txBody>
      </p:sp>
      <p:sp>
        <p:nvSpPr>
          <p:cNvPr id="5" name="TextBox 4"/>
          <p:cNvSpPr txBox="1"/>
          <p:nvPr/>
        </p:nvSpPr>
        <p:spPr>
          <a:xfrm>
            <a:off x="539551" y="908720"/>
            <a:ext cx="8396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334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Plassholder for lysbildenumm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algn="l"/>
            <a:fld id="{B0662081-7423-49C5-ACB0-9F37174CD27F}" type="slidenum">
              <a:rPr lang="nb-NO" smtClean="0"/>
              <a:pPr algn="l"/>
              <a:t>3</a:t>
            </a:fld>
            <a:endParaRPr lang="nb-NO" smtClean="0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2386013" y="44624"/>
            <a:ext cx="6146427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2400" b="1" kern="0" dirty="0">
                <a:latin typeface="+mj-lt"/>
                <a:ea typeface="+mj-ea"/>
                <a:cs typeface="+mj-cs"/>
              </a:rPr>
              <a:t>NorDig </a:t>
            </a:r>
            <a:r>
              <a:rPr lang="en-GB" sz="2400" b="1" kern="0" dirty="0" smtClean="0">
                <a:latin typeface="+mj-lt"/>
                <a:ea typeface="+mj-ea"/>
                <a:cs typeface="+mj-cs"/>
              </a:rPr>
              <a:t>T</a:t>
            </a:r>
            <a:r>
              <a:rPr lang="en-GB" sz="2400" kern="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dirty="0"/>
              <a:t>Accessibility</a:t>
            </a:r>
            <a:endParaRPr lang="en-GB" sz="2400" b="1" kern="0" dirty="0" smtClean="0">
              <a:latin typeface="+mj-lt"/>
              <a:ea typeface="+mj-ea"/>
              <a:cs typeface="+mj-cs"/>
            </a:endParaRPr>
          </a:p>
          <a:p>
            <a:pPr>
              <a:defRPr/>
            </a:pPr>
            <a:r>
              <a:rPr lang="en-GB" sz="1400" b="1" kern="0" dirty="0" smtClean="0">
                <a:latin typeface="+mj-lt"/>
                <a:ea typeface="+mj-ea"/>
                <a:cs typeface="+mj-cs"/>
              </a:rPr>
              <a:t>   NorDig Excom meeting 29</a:t>
            </a:r>
            <a:r>
              <a:rPr lang="en-GB" sz="1400" b="1" kern="0" baseline="30000" dirty="0" smtClean="0">
                <a:latin typeface="+mj-lt"/>
                <a:ea typeface="+mj-ea"/>
                <a:cs typeface="+mj-cs"/>
              </a:rPr>
              <a:t>th</a:t>
            </a:r>
            <a:r>
              <a:rPr lang="en-GB" sz="1400" b="1" kern="0" dirty="0" smtClean="0">
                <a:latin typeface="+mj-lt"/>
                <a:ea typeface="+mj-ea"/>
                <a:cs typeface="+mj-cs"/>
              </a:rPr>
              <a:t> September 2015</a:t>
            </a:r>
            <a:r>
              <a:rPr lang="sv-SE" sz="1400" b="1" kern="0" dirty="0" smtClean="0">
                <a:latin typeface="+mj-lt"/>
                <a:ea typeface="+mj-ea"/>
                <a:cs typeface="+mj-cs"/>
              </a:rPr>
              <a:t> </a:t>
            </a:r>
            <a:r>
              <a:rPr lang="sv-SE" sz="1200" b="1" kern="0" dirty="0" smtClean="0">
                <a:latin typeface="+mj-lt"/>
                <a:ea typeface="+mj-ea"/>
                <a:cs typeface="+mj-cs"/>
              </a:rPr>
              <a:t>Stockholm, Sweden</a:t>
            </a:r>
            <a:endParaRPr lang="en-GB" sz="1200" b="1" kern="0" dirty="0">
              <a:latin typeface="+mj-lt"/>
              <a:ea typeface="+mj-ea"/>
              <a:cs typeface="+mj-cs"/>
            </a:endParaRPr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627906" y="1287602"/>
            <a:ext cx="8147248" cy="5165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l">
              <a:spcBef>
                <a:spcPts val="0"/>
              </a:spcBef>
              <a:spcAft>
                <a:spcPts val="200"/>
              </a:spcAft>
            </a:pPr>
            <a:r>
              <a:rPr lang="en-US" sz="1600" b="1" dirty="0"/>
              <a:t> </a:t>
            </a:r>
            <a:r>
              <a:rPr lang="en-US" sz="1600" b="1" dirty="0" smtClean="0"/>
              <a:t>Hard-of-hearing </a:t>
            </a:r>
            <a:r>
              <a:rPr lang="en-US" sz="1600" b="1" dirty="0"/>
              <a:t>subtitling</a:t>
            </a:r>
            <a:r>
              <a:rPr lang="en-US" sz="1600" dirty="0"/>
              <a:t> </a:t>
            </a:r>
            <a:endParaRPr lang="nb-NO" sz="1600" dirty="0"/>
          </a:p>
          <a:p>
            <a:pPr marL="285750" indent="-285750" algn="l"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On the three main-channels. Prepared and live. TTV + DVB</a:t>
            </a:r>
            <a:endParaRPr lang="nb-NO" sz="1600" dirty="0"/>
          </a:p>
          <a:p>
            <a:pPr marL="285750" lvl="0" indent="-285750" algn="l"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Live subtitling for news programs all day.</a:t>
            </a:r>
            <a:endParaRPr lang="nb-NO" sz="1600" dirty="0"/>
          </a:p>
          <a:p>
            <a:pPr marL="285750" lvl="0" indent="-285750" algn="l"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Live subtitling for all big live events. </a:t>
            </a:r>
            <a:endParaRPr lang="nb-NO" sz="1600" dirty="0"/>
          </a:p>
          <a:p>
            <a:pPr marL="285750" lvl="0" indent="-285750" algn="l"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Live subtitling for live and near live programs in the evening.</a:t>
            </a:r>
            <a:endParaRPr lang="nb-NO" sz="1600" dirty="0"/>
          </a:p>
          <a:p>
            <a:pPr algn="l">
              <a:spcBef>
                <a:spcPts val="0"/>
              </a:spcBef>
              <a:spcAft>
                <a:spcPts val="200"/>
              </a:spcAft>
            </a:pPr>
            <a:endParaRPr lang="en-US" sz="1600" b="1" dirty="0" smtClean="0"/>
          </a:p>
          <a:p>
            <a:pPr algn="l">
              <a:spcBef>
                <a:spcPts val="0"/>
              </a:spcBef>
              <a:spcAft>
                <a:spcPts val="200"/>
              </a:spcAft>
            </a:pPr>
            <a:r>
              <a:rPr lang="en-US" sz="1600" b="1" dirty="0" smtClean="0"/>
              <a:t>Sign </a:t>
            </a:r>
            <a:r>
              <a:rPr lang="en-US" sz="1600" b="1" dirty="0"/>
              <a:t>language</a:t>
            </a:r>
            <a:endParaRPr lang="nb-NO" sz="1600" dirty="0"/>
          </a:p>
          <a:p>
            <a:pPr marL="285750" indent="-285750" algn="l"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Normal five to six hours in the afternoon. </a:t>
            </a:r>
            <a:endParaRPr lang="nb-NO" sz="1600" dirty="0"/>
          </a:p>
          <a:p>
            <a:pPr marL="285750" indent="-285750" algn="l"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One channel. A mix of the other three channels, but most NRK1.</a:t>
            </a:r>
            <a:endParaRPr lang="nb-NO" sz="1600" dirty="0"/>
          </a:p>
          <a:p>
            <a:pPr algn="l">
              <a:spcBef>
                <a:spcPts val="0"/>
              </a:spcBef>
              <a:spcAft>
                <a:spcPts val="200"/>
              </a:spcAft>
            </a:pPr>
            <a:endParaRPr lang="en-US" sz="1600" b="1" dirty="0" smtClean="0"/>
          </a:p>
          <a:p>
            <a:pPr algn="l">
              <a:spcBef>
                <a:spcPts val="0"/>
              </a:spcBef>
              <a:spcAft>
                <a:spcPts val="200"/>
              </a:spcAft>
            </a:pPr>
            <a:r>
              <a:rPr lang="en-US" sz="1600" b="1" dirty="0" smtClean="0"/>
              <a:t>Spoken </a:t>
            </a:r>
            <a:r>
              <a:rPr lang="en-US" sz="1600" b="1" dirty="0"/>
              <a:t>subtitles</a:t>
            </a:r>
            <a:endParaRPr lang="nb-NO" sz="1600" dirty="0"/>
          </a:p>
          <a:p>
            <a:pPr marL="285750" indent="-285750" algn="l"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On the three main channels 24-7. Transmitted as separate channels with premixed original audio and spoken subtitle audio.</a:t>
            </a:r>
            <a:endParaRPr lang="nb-NO" sz="1600" dirty="0"/>
          </a:p>
          <a:p>
            <a:pPr algn="l">
              <a:spcBef>
                <a:spcPts val="0"/>
              </a:spcBef>
              <a:spcAft>
                <a:spcPts val="200"/>
              </a:spcAft>
            </a:pPr>
            <a:r>
              <a:rPr lang="en-US" sz="1600" dirty="0"/>
              <a:t> </a:t>
            </a:r>
            <a:endParaRPr lang="nb-NO" sz="1600" dirty="0"/>
          </a:p>
          <a:p>
            <a:pPr algn="l">
              <a:spcBef>
                <a:spcPts val="0"/>
              </a:spcBef>
              <a:spcAft>
                <a:spcPts val="200"/>
              </a:spcAft>
            </a:pPr>
            <a:r>
              <a:rPr lang="en-US" sz="1600" b="1" dirty="0"/>
              <a:t>Audio description</a:t>
            </a:r>
            <a:endParaRPr lang="nb-NO" sz="1600" dirty="0"/>
          </a:p>
          <a:p>
            <a:pPr marL="285750" indent="-285750" algn="l"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Can be transmitted on the same </a:t>
            </a:r>
            <a:r>
              <a:rPr lang="en-US" sz="1600" dirty="0" err="1" smtClean="0"/>
              <a:t>audiotrack</a:t>
            </a:r>
            <a:r>
              <a:rPr lang="en-US" sz="1600" dirty="0" smtClean="0"/>
              <a:t> </a:t>
            </a:r>
            <a:r>
              <a:rPr lang="en-US" sz="1600" dirty="0"/>
              <a:t>as spoken subtitles.</a:t>
            </a:r>
            <a:endParaRPr lang="nb-NO" sz="1600" dirty="0"/>
          </a:p>
          <a:p>
            <a:pPr marL="285750" indent="-285750" algn="l"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Not a service in NRK at the moment.</a:t>
            </a:r>
            <a:endParaRPr lang="nb-NO" sz="1600" dirty="0"/>
          </a:p>
          <a:p>
            <a:pPr marL="285750" indent="-285750" algn="l"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nn-NO" sz="1600" dirty="0" err="1" smtClean="0"/>
              <a:t>Example</a:t>
            </a:r>
            <a:r>
              <a:rPr lang="nn-NO" sz="1600" dirty="0" smtClean="0"/>
              <a:t> (</a:t>
            </a:r>
            <a:r>
              <a:rPr lang="nn-NO" sz="1600" dirty="0" err="1" smtClean="0"/>
              <a:t>not</a:t>
            </a:r>
            <a:r>
              <a:rPr lang="nn-NO" sz="1600" dirty="0" smtClean="0"/>
              <a:t> NRK): </a:t>
            </a:r>
            <a:r>
              <a:rPr lang="nn-NO" sz="1600" u="sng" dirty="0">
                <a:hlinkClick r:id="rId2"/>
              </a:rPr>
              <a:t>https://www.youtube.com/watch?v=O7j4_aP8dWA</a:t>
            </a:r>
            <a:endParaRPr lang="nb-NO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539551" y="908720"/>
            <a:ext cx="8396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Accessibility in </a:t>
            </a:r>
            <a:r>
              <a:rPr lang="en-US" b="1" dirty="0" smtClean="0"/>
              <a:t>NRK     </a:t>
            </a:r>
            <a:r>
              <a:rPr lang="en-US" b="1" dirty="0" smtClean="0">
                <a:hlinkClick r:id="rId3"/>
              </a:rPr>
              <a:t>http://nrk.no/tilgjengelighet</a:t>
            </a:r>
            <a:r>
              <a:rPr lang="en-US" b="1" dirty="0" smtClean="0"/>
              <a:t> 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13283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Plassholder for lysbildenumm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algn="l"/>
            <a:fld id="{B0662081-7423-49C5-ACB0-9F37174CD27F}" type="slidenum">
              <a:rPr lang="nb-NO" smtClean="0"/>
              <a:pPr algn="l"/>
              <a:t>4</a:t>
            </a:fld>
            <a:endParaRPr lang="nb-NO" smtClean="0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2386013" y="44624"/>
            <a:ext cx="6146427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2400" b="1" kern="0" dirty="0">
                <a:latin typeface="+mj-lt"/>
                <a:ea typeface="+mj-ea"/>
                <a:cs typeface="+mj-cs"/>
              </a:rPr>
              <a:t>NorDig </a:t>
            </a:r>
            <a:r>
              <a:rPr lang="en-GB" sz="2400" b="1" kern="0" dirty="0" smtClean="0">
                <a:latin typeface="+mj-lt"/>
                <a:ea typeface="+mj-ea"/>
                <a:cs typeface="+mj-cs"/>
              </a:rPr>
              <a:t>T</a:t>
            </a:r>
            <a:r>
              <a:rPr lang="en-GB" sz="2400" kern="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dirty="0"/>
              <a:t>Accessibility</a:t>
            </a:r>
            <a:endParaRPr lang="en-GB" sz="2400" b="1" kern="0" dirty="0" smtClean="0">
              <a:latin typeface="+mj-lt"/>
              <a:ea typeface="+mj-ea"/>
              <a:cs typeface="+mj-cs"/>
            </a:endParaRPr>
          </a:p>
          <a:p>
            <a:pPr>
              <a:defRPr/>
            </a:pPr>
            <a:r>
              <a:rPr lang="en-GB" sz="1400" b="1" kern="0" dirty="0" smtClean="0">
                <a:latin typeface="+mj-lt"/>
                <a:ea typeface="+mj-ea"/>
                <a:cs typeface="+mj-cs"/>
              </a:rPr>
              <a:t>   NorDig Excom meeting 29</a:t>
            </a:r>
            <a:r>
              <a:rPr lang="en-GB" sz="1400" b="1" kern="0" baseline="30000" dirty="0" smtClean="0">
                <a:latin typeface="+mj-lt"/>
                <a:ea typeface="+mj-ea"/>
                <a:cs typeface="+mj-cs"/>
              </a:rPr>
              <a:t>th</a:t>
            </a:r>
            <a:r>
              <a:rPr lang="en-GB" sz="1400" b="1" kern="0" dirty="0" smtClean="0">
                <a:latin typeface="+mj-lt"/>
                <a:ea typeface="+mj-ea"/>
                <a:cs typeface="+mj-cs"/>
              </a:rPr>
              <a:t> September 2015</a:t>
            </a:r>
            <a:r>
              <a:rPr lang="sv-SE" sz="1400" b="1" kern="0" dirty="0" smtClean="0">
                <a:latin typeface="+mj-lt"/>
                <a:ea typeface="+mj-ea"/>
                <a:cs typeface="+mj-cs"/>
              </a:rPr>
              <a:t> </a:t>
            </a:r>
            <a:r>
              <a:rPr lang="sv-SE" sz="1200" b="1" kern="0" dirty="0" smtClean="0">
                <a:latin typeface="+mj-lt"/>
                <a:ea typeface="+mj-ea"/>
                <a:cs typeface="+mj-cs"/>
              </a:rPr>
              <a:t>Stockholm, Sweden</a:t>
            </a:r>
            <a:endParaRPr lang="en-GB" sz="1200" b="1" kern="0" dirty="0">
              <a:latin typeface="+mj-lt"/>
              <a:ea typeface="+mj-ea"/>
              <a:cs typeface="+mj-cs"/>
            </a:endParaRPr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601216" y="1628800"/>
            <a:ext cx="8147248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l">
              <a:spcBef>
                <a:spcPts val="0"/>
              </a:spcBef>
              <a:spcAft>
                <a:spcPts val="600"/>
              </a:spcAft>
            </a:pPr>
            <a:r>
              <a:rPr lang="en-US" sz="2000" b="1" dirty="0"/>
              <a:t>Teletext </a:t>
            </a:r>
            <a:endParaRPr lang="en-US" sz="2000" b="1" dirty="0" smtClean="0"/>
          </a:p>
          <a:p>
            <a:pPr algn="l">
              <a:spcBef>
                <a:spcPts val="0"/>
              </a:spcBef>
              <a:spcAft>
                <a:spcPts val="600"/>
              </a:spcAft>
            </a:pPr>
            <a:endParaRPr lang="en-US" sz="2000" b="1" dirty="0" smtClean="0"/>
          </a:p>
          <a:p>
            <a:pPr marL="342900" indent="-342900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Only correctly timed at satellite SD.</a:t>
            </a:r>
          </a:p>
          <a:p>
            <a:pPr algn="l">
              <a:spcBef>
                <a:spcPts val="0"/>
              </a:spcBef>
              <a:spcAft>
                <a:spcPts val="600"/>
              </a:spcAft>
            </a:pPr>
            <a:endParaRPr lang="en-US" sz="2000" dirty="0" smtClean="0"/>
          </a:p>
          <a:p>
            <a:pPr marL="342900" indent="-342900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Have to send “Clear screen” between every word when “writing on the fly” to have special Norwegian characters deleted from old </a:t>
            </a:r>
            <a:r>
              <a:rPr lang="en-US" sz="2000" dirty="0" err="1" smtClean="0"/>
              <a:t>subtitlies</a:t>
            </a:r>
            <a:r>
              <a:rPr lang="en-US" sz="2000" dirty="0" smtClean="0"/>
              <a:t> on some TVs.</a:t>
            </a:r>
          </a:p>
          <a:p>
            <a:pPr marL="342900" indent="-342900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342900" indent="-342900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NRK tried to stop transmission of teletext subtitles last spring. Trouble because the viewers did not find DVB hard-of-hearing subtitles.</a:t>
            </a:r>
          </a:p>
          <a:p>
            <a:pPr algn="l">
              <a:spcBef>
                <a:spcPts val="0"/>
              </a:spcBef>
              <a:spcAft>
                <a:spcPts val="600"/>
              </a:spcAft>
            </a:pPr>
            <a:endParaRPr lang="en-US" sz="2000" b="1" dirty="0" smtClean="0"/>
          </a:p>
          <a:p>
            <a:pPr algn="l">
              <a:spcBef>
                <a:spcPts val="0"/>
              </a:spcBef>
              <a:spcAft>
                <a:spcPts val="600"/>
              </a:spcAft>
            </a:pPr>
            <a:endParaRPr lang="en-US" sz="20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539551" y="908720"/>
            <a:ext cx="8396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Subtitling – hard of hearing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4027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Plassholder for lysbildenumm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algn="l"/>
            <a:fld id="{B0662081-7423-49C5-ACB0-9F37174CD27F}" type="slidenum">
              <a:rPr lang="nb-NO" smtClean="0"/>
              <a:pPr algn="l"/>
              <a:t>5</a:t>
            </a:fld>
            <a:endParaRPr lang="nb-NO" smtClean="0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2386013" y="44624"/>
            <a:ext cx="6146427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2400" b="1" kern="0" dirty="0">
                <a:latin typeface="+mj-lt"/>
                <a:ea typeface="+mj-ea"/>
                <a:cs typeface="+mj-cs"/>
              </a:rPr>
              <a:t>NorDig </a:t>
            </a:r>
            <a:r>
              <a:rPr lang="en-GB" sz="2400" b="1" kern="0" dirty="0" smtClean="0">
                <a:latin typeface="+mj-lt"/>
                <a:ea typeface="+mj-ea"/>
                <a:cs typeface="+mj-cs"/>
              </a:rPr>
              <a:t>T</a:t>
            </a:r>
            <a:r>
              <a:rPr lang="en-GB" sz="2400" kern="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dirty="0"/>
              <a:t>Accessibility</a:t>
            </a:r>
            <a:endParaRPr lang="en-GB" sz="2400" b="1" kern="0" dirty="0" smtClean="0">
              <a:latin typeface="+mj-lt"/>
              <a:ea typeface="+mj-ea"/>
              <a:cs typeface="+mj-cs"/>
            </a:endParaRPr>
          </a:p>
          <a:p>
            <a:pPr>
              <a:defRPr/>
            </a:pPr>
            <a:r>
              <a:rPr lang="en-GB" sz="1400" b="1" kern="0" dirty="0" smtClean="0">
                <a:latin typeface="+mj-lt"/>
                <a:ea typeface="+mj-ea"/>
                <a:cs typeface="+mj-cs"/>
              </a:rPr>
              <a:t>   NorDig Excom meeting 29</a:t>
            </a:r>
            <a:r>
              <a:rPr lang="en-GB" sz="1400" b="1" kern="0" baseline="30000" dirty="0" smtClean="0">
                <a:latin typeface="+mj-lt"/>
                <a:ea typeface="+mj-ea"/>
                <a:cs typeface="+mj-cs"/>
              </a:rPr>
              <a:t>th</a:t>
            </a:r>
            <a:r>
              <a:rPr lang="en-GB" sz="1400" b="1" kern="0" dirty="0" smtClean="0">
                <a:latin typeface="+mj-lt"/>
                <a:ea typeface="+mj-ea"/>
                <a:cs typeface="+mj-cs"/>
              </a:rPr>
              <a:t> September 2015</a:t>
            </a:r>
            <a:r>
              <a:rPr lang="sv-SE" sz="1400" b="1" kern="0" dirty="0" smtClean="0">
                <a:latin typeface="+mj-lt"/>
                <a:ea typeface="+mj-ea"/>
                <a:cs typeface="+mj-cs"/>
              </a:rPr>
              <a:t> </a:t>
            </a:r>
            <a:r>
              <a:rPr lang="sv-SE" sz="1200" b="1" kern="0" dirty="0" smtClean="0">
                <a:latin typeface="+mj-lt"/>
                <a:ea typeface="+mj-ea"/>
                <a:cs typeface="+mj-cs"/>
              </a:rPr>
              <a:t>Stockholm, Sweden</a:t>
            </a:r>
            <a:endParaRPr lang="en-GB" sz="1200" b="1" kern="0" dirty="0">
              <a:latin typeface="+mj-lt"/>
              <a:ea typeface="+mj-ea"/>
              <a:cs typeface="+mj-cs"/>
            </a:endParaRPr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601216" y="1628800"/>
            <a:ext cx="8147248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l">
              <a:spcBef>
                <a:spcPts val="0"/>
              </a:spcBef>
              <a:spcAft>
                <a:spcPts val="600"/>
              </a:spcAft>
            </a:pPr>
            <a:r>
              <a:rPr lang="en-US" sz="1600" b="1" dirty="0" smtClean="0"/>
              <a:t>DVB</a:t>
            </a:r>
          </a:p>
          <a:p>
            <a:pPr algn="l"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/>
              <a:t>Difficult setup, viewers can’t find them. TV-example</a:t>
            </a:r>
            <a:r>
              <a:rPr lang="en-US" sz="1600" dirty="0"/>
              <a:t>: </a:t>
            </a:r>
            <a:r>
              <a:rPr lang="en-US" sz="1600" dirty="0" smtClean="0"/>
              <a:t> Menu </a:t>
            </a:r>
            <a:r>
              <a:rPr lang="en-US" sz="1600" dirty="0"/>
              <a:t>– select "System setup" among 11 choices – select "Digital setup" among 9 choices – select "Subtitle setup" among 11 choices.</a:t>
            </a:r>
            <a:endParaRPr lang="nb-NO" sz="1600" dirty="0"/>
          </a:p>
          <a:p>
            <a:pPr algn="l"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/>
              <a:t>Other examples:</a:t>
            </a:r>
          </a:p>
          <a:p>
            <a:pPr algn="l">
              <a:spcBef>
                <a:spcPts val="0"/>
              </a:spcBef>
              <a:spcAft>
                <a:spcPts val="600"/>
              </a:spcAft>
            </a:pPr>
            <a:endParaRPr lang="en-US" sz="1600" dirty="0"/>
          </a:p>
          <a:p>
            <a:pPr algn="l">
              <a:spcBef>
                <a:spcPts val="0"/>
              </a:spcBef>
              <a:spcAft>
                <a:spcPts val="600"/>
              </a:spcAft>
            </a:pPr>
            <a:endParaRPr lang="en-US" sz="1600" dirty="0" smtClean="0"/>
          </a:p>
          <a:p>
            <a:pPr algn="l">
              <a:spcBef>
                <a:spcPts val="0"/>
              </a:spcBef>
              <a:spcAft>
                <a:spcPts val="600"/>
              </a:spcAft>
            </a:pPr>
            <a:endParaRPr lang="en-US" sz="1600" dirty="0"/>
          </a:p>
          <a:p>
            <a:pPr algn="l">
              <a:spcBef>
                <a:spcPts val="0"/>
              </a:spcBef>
              <a:spcAft>
                <a:spcPts val="600"/>
              </a:spcAft>
            </a:pPr>
            <a:endParaRPr lang="en-US" sz="1600" dirty="0" smtClean="0"/>
          </a:p>
          <a:p>
            <a:pPr algn="l">
              <a:spcBef>
                <a:spcPts val="0"/>
              </a:spcBef>
              <a:spcAft>
                <a:spcPts val="600"/>
              </a:spcAft>
            </a:pPr>
            <a:endParaRPr lang="en-US" sz="1600" dirty="0"/>
          </a:p>
          <a:p>
            <a:pPr algn="l">
              <a:spcBef>
                <a:spcPts val="0"/>
              </a:spcBef>
              <a:spcAft>
                <a:spcPts val="600"/>
              </a:spcAft>
            </a:pPr>
            <a:endParaRPr lang="en-US" sz="1600" dirty="0" smtClean="0"/>
          </a:p>
          <a:p>
            <a:pPr algn="l">
              <a:spcBef>
                <a:spcPts val="0"/>
              </a:spcBef>
              <a:spcAft>
                <a:spcPts val="600"/>
              </a:spcAft>
            </a:pPr>
            <a:endParaRPr lang="en-US" sz="1600" dirty="0"/>
          </a:p>
          <a:p>
            <a:pPr algn="l">
              <a:spcBef>
                <a:spcPts val="0"/>
              </a:spcBef>
              <a:spcAft>
                <a:spcPts val="600"/>
              </a:spcAft>
            </a:pPr>
            <a:endParaRPr lang="en-US" sz="1600" dirty="0" smtClean="0"/>
          </a:p>
          <a:p>
            <a:pPr algn="l"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/>
              <a:t>Settings may be permanent or temporary. Some IRDs in Norway even change back to what is permanent setting when EIT information changes.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9551" y="908720"/>
            <a:ext cx="8396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Subtitling – hard of hearing</a:t>
            </a:r>
            <a:endParaRPr lang="en-US" b="1" dirty="0"/>
          </a:p>
        </p:txBody>
      </p:sp>
      <p:pic>
        <p:nvPicPr>
          <p:cNvPr id="4" name="Bild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927" y="2780928"/>
            <a:ext cx="4187957" cy="2355726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689" y="2784351"/>
            <a:ext cx="4187957" cy="2355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09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Plassholder for lysbildenumm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algn="l"/>
            <a:fld id="{B0662081-7423-49C5-ACB0-9F37174CD27F}" type="slidenum">
              <a:rPr lang="nb-NO" smtClean="0"/>
              <a:pPr algn="l"/>
              <a:t>6</a:t>
            </a:fld>
            <a:endParaRPr lang="nb-NO" smtClean="0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2386013" y="44624"/>
            <a:ext cx="6146427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2400" b="1" kern="0" dirty="0">
                <a:latin typeface="+mj-lt"/>
                <a:ea typeface="+mj-ea"/>
                <a:cs typeface="+mj-cs"/>
              </a:rPr>
              <a:t>NorDig </a:t>
            </a:r>
            <a:r>
              <a:rPr lang="en-GB" sz="2400" b="1" kern="0" dirty="0" smtClean="0">
                <a:latin typeface="+mj-lt"/>
                <a:ea typeface="+mj-ea"/>
                <a:cs typeface="+mj-cs"/>
              </a:rPr>
              <a:t>T</a:t>
            </a:r>
            <a:r>
              <a:rPr lang="en-GB" sz="2400" kern="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dirty="0"/>
              <a:t>Accessibility</a:t>
            </a:r>
            <a:endParaRPr lang="en-GB" sz="2400" b="1" kern="0" dirty="0" smtClean="0">
              <a:latin typeface="+mj-lt"/>
              <a:ea typeface="+mj-ea"/>
              <a:cs typeface="+mj-cs"/>
            </a:endParaRPr>
          </a:p>
          <a:p>
            <a:pPr>
              <a:defRPr/>
            </a:pPr>
            <a:r>
              <a:rPr lang="en-GB" sz="1400" b="1" kern="0" dirty="0" smtClean="0">
                <a:latin typeface="+mj-lt"/>
                <a:ea typeface="+mj-ea"/>
                <a:cs typeface="+mj-cs"/>
              </a:rPr>
              <a:t>   NorDig Excom meeting 29</a:t>
            </a:r>
            <a:r>
              <a:rPr lang="en-GB" sz="1400" b="1" kern="0" baseline="30000" dirty="0" smtClean="0">
                <a:latin typeface="+mj-lt"/>
                <a:ea typeface="+mj-ea"/>
                <a:cs typeface="+mj-cs"/>
              </a:rPr>
              <a:t>th</a:t>
            </a:r>
            <a:r>
              <a:rPr lang="en-GB" sz="1400" b="1" kern="0" dirty="0" smtClean="0">
                <a:latin typeface="+mj-lt"/>
                <a:ea typeface="+mj-ea"/>
                <a:cs typeface="+mj-cs"/>
              </a:rPr>
              <a:t> September 2015</a:t>
            </a:r>
            <a:r>
              <a:rPr lang="sv-SE" sz="1400" b="1" kern="0" dirty="0" smtClean="0">
                <a:latin typeface="+mj-lt"/>
                <a:ea typeface="+mj-ea"/>
                <a:cs typeface="+mj-cs"/>
              </a:rPr>
              <a:t> </a:t>
            </a:r>
            <a:r>
              <a:rPr lang="sv-SE" sz="1200" b="1" kern="0" dirty="0" smtClean="0">
                <a:latin typeface="+mj-lt"/>
                <a:ea typeface="+mj-ea"/>
                <a:cs typeface="+mj-cs"/>
              </a:rPr>
              <a:t>Stockholm, Sweden</a:t>
            </a:r>
            <a:endParaRPr lang="en-GB" sz="1200" b="1" kern="0" dirty="0">
              <a:latin typeface="+mj-lt"/>
              <a:ea typeface="+mj-ea"/>
              <a:cs typeface="+mj-cs"/>
            </a:endParaRPr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601216" y="1628800"/>
            <a:ext cx="8147248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l">
              <a:spcBef>
                <a:spcPts val="0"/>
              </a:spcBef>
              <a:spcAft>
                <a:spcPts val="600"/>
              </a:spcAft>
            </a:pPr>
            <a:r>
              <a:rPr lang="en-US" sz="1600" b="1" dirty="0" smtClean="0"/>
              <a:t>DVB</a:t>
            </a:r>
          </a:p>
          <a:p>
            <a:pPr marL="285750" indent="-285750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Some </a:t>
            </a:r>
            <a:r>
              <a:rPr lang="en-US" sz="1600" dirty="0" smtClean="0"/>
              <a:t>old satellite IRDs </a:t>
            </a:r>
            <a:r>
              <a:rPr lang="en-US" sz="1600" dirty="0"/>
              <a:t>does not support </a:t>
            </a:r>
            <a:r>
              <a:rPr lang="en-US" sz="1600" dirty="0" smtClean="0"/>
              <a:t>DVB-subtitles.</a:t>
            </a:r>
            <a:endParaRPr lang="en-US" sz="1600" dirty="0"/>
          </a:p>
          <a:p>
            <a:pPr marL="285750" indent="-285750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Some satellite IRDs does not support HH-subtitles, so the distributors must transmit them as another language, some use Finish. OK if You only look Norwegian TV, but not OK to have finish subtitles on other foreign channels.</a:t>
            </a:r>
          </a:p>
          <a:p>
            <a:pPr marL="285750" indent="-285750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Difficult setup, viewers can’t find them. TV-example</a:t>
            </a:r>
            <a:r>
              <a:rPr lang="en-US" sz="1600" dirty="0"/>
              <a:t>: </a:t>
            </a:r>
            <a:r>
              <a:rPr lang="en-US" sz="1600" dirty="0" smtClean="0"/>
              <a:t> Menu </a:t>
            </a:r>
            <a:r>
              <a:rPr lang="en-US" sz="1600" dirty="0"/>
              <a:t>– select "System setup" among 11 choices – select "Digital setup" among 9 choices – select "Subtitle setup" among 11 choices.</a:t>
            </a:r>
            <a:endParaRPr lang="nb-NO" sz="1600" dirty="0"/>
          </a:p>
          <a:p>
            <a:pPr marL="285750" indent="-285750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b-NO" sz="1600" dirty="0" err="1" smtClean="0"/>
              <a:t>Subtitles</a:t>
            </a:r>
            <a:r>
              <a:rPr lang="nb-NO" sz="1600" dirty="0" smtClean="0"/>
              <a:t> </a:t>
            </a:r>
            <a:r>
              <a:rPr lang="nb-NO" sz="1600" dirty="0" err="1" smtClean="0"/>
              <a:t>are</a:t>
            </a:r>
            <a:r>
              <a:rPr lang="nb-NO" sz="1600" dirty="0" smtClean="0"/>
              <a:t> </a:t>
            </a:r>
            <a:r>
              <a:rPr lang="nb-NO" sz="1600" dirty="0" err="1" smtClean="0"/>
              <a:t>pictures</a:t>
            </a:r>
            <a:r>
              <a:rPr lang="nb-NO" sz="1600" dirty="0" smtClean="0"/>
              <a:t>, so </a:t>
            </a:r>
            <a:r>
              <a:rPr lang="nb-NO" sz="1600" dirty="0" err="1" smtClean="0"/>
              <a:t>when</a:t>
            </a:r>
            <a:r>
              <a:rPr lang="nb-NO" sz="1600" dirty="0" smtClean="0"/>
              <a:t> </a:t>
            </a:r>
            <a:r>
              <a:rPr lang="en-US" sz="1600" dirty="0"/>
              <a:t>“writing on the fly” </a:t>
            </a:r>
            <a:r>
              <a:rPr lang="en-US" sz="1600" dirty="0" smtClean="0"/>
              <a:t> only the last word will be transmitted due to transmission capacity. Not all IRDs handle this correct, they show only the last word in the subtitle.</a:t>
            </a:r>
          </a:p>
          <a:p>
            <a:pPr marL="285750" indent="-285750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Show example.</a:t>
            </a:r>
          </a:p>
          <a:p>
            <a:pPr algn="l">
              <a:spcBef>
                <a:spcPts val="0"/>
              </a:spcBef>
              <a:spcAft>
                <a:spcPts val="600"/>
              </a:spcAft>
            </a:pPr>
            <a:endParaRPr lang="nb-NO" sz="1600" dirty="0"/>
          </a:p>
          <a:p>
            <a:pPr algn="l">
              <a:spcBef>
                <a:spcPts val="0"/>
              </a:spcBef>
              <a:spcAft>
                <a:spcPts val="600"/>
              </a:spcAft>
            </a:pPr>
            <a:r>
              <a:rPr lang="nb-NO" sz="1600" dirty="0"/>
              <a:t> </a:t>
            </a:r>
          </a:p>
          <a:p>
            <a:pPr algn="l">
              <a:spcBef>
                <a:spcPts val="0"/>
              </a:spcBef>
              <a:spcAft>
                <a:spcPts val="600"/>
              </a:spcAft>
            </a:pPr>
            <a:endParaRPr lang="en-US" sz="16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539551" y="908720"/>
            <a:ext cx="8396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Subtitling – hard of hearing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9679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Plassholder for lysbildenumm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algn="l"/>
            <a:fld id="{B0662081-7423-49C5-ACB0-9F37174CD27F}" type="slidenum">
              <a:rPr lang="nb-NO" smtClean="0"/>
              <a:pPr algn="l"/>
              <a:t>7</a:t>
            </a:fld>
            <a:endParaRPr lang="nb-NO" smtClean="0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2386013" y="44624"/>
            <a:ext cx="6146427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2400" b="1" kern="0" dirty="0">
                <a:latin typeface="+mj-lt"/>
                <a:ea typeface="+mj-ea"/>
                <a:cs typeface="+mj-cs"/>
              </a:rPr>
              <a:t>NorDig </a:t>
            </a:r>
            <a:r>
              <a:rPr lang="en-GB" sz="2400" b="1" kern="0" dirty="0" smtClean="0">
                <a:latin typeface="+mj-lt"/>
                <a:ea typeface="+mj-ea"/>
                <a:cs typeface="+mj-cs"/>
              </a:rPr>
              <a:t>T</a:t>
            </a:r>
            <a:r>
              <a:rPr lang="en-GB" sz="2400" kern="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dirty="0"/>
              <a:t>Accessibility</a:t>
            </a:r>
            <a:endParaRPr lang="en-GB" sz="2400" b="1" kern="0" dirty="0" smtClean="0">
              <a:latin typeface="+mj-lt"/>
              <a:ea typeface="+mj-ea"/>
              <a:cs typeface="+mj-cs"/>
            </a:endParaRPr>
          </a:p>
          <a:p>
            <a:pPr>
              <a:defRPr/>
            </a:pPr>
            <a:r>
              <a:rPr lang="en-GB" sz="1400" b="1" kern="0" dirty="0" smtClean="0">
                <a:latin typeface="+mj-lt"/>
                <a:ea typeface="+mj-ea"/>
                <a:cs typeface="+mj-cs"/>
              </a:rPr>
              <a:t>   NorDig Excom meeting 29</a:t>
            </a:r>
            <a:r>
              <a:rPr lang="en-GB" sz="1400" b="1" kern="0" baseline="30000" dirty="0" smtClean="0">
                <a:latin typeface="+mj-lt"/>
                <a:ea typeface="+mj-ea"/>
                <a:cs typeface="+mj-cs"/>
              </a:rPr>
              <a:t>th</a:t>
            </a:r>
            <a:r>
              <a:rPr lang="en-GB" sz="1400" b="1" kern="0" dirty="0" smtClean="0">
                <a:latin typeface="+mj-lt"/>
                <a:ea typeface="+mj-ea"/>
                <a:cs typeface="+mj-cs"/>
              </a:rPr>
              <a:t> September 2015</a:t>
            </a:r>
            <a:r>
              <a:rPr lang="sv-SE" sz="1400" b="1" kern="0" dirty="0" smtClean="0">
                <a:latin typeface="+mj-lt"/>
                <a:ea typeface="+mj-ea"/>
                <a:cs typeface="+mj-cs"/>
              </a:rPr>
              <a:t> </a:t>
            </a:r>
            <a:r>
              <a:rPr lang="sv-SE" sz="1200" b="1" kern="0" dirty="0" smtClean="0">
                <a:latin typeface="+mj-lt"/>
                <a:ea typeface="+mj-ea"/>
                <a:cs typeface="+mj-cs"/>
              </a:rPr>
              <a:t>Stockholm, Sweden</a:t>
            </a:r>
            <a:endParaRPr lang="en-GB" sz="1200" b="1" kern="0" dirty="0">
              <a:latin typeface="+mj-lt"/>
              <a:ea typeface="+mj-ea"/>
              <a:cs typeface="+mj-cs"/>
            </a:endParaRPr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601216" y="1628800"/>
            <a:ext cx="8147248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l"/>
            <a:r>
              <a:rPr lang="en-GB" sz="1800" b="1" dirty="0" smtClean="0"/>
              <a:t>Clear audio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800" dirty="0" smtClean="0"/>
              <a:t>Wants to split main </a:t>
            </a:r>
            <a:r>
              <a:rPr lang="en-GB" sz="1800" dirty="0"/>
              <a:t>sound into dialogue </a:t>
            </a:r>
            <a:r>
              <a:rPr lang="en-GB" sz="1800" dirty="0" smtClean="0"/>
              <a:t>(microphone) and background and transmit them as separate tracks so the viewer can decide the levels.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800" dirty="0" smtClean="0"/>
              <a:t>Implements on all productions of programs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800" dirty="0" smtClean="0"/>
              <a:t>May be selected instead of multichannel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800" dirty="0"/>
          </a:p>
          <a:p>
            <a:pPr algn="l"/>
            <a:r>
              <a:rPr lang="en-US" sz="1800" b="1" dirty="0" smtClean="0"/>
              <a:t>Feature</a:t>
            </a:r>
            <a:r>
              <a:rPr lang="en-US" sz="1800" b="1" dirty="0"/>
              <a:t>, accessibility over HBBTV </a:t>
            </a:r>
            <a:endParaRPr lang="nb-NO" sz="18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/>
              <a:t>Subtitles </a:t>
            </a:r>
            <a:r>
              <a:rPr lang="en-US" sz="1800" dirty="0"/>
              <a:t>received via network can be resized and placed individually. Must be synchronized with TV-program.  </a:t>
            </a:r>
            <a:endParaRPr lang="nb-NO" sz="18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/>
              <a:t>Sign language can be received via network and displayed on a pad. Must be synchronized with TV-program.  </a:t>
            </a:r>
            <a:endParaRPr lang="nb-NO" sz="1800" dirty="0"/>
          </a:p>
          <a:p>
            <a:pPr algn="l"/>
            <a:endParaRPr lang="en-GB" sz="1800" dirty="0"/>
          </a:p>
          <a:p>
            <a:pPr algn="l"/>
            <a:endParaRPr lang="en-GB" sz="1800" dirty="0" smtClean="0"/>
          </a:p>
          <a:p>
            <a:pPr algn="l"/>
            <a:endParaRPr lang="en-GB" sz="1800" dirty="0" smtClean="0"/>
          </a:p>
          <a:p>
            <a:pPr algn="l"/>
            <a:endParaRPr lang="en-GB" sz="1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539551" y="908720"/>
            <a:ext cx="8396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Accessibility plans in NRK</a:t>
            </a:r>
            <a:r>
              <a:rPr lang="en-US" dirty="0">
                <a:solidFill>
                  <a:srgbClr val="FF0000"/>
                </a:solidFill>
              </a:rPr>
              <a:t>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49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Plassholder for lysbildenumm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algn="l"/>
            <a:fld id="{B0662081-7423-49C5-ACB0-9F37174CD27F}" type="slidenum">
              <a:rPr lang="nb-NO" smtClean="0"/>
              <a:pPr algn="l"/>
              <a:t>8</a:t>
            </a:fld>
            <a:endParaRPr lang="nb-NO" smtClean="0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2386013" y="44624"/>
            <a:ext cx="6146427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2400" b="1" kern="0" dirty="0">
                <a:latin typeface="+mj-lt"/>
                <a:ea typeface="+mj-ea"/>
                <a:cs typeface="+mj-cs"/>
              </a:rPr>
              <a:t>NorDig </a:t>
            </a:r>
            <a:r>
              <a:rPr lang="en-GB" sz="2400" b="1" kern="0" dirty="0" smtClean="0">
                <a:latin typeface="+mj-lt"/>
                <a:ea typeface="+mj-ea"/>
                <a:cs typeface="+mj-cs"/>
              </a:rPr>
              <a:t>T</a:t>
            </a:r>
            <a:r>
              <a:rPr lang="en-GB" sz="2400" kern="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dirty="0"/>
              <a:t>Accessibility</a:t>
            </a:r>
            <a:endParaRPr lang="en-GB" sz="2400" b="1" kern="0" dirty="0" smtClean="0">
              <a:latin typeface="+mj-lt"/>
              <a:ea typeface="+mj-ea"/>
              <a:cs typeface="+mj-cs"/>
            </a:endParaRPr>
          </a:p>
          <a:p>
            <a:pPr>
              <a:defRPr/>
            </a:pPr>
            <a:r>
              <a:rPr lang="en-GB" sz="1400" b="1" kern="0" dirty="0" smtClean="0">
                <a:latin typeface="+mj-lt"/>
                <a:ea typeface="+mj-ea"/>
                <a:cs typeface="+mj-cs"/>
              </a:rPr>
              <a:t>   NorDig Excom meeting 29</a:t>
            </a:r>
            <a:r>
              <a:rPr lang="en-GB" sz="1400" b="1" kern="0" baseline="30000" dirty="0" smtClean="0">
                <a:latin typeface="+mj-lt"/>
                <a:ea typeface="+mj-ea"/>
                <a:cs typeface="+mj-cs"/>
              </a:rPr>
              <a:t>th</a:t>
            </a:r>
            <a:r>
              <a:rPr lang="en-GB" sz="1400" b="1" kern="0" dirty="0" smtClean="0">
                <a:latin typeface="+mj-lt"/>
                <a:ea typeface="+mj-ea"/>
                <a:cs typeface="+mj-cs"/>
              </a:rPr>
              <a:t> September 2015</a:t>
            </a:r>
            <a:r>
              <a:rPr lang="sv-SE" sz="1400" b="1" kern="0" dirty="0" smtClean="0">
                <a:latin typeface="+mj-lt"/>
                <a:ea typeface="+mj-ea"/>
                <a:cs typeface="+mj-cs"/>
              </a:rPr>
              <a:t> </a:t>
            </a:r>
            <a:r>
              <a:rPr lang="sv-SE" sz="1200" b="1" kern="0" dirty="0" smtClean="0">
                <a:latin typeface="+mj-lt"/>
                <a:ea typeface="+mj-ea"/>
                <a:cs typeface="+mj-cs"/>
              </a:rPr>
              <a:t>Stockholm, Sweden</a:t>
            </a:r>
            <a:endParaRPr lang="en-GB" sz="1200" b="1" kern="0" dirty="0">
              <a:latin typeface="+mj-lt"/>
              <a:ea typeface="+mj-ea"/>
              <a:cs typeface="+mj-cs"/>
            </a:endParaRPr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539551" y="1628800"/>
            <a:ext cx="4919675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l"/>
            <a:r>
              <a:rPr lang="en-US" sz="2000" b="1" dirty="0" smtClean="0"/>
              <a:t>Remote </a:t>
            </a:r>
            <a:r>
              <a:rPr lang="en-US" sz="2000" b="1" dirty="0"/>
              <a:t>Control </a:t>
            </a:r>
            <a:r>
              <a:rPr lang="en-US" sz="2000" b="1" dirty="0" smtClean="0"/>
              <a:t>specification</a:t>
            </a:r>
          </a:p>
          <a:p>
            <a:pPr algn="l"/>
            <a:r>
              <a:rPr lang="en-US" sz="2000" dirty="0" smtClean="0"/>
              <a:t>Broadcasters wants strict specification</a:t>
            </a:r>
            <a:r>
              <a:rPr lang="en-US" sz="2000" dirty="0"/>
              <a:t>, manufacturers </a:t>
            </a:r>
            <a:r>
              <a:rPr lang="en-US" sz="2000" dirty="0" smtClean="0"/>
              <a:t>does not.</a:t>
            </a:r>
            <a:endParaRPr lang="nb-NO" sz="2000" dirty="0"/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Describing functions, no buttons.</a:t>
            </a:r>
            <a:endParaRPr lang="nb-NO" sz="2000" dirty="0"/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Table with functions, IRD-profile and mandatory or optional</a:t>
            </a:r>
            <a:r>
              <a:rPr lang="en-US" sz="2000" dirty="0" smtClean="0"/>
              <a:t>.</a:t>
            </a:r>
          </a:p>
          <a:p>
            <a:pPr algn="l">
              <a:spcBef>
                <a:spcPts val="600"/>
              </a:spcBef>
            </a:pPr>
            <a:endParaRPr lang="en-US" sz="2000" dirty="0" smtClean="0"/>
          </a:p>
          <a:p>
            <a:pPr algn="l">
              <a:spcBef>
                <a:spcPts val="600"/>
              </a:spcBef>
            </a:pPr>
            <a:r>
              <a:rPr lang="en-US" sz="2000" dirty="0" smtClean="0"/>
              <a:t>In </a:t>
            </a:r>
            <a:r>
              <a:rPr lang="en-US" sz="2000" dirty="0"/>
              <a:t>addition to old </a:t>
            </a:r>
            <a:r>
              <a:rPr lang="en-US" sz="2000"/>
              <a:t>type </a:t>
            </a:r>
            <a:r>
              <a:rPr lang="en-US" sz="2000" smtClean="0"/>
              <a:t>remote-controls</a:t>
            </a:r>
            <a:endParaRPr lang="nb-NO" sz="2000" dirty="0"/>
          </a:p>
          <a:p>
            <a:pPr marL="342900" lvl="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pad and mobile applications</a:t>
            </a:r>
            <a:endParaRPr lang="nb-NO" sz="2000" dirty="0"/>
          </a:p>
          <a:p>
            <a:pPr marL="342900" lvl="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voice control </a:t>
            </a:r>
            <a:endParaRPr lang="nb-NO" sz="2000" dirty="0"/>
          </a:p>
          <a:p>
            <a:pPr marL="342900" lvl="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gestures.</a:t>
            </a:r>
            <a:endParaRPr lang="nb-NO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539551" y="908720"/>
            <a:ext cx="83960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Remote controls</a:t>
            </a:r>
            <a:endParaRPr lang="en-US" sz="2000" dirty="0"/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9226" y="1296584"/>
            <a:ext cx="2819912" cy="5013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49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Plassholder for lysbildenumm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algn="l"/>
            <a:fld id="{B0662081-7423-49C5-ACB0-9F37174CD27F}" type="slidenum">
              <a:rPr lang="nb-NO" smtClean="0"/>
              <a:pPr algn="l"/>
              <a:t>9</a:t>
            </a:fld>
            <a:endParaRPr lang="nb-NO" smtClean="0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2386013" y="44624"/>
            <a:ext cx="6146427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2400" b="1" kern="0" dirty="0">
                <a:latin typeface="+mj-lt"/>
                <a:ea typeface="+mj-ea"/>
                <a:cs typeface="+mj-cs"/>
              </a:rPr>
              <a:t>NorDig </a:t>
            </a:r>
            <a:r>
              <a:rPr lang="en-GB" sz="2400" b="1" kern="0" dirty="0" smtClean="0">
                <a:latin typeface="+mj-lt"/>
                <a:ea typeface="+mj-ea"/>
                <a:cs typeface="+mj-cs"/>
              </a:rPr>
              <a:t>T</a:t>
            </a:r>
            <a:r>
              <a:rPr lang="en-GB" sz="2400" kern="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dirty="0"/>
              <a:t>Accessibility</a:t>
            </a:r>
            <a:endParaRPr lang="en-GB" sz="2400" b="1" kern="0" dirty="0" smtClean="0">
              <a:latin typeface="+mj-lt"/>
              <a:ea typeface="+mj-ea"/>
              <a:cs typeface="+mj-cs"/>
            </a:endParaRPr>
          </a:p>
          <a:p>
            <a:pPr>
              <a:defRPr/>
            </a:pPr>
            <a:r>
              <a:rPr lang="en-GB" sz="1400" b="1" kern="0" dirty="0" smtClean="0">
                <a:latin typeface="+mj-lt"/>
                <a:ea typeface="+mj-ea"/>
                <a:cs typeface="+mj-cs"/>
              </a:rPr>
              <a:t>   NorDig Excom meeting 29</a:t>
            </a:r>
            <a:r>
              <a:rPr lang="en-GB" sz="1400" b="1" kern="0" baseline="30000" dirty="0" smtClean="0">
                <a:latin typeface="+mj-lt"/>
                <a:ea typeface="+mj-ea"/>
                <a:cs typeface="+mj-cs"/>
              </a:rPr>
              <a:t>th</a:t>
            </a:r>
            <a:r>
              <a:rPr lang="en-GB" sz="1400" b="1" kern="0" dirty="0" smtClean="0">
                <a:latin typeface="+mj-lt"/>
                <a:ea typeface="+mj-ea"/>
                <a:cs typeface="+mj-cs"/>
              </a:rPr>
              <a:t> September 2015</a:t>
            </a:r>
            <a:r>
              <a:rPr lang="sv-SE" sz="1400" b="1" kern="0" dirty="0" smtClean="0">
                <a:latin typeface="+mj-lt"/>
                <a:ea typeface="+mj-ea"/>
                <a:cs typeface="+mj-cs"/>
              </a:rPr>
              <a:t> </a:t>
            </a:r>
            <a:r>
              <a:rPr lang="sv-SE" sz="1200" b="1" kern="0" dirty="0" smtClean="0">
                <a:latin typeface="+mj-lt"/>
                <a:ea typeface="+mj-ea"/>
                <a:cs typeface="+mj-cs"/>
              </a:rPr>
              <a:t>Stockholm, Sweden</a:t>
            </a:r>
            <a:endParaRPr lang="en-GB" sz="1200" b="1" kern="0" dirty="0">
              <a:latin typeface="+mj-lt"/>
              <a:ea typeface="+mj-ea"/>
              <a:cs typeface="+mj-cs"/>
            </a:endParaRPr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601216" y="1628800"/>
            <a:ext cx="8147248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l"/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539551" y="908720"/>
            <a:ext cx="8396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49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 utforming">
  <a:themeElements>
    <a:clrScheme name="Standard utformin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 utformin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 utform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99488</TotalTime>
  <Words>769</Words>
  <Application>Microsoft Office PowerPoint</Application>
  <PresentationFormat>Skjermfremvisning (4:3)</PresentationFormat>
  <Paragraphs>120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9</vt:i4>
      </vt:variant>
    </vt:vector>
  </HeadingPairs>
  <TitlesOfParts>
    <vt:vector size="10" baseType="lpstr">
      <vt:lpstr>Standard utforming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Telenor 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Message to ExCom</dc:title>
  <dc:creator>Henri Caddeo</dc:creator>
  <cp:lastModifiedBy>Kjell Norberg TTRK</cp:lastModifiedBy>
  <cp:revision>873</cp:revision>
  <cp:lastPrinted>2014-05-19T14:12:41Z</cp:lastPrinted>
  <dcterms:created xsi:type="dcterms:W3CDTF">2007-01-31T19:27:04Z</dcterms:created>
  <dcterms:modified xsi:type="dcterms:W3CDTF">2015-09-29T11:42:03Z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-554436040</vt:i4>
  </property>
  <property fmtid="{D5CDD505-2E9C-101B-9397-08002B2CF9AE}" pid="3" name="_NewReviewCycle">
    <vt:lpwstr/>
  </property>
  <property fmtid="{D5CDD505-2E9C-101B-9397-08002B2CF9AE}" pid="4" name="_EmailSubject">
    <vt:lpwstr>Accessibility på ExCom</vt:lpwstr>
  </property>
  <property fmtid="{D5CDD505-2E9C-101B-9397-08002B2CF9AE}" pid="5" name="_AuthorEmail">
    <vt:lpwstr>kjell.norberg@nrk.no</vt:lpwstr>
  </property>
  <property fmtid="{D5CDD505-2E9C-101B-9397-08002B2CF9AE}" pid="6" name="_AuthorEmailDisplayName">
    <vt:lpwstr>Kjell Norberg TTRK</vt:lpwstr>
  </property>
  <property fmtid="{D5CDD505-2E9C-101B-9397-08002B2CF9AE}" pid="7" name="_PreviousAdHocReviewCycleID">
    <vt:i4>-2042629189</vt:i4>
  </property>
</Properties>
</file>