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7" r:id="rId3"/>
    <p:sldId id="258" r:id="rId4"/>
    <p:sldId id="270" r:id="rId5"/>
    <p:sldId id="262" r:id="rId6"/>
    <p:sldId id="263" r:id="rId7"/>
    <p:sldId id="264" r:id="rId8"/>
    <p:sldId id="273" r:id="rId9"/>
    <p:sldId id="271" r:id="rId10"/>
    <p:sldId id="266" r:id="rId11"/>
    <p:sldId id="265" r:id="rId12"/>
    <p:sldId id="260" r:id="rId13"/>
    <p:sldId id="261" r:id="rId14"/>
    <p:sldId id="272" r:id="rId15"/>
    <p:sldId id="269"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jw" initials="d"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83" autoAdjust="0"/>
    <p:restoredTop sz="94660"/>
  </p:normalViewPr>
  <p:slideViewPr>
    <p:cSldViewPr>
      <p:cViewPr varScale="1">
        <p:scale>
          <a:sx n="75" d="100"/>
          <a:sy n="75" d="100"/>
        </p:scale>
        <p:origin x="9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A90AC5-9267-4EDB-8E22-D4B6B0897EB9}" type="datetimeFigureOut">
              <a:rPr lang="en-GB" smtClean="0"/>
              <a:t>17/08/2016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6401DD-8969-40D8-8324-83C161A2ACF2}" type="slidenum">
              <a:rPr lang="en-GB" smtClean="0"/>
              <a:t>‹#›</a:t>
            </a:fld>
            <a:endParaRPr lang="en-GB"/>
          </a:p>
        </p:txBody>
      </p:sp>
    </p:spTree>
    <p:extLst>
      <p:ext uri="{BB962C8B-B14F-4D97-AF65-F5344CB8AC3E}">
        <p14:creationId xmlns:p14="http://schemas.microsoft.com/office/powerpoint/2010/main" val="907052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14</a:t>
            </a:fld>
            <a:endParaRPr lang="en-GB"/>
          </a:p>
        </p:txBody>
      </p:sp>
    </p:spTree>
    <p:extLst>
      <p:ext uri="{BB962C8B-B14F-4D97-AF65-F5344CB8AC3E}">
        <p14:creationId xmlns:p14="http://schemas.microsoft.com/office/powerpoint/2010/main" val="3762814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15</a:t>
            </a:fld>
            <a:endParaRPr lang="en-GB"/>
          </a:p>
        </p:txBody>
      </p:sp>
    </p:spTree>
    <p:extLst>
      <p:ext uri="{BB962C8B-B14F-4D97-AF65-F5344CB8AC3E}">
        <p14:creationId xmlns:p14="http://schemas.microsoft.com/office/powerpoint/2010/main" val="3762814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17/08/2016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268878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17/08/2016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252204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17/08/2016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266879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17/08/2016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1317047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6CBF64-A20D-4461-ADE7-32F284BF11CA}" type="datetimeFigureOut">
              <a:rPr lang="en-GB" smtClean="0"/>
              <a:t>17/08/2016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273520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6CBF64-A20D-4461-ADE7-32F284BF11CA}" type="datetimeFigureOut">
              <a:rPr lang="en-GB" smtClean="0"/>
              <a:t>17/08/2016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08647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6CBF64-A20D-4461-ADE7-32F284BF11CA}" type="datetimeFigureOut">
              <a:rPr lang="en-GB" smtClean="0"/>
              <a:t>17/08/2016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57706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6CBF64-A20D-4461-ADE7-32F284BF11CA}" type="datetimeFigureOut">
              <a:rPr lang="en-GB" smtClean="0"/>
              <a:t>17/08/2016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4254271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CBF64-A20D-4461-ADE7-32F284BF11CA}" type="datetimeFigureOut">
              <a:rPr lang="en-GB" smtClean="0"/>
              <a:t>17/08/2016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47733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17/08/2016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573104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17/08/2016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a:p>
        </p:txBody>
      </p:sp>
    </p:spTree>
    <p:extLst>
      <p:ext uri="{BB962C8B-B14F-4D97-AF65-F5344CB8AC3E}">
        <p14:creationId xmlns:p14="http://schemas.microsoft.com/office/powerpoint/2010/main" val="3970062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CBF64-A20D-4461-ADE7-32F284BF11CA}" type="datetimeFigureOut">
              <a:rPr lang="en-GB" smtClean="0"/>
              <a:t>17/08/2016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685C9-DD53-4C31-A828-9CE8EDD7F620}" type="slidenum">
              <a:rPr lang="en-GB" smtClean="0"/>
              <a:t>‹#›</a:t>
            </a:fld>
            <a:endParaRPr lang="en-GB"/>
          </a:p>
        </p:txBody>
      </p:sp>
    </p:spTree>
    <p:extLst>
      <p:ext uri="{BB962C8B-B14F-4D97-AF65-F5344CB8AC3E}">
        <p14:creationId xmlns:p14="http://schemas.microsoft.com/office/powerpoint/2010/main" val="2162957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NorDig SSU</a:t>
            </a:r>
            <a:endParaRPr lang="en-GB" dirty="0"/>
          </a:p>
        </p:txBody>
      </p:sp>
      <p:sp>
        <p:nvSpPr>
          <p:cNvPr id="3" name="Subtitle 2"/>
          <p:cNvSpPr>
            <a:spLocks noGrp="1"/>
          </p:cNvSpPr>
          <p:nvPr>
            <p:ph type="subTitle" idx="1"/>
          </p:nvPr>
        </p:nvSpPr>
        <p:spPr/>
        <p:txBody>
          <a:bodyPr/>
          <a:lstStyle/>
          <a:p>
            <a:r>
              <a:rPr lang="en-GB" dirty="0" smtClean="0"/>
              <a:t>Background info and industry proposals for future SSU alternatives</a:t>
            </a:r>
            <a:endParaRPr lang="en-GB" dirty="0"/>
          </a:p>
        </p:txBody>
      </p:sp>
    </p:spTree>
    <p:extLst>
      <p:ext uri="{BB962C8B-B14F-4D97-AF65-F5344CB8AC3E}">
        <p14:creationId xmlns:p14="http://schemas.microsoft.com/office/powerpoint/2010/main" val="3825678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Operators’ view</a:t>
            </a:r>
            <a:endParaRPr lang="en-GB" dirty="0"/>
          </a:p>
        </p:txBody>
      </p:sp>
      <p:sp>
        <p:nvSpPr>
          <p:cNvPr id="3" name="Content Placeholder 2"/>
          <p:cNvSpPr>
            <a:spLocks noGrp="1"/>
          </p:cNvSpPr>
          <p:nvPr>
            <p:ph idx="1"/>
          </p:nvPr>
        </p:nvSpPr>
        <p:spPr>
          <a:xfrm>
            <a:off x="457200" y="1268760"/>
            <a:ext cx="8229600" cy="5040560"/>
          </a:xfrm>
        </p:spPr>
        <p:txBody>
          <a:bodyPr>
            <a:noAutofit/>
          </a:bodyPr>
          <a:lstStyle/>
          <a:p>
            <a:r>
              <a:rPr lang="en-GB" sz="1600" dirty="0" smtClean="0"/>
              <a:t>Operators feel that OTA (complete or notification) provides a certain degree of security/comfort (to reach all IRD units, also not connected ones): </a:t>
            </a:r>
          </a:p>
          <a:p>
            <a:pPr lvl="1"/>
            <a:r>
              <a:rPr lang="en-GB" sz="1400" dirty="0" smtClean="0"/>
              <a:t>But with the increased SSU image sizes, is no longer completely correct assumption for complete OTA (OTA search + OTA download) because no operator would permit a large image to be broadcast with reasonable/necessary bandwidth  (or too high cost for IRD manufactures or too high cost of capacity in broadcast)</a:t>
            </a:r>
          </a:p>
          <a:p>
            <a:r>
              <a:rPr lang="en-GB" sz="1600" dirty="0" smtClean="0"/>
              <a:t>Operators view is that IRD support some kind of SSU</a:t>
            </a:r>
          </a:p>
          <a:p>
            <a:r>
              <a:rPr lang="en-GB" sz="1600" dirty="0" smtClean="0"/>
              <a:t>Operators wants certifications (verification) of that IRD really support SSU before they are put on the market (e.g. via NorDig testing)  </a:t>
            </a:r>
          </a:p>
          <a:p>
            <a:r>
              <a:rPr lang="en-GB" sz="1600" dirty="0" smtClean="0"/>
              <a:t>Operators are concerned that if OTA UNT Notifications are not supported there will be no direct (on the TV) way to advise consumers that a critical s/w update is needed: </a:t>
            </a:r>
          </a:p>
          <a:p>
            <a:pPr lvl="1"/>
            <a:r>
              <a:rPr lang="en-GB" sz="1400" dirty="0" smtClean="0"/>
              <a:t>This is correct but is it a valid concern?</a:t>
            </a:r>
          </a:p>
          <a:p>
            <a:pPr lvl="2"/>
            <a:r>
              <a:rPr lang="en-GB" sz="1200" dirty="0" smtClean="0"/>
              <a:t>TVs which are not connected are highly unlikely to need a code update.</a:t>
            </a:r>
          </a:p>
          <a:p>
            <a:pPr lvl="2"/>
            <a:r>
              <a:rPr lang="en-GB" sz="1200" dirty="0" smtClean="0"/>
              <a:t>A USB/on-line update will be available (typically).</a:t>
            </a:r>
          </a:p>
          <a:p>
            <a:pPr lvl="2"/>
            <a:r>
              <a:rPr lang="en-GB" sz="1200" dirty="0" smtClean="0"/>
              <a:t>Consumers with no/slow/metered internet have the same situation as an unconnected TV.</a:t>
            </a:r>
          </a:p>
          <a:p>
            <a:pPr lvl="2"/>
            <a:r>
              <a:rPr lang="en-GB" sz="1200" dirty="0" smtClean="0"/>
              <a:t>Today OTA &amp; OTN are implemented by IRD manufactures – this is a well proven system – since the last few years – which according to trends will only improve.</a:t>
            </a:r>
          </a:p>
          <a:p>
            <a:pPr lvl="2"/>
            <a:r>
              <a:rPr lang="en-GB" sz="1200" dirty="0"/>
              <a:t>IRD </a:t>
            </a:r>
            <a:r>
              <a:rPr lang="en-GB" sz="1200" dirty="0" smtClean="0"/>
              <a:t>manufactures can contact consumers by letter/e-mail/</a:t>
            </a:r>
            <a:r>
              <a:rPr lang="en-GB" sz="1200" dirty="0" err="1" smtClean="0"/>
              <a:t>sms</a:t>
            </a:r>
            <a:r>
              <a:rPr lang="en-GB" sz="1200" dirty="0" smtClean="0"/>
              <a:t>… (where devices are </a:t>
            </a:r>
            <a:r>
              <a:rPr lang="en-GB" sz="1200" dirty="0"/>
              <a:t>registered). </a:t>
            </a:r>
            <a:endParaRPr lang="en-GB" sz="1200" dirty="0" smtClean="0"/>
          </a:p>
          <a:p>
            <a:pPr lvl="2"/>
            <a:r>
              <a:rPr lang="en-GB" sz="1200" dirty="0" smtClean="0"/>
              <a:t>Software downloads will be available on-line.</a:t>
            </a:r>
          </a:p>
          <a:p>
            <a:pPr lvl="2"/>
            <a:r>
              <a:rPr lang="en-GB" sz="1200" dirty="0" smtClean="0"/>
              <a:t>IRDs with smaller images can still use OTA.</a:t>
            </a:r>
            <a:endParaRPr lang="en-GB" sz="1200" dirty="0"/>
          </a:p>
        </p:txBody>
      </p:sp>
    </p:spTree>
    <p:extLst>
      <p:ext uri="{BB962C8B-B14F-4D97-AF65-F5344CB8AC3E}">
        <p14:creationId xmlns:p14="http://schemas.microsoft.com/office/powerpoint/2010/main" val="3522657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GB" sz="4000" dirty="0" smtClean="0"/>
              <a:t>IRD </a:t>
            </a:r>
            <a:r>
              <a:rPr lang="en-GB" sz="4000" dirty="0" smtClean="0"/>
              <a:t>manufacturers </a:t>
            </a:r>
            <a:r>
              <a:rPr lang="en-GB" sz="4000" dirty="0" smtClean="0"/>
              <a:t>view: </a:t>
            </a:r>
            <a:endParaRPr lang="en-GB" sz="4000" dirty="0"/>
          </a:p>
        </p:txBody>
      </p:sp>
      <p:sp>
        <p:nvSpPr>
          <p:cNvPr id="6" name="Content Placeholder 5"/>
          <p:cNvSpPr>
            <a:spLocks noGrp="1"/>
          </p:cNvSpPr>
          <p:nvPr>
            <p:ph idx="1"/>
          </p:nvPr>
        </p:nvSpPr>
        <p:spPr>
          <a:xfrm>
            <a:off x="457200" y="1600200"/>
            <a:ext cx="8229600" cy="4925144"/>
          </a:xfrm>
        </p:spPr>
        <p:txBody>
          <a:bodyPr>
            <a:normAutofit fontScale="55000" lnSpcReduction="20000"/>
          </a:bodyPr>
          <a:lstStyle/>
          <a:p>
            <a:r>
              <a:rPr lang="en-GB" dirty="0"/>
              <a:t>In addition to OTA, an OTN-only </a:t>
            </a:r>
            <a:r>
              <a:rPr lang="en-GB" dirty="0" smtClean="0"/>
              <a:t>approach can </a:t>
            </a:r>
            <a:r>
              <a:rPr lang="en-GB" dirty="0"/>
              <a:t>be an acceptable option for the </a:t>
            </a:r>
            <a:r>
              <a:rPr lang="en-GB" dirty="0" smtClean="0"/>
              <a:t>NorDig market </a:t>
            </a:r>
            <a:r>
              <a:rPr lang="en-GB" dirty="0"/>
              <a:t>in </a:t>
            </a:r>
            <a:r>
              <a:rPr lang="en-GB" dirty="0" smtClean="0"/>
              <a:t>2018</a:t>
            </a:r>
          </a:p>
          <a:p>
            <a:r>
              <a:rPr lang="en-GB" dirty="0" smtClean="0"/>
              <a:t>Newer TVs </a:t>
            </a:r>
            <a:r>
              <a:rPr lang="en-GB" dirty="0" smtClean="0"/>
              <a:t>and STBs are increasingly connected to the </a:t>
            </a:r>
            <a:r>
              <a:rPr lang="en-GB" dirty="0" smtClean="0"/>
              <a:t>Internet </a:t>
            </a:r>
          </a:p>
          <a:p>
            <a:pPr lvl="1"/>
            <a:r>
              <a:rPr lang="en-GB" dirty="0" smtClean="0"/>
              <a:t>New smart TV sets seems to have higher/slightly higher figures that actually are connected to Internet than STB.</a:t>
            </a:r>
            <a:endParaRPr lang="en-GB" dirty="0" smtClean="0"/>
          </a:p>
          <a:p>
            <a:r>
              <a:rPr lang="en-GB" dirty="0" smtClean="0"/>
              <a:t>Wi-Fi in IRDs is widely used – making connection easier</a:t>
            </a:r>
          </a:p>
          <a:p>
            <a:pPr lvl="1"/>
            <a:r>
              <a:rPr lang="en-GB" dirty="0" smtClean="0"/>
              <a:t>2015: Significant proportion of TV and modern STB/PVRs connected to Internet (often already during installation process)</a:t>
            </a:r>
          </a:p>
          <a:p>
            <a:r>
              <a:rPr lang="en-GB" dirty="0" smtClean="0"/>
              <a:t>~50% of TV are then connected to STB via HDMI </a:t>
            </a:r>
            <a:r>
              <a:rPr lang="en-GB" dirty="0"/>
              <a:t>for the main viewing </a:t>
            </a:r>
            <a:r>
              <a:rPr lang="en-GB" dirty="0" smtClean="0"/>
              <a:t>and so are not used on a regular basis, thus making the need for updates unnecessary and negating the impact of any potential critical issues</a:t>
            </a:r>
          </a:p>
          <a:p>
            <a:r>
              <a:rPr lang="en-GB" dirty="0" smtClean="0"/>
              <a:t>TVs which are not connected would be significantly less likely to need any updates (online apps would not need updating.) </a:t>
            </a:r>
          </a:p>
          <a:p>
            <a:r>
              <a:rPr lang="en-GB" dirty="0" smtClean="0"/>
              <a:t>Segmenting SSU (partial SSU) has been discussed earlier that it could in theory be a way to reduce SSU file size for OTA download (i.e. SSU that only incl IRD functions </a:t>
            </a:r>
            <a:r>
              <a:rPr lang="en-GB" dirty="0" err="1" smtClean="0"/>
              <a:t>excl</a:t>
            </a:r>
            <a:r>
              <a:rPr lang="en-GB" dirty="0" smtClean="0"/>
              <a:t> other features)  but has not been </a:t>
            </a:r>
            <a:r>
              <a:rPr lang="en-GB" dirty="0" smtClean="0"/>
              <a:t>used and manufactures do not  see this as a </a:t>
            </a:r>
            <a:r>
              <a:rPr lang="en-GB" dirty="0"/>
              <a:t>v</a:t>
            </a:r>
            <a:r>
              <a:rPr lang="en-GB" dirty="0" smtClean="0"/>
              <a:t>iable option for the future (see </a:t>
            </a:r>
            <a:r>
              <a:rPr lang="en-GB" dirty="0" err="1" smtClean="0"/>
              <a:t>prev</a:t>
            </a:r>
            <a:r>
              <a:rPr lang="en-GB" dirty="0" smtClean="0"/>
              <a:t> slide)</a:t>
            </a:r>
          </a:p>
          <a:p>
            <a:r>
              <a:rPr lang="en-GB" dirty="0" smtClean="0"/>
              <a:t>IRDs can still be updated by local interface (</a:t>
            </a:r>
            <a:r>
              <a:rPr lang="en-GB" dirty="0" err="1" smtClean="0"/>
              <a:t>eg</a:t>
            </a:r>
            <a:r>
              <a:rPr lang="en-GB" dirty="0" smtClean="0"/>
              <a:t> USB) – permitting consumers in areas with slow internet to download at their leisure. (The impact on metered users is unchanged)</a:t>
            </a:r>
            <a:endParaRPr lang="en-GB" dirty="0"/>
          </a:p>
        </p:txBody>
      </p:sp>
    </p:spTree>
    <p:extLst>
      <p:ext uri="{BB962C8B-B14F-4D97-AF65-F5344CB8AC3E}">
        <p14:creationId xmlns:p14="http://schemas.microsoft.com/office/powerpoint/2010/main" val="506998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Benefits &amp; Issues Summary (for OTN-only)</a:t>
            </a:r>
            <a:endParaRPr lang="en-GB" sz="3600" dirty="0"/>
          </a:p>
        </p:txBody>
      </p:sp>
      <p:sp>
        <p:nvSpPr>
          <p:cNvPr id="4" name="Content Placeholder 3"/>
          <p:cNvSpPr>
            <a:spLocks noGrp="1"/>
          </p:cNvSpPr>
          <p:nvPr>
            <p:ph idx="1"/>
          </p:nvPr>
        </p:nvSpPr>
        <p:spPr/>
        <p:txBody>
          <a:bodyPr>
            <a:normAutofit lnSpcReduction="10000"/>
          </a:bodyPr>
          <a:lstStyle/>
          <a:p>
            <a:r>
              <a:rPr lang="en-GB" dirty="0" smtClean="0"/>
              <a:t>Eliminated testing of unused OTA functionality</a:t>
            </a:r>
          </a:p>
          <a:p>
            <a:r>
              <a:rPr lang="en-GB" dirty="0" smtClean="0"/>
              <a:t>Avoids development of new OTA Notification functionality which will have very limited use.</a:t>
            </a:r>
          </a:p>
          <a:p>
            <a:r>
              <a:rPr lang="en-GB" dirty="0" smtClean="0"/>
              <a:t>OTN/USB updates more appropriate for the future are well proven</a:t>
            </a:r>
          </a:p>
          <a:p>
            <a:r>
              <a:rPr lang="en-GB" dirty="0" smtClean="0"/>
              <a:t>Current OTA system is not workable in practice (due to large SSU file sizes), gives a false sense of comfort, has enabled a stable OTN/USB system to develop. </a:t>
            </a:r>
            <a:endParaRPr lang="en-GB" dirty="0"/>
          </a:p>
        </p:txBody>
      </p:sp>
    </p:spTree>
    <p:extLst>
      <p:ext uri="{BB962C8B-B14F-4D97-AF65-F5344CB8AC3E}">
        <p14:creationId xmlns:p14="http://schemas.microsoft.com/office/powerpoint/2010/main" val="1858740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Manufacturers’ Proposal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Add OTN </a:t>
            </a:r>
            <a:r>
              <a:rPr lang="en-GB" sz="2600" dirty="0" smtClean="0"/>
              <a:t>(search + download) </a:t>
            </a:r>
            <a:r>
              <a:rPr lang="en-GB" dirty="0" smtClean="0"/>
              <a:t>as option in NorDig (</a:t>
            </a:r>
            <a:r>
              <a:rPr lang="en-GB" dirty="0" err="1" smtClean="0"/>
              <a:t>ie</a:t>
            </a:r>
            <a:r>
              <a:rPr lang="en-GB" dirty="0" smtClean="0"/>
              <a:t> IRD manufacturers can choose OTA or OTN):</a:t>
            </a:r>
          </a:p>
          <a:p>
            <a:pPr lvl="1"/>
            <a:r>
              <a:rPr lang="en-GB" dirty="0" smtClean="0"/>
              <a:t>OTN-only </a:t>
            </a:r>
            <a:r>
              <a:rPr lang="en-GB" dirty="0"/>
              <a:t>p</a:t>
            </a:r>
            <a:r>
              <a:rPr lang="en-GB" dirty="0" smtClean="0"/>
              <a:t>ermitted where </a:t>
            </a:r>
            <a:r>
              <a:rPr lang="en-GB" dirty="0"/>
              <a:t>there is an viable </a:t>
            </a:r>
            <a:r>
              <a:rPr lang="en-GB" dirty="0" smtClean="0"/>
              <a:t>alternative (USB)</a:t>
            </a:r>
          </a:p>
          <a:p>
            <a:pPr lvl="2"/>
            <a:r>
              <a:rPr lang="en-GB" dirty="0" smtClean="0"/>
              <a:t>USB allows updates by post or online </a:t>
            </a:r>
          </a:p>
          <a:p>
            <a:pPr lvl="1"/>
            <a:r>
              <a:rPr lang="en-GB" dirty="0" smtClean="0"/>
              <a:t>Complete OTA </a:t>
            </a:r>
            <a:r>
              <a:rPr lang="en-GB" sz="1900" dirty="0" smtClean="0"/>
              <a:t>(search + download) </a:t>
            </a:r>
            <a:r>
              <a:rPr lang="en-GB" dirty="0" smtClean="0"/>
              <a:t>and/or OTA Notification: </a:t>
            </a:r>
          </a:p>
          <a:p>
            <a:pPr lvl="2"/>
            <a:r>
              <a:rPr lang="en-GB" dirty="0" smtClean="0"/>
              <a:t>Can be optional if OTN is implemented</a:t>
            </a:r>
          </a:p>
          <a:p>
            <a:pPr lvl="2"/>
            <a:r>
              <a:rPr lang="en-GB" dirty="0" smtClean="0"/>
              <a:t>Some manufacturers may wish to provide Notification support</a:t>
            </a:r>
          </a:p>
          <a:p>
            <a:pPr lvl="2"/>
            <a:r>
              <a:rPr lang="en-GB" dirty="0" smtClean="0"/>
              <a:t>Manufacturers may implement Notification as a communication channel but it would not require such expensive/formal certification</a:t>
            </a:r>
          </a:p>
          <a:p>
            <a:pPr lvl="2"/>
            <a:r>
              <a:rPr lang="en-GB" dirty="0" smtClean="0"/>
              <a:t>For OTA notification alt avoid complex conditions </a:t>
            </a:r>
            <a:r>
              <a:rPr lang="en-GB" dirty="0"/>
              <a:t>like </a:t>
            </a:r>
            <a:r>
              <a:rPr lang="en-GB" dirty="0" smtClean="0"/>
              <a:t>“only allowed for IRD w SSU size above 100MB”</a:t>
            </a:r>
            <a:endParaRPr lang="en-GB" dirty="0"/>
          </a:p>
          <a:p>
            <a:pPr lvl="2"/>
            <a:endParaRPr lang="en-GB" dirty="0" smtClean="0"/>
          </a:p>
        </p:txBody>
      </p:sp>
    </p:spTree>
    <p:extLst>
      <p:ext uri="{BB962C8B-B14F-4D97-AF65-F5344CB8AC3E}">
        <p14:creationId xmlns:p14="http://schemas.microsoft.com/office/powerpoint/2010/main" val="1927151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What is in use today?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4060680"/>
              </p:ext>
            </p:extLst>
          </p:nvPr>
        </p:nvGraphicFramePr>
        <p:xfrm>
          <a:off x="457200" y="1600200"/>
          <a:ext cx="8147248" cy="2473960"/>
        </p:xfrm>
        <a:graphic>
          <a:graphicData uri="http://schemas.openxmlformats.org/drawingml/2006/table">
            <a:tbl>
              <a:tblPr firstRow="1" bandRow="1">
                <a:tableStyleId>{5C22544A-7EE6-4342-B048-85BDC9FD1C3A}</a:tableStyleId>
              </a:tblPr>
              <a:tblGrid>
                <a:gridCol w="2386608"/>
                <a:gridCol w="1687016"/>
                <a:gridCol w="833264"/>
                <a:gridCol w="3240360"/>
              </a:tblGrid>
              <a:tr h="370840">
                <a:tc>
                  <a:txBody>
                    <a:bodyPr/>
                    <a:lstStyle/>
                    <a:p>
                      <a:r>
                        <a:rPr lang="en-GB" sz="1200" dirty="0" smtClean="0"/>
                        <a:t>Mechanism</a:t>
                      </a:r>
                      <a:endParaRPr lang="en-GB" sz="1200" dirty="0"/>
                    </a:p>
                  </a:txBody>
                  <a:tcPr/>
                </a:tc>
                <a:tc>
                  <a:txBody>
                    <a:bodyPr/>
                    <a:lstStyle/>
                    <a:p>
                      <a:r>
                        <a:rPr lang="en-GB" sz="1200" dirty="0" smtClean="0"/>
                        <a:t>TV set/Connected IRDs</a:t>
                      </a:r>
                      <a:endParaRPr lang="en-GB" sz="1200" dirty="0"/>
                    </a:p>
                  </a:txBody>
                  <a:tcPr/>
                </a:tc>
                <a:tc>
                  <a:txBody>
                    <a:bodyPr/>
                    <a:lstStyle/>
                    <a:p>
                      <a:r>
                        <a:rPr lang="en-GB" sz="1200" dirty="0" smtClean="0"/>
                        <a:t>STB/PVR </a:t>
                      </a:r>
                      <a:r>
                        <a:rPr lang="en-GB" sz="900" dirty="0" smtClean="0"/>
                        <a:t>(non connectable)</a:t>
                      </a:r>
                      <a:endParaRPr lang="en-GB" sz="900" dirty="0"/>
                    </a:p>
                  </a:txBody>
                  <a:tcPr/>
                </a:tc>
                <a:tc>
                  <a:txBody>
                    <a:bodyPr/>
                    <a:lstStyle/>
                    <a:p>
                      <a:r>
                        <a:rPr lang="en-GB" sz="1200" dirty="0" smtClean="0"/>
                        <a:t>Comment</a:t>
                      </a:r>
                      <a:endParaRPr lang="en-GB" sz="1200" dirty="0"/>
                    </a:p>
                  </a:txBody>
                  <a:tcPr/>
                </a:tc>
              </a:tr>
              <a:tr h="370840">
                <a:tc>
                  <a:txBody>
                    <a:bodyPr/>
                    <a:lstStyle/>
                    <a:p>
                      <a:r>
                        <a:rPr lang="en-GB" sz="1200" dirty="0" smtClean="0"/>
                        <a:t>OTA</a:t>
                      </a:r>
                      <a:r>
                        <a:rPr lang="en-GB" sz="1200" baseline="0" dirty="0" smtClean="0"/>
                        <a:t> (search +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pPr marL="171450" indent="-171450">
                        <a:buFontTx/>
                        <a:buChar char="-"/>
                      </a:pPr>
                      <a:r>
                        <a:rPr lang="en-GB" sz="1200" dirty="0" smtClean="0"/>
                        <a:t>Supported by all IRD but not used by connected devices (due to large SSU size)</a:t>
                      </a:r>
                    </a:p>
                    <a:p>
                      <a:pPr marL="171450" indent="-171450">
                        <a:buFontTx/>
                        <a:buChar char="-"/>
                      </a:pPr>
                      <a:r>
                        <a:rPr lang="en-GB" sz="1200" dirty="0" smtClean="0"/>
                        <a:t>Testing issues</a:t>
                      </a:r>
                      <a:r>
                        <a:rPr lang="en-GB" sz="1200" baseline="0" dirty="0" smtClean="0"/>
                        <a:t>  (for large SSU sizes)</a:t>
                      </a:r>
                      <a:endParaRPr lang="en-GB" sz="1200" dirty="0" smtClean="0"/>
                    </a:p>
                  </a:txBody>
                  <a:tcPr/>
                </a:tc>
              </a:tr>
              <a:tr h="370840">
                <a:tc>
                  <a:txBody>
                    <a:bodyPr/>
                    <a:lstStyle/>
                    <a:p>
                      <a:r>
                        <a:rPr lang="en-GB" sz="1200" dirty="0" smtClean="0"/>
                        <a:t>OTA</a:t>
                      </a:r>
                      <a:r>
                        <a:rPr lang="en-GB" sz="1200" baseline="0" dirty="0" smtClean="0"/>
                        <a:t> </a:t>
                      </a:r>
                      <a:r>
                        <a:rPr lang="en-GB" sz="1200" dirty="0" smtClean="0"/>
                        <a:t>Notifications + OTN </a:t>
                      </a:r>
                      <a:r>
                        <a:rPr lang="en-GB" sz="1200" dirty="0" smtClean="0">
                          <a:solidFill>
                            <a:schemeClr val="tx1"/>
                          </a:solidFill>
                        </a:rPr>
                        <a:t>download</a:t>
                      </a:r>
                      <a:endParaRPr lang="en-GB" sz="1200" dirty="0">
                        <a:solidFill>
                          <a:schemeClr val="tx1"/>
                        </a:solidFill>
                      </a:endParaRPr>
                    </a:p>
                  </a:txBody>
                  <a:tcPr/>
                </a:tc>
                <a:tc>
                  <a:txBody>
                    <a:bodyPr/>
                    <a:lstStyle/>
                    <a:p>
                      <a:endParaRPr lang="en-GB" sz="1200" dirty="0"/>
                    </a:p>
                  </a:txBody>
                  <a:tcPr/>
                </a:tc>
                <a:tc>
                  <a:txBody>
                    <a:bodyPr/>
                    <a:lstStyle/>
                    <a:p>
                      <a:endParaRPr lang="en-GB" sz="1200" dirty="0"/>
                    </a:p>
                  </a:txBody>
                  <a:tcPr/>
                </a:tc>
                <a:tc>
                  <a:txBody>
                    <a:bodyPr/>
                    <a:lstStyle/>
                    <a:p>
                      <a:r>
                        <a:rPr lang="en-GB" sz="1200" dirty="0" smtClean="0"/>
                        <a:t>- New</a:t>
                      </a:r>
                      <a:r>
                        <a:rPr lang="en-GB" sz="1200" baseline="0" dirty="0" smtClean="0"/>
                        <a:t> alternative (not yet specified in NorDig)</a:t>
                      </a:r>
                      <a:endParaRPr lang="en-GB" sz="1200" dirty="0" smtClean="0"/>
                    </a:p>
                    <a:p>
                      <a:r>
                        <a:rPr lang="en-GB" sz="1200" dirty="0" smtClean="0"/>
                        <a:t>- Not implemented yet</a:t>
                      </a:r>
                      <a:endParaRPr lang="en-GB" sz="1200" dirty="0"/>
                    </a:p>
                  </a:txBody>
                  <a:tcPr/>
                </a:tc>
              </a:tr>
              <a:tr h="370840">
                <a:tc>
                  <a:txBody>
                    <a:bodyPr/>
                    <a:lstStyle/>
                    <a:p>
                      <a:r>
                        <a:rPr lang="en-GB" sz="1200" dirty="0" smtClean="0"/>
                        <a:t>OTN (search and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GB" sz="1200" dirty="0" smtClean="0"/>
                        <a:t>- Used by DTV/Connected</a:t>
                      </a:r>
                      <a:r>
                        <a:rPr lang="en-GB" sz="1200" baseline="0" dirty="0" smtClean="0"/>
                        <a:t> Devices</a:t>
                      </a:r>
                      <a:endParaRPr lang="en-GB" sz="1200" dirty="0"/>
                    </a:p>
                  </a:txBody>
                  <a:tcPr/>
                </a:tc>
              </a:tr>
              <a:tr h="370840">
                <a:tc>
                  <a:txBody>
                    <a:bodyPr/>
                    <a:lstStyle/>
                    <a:p>
                      <a:r>
                        <a:rPr lang="en-GB" sz="1200" dirty="0" smtClean="0"/>
                        <a:t>Local (e.g. USB)</a:t>
                      </a:r>
                      <a:endParaRPr lang="en-GB" sz="1200" dirty="0"/>
                    </a:p>
                  </a:txBody>
                  <a:tcPr/>
                </a:tc>
                <a:tc>
                  <a:txBody>
                    <a:bodyPr/>
                    <a:lstStyle/>
                    <a:p>
                      <a:endParaRPr lang="en-GB" sz="1200"/>
                    </a:p>
                  </a:txBody>
                  <a:tcPr/>
                </a:tc>
                <a:tc>
                  <a:txBody>
                    <a:bodyPr/>
                    <a:lstStyle/>
                    <a:p>
                      <a:endParaRPr lang="en-GB" sz="1200" dirty="0"/>
                    </a:p>
                  </a:txBody>
                  <a:tcPr/>
                </a:tc>
                <a:tc>
                  <a:txBody>
                    <a:bodyPr/>
                    <a:lstStyle/>
                    <a:p>
                      <a:r>
                        <a:rPr lang="en-GB" sz="1200" dirty="0" smtClean="0"/>
                        <a:t>- May be supported by most</a:t>
                      </a:r>
                      <a:r>
                        <a:rPr lang="en-GB" sz="1200" baseline="0" dirty="0" smtClean="0"/>
                        <a:t> IRD</a:t>
                      </a:r>
                      <a:r>
                        <a:rPr lang="en-GB" sz="1200" dirty="0" smtClean="0"/>
                        <a:t>, viable</a:t>
                      </a:r>
                      <a:r>
                        <a:rPr lang="en-GB" sz="1200" baseline="0" dirty="0" smtClean="0"/>
                        <a:t> alternative to complement OTN</a:t>
                      </a:r>
                      <a:endParaRPr lang="en-GB" sz="1200" dirty="0"/>
                    </a:p>
                  </a:txBody>
                  <a:tcPr/>
                </a:tc>
              </a:tr>
            </a:tbl>
          </a:graphicData>
        </a:graphic>
      </p:graphicFrame>
      <p:pic>
        <p:nvPicPr>
          <p:cNvPr id="1026"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5450" y="2344295"/>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324005"/>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656953"/>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5213" y="2245054"/>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872" y="3329149"/>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4189" y="3696541"/>
            <a:ext cx="279967" cy="2709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52956" y="2808402"/>
            <a:ext cx="502702" cy="369332"/>
          </a:xfrm>
          <a:prstGeom prst="rect">
            <a:avLst/>
          </a:prstGeom>
          <a:noFill/>
        </p:spPr>
        <p:txBody>
          <a:bodyPr wrap="none" rtlCol="0">
            <a:spAutoFit/>
          </a:bodyPr>
          <a:lstStyle/>
          <a:p>
            <a:r>
              <a:rPr lang="en-US" dirty="0" smtClean="0"/>
              <a:t>n/a</a:t>
            </a:r>
            <a:endParaRPr lang="en-US" dirty="0"/>
          </a:p>
        </p:txBody>
      </p:sp>
      <p:sp>
        <p:nvSpPr>
          <p:cNvPr id="14" name="TextBox 13"/>
          <p:cNvSpPr txBox="1"/>
          <p:nvPr/>
        </p:nvSpPr>
        <p:spPr>
          <a:xfrm>
            <a:off x="4713845" y="2800782"/>
            <a:ext cx="502702" cy="369332"/>
          </a:xfrm>
          <a:prstGeom prst="rect">
            <a:avLst/>
          </a:prstGeom>
          <a:noFill/>
        </p:spPr>
        <p:txBody>
          <a:bodyPr wrap="none" rtlCol="0">
            <a:spAutoFit/>
          </a:bodyPr>
          <a:lstStyle/>
          <a:p>
            <a:r>
              <a:rPr lang="en-US" dirty="0" smtClean="0"/>
              <a:t>n/a</a:t>
            </a:r>
            <a:endParaRPr lang="en-US" dirty="0"/>
          </a:p>
        </p:txBody>
      </p:sp>
    </p:spTree>
    <p:extLst>
      <p:ext uri="{BB962C8B-B14F-4D97-AF65-F5344CB8AC3E}">
        <p14:creationId xmlns:p14="http://schemas.microsoft.com/office/powerpoint/2010/main" val="2933111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Manufacturers’ Proposal</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819121289"/>
              </p:ext>
            </p:extLst>
          </p:nvPr>
        </p:nvGraphicFramePr>
        <p:xfrm>
          <a:off x="457200" y="3042240"/>
          <a:ext cx="8291264" cy="3627120"/>
        </p:xfrm>
        <a:graphic>
          <a:graphicData uri="http://schemas.openxmlformats.org/drawingml/2006/table">
            <a:tbl>
              <a:tblPr firstRow="1" bandRow="1">
                <a:tableStyleId>{5C22544A-7EE6-4342-B048-85BDC9FD1C3A}</a:tableStyleId>
              </a:tblPr>
              <a:tblGrid>
                <a:gridCol w="469197"/>
                <a:gridCol w="4377866"/>
                <a:gridCol w="1099213"/>
                <a:gridCol w="1172494"/>
                <a:gridCol w="1172494"/>
              </a:tblGrid>
              <a:tr h="370840">
                <a:tc>
                  <a:txBody>
                    <a:bodyPr/>
                    <a:lstStyle/>
                    <a:p>
                      <a:r>
                        <a:rPr lang="en-GB" dirty="0" smtClean="0"/>
                        <a:t>#</a:t>
                      </a:r>
                      <a:endParaRPr lang="en-GB" dirty="0"/>
                    </a:p>
                  </a:txBody>
                  <a:tcPr/>
                </a:tc>
                <a:tc>
                  <a:txBody>
                    <a:bodyPr/>
                    <a:lstStyle/>
                    <a:p>
                      <a:r>
                        <a:rPr lang="en-GB" dirty="0" smtClean="0"/>
                        <a:t>Proposal:</a:t>
                      </a:r>
                      <a:endParaRPr lang="en-GB" dirty="0"/>
                    </a:p>
                  </a:txBody>
                  <a:tcPr/>
                </a:tc>
                <a:tc>
                  <a:txBody>
                    <a:bodyPr/>
                    <a:lstStyle/>
                    <a:p>
                      <a:r>
                        <a:rPr lang="en-GB" sz="1400" dirty="0" smtClean="0"/>
                        <a:t>Connectable IRD (e.g. hybrid IRD)</a:t>
                      </a:r>
                      <a:endParaRPr lang="en-GB" sz="1400" dirty="0"/>
                    </a:p>
                  </a:txBody>
                  <a:tcPr/>
                </a:tc>
                <a:tc>
                  <a:txBody>
                    <a:bodyPr/>
                    <a:lstStyle/>
                    <a:p>
                      <a:r>
                        <a:rPr lang="en-GB" sz="1400" dirty="0" smtClean="0"/>
                        <a:t>Non connectable IRD</a:t>
                      </a:r>
                      <a:endParaRPr lang="en-GB" sz="1400" dirty="0"/>
                    </a:p>
                  </a:txBody>
                  <a:tcPr/>
                </a:tc>
                <a:tc>
                  <a:txBody>
                    <a:bodyPr/>
                    <a:lstStyle/>
                    <a:p>
                      <a:r>
                        <a:rPr lang="en-GB" sz="1400" dirty="0" smtClean="0"/>
                        <a:t>NorDig IRD spec</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OTA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
                      </a:r>
                      <a:r>
                        <a:rPr lang="en-GB" sz="1200" dirty="0" err="1" smtClean="0"/>
                        <a:t>update_type</a:t>
                      </a:r>
                      <a:r>
                        <a:rPr lang="en-GB" sz="1200" dirty="0" smtClean="0"/>
                        <a:t> 1 or 2)</a:t>
                      </a:r>
                    </a:p>
                  </a:txBody>
                  <a:tcPr/>
                </a:tc>
                <a:tc>
                  <a:txBody>
                    <a:bodyPr/>
                    <a:lstStyle/>
                    <a:p>
                      <a:r>
                        <a:rPr lang="en-GB" sz="1600" dirty="0" smtClean="0"/>
                        <a:t>Optional / </a:t>
                      </a:r>
                      <a:r>
                        <a:rPr lang="en-GB" sz="1600" dirty="0" smtClean="0">
                          <a:solidFill>
                            <a:srgbClr val="00B0F0"/>
                          </a:solidFill>
                        </a:rPr>
                        <a:t>not required</a:t>
                      </a:r>
                      <a:endParaRPr lang="en-GB" sz="1600" dirty="0">
                        <a:solidFill>
                          <a:srgbClr val="00B0F0"/>
                        </a:solidFill>
                      </a:endParaRPr>
                    </a:p>
                  </a:txBody>
                  <a:tcPr/>
                </a:tc>
                <a:tc>
                  <a:txBody>
                    <a:bodyPr/>
                    <a:lstStyle/>
                    <a:p>
                      <a:r>
                        <a:rPr lang="en-GB" sz="1600" dirty="0" smtClean="0"/>
                        <a:t>Mandatory</a:t>
                      </a:r>
                      <a:endParaRPr lang="en-GB" sz="1600" dirty="0"/>
                    </a:p>
                  </a:txBody>
                  <a:tcPr/>
                </a:tc>
                <a:tc>
                  <a:txBody>
                    <a:bodyPr/>
                    <a:lstStyle/>
                    <a:p>
                      <a:r>
                        <a:rPr lang="en-GB" sz="1400" dirty="0" smtClean="0"/>
                        <a:t>Specified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OTN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
                      </a:r>
                      <a:r>
                        <a:rPr lang="en-GB" sz="1200" dirty="0" err="1" smtClean="0"/>
                        <a:t>update_type</a:t>
                      </a:r>
                      <a:r>
                        <a:rPr lang="en-GB" sz="1200" dirty="0" smtClean="0"/>
                        <a:t> 3) </a:t>
                      </a:r>
                      <a:r>
                        <a:rPr lang="en-GB" sz="1100" dirty="0" smtClean="0"/>
                        <a:t>very old modem</a:t>
                      </a:r>
                      <a:r>
                        <a:rPr lang="en-GB" sz="1100" baseline="0" dirty="0" smtClean="0"/>
                        <a:t> alt,</a:t>
                      </a:r>
                      <a:r>
                        <a:rPr lang="en-GB" sz="1100" dirty="0" smtClean="0"/>
                        <a:t> </a:t>
                      </a:r>
                      <a:r>
                        <a:rPr lang="en-GB" sz="1100" b="1" dirty="0" smtClean="0">
                          <a:solidFill>
                            <a:schemeClr val="tx1"/>
                          </a:solidFill>
                        </a:rPr>
                        <a:t>under discussion to be removed</a:t>
                      </a:r>
                      <a:r>
                        <a:rPr lang="en-GB" sz="1100" dirty="0" smtClean="0"/>
                        <a:t>  </a:t>
                      </a:r>
                    </a:p>
                  </a:txBody>
                  <a:tcPr/>
                </a:tc>
                <a:tc>
                  <a:txBody>
                    <a:bodyPr/>
                    <a:lstStyle/>
                    <a:p>
                      <a:r>
                        <a:rPr lang="en-GB" sz="1600" dirty="0" smtClean="0"/>
                        <a:t>Optional </a:t>
                      </a:r>
                      <a:r>
                        <a:rPr lang="en-GB" sz="1200" dirty="0" smtClean="0"/>
                        <a:t>(</a:t>
                      </a:r>
                      <a:r>
                        <a:rPr lang="en-GB" sz="1200" dirty="0" smtClean="0"/>
                        <a:t>remove?)</a:t>
                      </a:r>
                      <a:endParaRPr lang="en-GB" sz="1200" dirty="0"/>
                    </a:p>
                  </a:txBody>
                  <a:tcPr/>
                </a:tc>
                <a:tc>
                  <a:txBody>
                    <a:bodyPr/>
                    <a:lstStyle/>
                    <a:p>
                      <a:r>
                        <a:rPr lang="en-GB" sz="1600" dirty="0" smtClean="0"/>
                        <a:t>N/A</a:t>
                      </a:r>
                      <a:endParaRPr lang="en-GB" sz="1600" dirty="0"/>
                    </a:p>
                  </a:txBody>
                  <a:tcPr/>
                </a:tc>
                <a:tc>
                  <a:txBody>
                    <a:bodyPr/>
                    <a:lstStyle/>
                    <a:p>
                      <a:r>
                        <a:rPr lang="en-GB" sz="1400" dirty="0" smtClean="0"/>
                        <a:t>Specified but old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Notification </a:t>
                      </a:r>
                      <a:r>
                        <a:rPr lang="en-GB" sz="1200" dirty="0" smtClean="0"/>
                        <a:t>(OTA search) </a:t>
                      </a:r>
                      <a:r>
                        <a:rPr lang="en-GB" sz="1600" dirty="0" smtClean="0"/>
                        <a:t>+ OTN/local update </a:t>
                      </a:r>
                      <a:r>
                        <a:rPr lang="en-GB" sz="1200" dirty="0" smtClean="0"/>
                        <a:t>(</a:t>
                      </a:r>
                      <a:r>
                        <a:rPr lang="en-GB" sz="1200" dirty="0" err="1" smtClean="0"/>
                        <a:t>update_type</a:t>
                      </a:r>
                      <a:r>
                        <a:rPr lang="en-GB" sz="1200" dirty="0" smtClean="0"/>
                        <a:t> 4</a:t>
                      </a:r>
                      <a:r>
                        <a:rPr lang="en-GB" sz="1200" dirty="0" smtClean="0"/>
                        <a:t>) SSU via Internet connection</a:t>
                      </a:r>
                      <a:endParaRPr lang="en-GB" sz="1600" dirty="0" smtClean="0"/>
                    </a:p>
                  </a:txBody>
                  <a:tcPr/>
                </a:tc>
                <a:tc>
                  <a:txBody>
                    <a:bodyPr/>
                    <a:lstStyle/>
                    <a:p>
                      <a:r>
                        <a:rPr lang="en-GB" sz="1600" dirty="0" smtClean="0"/>
                        <a:t>Optional</a:t>
                      </a:r>
                      <a:endParaRPr lang="en-GB" sz="1600" dirty="0"/>
                    </a:p>
                  </a:txBody>
                  <a:tcPr/>
                </a:tc>
                <a:tc>
                  <a:txBody>
                    <a:bodyPr/>
                    <a:lstStyle/>
                    <a:p>
                      <a:r>
                        <a:rPr lang="en-GB" sz="1600" dirty="0" smtClean="0"/>
                        <a:t>N/A</a:t>
                      </a:r>
                      <a:endParaRPr lang="en-GB" sz="1600" dirty="0"/>
                    </a:p>
                  </a:txBody>
                  <a:tcPr/>
                </a:tc>
                <a:tc>
                  <a:txBody>
                    <a:bodyPr/>
                    <a:lstStyle/>
                    <a:p>
                      <a:r>
                        <a:rPr lang="en-GB" sz="1400" dirty="0" smtClean="0"/>
                        <a:t>Not specified but proposed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OTN search + OTN download</a:t>
                      </a:r>
                    </a:p>
                  </a:txBody>
                  <a:tcPr/>
                </a:tc>
                <a:tc>
                  <a:txBody>
                    <a:bodyPr/>
                    <a:lstStyle/>
                    <a:p>
                      <a:r>
                        <a:rPr lang="en-GB" sz="1600" dirty="0" smtClean="0"/>
                        <a:t>Preferred</a:t>
                      </a:r>
                      <a:endParaRPr lang="en-GB" sz="1600" dirty="0"/>
                    </a:p>
                  </a:txBody>
                  <a:tcPr/>
                </a:tc>
                <a:tc>
                  <a:txBody>
                    <a:bodyPr/>
                    <a:lstStyle/>
                    <a:p>
                      <a:r>
                        <a:rPr lang="en-GB" sz="1600" dirty="0" smtClean="0"/>
                        <a:t>N/A</a:t>
                      </a:r>
                      <a:endParaRPr lang="en-GB" sz="1600" dirty="0"/>
                    </a:p>
                  </a:txBody>
                  <a:tcPr/>
                </a:tc>
                <a:tc>
                  <a:txBody>
                    <a:bodyPr/>
                    <a:lstStyle/>
                    <a:p>
                      <a:r>
                        <a:rPr lang="en-GB" sz="1400" dirty="0" smtClean="0"/>
                        <a:t>Specified</a:t>
                      </a:r>
                      <a:r>
                        <a:rPr lang="en-GB" sz="1400" baseline="0" dirty="0" smtClean="0"/>
                        <a:t> very little</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Local</a:t>
                      </a:r>
                      <a:r>
                        <a:rPr lang="en-GB" sz="1600" baseline="0" dirty="0" smtClean="0"/>
                        <a:t> (</a:t>
                      </a:r>
                      <a:r>
                        <a:rPr lang="en-GB" sz="1600" baseline="0" dirty="0" err="1" smtClean="0"/>
                        <a:t>e.g.</a:t>
                      </a:r>
                      <a:r>
                        <a:rPr lang="en-GB" sz="1600" dirty="0" err="1" smtClean="0"/>
                        <a:t>USB</a:t>
                      </a:r>
                      <a:r>
                        <a:rPr lang="en-GB" sz="1600" dirty="0" smtClean="0"/>
                        <a:t>)</a:t>
                      </a:r>
                    </a:p>
                  </a:txBody>
                  <a:tcPr/>
                </a:tc>
                <a:tc>
                  <a:txBody>
                    <a:bodyPr/>
                    <a:lstStyle/>
                    <a:p>
                      <a:r>
                        <a:rPr lang="en-GB" sz="1600" dirty="0" smtClean="0"/>
                        <a:t>+ #4</a:t>
                      </a:r>
                      <a:endParaRPr lang="en-GB" sz="1600" dirty="0"/>
                    </a:p>
                  </a:txBody>
                  <a:tcPr/>
                </a:tc>
                <a:tc>
                  <a:txBody>
                    <a:bodyPr/>
                    <a:lstStyle/>
                    <a:p>
                      <a:r>
                        <a:rPr lang="en-GB" sz="1600" dirty="0" smtClean="0"/>
                        <a:t>Optional</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Specified</a:t>
                      </a:r>
                      <a:r>
                        <a:rPr lang="en-GB" sz="1400" baseline="0" dirty="0" smtClean="0"/>
                        <a:t> very little</a:t>
                      </a:r>
                      <a:endParaRPr lang="en-GB" sz="1400" dirty="0" smtClean="0"/>
                    </a:p>
                  </a:txBody>
                  <a:tcPr/>
                </a:tc>
              </a:tr>
            </a:tbl>
          </a:graphicData>
        </a:graphic>
      </p:graphicFrame>
      <p:sp>
        <p:nvSpPr>
          <p:cNvPr id="3" name="Content Placeholder 2"/>
          <p:cNvSpPr>
            <a:spLocks noGrp="1"/>
          </p:cNvSpPr>
          <p:nvPr>
            <p:ph idx="1"/>
          </p:nvPr>
        </p:nvSpPr>
        <p:spPr>
          <a:xfrm>
            <a:off x="421804" y="1417638"/>
            <a:ext cx="8229600" cy="1612776"/>
          </a:xfrm>
        </p:spPr>
        <p:txBody>
          <a:bodyPr>
            <a:normAutofit fontScale="55000" lnSpcReduction="20000"/>
          </a:bodyPr>
          <a:lstStyle/>
          <a:p>
            <a:r>
              <a:rPr lang="en-GB" dirty="0" smtClean="0">
                <a:solidFill>
                  <a:srgbClr val="00B0F0"/>
                </a:solidFill>
              </a:rPr>
              <a:t>Is it acceptable to have different options / requirements depending on the profile of the IRD?</a:t>
            </a:r>
          </a:p>
          <a:p>
            <a:pPr lvl="1"/>
            <a:r>
              <a:rPr lang="en-GB" dirty="0" smtClean="0">
                <a:solidFill>
                  <a:srgbClr val="00B0F0"/>
                </a:solidFill>
              </a:rPr>
              <a:t>E.g. Hybrid/Connected IRD may use their network connection instead of the OTA</a:t>
            </a:r>
          </a:p>
          <a:p>
            <a:r>
              <a:rPr lang="en-GB" dirty="0" smtClean="0">
                <a:solidFill>
                  <a:srgbClr val="00B0F0"/>
                </a:solidFill>
              </a:rPr>
              <a:t>Propose IRD’s shall implement at least one of the following options:</a:t>
            </a:r>
          </a:p>
          <a:p>
            <a:pPr lvl="1"/>
            <a:r>
              <a:rPr lang="en-GB" dirty="0" smtClean="0">
                <a:solidFill>
                  <a:srgbClr val="00B0F0"/>
                </a:solidFill>
              </a:rPr>
              <a:t>IRD’s which do not support OTA shall also support a fall back mechanism such as local download. </a:t>
            </a:r>
            <a:endParaRPr lang="en-GB" dirty="0">
              <a:solidFill>
                <a:srgbClr val="00B0F0"/>
              </a:solidFill>
            </a:endParaRPr>
          </a:p>
        </p:txBody>
      </p:sp>
    </p:spTree>
    <p:extLst>
      <p:ext uri="{BB962C8B-B14F-4D97-AF65-F5344CB8AC3E}">
        <p14:creationId xmlns:p14="http://schemas.microsoft.com/office/powerpoint/2010/main" val="742329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Device Manufacturers’ Proposal</a:t>
            </a:r>
          </a:p>
        </p:txBody>
      </p:sp>
      <p:sp>
        <p:nvSpPr>
          <p:cNvPr id="3" name="Content Placeholder 2"/>
          <p:cNvSpPr>
            <a:spLocks noGrp="1"/>
          </p:cNvSpPr>
          <p:nvPr>
            <p:ph idx="1"/>
          </p:nvPr>
        </p:nvSpPr>
        <p:spPr/>
        <p:txBody>
          <a:bodyPr>
            <a:normAutofit/>
          </a:bodyPr>
          <a:lstStyle/>
          <a:p>
            <a:pPr marL="0" indent="0">
              <a:buNone/>
            </a:pPr>
            <a:r>
              <a:rPr lang="en-GB" sz="2800" dirty="0" smtClean="0">
                <a:solidFill>
                  <a:srgbClr val="00B0F0"/>
                </a:solidFill>
              </a:rPr>
              <a:t>“Leftovers”:</a:t>
            </a:r>
          </a:p>
          <a:p>
            <a:r>
              <a:rPr lang="en-GB" sz="2800" dirty="0" smtClean="0">
                <a:solidFill>
                  <a:srgbClr val="00B0F0"/>
                </a:solidFill>
              </a:rPr>
              <a:t>&lt;local/USB update as a fall-back or?&gt;</a:t>
            </a:r>
          </a:p>
          <a:p>
            <a:r>
              <a:rPr lang="en-GB" sz="2800" dirty="0" smtClean="0">
                <a:solidFill>
                  <a:srgbClr val="00B0F0"/>
                </a:solidFill>
              </a:rPr>
              <a:t>&lt;for all IRDs or keep OTA mandatory for STB??&gt;</a:t>
            </a:r>
          </a:p>
          <a:p>
            <a:r>
              <a:rPr lang="en-GB" sz="2800" dirty="0" smtClean="0">
                <a:solidFill>
                  <a:srgbClr val="00B0F0"/>
                </a:solidFill>
              </a:rPr>
              <a:t>&lt;avoid conditions like &gt;100MB&gt;</a:t>
            </a:r>
            <a:endParaRPr lang="en-GB" sz="2800" dirty="0">
              <a:solidFill>
                <a:srgbClr val="00B0F0"/>
              </a:solidFill>
            </a:endParaRPr>
          </a:p>
          <a:p>
            <a:pPr marL="0" indent="0">
              <a:buNone/>
            </a:pPr>
            <a:r>
              <a:rPr lang="en-GB" sz="2400" dirty="0" smtClean="0">
                <a:solidFill>
                  <a:srgbClr val="00B0F0"/>
                </a:solidFill>
              </a:rPr>
              <a:t>OTA Over the Air/broadcast (-T/-T2/-S/-S2/-C/-C2), </a:t>
            </a:r>
          </a:p>
          <a:p>
            <a:pPr marL="0" indent="0">
              <a:buNone/>
            </a:pPr>
            <a:r>
              <a:rPr lang="en-GB" sz="2400" dirty="0" smtClean="0">
                <a:solidFill>
                  <a:srgbClr val="00B0F0"/>
                </a:solidFill>
              </a:rPr>
              <a:t>OTN Over the Network/broadband</a:t>
            </a:r>
            <a:endParaRPr lang="en-GB" sz="2400" dirty="0">
              <a:solidFill>
                <a:srgbClr val="00B0F0"/>
              </a:solidFill>
            </a:endParaRPr>
          </a:p>
        </p:txBody>
      </p:sp>
    </p:spTree>
    <p:extLst>
      <p:ext uri="{BB962C8B-B14F-4D97-AF65-F5344CB8AC3E}">
        <p14:creationId xmlns:p14="http://schemas.microsoft.com/office/powerpoint/2010/main" val="1216899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Definitions</a:t>
            </a:r>
            <a:endParaRPr lang="en-GB" dirty="0"/>
          </a:p>
        </p:txBody>
      </p:sp>
      <p:sp>
        <p:nvSpPr>
          <p:cNvPr id="3" name="Content Placeholder 2"/>
          <p:cNvSpPr>
            <a:spLocks noGrp="1"/>
          </p:cNvSpPr>
          <p:nvPr>
            <p:ph idx="1"/>
          </p:nvPr>
        </p:nvSpPr>
        <p:spPr>
          <a:xfrm>
            <a:off x="457200" y="1600200"/>
            <a:ext cx="8229600" cy="4781128"/>
          </a:xfrm>
        </p:spPr>
        <p:txBody>
          <a:bodyPr>
            <a:normAutofit fontScale="47500" lnSpcReduction="20000"/>
          </a:bodyPr>
          <a:lstStyle/>
          <a:p>
            <a:r>
              <a:rPr lang="en-GB" dirty="0" smtClean="0"/>
              <a:t>SSU: System Software Update: IRD updates its complete software stack</a:t>
            </a:r>
          </a:p>
          <a:p>
            <a:r>
              <a:rPr lang="en-GB" dirty="0" smtClean="0"/>
              <a:t>Search: where an IRD searches known locations for information about any Software updates </a:t>
            </a:r>
          </a:p>
          <a:p>
            <a:r>
              <a:rPr lang="en-GB" dirty="0" smtClean="0"/>
              <a:t>Download: the action of downloading an software update, either from a broadcast or IP source. Does not include installation.</a:t>
            </a:r>
          </a:p>
          <a:p>
            <a:r>
              <a:rPr lang="en-GB" dirty="0" smtClean="0"/>
              <a:t>Update/Install: Installation of any downloaded software</a:t>
            </a:r>
          </a:p>
          <a:p>
            <a:r>
              <a:rPr lang="en-GB" dirty="0" smtClean="0"/>
              <a:t>Automatic: Where the search, download and installation is done without user intervention.</a:t>
            </a:r>
          </a:p>
          <a:p>
            <a:r>
              <a:rPr lang="en-GB" dirty="0" smtClean="0"/>
              <a:t>Manual: where the user initiates a search, download and installation procedure</a:t>
            </a:r>
          </a:p>
          <a:p>
            <a:r>
              <a:rPr lang="en-GB" dirty="0" smtClean="0"/>
              <a:t>OTA: Over-the-air (here any broadcast alt: terrestrial, satellite or cable)  </a:t>
            </a:r>
          </a:p>
          <a:p>
            <a:r>
              <a:rPr lang="en-GB" dirty="0" smtClean="0"/>
              <a:t>OTA Notifications: IRD manufacturer utilises the OTA mechanism to send a message to consumers to advise that an update is available online.</a:t>
            </a:r>
          </a:p>
          <a:p>
            <a:r>
              <a:rPr lang="en-GB" dirty="0" smtClean="0"/>
              <a:t>OTN: Over the Network (typically via Internet)</a:t>
            </a:r>
          </a:p>
          <a:p>
            <a:r>
              <a:rPr lang="en-GB" dirty="0" smtClean="0"/>
              <a:t>Local/USB update: An update mechanism where consumers uses a local port, for example USB, to manually update the IRD software. The update will typically have been downloaded from the manufacturer’s website. </a:t>
            </a:r>
          </a:p>
          <a:p>
            <a:r>
              <a:rPr lang="en-GB" dirty="0" smtClean="0"/>
              <a:t>Connectable IRD: An IRD which has the capability to be connect to the Internet, typically via either a wired Ethernet connection or using Wi-Fi.</a:t>
            </a:r>
          </a:p>
          <a:p>
            <a:r>
              <a:rPr lang="en-GB" dirty="0" smtClean="0"/>
              <a:t>Connected IRD: An connectable IRD which is connected to the Internet.</a:t>
            </a:r>
            <a:endParaRPr lang="en-GB" dirty="0"/>
          </a:p>
        </p:txBody>
      </p:sp>
    </p:spTree>
    <p:extLst>
      <p:ext uri="{BB962C8B-B14F-4D97-AF65-F5344CB8AC3E}">
        <p14:creationId xmlns:p14="http://schemas.microsoft.com/office/powerpoint/2010/main" val="181265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today</a:t>
            </a:r>
            <a:endParaRPr lang="en-GB" dirty="0"/>
          </a:p>
        </p:txBody>
      </p:sp>
      <p:sp>
        <p:nvSpPr>
          <p:cNvPr id="7" name="Content Placeholder 6"/>
          <p:cNvSpPr>
            <a:spLocks noGrp="1"/>
          </p:cNvSpPr>
          <p:nvPr>
            <p:ph idx="1"/>
          </p:nvPr>
        </p:nvSpPr>
        <p:spPr/>
        <p:txBody>
          <a:bodyPr>
            <a:normAutofit fontScale="70000" lnSpcReduction="20000"/>
          </a:bodyPr>
          <a:lstStyle/>
          <a:p>
            <a:r>
              <a:rPr lang="en-GB" dirty="0" smtClean="0"/>
              <a:t>NorDig</a:t>
            </a:r>
          </a:p>
          <a:p>
            <a:pPr lvl="1"/>
            <a:r>
              <a:rPr lang="en-GB" dirty="0" smtClean="0"/>
              <a:t>NorDig (Unified 2.5.1) mandates support for OTA</a:t>
            </a:r>
          </a:p>
          <a:p>
            <a:pPr lvl="1"/>
            <a:r>
              <a:rPr lang="en-GB" dirty="0" smtClean="0"/>
              <a:t>Operators are not keen on transmitting OTA SSU image sizes &gt;100MB</a:t>
            </a:r>
          </a:p>
          <a:p>
            <a:pPr lvl="1"/>
            <a:r>
              <a:rPr lang="en-GB" dirty="0" smtClean="0"/>
              <a:t>However OTA is not used in reality for iDTV (since ~ 2011/2012)</a:t>
            </a:r>
          </a:p>
          <a:p>
            <a:pPr lvl="2"/>
            <a:r>
              <a:rPr lang="en-GB" dirty="0" smtClean="0"/>
              <a:t>Operators still report frequent use for STB/PVR (especially operator branded devices)</a:t>
            </a:r>
          </a:p>
          <a:p>
            <a:pPr lvl="2"/>
            <a:r>
              <a:rPr lang="en-GB" dirty="0" smtClean="0"/>
              <a:t>We understand that as more IRDs include connectivity functionality the image size is increasing, hence, in the long term OTA SSU usage will decrease.</a:t>
            </a:r>
          </a:p>
          <a:p>
            <a:pPr marL="0" indent="0">
              <a:buNone/>
            </a:pPr>
            <a:r>
              <a:rPr lang="en-GB" dirty="0" smtClean="0"/>
              <a:t> </a:t>
            </a:r>
          </a:p>
          <a:p>
            <a:r>
              <a:rPr lang="en-GB" dirty="0" smtClean="0"/>
              <a:t>DTG</a:t>
            </a:r>
            <a:endParaRPr lang="en-GB" dirty="0"/>
          </a:p>
          <a:p>
            <a:pPr lvl="1"/>
            <a:r>
              <a:rPr lang="en-GB" dirty="0" smtClean="0"/>
              <a:t>Allows Notifications for image sizes &gt;100MB</a:t>
            </a:r>
          </a:p>
          <a:p>
            <a:pPr lvl="1"/>
            <a:r>
              <a:rPr lang="en-GB" dirty="0" smtClean="0"/>
              <a:t>OTA still mandatory: OTA notification and/or complete SSU over OTA (search/SI + download)</a:t>
            </a:r>
          </a:p>
          <a:p>
            <a:endParaRPr lang="en-GB" dirty="0"/>
          </a:p>
        </p:txBody>
      </p:sp>
    </p:spTree>
    <p:extLst>
      <p:ext uri="{BB962C8B-B14F-4D97-AF65-F5344CB8AC3E}">
        <p14:creationId xmlns:p14="http://schemas.microsoft.com/office/powerpoint/2010/main" val="2714864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Partial Update</a:t>
            </a:r>
            <a:endParaRPr lang="en-GB" dirty="0"/>
          </a:p>
        </p:txBody>
      </p:sp>
      <p:sp>
        <p:nvSpPr>
          <p:cNvPr id="7" name="Content Placeholder 6"/>
          <p:cNvSpPr>
            <a:spLocks noGrp="1"/>
          </p:cNvSpPr>
          <p:nvPr>
            <p:ph idx="1"/>
          </p:nvPr>
        </p:nvSpPr>
        <p:spPr>
          <a:xfrm>
            <a:off x="457200" y="1196752"/>
            <a:ext cx="8435280" cy="5472608"/>
          </a:xfrm>
        </p:spPr>
        <p:txBody>
          <a:bodyPr>
            <a:noAutofit/>
          </a:bodyPr>
          <a:lstStyle/>
          <a:p>
            <a:r>
              <a:rPr lang="en-GB" sz="1600" dirty="0" smtClean="0"/>
              <a:t>Partial updates are another update option which has been considered.</a:t>
            </a:r>
          </a:p>
          <a:p>
            <a:r>
              <a:rPr lang="en-GB" sz="1600" dirty="0" smtClean="0"/>
              <a:t>Historically, IRD software has been delivered as a ‘monolithic’ block and it has not been possible to update small sections of the code.</a:t>
            </a:r>
          </a:p>
          <a:p>
            <a:r>
              <a:rPr lang="en-GB" sz="1600" dirty="0" smtClean="0"/>
              <a:t>It has been proposed that an update mechanism where by small sections of code could be updated either by OTA or OTN.</a:t>
            </a:r>
          </a:p>
          <a:p>
            <a:r>
              <a:rPr lang="en-GB" sz="1600" dirty="0" smtClean="0"/>
              <a:t>Currently partial updates are not supported by IRD (TV) manufacturers for a variety of reasons:</a:t>
            </a:r>
            <a:endParaRPr lang="en-GB" sz="1600" dirty="0"/>
          </a:p>
          <a:p>
            <a:pPr lvl="1"/>
            <a:r>
              <a:rPr lang="en-US" sz="1400" dirty="0" smtClean="0"/>
              <a:t>It </a:t>
            </a:r>
            <a:r>
              <a:rPr lang="en-US" sz="1400" dirty="0"/>
              <a:t>is technically difficult to break architecture down into independent modules</a:t>
            </a:r>
          </a:p>
          <a:p>
            <a:pPr lvl="1"/>
            <a:r>
              <a:rPr lang="en-US" sz="1400" dirty="0" smtClean="0"/>
              <a:t>There </a:t>
            </a:r>
            <a:r>
              <a:rPr lang="en-US" sz="1400" dirty="0"/>
              <a:t>is always some integration between modules and layers which means even partial download in a modern smart TV will be hundreds of </a:t>
            </a:r>
            <a:r>
              <a:rPr lang="en-US" sz="1400" dirty="0" smtClean="0"/>
              <a:t>MB </a:t>
            </a:r>
            <a:r>
              <a:rPr lang="en-US" sz="1400" dirty="0"/>
              <a:t>in size.</a:t>
            </a:r>
          </a:p>
          <a:p>
            <a:pPr lvl="1"/>
            <a:r>
              <a:rPr lang="en-US" sz="1400" dirty="0" smtClean="0"/>
              <a:t>From an SQA </a:t>
            </a:r>
            <a:r>
              <a:rPr lang="en-US" sz="1400" dirty="0"/>
              <a:t>perspective having to </a:t>
            </a:r>
            <a:r>
              <a:rPr lang="en-US" sz="1400" dirty="0" smtClean="0"/>
              <a:t>test and support </a:t>
            </a:r>
            <a:r>
              <a:rPr lang="en-US" sz="1400" dirty="0"/>
              <a:t>many devices in the field with </a:t>
            </a:r>
            <a:r>
              <a:rPr lang="en-US" sz="1400" dirty="0" smtClean="0"/>
              <a:t>different </a:t>
            </a:r>
            <a:r>
              <a:rPr lang="en-US" sz="1400" dirty="0"/>
              <a:t>versions of each </a:t>
            </a:r>
            <a:r>
              <a:rPr lang="en-US" sz="1400" dirty="0" smtClean="0"/>
              <a:t>software  would be almost </a:t>
            </a:r>
            <a:r>
              <a:rPr lang="en-US" sz="1400" dirty="0"/>
              <a:t>impossible to handle. </a:t>
            </a:r>
            <a:endParaRPr lang="en-US" sz="1400" dirty="0" smtClean="0"/>
          </a:p>
          <a:p>
            <a:pPr lvl="2"/>
            <a:r>
              <a:rPr lang="en-US" sz="1400" dirty="0" smtClean="0"/>
              <a:t>With a monolithic software block, </a:t>
            </a:r>
            <a:r>
              <a:rPr lang="en-US" sz="1400" dirty="0"/>
              <a:t>if customer A has </a:t>
            </a:r>
            <a:r>
              <a:rPr lang="en-US" sz="1400" dirty="0" smtClean="0"/>
              <a:t>software </a:t>
            </a:r>
            <a:r>
              <a:rPr lang="en-US" sz="1400" dirty="0"/>
              <a:t>123 and customer B has </a:t>
            </a:r>
            <a:r>
              <a:rPr lang="en-US" sz="1400" dirty="0" smtClean="0"/>
              <a:t>software </a:t>
            </a:r>
            <a:r>
              <a:rPr lang="en-US" sz="1400" dirty="0"/>
              <a:t>124 </a:t>
            </a:r>
            <a:r>
              <a:rPr lang="en-US" sz="1400" dirty="0" smtClean="0"/>
              <a:t>IRD manufacturers </a:t>
            </a:r>
            <a:r>
              <a:rPr lang="en-US" sz="1400" dirty="0"/>
              <a:t>can </a:t>
            </a:r>
            <a:r>
              <a:rPr lang="en-US" sz="1400" dirty="0" smtClean="0"/>
              <a:t>more easily </a:t>
            </a:r>
            <a:r>
              <a:rPr lang="en-US" sz="1400" dirty="0"/>
              <a:t>understand, advise and investigate. </a:t>
            </a:r>
          </a:p>
          <a:p>
            <a:pPr lvl="2"/>
            <a:r>
              <a:rPr lang="en-US" sz="1400" dirty="0"/>
              <a:t>If same scenario with partial solution where RF,SI, EPG, HbbTV, IP, SSU, CI+ all can have different versions. You can have multiple different combinations in the field. </a:t>
            </a:r>
            <a:endParaRPr lang="en-US" sz="1400" dirty="0" smtClean="0"/>
          </a:p>
          <a:p>
            <a:pPr lvl="2"/>
            <a:r>
              <a:rPr lang="en-US" sz="1400" dirty="0" smtClean="0"/>
              <a:t>Safest </a:t>
            </a:r>
            <a:r>
              <a:rPr lang="en-US" sz="1400" dirty="0"/>
              <a:t>solution will be full update</a:t>
            </a:r>
            <a:r>
              <a:rPr lang="en-US" sz="1400" dirty="0" smtClean="0"/>
              <a:t>.</a:t>
            </a:r>
          </a:p>
          <a:p>
            <a:pPr lvl="1"/>
            <a:r>
              <a:rPr lang="en-US" sz="1400" dirty="0" smtClean="0"/>
              <a:t>IRD manufacturers </a:t>
            </a:r>
            <a:r>
              <a:rPr lang="en-US" sz="1400" dirty="0"/>
              <a:t>only make SSU </a:t>
            </a:r>
            <a:r>
              <a:rPr lang="en-US" sz="1400" dirty="0" smtClean="0"/>
              <a:t>updates if there are </a:t>
            </a:r>
            <a:r>
              <a:rPr lang="en-US" sz="1400" dirty="0"/>
              <a:t>critical issues to </a:t>
            </a:r>
            <a:r>
              <a:rPr lang="en-US" sz="1400" dirty="0" smtClean="0"/>
              <a:t>fix  </a:t>
            </a:r>
          </a:p>
          <a:p>
            <a:pPr lvl="1"/>
            <a:r>
              <a:rPr lang="en-US" sz="1400" dirty="0" smtClean="0"/>
              <a:t>Partial upgrade </a:t>
            </a:r>
            <a:r>
              <a:rPr lang="en-US" sz="1400" dirty="0"/>
              <a:t>would mean </a:t>
            </a:r>
            <a:r>
              <a:rPr lang="en-US" sz="1400" dirty="0" smtClean="0"/>
              <a:t>significantly increase test </a:t>
            </a:r>
            <a:r>
              <a:rPr lang="en-US" sz="1400" dirty="0"/>
              <a:t>time before rolling </a:t>
            </a:r>
            <a:r>
              <a:rPr lang="en-US" sz="1400" dirty="0" smtClean="0"/>
              <a:t>out fixes which is not optimal for an urgent fix.</a:t>
            </a:r>
          </a:p>
          <a:p>
            <a:pPr lvl="1"/>
            <a:r>
              <a:rPr lang="en-US" sz="1400" dirty="0" smtClean="0"/>
              <a:t>(However “Smart-TV” today frequently update partial but only for their apps, which is not normally part of the IRD functionality/core software)</a:t>
            </a:r>
          </a:p>
        </p:txBody>
      </p:sp>
    </p:spTree>
    <p:extLst>
      <p:ext uri="{BB962C8B-B14F-4D97-AF65-F5344CB8AC3E}">
        <p14:creationId xmlns:p14="http://schemas.microsoft.com/office/powerpoint/2010/main" val="1150632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Options</a:t>
            </a:r>
            <a:endParaRPr lang="en-GB" dirty="0"/>
          </a:p>
        </p:txBody>
      </p:sp>
      <p:sp>
        <p:nvSpPr>
          <p:cNvPr id="3" name="Content Placeholder 2"/>
          <p:cNvSpPr>
            <a:spLocks noGrp="1"/>
          </p:cNvSpPr>
          <p:nvPr>
            <p:ph idx="1"/>
          </p:nvPr>
        </p:nvSpPr>
        <p:spPr>
          <a:xfrm>
            <a:off x="179512" y="1556792"/>
            <a:ext cx="8507288" cy="4781128"/>
          </a:xfrm>
        </p:spPr>
        <p:txBody>
          <a:bodyPr>
            <a:normAutofit fontScale="85000" lnSpcReduction="10000"/>
          </a:bodyPr>
          <a:lstStyle/>
          <a:p>
            <a:pPr marL="514350" indent="-514350">
              <a:buFont typeface="+mj-lt"/>
              <a:buAutoNum type="arabicPeriod"/>
            </a:pPr>
            <a:r>
              <a:rPr lang="en-GB" sz="2800" dirty="0" smtClean="0"/>
              <a:t>OTA search + OTA download </a:t>
            </a:r>
            <a:r>
              <a:rPr lang="en-GB" sz="2000" dirty="0" smtClean="0"/>
              <a:t>(</a:t>
            </a:r>
            <a:r>
              <a:rPr lang="en-GB" sz="2000" dirty="0" err="1" smtClean="0"/>
              <a:t>update_type</a:t>
            </a:r>
            <a:r>
              <a:rPr lang="en-GB" sz="2000" dirty="0" smtClean="0"/>
              <a:t> 1 or 2)</a:t>
            </a:r>
          </a:p>
          <a:p>
            <a:pPr marL="514350" indent="-514350">
              <a:buFont typeface="+mj-lt"/>
              <a:buAutoNum type="arabicPeriod"/>
            </a:pPr>
            <a:r>
              <a:rPr lang="en-GB" sz="2800" dirty="0" smtClean="0"/>
              <a:t>OTA search + OTN download </a:t>
            </a:r>
            <a:r>
              <a:rPr lang="en-GB" sz="2000" dirty="0" smtClean="0"/>
              <a:t>(</a:t>
            </a:r>
            <a:r>
              <a:rPr lang="en-GB" sz="2000" dirty="0" err="1" smtClean="0"/>
              <a:t>update_type</a:t>
            </a:r>
            <a:r>
              <a:rPr lang="en-GB" sz="2000" dirty="0" smtClean="0"/>
              <a:t> </a:t>
            </a:r>
            <a:r>
              <a:rPr lang="en-GB" sz="2000" dirty="0" smtClean="0"/>
              <a:t>3, SSU over the return channel)*</a:t>
            </a:r>
            <a:endParaRPr lang="en-GB" sz="2800" dirty="0" smtClean="0"/>
          </a:p>
          <a:p>
            <a:pPr marL="514350" indent="-514350">
              <a:buFont typeface="+mj-lt"/>
              <a:buAutoNum type="arabicPeriod"/>
            </a:pPr>
            <a:r>
              <a:rPr lang="en-GB" sz="2800" dirty="0" smtClean="0"/>
              <a:t>OTA Notification </a:t>
            </a:r>
            <a:r>
              <a:rPr lang="en-GB" sz="2000" dirty="0" smtClean="0"/>
              <a:t>(OTA search</a:t>
            </a:r>
            <a:r>
              <a:rPr lang="en-GB" sz="2000" dirty="0"/>
              <a:t>) </a:t>
            </a:r>
            <a:r>
              <a:rPr lang="en-GB" sz="2800" dirty="0" smtClean="0"/>
              <a:t>+ OTN/local update </a:t>
            </a:r>
            <a:r>
              <a:rPr lang="en-GB" sz="2000" dirty="0" smtClean="0"/>
              <a:t>(</a:t>
            </a:r>
            <a:r>
              <a:rPr lang="en-GB" sz="2000" dirty="0" err="1" smtClean="0"/>
              <a:t>update_type</a:t>
            </a:r>
            <a:r>
              <a:rPr lang="en-GB" sz="2000" dirty="0" smtClean="0"/>
              <a:t> </a:t>
            </a:r>
            <a:r>
              <a:rPr lang="en-GB" sz="2000" dirty="0" smtClean="0"/>
              <a:t>4, SSU over the Internet)</a:t>
            </a:r>
            <a:endParaRPr lang="en-GB" sz="2800" dirty="0" smtClean="0"/>
          </a:p>
          <a:p>
            <a:pPr marL="514350" indent="-514350">
              <a:buFont typeface="+mj-lt"/>
              <a:buAutoNum type="arabicPeriod"/>
            </a:pPr>
            <a:r>
              <a:rPr lang="en-GB" sz="2800" dirty="0" smtClean="0"/>
              <a:t>OTN search + OTN download</a:t>
            </a:r>
          </a:p>
          <a:p>
            <a:pPr marL="514350" indent="-514350">
              <a:buFont typeface="+mj-lt"/>
              <a:buAutoNum type="arabicPeriod"/>
            </a:pPr>
            <a:r>
              <a:rPr lang="en-GB" sz="2800" dirty="0" smtClean="0"/>
              <a:t>Local update (e.g. USB)</a:t>
            </a:r>
          </a:p>
          <a:p>
            <a:endParaRPr lang="en-GB" sz="2800" dirty="0"/>
          </a:p>
          <a:p>
            <a:pPr marL="0" indent="0">
              <a:buNone/>
            </a:pPr>
            <a:r>
              <a:rPr lang="en-GB" sz="2400" dirty="0" smtClean="0"/>
              <a:t>OTA Over the Air/broadcast (-T/-T2/-S/-S2/-C/-C2), </a:t>
            </a:r>
          </a:p>
          <a:p>
            <a:pPr marL="0" indent="0">
              <a:buNone/>
            </a:pPr>
            <a:r>
              <a:rPr lang="en-GB" sz="2400" dirty="0" smtClean="0"/>
              <a:t>OTN Over the </a:t>
            </a:r>
            <a:r>
              <a:rPr lang="en-GB" sz="2400" dirty="0" smtClean="0"/>
              <a:t>Network/broadband</a:t>
            </a:r>
          </a:p>
          <a:p>
            <a:pPr marL="0" indent="0">
              <a:buNone/>
            </a:pPr>
            <a:endParaRPr lang="en-GB" sz="2400" dirty="0" smtClean="0">
              <a:solidFill>
                <a:srgbClr val="FF0000"/>
              </a:solidFill>
            </a:endParaRPr>
          </a:p>
          <a:p>
            <a:pPr marL="0" indent="0">
              <a:buNone/>
            </a:pPr>
            <a:r>
              <a:rPr lang="en-GB" sz="2100" dirty="0" smtClean="0"/>
              <a:t>* Update type 3 defined early y2000 when “connected” IRD where using dedicated return channel to operator instead of via open Internet. SSU group do not believe this is an option that anyone will use anymore and not proposed as option for the future. </a:t>
            </a:r>
            <a:endParaRPr lang="en-GB" sz="2100" dirty="0"/>
          </a:p>
        </p:txBody>
      </p:sp>
    </p:spTree>
    <p:extLst>
      <p:ext uri="{BB962C8B-B14F-4D97-AF65-F5344CB8AC3E}">
        <p14:creationId xmlns:p14="http://schemas.microsoft.com/office/powerpoint/2010/main" val="464285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OTA search + OTA download</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Technology is:</a:t>
            </a:r>
          </a:p>
          <a:p>
            <a:pPr lvl="1"/>
            <a:r>
              <a:rPr lang="en-GB" dirty="0" smtClean="0"/>
              <a:t>Reliable, proven and well known:</a:t>
            </a:r>
          </a:p>
          <a:p>
            <a:pPr lvl="1"/>
            <a:r>
              <a:rPr lang="en-GB" dirty="0" smtClean="0"/>
              <a:t>Legacy technology: </a:t>
            </a:r>
            <a:r>
              <a:rPr lang="en-GB" sz="2600" dirty="0" smtClean="0"/>
              <a:t>(originated in NorDig from 1998) </a:t>
            </a:r>
          </a:p>
          <a:p>
            <a:pPr lvl="2"/>
            <a:r>
              <a:rPr lang="en-GB" dirty="0" smtClean="0"/>
              <a:t>More practical alternatives available today.</a:t>
            </a:r>
          </a:p>
          <a:p>
            <a:pPr lvl="1"/>
            <a:r>
              <a:rPr lang="en-GB" dirty="0" smtClean="0"/>
              <a:t>Able to reach all IRDs specifically the ones that are not connected</a:t>
            </a:r>
          </a:p>
          <a:p>
            <a:pPr lvl="2"/>
            <a:r>
              <a:rPr lang="en-GB" dirty="0"/>
              <a:t>Except where a TV sets is connected to an STB (the updates may not happen)</a:t>
            </a:r>
          </a:p>
          <a:p>
            <a:pPr lvl="2"/>
            <a:r>
              <a:rPr lang="en-GB" dirty="0"/>
              <a:t>OTAs will only reach IRDs where the broadcast platforms provides SSU playout (engineering channel)</a:t>
            </a:r>
          </a:p>
          <a:p>
            <a:pPr lvl="1"/>
            <a:r>
              <a:rPr lang="en-GB" dirty="0"/>
              <a:t>Implemented by </a:t>
            </a:r>
            <a:r>
              <a:rPr lang="en-GB" dirty="0" smtClean="0"/>
              <a:t>all</a:t>
            </a:r>
            <a:r>
              <a:rPr lang="en-GB" dirty="0"/>
              <a:t> </a:t>
            </a:r>
            <a:r>
              <a:rPr lang="en-GB" dirty="0" smtClean="0"/>
              <a:t>IRDs but not </a:t>
            </a:r>
            <a:r>
              <a:rPr lang="en-GB" dirty="0"/>
              <a:t>useable in </a:t>
            </a:r>
            <a:r>
              <a:rPr lang="en-GB" dirty="0" smtClean="0"/>
              <a:t>practice for modern TV sets / Connected devices </a:t>
            </a:r>
            <a:endParaRPr lang="en-GB" dirty="0">
              <a:solidFill>
                <a:srgbClr val="0070C0"/>
              </a:solidFill>
            </a:endParaRPr>
          </a:p>
          <a:p>
            <a:pPr lvl="2"/>
            <a:r>
              <a:rPr lang="en-GB" dirty="0" smtClean="0"/>
              <a:t>This is due to SSU image size having become too large to broadcast as file sizes routinely exceed 500MB to 1GB in size.</a:t>
            </a:r>
          </a:p>
          <a:p>
            <a:pPr lvl="2"/>
            <a:r>
              <a:rPr lang="en-GB" dirty="0" smtClean="0"/>
              <a:t>Engineering channels normally offer limited capacity like 100kbps</a:t>
            </a:r>
          </a:p>
          <a:p>
            <a:pPr lvl="1"/>
            <a:r>
              <a:rPr lang="en-GB" dirty="0"/>
              <a:t>OTN is used </a:t>
            </a:r>
            <a:r>
              <a:rPr lang="en-GB" dirty="0" smtClean="0"/>
              <a:t>regularly instead (especially for TV sets)</a:t>
            </a:r>
            <a:endParaRPr lang="en-GB" dirty="0"/>
          </a:p>
          <a:p>
            <a:r>
              <a:rPr lang="en-GB" dirty="0" smtClean="0"/>
              <a:t>OTA Testing </a:t>
            </a:r>
            <a:r>
              <a:rPr lang="en-GB" dirty="0"/>
              <a:t>issues exist for very large </a:t>
            </a:r>
            <a:r>
              <a:rPr lang="en-GB" dirty="0" smtClean="0"/>
              <a:t>images</a:t>
            </a:r>
          </a:p>
          <a:p>
            <a:pPr lvl="1"/>
            <a:r>
              <a:rPr lang="en-GB" dirty="0" smtClean="0"/>
              <a:t>Significant engineering/certification resource is spent fixing issues each year</a:t>
            </a:r>
          </a:p>
          <a:p>
            <a:pPr lvl="1"/>
            <a:endParaRPr lang="en-GB" dirty="0"/>
          </a:p>
          <a:p>
            <a:pPr lvl="1"/>
            <a:endParaRPr lang="en-GB" dirty="0" smtClean="0"/>
          </a:p>
        </p:txBody>
      </p:sp>
    </p:spTree>
    <p:extLst>
      <p:ext uri="{BB962C8B-B14F-4D97-AF65-F5344CB8AC3E}">
        <p14:creationId xmlns:p14="http://schemas.microsoft.com/office/powerpoint/2010/main" val="97753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OTA Notification + OTN/local download</a:t>
            </a:r>
            <a:endParaRPr lang="en-GB" sz="3600" dirty="0"/>
          </a:p>
        </p:txBody>
      </p:sp>
      <p:sp>
        <p:nvSpPr>
          <p:cNvPr id="3" name="Content Placeholder 2"/>
          <p:cNvSpPr>
            <a:spLocks noGrp="1"/>
          </p:cNvSpPr>
          <p:nvPr>
            <p:ph idx="1"/>
          </p:nvPr>
        </p:nvSpPr>
        <p:spPr>
          <a:xfrm>
            <a:off x="251520" y="1268760"/>
            <a:ext cx="8229600" cy="4525963"/>
          </a:xfrm>
        </p:spPr>
        <p:txBody>
          <a:bodyPr>
            <a:noAutofit/>
          </a:bodyPr>
          <a:lstStyle/>
          <a:p>
            <a:r>
              <a:rPr lang="en-GB" sz="1600" dirty="0" smtClean="0"/>
              <a:t>Reach “all” IRDs </a:t>
            </a:r>
          </a:p>
          <a:p>
            <a:pPr lvl="1"/>
            <a:r>
              <a:rPr lang="en-GB" sz="1400" dirty="0" smtClean="0"/>
              <a:t>Notifications would be able to reach </a:t>
            </a:r>
            <a:r>
              <a:rPr lang="en-GB" sz="1400" u="sng" dirty="0" smtClean="0"/>
              <a:t>all</a:t>
            </a:r>
            <a:r>
              <a:rPr lang="en-GB" sz="1400" dirty="0" smtClean="0"/>
              <a:t> IRD’s that receive broadcast services</a:t>
            </a:r>
          </a:p>
          <a:p>
            <a:pPr lvl="1"/>
            <a:r>
              <a:rPr lang="en-GB" sz="1400" dirty="0" smtClean="0"/>
              <a:t>Requires good Internet connection (or user could receive SSU </a:t>
            </a:r>
            <a:r>
              <a:rPr lang="en-GB" sz="1400" dirty="0" err="1" smtClean="0"/>
              <a:t>sw</a:t>
            </a:r>
            <a:r>
              <a:rPr lang="en-GB" sz="1400" dirty="0" smtClean="0"/>
              <a:t> via post on a USB memory stick, requires that the user contact and register the IRD to the manufacture)</a:t>
            </a:r>
          </a:p>
          <a:p>
            <a:pPr lvl="1"/>
            <a:r>
              <a:rPr lang="en-GB" sz="1400" dirty="0" smtClean="0"/>
              <a:t>Consequently OTA notifications may not resolve any fundamental users’ Internet limitations.</a:t>
            </a:r>
          </a:p>
          <a:p>
            <a:pPr lvl="2"/>
            <a:r>
              <a:rPr lang="en-GB" sz="1200" dirty="0" smtClean="0"/>
              <a:t>Limitations include Internet speed/download limits / coverage</a:t>
            </a:r>
          </a:p>
          <a:p>
            <a:r>
              <a:rPr lang="en-GB" sz="1600" dirty="0" smtClean="0"/>
              <a:t>Based on DSMCC for the OTA notification  </a:t>
            </a:r>
          </a:p>
          <a:p>
            <a:pPr lvl="1"/>
            <a:r>
              <a:rPr lang="en-GB" sz="1400" dirty="0" smtClean="0"/>
              <a:t>Reuse same core DSMCC software code in the IRD as used by SSU for OTA download</a:t>
            </a:r>
          </a:p>
          <a:p>
            <a:pPr lvl="1"/>
            <a:r>
              <a:rPr lang="en-GB" sz="1400" dirty="0" smtClean="0"/>
              <a:t>Notifications need software development and may/will require IRD to connect to network (Internet) once notification is issued</a:t>
            </a:r>
          </a:p>
          <a:p>
            <a:pPr lvl="2"/>
            <a:r>
              <a:rPr lang="en-GB" sz="1200" dirty="0" smtClean="0"/>
              <a:t>Increases development time</a:t>
            </a:r>
          </a:p>
          <a:p>
            <a:pPr lvl="2"/>
            <a:r>
              <a:rPr lang="en-GB" sz="1200" dirty="0" smtClean="0"/>
              <a:t>Impact </a:t>
            </a:r>
            <a:r>
              <a:rPr lang="en-GB" sz="1200" dirty="0"/>
              <a:t>on </a:t>
            </a:r>
            <a:r>
              <a:rPr lang="en-GB" sz="1200" dirty="0" smtClean="0"/>
              <a:t>manufacturers network</a:t>
            </a:r>
            <a:r>
              <a:rPr lang="en-GB" sz="1200" dirty="0"/>
              <a:t>: </a:t>
            </a:r>
            <a:r>
              <a:rPr lang="en-GB" sz="1200" dirty="0" smtClean="0"/>
              <a:t>unclear</a:t>
            </a:r>
          </a:p>
          <a:p>
            <a:pPr lvl="1"/>
            <a:r>
              <a:rPr lang="en-GB" sz="1400" dirty="0" smtClean="0"/>
              <a:t>When would a Notification be issued?</a:t>
            </a:r>
          </a:p>
          <a:p>
            <a:pPr lvl="2"/>
            <a:r>
              <a:rPr lang="en-GB" sz="1200" dirty="0" smtClean="0"/>
              <a:t>Assumed mainly used for critical corrections/debug </a:t>
            </a:r>
          </a:p>
          <a:p>
            <a:pPr lvl="3"/>
            <a:r>
              <a:rPr lang="en-GB" sz="1100" dirty="0" smtClean="0"/>
              <a:t>Frequency of use by IRD manufacturers is expected to be low (probably less for TV sets than for STBs)</a:t>
            </a:r>
          </a:p>
          <a:p>
            <a:pPr lvl="2"/>
            <a:r>
              <a:rPr lang="en-GB" sz="1200" dirty="0" smtClean="0"/>
              <a:t>Adding important functionalities (e.g. OTN), more likely for STBs.</a:t>
            </a:r>
          </a:p>
          <a:p>
            <a:pPr lvl="2"/>
            <a:r>
              <a:rPr lang="en-GB" sz="1200" dirty="0" smtClean="0"/>
              <a:t>A non-connected IRD that is working correctly probably does not need a software update and is comparatively secure.</a:t>
            </a:r>
          </a:p>
          <a:p>
            <a:pPr lvl="1"/>
            <a:r>
              <a:rPr lang="en-GB" sz="1400" dirty="0" smtClean="0"/>
              <a:t>A new testing scheme will be needed by CE manufacturers &amp; operators </a:t>
            </a:r>
          </a:p>
          <a:p>
            <a:pPr lvl="2"/>
            <a:r>
              <a:rPr lang="en-GB" sz="1200" dirty="0" smtClean="0"/>
              <a:t>This would then also need to be added to the NorDig Test Plan</a:t>
            </a:r>
          </a:p>
          <a:p>
            <a:pPr lvl="1"/>
            <a:r>
              <a:rPr lang="en-GB" sz="1400" dirty="0" smtClean="0"/>
              <a:t>Reduces IRD test time &amp; overheads</a:t>
            </a:r>
          </a:p>
          <a:p>
            <a:pPr lvl="1"/>
            <a:r>
              <a:rPr lang="en-GB" sz="1400" dirty="0" smtClean="0"/>
              <a:t>Provides a potentially useful mechanism to communicate with customers</a:t>
            </a:r>
            <a:endParaRPr lang="en-GB" sz="1400" dirty="0"/>
          </a:p>
          <a:p>
            <a:endParaRPr lang="en-GB" sz="1600" dirty="0" smtClean="0"/>
          </a:p>
        </p:txBody>
      </p:sp>
    </p:spTree>
    <p:extLst>
      <p:ext uri="{BB962C8B-B14F-4D97-AF65-F5344CB8AC3E}">
        <p14:creationId xmlns:p14="http://schemas.microsoft.com/office/powerpoint/2010/main" val="2122078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600" dirty="0" smtClean="0"/>
              <a:t>OTN Search + OTN download</a:t>
            </a:r>
            <a:endParaRPr lang="en-GB" sz="3600" dirty="0"/>
          </a:p>
        </p:txBody>
      </p:sp>
      <p:sp>
        <p:nvSpPr>
          <p:cNvPr id="3" name="Content Placeholder 2"/>
          <p:cNvSpPr>
            <a:spLocks noGrp="1"/>
          </p:cNvSpPr>
          <p:nvPr>
            <p:ph idx="1"/>
          </p:nvPr>
        </p:nvSpPr>
        <p:spPr>
          <a:xfrm>
            <a:off x="251520" y="1268760"/>
            <a:ext cx="8229600" cy="4525963"/>
          </a:xfrm>
        </p:spPr>
        <p:txBody>
          <a:bodyPr>
            <a:noAutofit/>
          </a:bodyPr>
          <a:lstStyle/>
          <a:p>
            <a:r>
              <a:rPr lang="en-GB" sz="1600" dirty="0" smtClean="0">
                <a:solidFill>
                  <a:srgbClr val="00B0F0"/>
                </a:solidFill>
              </a:rPr>
              <a:t>Placeholder if needed (AP Richard)</a:t>
            </a:r>
            <a:endParaRPr lang="en-GB" sz="1400" dirty="0">
              <a:solidFill>
                <a:srgbClr val="00B0F0"/>
              </a:solidFill>
            </a:endParaRPr>
          </a:p>
          <a:p>
            <a:endParaRPr lang="en-GB" sz="1600" dirty="0" smtClean="0">
              <a:solidFill>
                <a:srgbClr val="00B0F0"/>
              </a:solidFill>
            </a:endParaRPr>
          </a:p>
        </p:txBody>
      </p:sp>
    </p:spTree>
    <p:extLst>
      <p:ext uri="{BB962C8B-B14F-4D97-AF65-F5344CB8AC3E}">
        <p14:creationId xmlns:p14="http://schemas.microsoft.com/office/powerpoint/2010/main" val="3037943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2334"/>
          </a:xfrm>
        </p:spPr>
        <p:txBody>
          <a:bodyPr>
            <a:normAutofit/>
          </a:bodyPr>
          <a:lstStyle/>
          <a:p>
            <a:r>
              <a:rPr lang="en-GB" sz="2800" u="sng" dirty="0" smtClean="0"/>
              <a:t>Illustration:</a:t>
            </a:r>
            <a:r>
              <a:rPr lang="en-GB" sz="2800" dirty="0" smtClean="0"/>
              <a:t> General trend of SSU over the years</a:t>
            </a:r>
            <a:endParaRPr lang="en-GB" sz="2800" dirty="0"/>
          </a:p>
        </p:txBody>
      </p:sp>
      <p:cxnSp>
        <p:nvCxnSpPr>
          <p:cNvPr id="6" name="Straight Arrow Connector 5"/>
          <p:cNvCxnSpPr/>
          <p:nvPr/>
        </p:nvCxnSpPr>
        <p:spPr>
          <a:xfrm>
            <a:off x="1259632" y="5877272"/>
            <a:ext cx="6768752"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1403648" y="1844824"/>
            <a:ext cx="8384" cy="4184848"/>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35696" y="5801072"/>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13642" y="5805264"/>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04209" y="5944405"/>
            <a:ext cx="756938" cy="369332"/>
          </a:xfrm>
          <a:prstGeom prst="rect">
            <a:avLst/>
          </a:prstGeom>
          <a:noFill/>
        </p:spPr>
        <p:txBody>
          <a:bodyPr wrap="none" rtlCol="0">
            <a:spAutoFit/>
          </a:bodyPr>
          <a:lstStyle/>
          <a:p>
            <a:r>
              <a:rPr lang="en-US" dirty="0" smtClean="0"/>
              <a:t>y2000</a:t>
            </a:r>
            <a:endParaRPr lang="en-US" dirty="0"/>
          </a:p>
        </p:txBody>
      </p:sp>
      <p:sp>
        <p:nvSpPr>
          <p:cNvPr id="13" name="TextBox 12"/>
          <p:cNvSpPr txBox="1"/>
          <p:nvPr/>
        </p:nvSpPr>
        <p:spPr>
          <a:xfrm>
            <a:off x="5687270" y="5953473"/>
            <a:ext cx="756938" cy="369332"/>
          </a:xfrm>
          <a:prstGeom prst="rect">
            <a:avLst/>
          </a:prstGeom>
          <a:noFill/>
        </p:spPr>
        <p:txBody>
          <a:bodyPr wrap="none" rtlCol="0">
            <a:spAutoFit/>
          </a:bodyPr>
          <a:lstStyle/>
          <a:p>
            <a:r>
              <a:rPr lang="en-US" dirty="0" smtClean="0"/>
              <a:t>y2016</a:t>
            </a:r>
            <a:endParaRPr lang="en-US" dirty="0"/>
          </a:p>
        </p:txBody>
      </p:sp>
      <p:sp>
        <p:nvSpPr>
          <p:cNvPr id="18" name="TextBox 17"/>
          <p:cNvSpPr txBox="1"/>
          <p:nvPr/>
        </p:nvSpPr>
        <p:spPr>
          <a:xfrm>
            <a:off x="6198810" y="1286440"/>
            <a:ext cx="2245808" cy="369332"/>
          </a:xfrm>
          <a:prstGeom prst="rect">
            <a:avLst/>
          </a:prstGeom>
          <a:noFill/>
        </p:spPr>
        <p:txBody>
          <a:bodyPr wrap="none" rtlCol="0">
            <a:spAutoFit/>
          </a:bodyPr>
          <a:lstStyle/>
          <a:p>
            <a:r>
              <a:rPr lang="en-US" dirty="0" smtClean="0">
                <a:solidFill>
                  <a:srgbClr val="00B050"/>
                </a:solidFill>
              </a:rPr>
              <a:t>IRD SSU size (average)</a:t>
            </a:r>
            <a:endParaRPr lang="en-US" dirty="0">
              <a:solidFill>
                <a:srgbClr val="00B050"/>
              </a:solidFill>
            </a:endParaRPr>
          </a:p>
        </p:txBody>
      </p:sp>
      <p:sp>
        <p:nvSpPr>
          <p:cNvPr id="20" name="Freeform 19"/>
          <p:cNvSpPr/>
          <p:nvPr/>
        </p:nvSpPr>
        <p:spPr>
          <a:xfrm>
            <a:off x="1803400" y="924844"/>
            <a:ext cx="4754306" cy="452038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Lst>
            <a:ahLst/>
            <a:cxnLst>
              <a:cxn ang="0">
                <a:pos x="connsiteX0" y="connsiteY0"/>
              </a:cxn>
              <a:cxn ang="0">
                <a:pos x="connsiteX1" y="connsiteY1"/>
              </a:cxn>
              <a:cxn ang="0">
                <a:pos x="connsiteX2" y="connsiteY2"/>
              </a:cxn>
            </a:cxnLst>
            <a:rect l="l" t="t" r="r" b="b"/>
            <a:pathLst>
              <a:path w="4754306" h="4520380">
                <a:moveTo>
                  <a:pt x="0" y="4520380"/>
                </a:moveTo>
                <a:cubicBezTo>
                  <a:pt x="995687" y="4345038"/>
                  <a:pt x="1239205" y="4280309"/>
                  <a:pt x="2003322" y="3785009"/>
                </a:cubicBezTo>
                <a:cubicBezTo>
                  <a:pt x="2767439" y="3289709"/>
                  <a:pt x="4177514" y="675149"/>
                  <a:pt x="4754306" y="0"/>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21" name="TextBox 20"/>
          <p:cNvSpPr txBox="1"/>
          <p:nvPr/>
        </p:nvSpPr>
        <p:spPr>
          <a:xfrm>
            <a:off x="6557706" y="2473613"/>
            <a:ext cx="2105448" cy="646331"/>
          </a:xfrm>
          <a:prstGeom prst="rect">
            <a:avLst/>
          </a:prstGeom>
          <a:noFill/>
        </p:spPr>
        <p:txBody>
          <a:bodyPr wrap="none" rtlCol="0">
            <a:spAutoFit/>
          </a:bodyPr>
          <a:lstStyle/>
          <a:p>
            <a:r>
              <a:rPr lang="en-US" dirty="0" smtClean="0">
                <a:solidFill>
                  <a:srgbClr val="0070C0"/>
                </a:solidFill>
              </a:rPr>
              <a:t># </a:t>
            </a:r>
            <a:r>
              <a:rPr lang="en-US" dirty="0">
                <a:solidFill>
                  <a:srgbClr val="0070C0"/>
                </a:solidFill>
              </a:rPr>
              <a:t>of IRDs connected </a:t>
            </a:r>
            <a:endParaRPr lang="en-US" dirty="0" smtClean="0">
              <a:solidFill>
                <a:srgbClr val="0070C0"/>
              </a:solidFill>
            </a:endParaRPr>
          </a:p>
          <a:p>
            <a:r>
              <a:rPr lang="en-US" dirty="0" smtClean="0">
                <a:solidFill>
                  <a:srgbClr val="0070C0"/>
                </a:solidFill>
              </a:rPr>
              <a:t>   to Internet</a:t>
            </a:r>
            <a:endParaRPr lang="en-US" dirty="0">
              <a:solidFill>
                <a:srgbClr val="0070C0"/>
              </a:solidFill>
            </a:endParaRPr>
          </a:p>
        </p:txBody>
      </p:sp>
      <p:sp>
        <p:nvSpPr>
          <p:cNvPr id="22" name="Freeform 21"/>
          <p:cNvSpPr/>
          <p:nvPr/>
        </p:nvSpPr>
        <p:spPr>
          <a:xfrm>
            <a:off x="1810296" y="2501900"/>
            <a:ext cx="4688778" cy="327660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3036668"/>
              <a:gd name="connsiteX1" fmla="*/ 2273300 w 4584700"/>
              <a:gd name="connsiteY1" fmla="*/ 2806700 h 3036668"/>
              <a:gd name="connsiteX2" fmla="*/ 4584700 w 4584700"/>
              <a:gd name="connsiteY2" fmla="*/ 0 h 3036668"/>
              <a:gd name="connsiteX0" fmla="*/ 0 w 4584700"/>
              <a:gd name="connsiteY0" fmla="*/ 2971800 h 3075656"/>
              <a:gd name="connsiteX1" fmla="*/ 2273300 w 4584700"/>
              <a:gd name="connsiteY1" fmla="*/ 2806700 h 3075656"/>
              <a:gd name="connsiteX2" fmla="*/ 4584700 w 4584700"/>
              <a:gd name="connsiteY2" fmla="*/ 0 h 3075656"/>
              <a:gd name="connsiteX0" fmla="*/ 0 w 4584700"/>
              <a:gd name="connsiteY0" fmla="*/ 2971800 h 2998840"/>
              <a:gd name="connsiteX1" fmla="*/ 2273300 w 4584700"/>
              <a:gd name="connsiteY1" fmla="*/ 2806700 h 2998840"/>
              <a:gd name="connsiteX2" fmla="*/ 4584700 w 4584700"/>
              <a:gd name="connsiteY2" fmla="*/ 0 h 2998840"/>
              <a:gd name="connsiteX0" fmla="*/ 0 w 4584700"/>
              <a:gd name="connsiteY0" fmla="*/ 2971800 h 2971800"/>
              <a:gd name="connsiteX1" fmla="*/ 2032000 w 4584700"/>
              <a:gd name="connsiteY1" fmla="*/ 2679700 h 2971800"/>
              <a:gd name="connsiteX2" fmla="*/ 4584700 w 4584700"/>
              <a:gd name="connsiteY2" fmla="*/ 0 h 2971800"/>
              <a:gd name="connsiteX0" fmla="*/ 0 w 4688778"/>
              <a:gd name="connsiteY0" fmla="*/ 3276600 h 3276600"/>
              <a:gd name="connsiteX1" fmla="*/ 2032000 w 4688778"/>
              <a:gd name="connsiteY1" fmla="*/ 2984500 h 3276600"/>
              <a:gd name="connsiteX2" fmla="*/ 4688778 w 4688778"/>
              <a:gd name="connsiteY2" fmla="*/ 0 h 3276600"/>
              <a:gd name="connsiteX0" fmla="*/ 0 w 4688778"/>
              <a:gd name="connsiteY0" fmla="*/ 3276600 h 3276600"/>
              <a:gd name="connsiteX1" fmla="*/ 2032000 w 4688778"/>
              <a:gd name="connsiteY1" fmla="*/ 2984500 h 3276600"/>
              <a:gd name="connsiteX2" fmla="*/ 4688778 w 4688778"/>
              <a:gd name="connsiteY2" fmla="*/ 0 h 3276600"/>
            </a:gdLst>
            <a:ahLst/>
            <a:cxnLst>
              <a:cxn ang="0">
                <a:pos x="connsiteX0" y="connsiteY0"/>
              </a:cxn>
              <a:cxn ang="0">
                <a:pos x="connsiteX1" y="connsiteY1"/>
              </a:cxn>
              <a:cxn ang="0">
                <a:pos x="connsiteX2" y="connsiteY2"/>
              </a:cxn>
            </a:cxnLst>
            <a:rect l="l" t="t" r="r" b="b"/>
            <a:pathLst>
              <a:path w="4688778" h="3276600">
                <a:moveTo>
                  <a:pt x="0" y="3276600"/>
                </a:moveTo>
                <a:cubicBezTo>
                  <a:pt x="1027641" y="3263900"/>
                  <a:pt x="1115483" y="3289300"/>
                  <a:pt x="2032000" y="2984500"/>
                </a:cubicBezTo>
                <a:cubicBezTo>
                  <a:pt x="2948517" y="2679700"/>
                  <a:pt x="4679769" y="1265353"/>
                  <a:pt x="4688778"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flipV="1">
            <a:off x="1830580" y="2128653"/>
            <a:ext cx="4393239" cy="2921959"/>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15167"/>
              <a:gd name="connsiteY0" fmla="*/ 2874411 h 2874411"/>
              <a:gd name="connsiteX1" fmla="*/ 1133846 w 4415167"/>
              <a:gd name="connsiteY1" fmla="*/ 2856463 h 2874411"/>
              <a:gd name="connsiteX2" fmla="*/ 1846007 w 4415167"/>
              <a:gd name="connsiteY2" fmla="*/ 2502424 h 2874411"/>
              <a:gd name="connsiteX3" fmla="*/ 4415167 w 4415167"/>
              <a:gd name="connsiteY3" fmla="*/ 0 h 2874411"/>
            </a:gdLst>
            <a:ahLst/>
            <a:cxnLst>
              <a:cxn ang="0">
                <a:pos x="connsiteX0" y="connsiteY0"/>
              </a:cxn>
              <a:cxn ang="0">
                <a:pos x="connsiteX1" y="connsiteY1"/>
              </a:cxn>
              <a:cxn ang="0">
                <a:pos x="connsiteX2" y="connsiteY2"/>
              </a:cxn>
              <a:cxn ang="0">
                <a:pos x="connsiteX3" y="connsiteY3"/>
              </a:cxn>
            </a:cxnLst>
            <a:rect l="l" t="t" r="r" b="b"/>
            <a:pathLst>
              <a:path w="4415167" h="2874411">
                <a:moveTo>
                  <a:pt x="0" y="2874411"/>
                </a:moveTo>
                <a:cubicBezTo>
                  <a:pt x="171768" y="2849297"/>
                  <a:pt x="843386" y="2892651"/>
                  <a:pt x="1133846" y="2856463"/>
                </a:cubicBezTo>
                <a:cubicBezTo>
                  <a:pt x="1453804" y="2783406"/>
                  <a:pt x="1210642" y="2903785"/>
                  <a:pt x="1846007" y="2502424"/>
                </a:cubicBezTo>
                <a:cubicBezTo>
                  <a:pt x="2673624" y="2121424"/>
                  <a:pt x="3838375" y="660400"/>
                  <a:pt x="4415167" y="0"/>
                </a:cubicBezTo>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510635" y="1718242"/>
            <a:ext cx="2337691" cy="584775"/>
          </a:xfrm>
          <a:prstGeom prst="rect">
            <a:avLst/>
          </a:prstGeom>
          <a:noFill/>
          <a:ln>
            <a:noFill/>
          </a:ln>
        </p:spPr>
        <p:txBody>
          <a:bodyPr wrap="none" rtlCol="0">
            <a:spAutoFit/>
          </a:bodyPr>
          <a:lstStyle/>
          <a:p>
            <a:r>
              <a:rPr lang="en-US" sz="1600" dirty="0" smtClean="0">
                <a:solidFill>
                  <a:srgbClr val="C00000"/>
                </a:solidFill>
              </a:rPr>
              <a:t># IRDs forced to support</a:t>
            </a:r>
          </a:p>
          <a:p>
            <a:r>
              <a:rPr lang="en-US" sz="1600" dirty="0" smtClean="0">
                <a:solidFill>
                  <a:srgbClr val="C00000"/>
                </a:solidFill>
              </a:rPr>
              <a:t>OTA SSU </a:t>
            </a:r>
            <a:r>
              <a:rPr lang="en-US" sz="1200" dirty="0" smtClean="0">
                <a:solidFill>
                  <a:srgbClr val="C00000"/>
                </a:solidFill>
              </a:rPr>
              <a:t>(NorDig requirements)</a:t>
            </a:r>
          </a:p>
        </p:txBody>
      </p:sp>
      <p:cxnSp>
        <p:nvCxnSpPr>
          <p:cNvPr id="28" name="Straight Connector 27"/>
          <p:cNvCxnSpPr/>
          <p:nvPr/>
        </p:nvCxnSpPr>
        <p:spPr>
          <a:xfrm flipV="1">
            <a:off x="1763688" y="2132856"/>
            <a:ext cx="4752528" cy="27991"/>
          </a:xfrm>
          <a:prstGeom prst="line">
            <a:avLst/>
          </a:prstGeom>
          <a:ln w="19050">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258105" y="4843250"/>
            <a:ext cx="2198935" cy="338554"/>
          </a:xfrm>
          <a:prstGeom prst="rect">
            <a:avLst/>
          </a:prstGeom>
          <a:noFill/>
        </p:spPr>
        <p:txBody>
          <a:bodyPr wrap="none" rtlCol="0">
            <a:spAutoFit/>
          </a:bodyPr>
          <a:lstStyle/>
          <a:p>
            <a:r>
              <a:rPr lang="en-US" sz="1600" dirty="0" smtClean="0">
                <a:solidFill>
                  <a:srgbClr val="C00000"/>
                </a:solidFill>
              </a:rPr>
              <a:t># of IRDs using OTA SSU </a:t>
            </a:r>
          </a:p>
        </p:txBody>
      </p:sp>
      <p:sp>
        <p:nvSpPr>
          <p:cNvPr id="19" name="TextBox 18"/>
          <p:cNvSpPr txBox="1"/>
          <p:nvPr/>
        </p:nvSpPr>
        <p:spPr>
          <a:xfrm>
            <a:off x="7649915" y="5874179"/>
            <a:ext cx="614271" cy="369332"/>
          </a:xfrm>
          <a:prstGeom prst="rect">
            <a:avLst/>
          </a:prstGeom>
          <a:noFill/>
        </p:spPr>
        <p:txBody>
          <a:bodyPr wrap="none" rtlCol="0">
            <a:spAutoFit/>
          </a:bodyPr>
          <a:lstStyle/>
          <a:p>
            <a:r>
              <a:rPr lang="en-US" dirty="0" smtClean="0"/>
              <a:t>time</a:t>
            </a:r>
            <a:endParaRPr lang="en-US" dirty="0"/>
          </a:p>
        </p:txBody>
      </p:sp>
      <p:sp>
        <p:nvSpPr>
          <p:cNvPr id="23" name="Freeform 22"/>
          <p:cNvSpPr/>
          <p:nvPr/>
        </p:nvSpPr>
        <p:spPr>
          <a:xfrm flipV="1">
            <a:off x="1790987" y="2128538"/>
            <a:ext cx="4595105" cy="3520135"/>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579269"/>
              <a:gd name="connsiteY0" fmla="*/ 3479909 h 3479909"/>
              <a:gd name="connsiteX1" fmla="*/ 1133846 w 3579269"/>
              <a:gd name="connsiteY1" fmla="*/ 3461961 h 3479909"/>
              <a:gd name="connsiteX2" fmla="*/ 1993491 w 3579269"/>
              <a:gd name="connsiteY2" fmla="*/ 3019432 h 3479909"/>
              <a:gd name="connsiteX3" fmla="*/ 3478511 w 3579269"/>
              <a:gd name="connsiteY3" fmla="*/ 198634 h 3479909"/>
              <a:gd name="connsiteX4" fmla="*/ 3444690 w 3579269"/>
              <a:gd name="connsiteY4" fmla="*/ 235605 h 3479909"/>
              <a:gd name="connsiteX0" fmla="*/ 0 w 4595105"/>
              <a:gd name="connsiteY0" fmla="*/ 3644463 h 3644463"/>
              <a:gd name="connsiteX1" fmla="*/ 1133846 w 4595105"/>
              <a:gd name="connsiteY1" fmla="*/ 3626515 h 3644463"/>
              <a:gd name="connsiteX2" fmla="*/ 1993491 w 4595105"/>
              <a:gd name="connsiteY2" fmla="*/ 3183986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59859 w 4595105"/>
              <a:gd name="connsiteY2" fmla="*/ 3088122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54782"/>
              <a:gd name="connsiteX1" fmla="*/ 1133846 w 4595105"/>
              <a:gd name="connsiteY1" fmla="*/ 3626515 h 3654782"/>
              <a:gd name="connsiteX2" fmla="*/ 2081982 w 4595105"/>
              <a:gd name="connsiteY2" fmla="*/ 3124993 h 3654782"/>
              <a:gd name="connsiteX3" fmla="*/ 3478511 w 4595105"/>
              <a:gd name="connsiteY3" fmla="*/ 363188 h 3654782"/>
              <a:gd name="connsiteX4" fmla="*/ 4595064 w 4595105"/>
              <a:gd name="connsiteY4" fmla="*/ 16700 h 365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5105" h="3654782">
                <a:moveTo>
                  <a:pt x="0" y="3644463"/>
                </a:moveTo>
                <a:cubicBezTo>
                  <a:pt x="171768" y="3619349"/>
                  <a:pt x="799140" y="3692199"/>
                  <a:pt x="1133846" y="3626515"/>
                </a:cubicBezTo>
                <a:cubicBezTo>
                  <a:pt x="1468552" y="3560831"/>
                  <a:pt x="1446617" y="3526354"/>
                  <a:pt x="2081982" y="3124993"/>
                </a:cubicBezTo>
                <a:cubicBezTo>
                  <a:pt x="2872728" y="2626006"/>
                  <a:pt x="2901719" y="1023588"/>
                  <a:pt x="3478511" y="363188"/>
                </a:cubicBezTo>
                <a:cubicBezTo>
                  <a:pt x="3720378" y="-100783"/>
                  <a:pt x="4602110" y="8998"/>
                  <a:pt x="4595064" y="16700"/>
                </a:cubicBezTo>
              </a:path>
            </a:pathLst>
          </a:custGeom>
          <a:noFill/>
          <a:ln w="571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041425" y="5373216"/>
            <a:ext cx="3119957" cy="338554"/>
          </a:xfrm>
          <a:prstGeom prst="rect">
            <a:avLst/>
          </a:prstGeom>
          <a:noFill/>
        </p:spPr>
        <p:txBody>
          <a:bodyPr wrap="none" rtlCol="0">
            <a:spAutoFit/>
          </a:bodyPr>
          <a:lstStyle/>
          <a:p>
            <a:r>
              <a:rPr lang="en-US" sz="1600" dirty="0" smtClean="0">
                <a:solidFill>
                  <a:srgbClr val="C00000"/>
                </a:solidFill>
              </a:rPr>
              <a:t># of connected IRDs using OTA SSU </a:t>
            </a:r>
          </a:p>
        </p:txBody>
      </p:sp>
    </p:spTree>
    <p:extLst>
      <p:ext uri="{BB962C8B-B14F-4D97-AF65-F5344CB8AC3E}">
        <p14:creationId xmlns:p14="http://schemas.microsoft.com/office/powerpoint/2010/main" val="261905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1311</TotalTime>
  <Words>2178</Words>
  <Application>Microsoft Office PowerPoint</Application>
  <PresentationFormat>On-screen Show (4:3)</PresentationFormat>
  <Paragraphs>199</Paragraphs>
  <Slides>16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NorDig SSU</vt:lpstr>
      <vt:lpstr>Definitions</vt:lpstr>
      <vt:lpstr>Status today</vt:lpstr>
      <vt:lpstr>Partial Update</vt:lpstr>
      <vt:lpstr>Options</vt:lpstr>
      <vt:lpstr>OTA search + OTA download</vt:lpstr>
      <vt:lpstr>OTA Notification + OTN/local download</vt:lpstr>
      <vt:lpstr>OTN Search + OTN download</vt:lpstr>
      <vt:lpstr>Illustration: General trend of SSU over the years</vt:lpstr>
      <vt:lpstr>Operators’ view</vt:lpstr>
      <vt:lpstr>IRD manufacturers view: </vt:lpstr>
      <vt:lpstr>Benefits &amp; Issues Summary (for OTN-only)</vt:lpstr>
      <vt:lpstr>Device Manufacturers’ Proposal</vt:lpstr>
      <vt:lpstr>Overview: What is in use today?</vt:lpstr>
      <vt:lpstr>Device Manufacturers’ Proposal</vt:lpstr>
      <vt:lpstr>Device Manufacturers’ Proposal</vt:lpstr>
    </vt:vector>
  </TitlesOfParts>
  <Company>SRUK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NorDig SSU</dc:title>
  <dc:creator>Samsung</dc:creator>
  <cp:lastModifiedBy>Per Tullstedt 1726</cp:lastModifiedBy>
  <cp:revision>83</cp:revision>
  <dcterms:created xsi:type="dcterms:W3CDTF">2016-04-04T17:02:41Z</dcterms:created>
  <dcterms:modified xsi:type="dcterms:W3CDTF">2016-08-17T10:04:02Z</dcterms:modified>
</cp:coreProperties>
</file>