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7" r:id="rId3"/>
    <p:sldId id="258" r:id="rId4"/>
    <p:sldId id="270" r:id="rId5"/>
    <p:sldId id="262" r:id="rId6"/>
    <p:sldId id="263" r:id="rId7"/>
    <p:sldId id="264" r:id="rId8"/>
    <p:sldId id="273" r:id="rId9"/>
    <p:sldId id="271" r:id="rId10"/>
    <p:sldId id="266" r:id="rId11"/>
    <p:sldId id="265" r:id="rId12"/>
    <p:sldId id="260" r:id="rId13"/>
    <p:sldId id="261" r:id="rId14"/>
    <p:sldId id="272" r:id="rId15"/>
    <p:sldId id="269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jw" initials="d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83" autoAdjust="0"/>
    <p:restoredTop sz="94660"/>
  </p:normalViewPr>
  <p:slideViewPr>
    <p:cSldViewPr>
      <p:cViewPr varScale="1">
        <p:scale>
          <a:sx n="130" d="100"/>
          <a:sy n="130" d="100"/>
        </p:scale>
        <p:origin x="720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90AC5-9267-4EDB-8E22-D4B6B0897EB9}" type="datetimeFigureOut">
              <a:rPr lang="en-GB" smtClean="0"/>
              <a:t>21/06/2016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6401DD-8969-40D8-8324-83C161A2A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052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401DD-8969-40D8-8324-83C161A2ACF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814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401DD-8969-40D8-8324-83C161A2ACF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814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BF64-A20D-4461-ADE7-32F284BF11CA}" type="datetimeFigureOut">
              <a:rPr lang="en-GB" smtClean="0"/>
              <a:t>21/06/2016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85C9-DD53-4C31-A828-9CE8EDD7F6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878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BF64-A20D-4461-ADE7-32F284BF11CA}" type="datetimeFigureOut">
              <a:rPr lang="en-GB" smtClean="0"/>
              <a:t>21/06/2016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85C9-DD53-4C31-A828-9CE8EDD7F6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047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BF64-A20D-4461-ADE7-32F284BF11CA}" type="datetimeFigureOut">
              <a:rPr lang="en-GB" smtClean="0"/>
              <a:t>21/06/2016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85C9-DD53-4C31-A828-9CE8EDD7F6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797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BF64-A20D-4461-ADE7-32F284BF11CA}" type="datetimeFigureOut">
              <a:rPr lang="en-GB" smtClean="0"/>
              <a:t>21/06/2016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85C9-DD53-4C31-A828-9CE8EDD7F6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047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BF64-A20D-4461-ADE7-32F284BF11CA}" type="datetimeFigureOut">
              <a:rPr lang="en-GB" smtClean="0"/>
              <a:t>21/06/2016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85C9-DD53-4C31-A828-9CE8EDD7F6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520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BF64-A20D-4461-ADE7-32F284BF11CA}" type="datetimeFigureOut">
              <a:rPr lang="en-GB" smtClean="0"/>
              <a:t>21/06/2016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85C9-DD53-4C31-A828-9CE8EDD7F6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472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BF64-A20D-4461-ADE7-32F284BF11CA}" type="datetimeFigureOut">
              <a:rPr lang="en-GB" smtClean="0"/>
              <a:t>21/06/2016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85C9-DD53-4C31-A828-9CE8EDD7F6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062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BF64-A20D-4461-ADE7-32F284BF11CA}" type="datetimeFigureOut">
              <a:rPr lang="en-GB" smtClean="0"/>
              <a:t>21/06/2016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85C9-DD53-4C31-A828-9CE8EDD7F6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271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BF64-A20D-4461-ADE7-32F284BF11CA}" type="datetimeFigureOut">
              <a:rPr lang="en-GB" smtClean="0"/>
              <a:t>21/06/2016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85C9-DD53-4C31-A828-9CE8EDD7F6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33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BF64-A20D-4461-ADE7-32F284BF11CA}" type="datetimeFigureOut">
              <a:rPr lang="en-GB" smtClean="0"/>
              <a:t>21/06/2016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85C9-DD53-4C31-A828-9CE8EDD7F6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104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BF64-A20D-4461-ADE7-32F284BF11CA}" type="datetimeFigureOut">
              <a:rPr lang="en-GB" smtClean="0"/>
              <a:t>21/06/2016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85C9-DD53-4C31-A828-9CE8EDD7F6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06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CBF64-A20D-4461-ADE7-32F284BF11CA}" type="datetimeFigureOut">
              <a:rPr lang="en-GB" smtClean="0"/>
              <a:t>21/06/2016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685C9-DD53-4C31-A828-9CE8EDD7F6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957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NorDig SSU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Background info and industry proposals for future SSU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567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Operators’ 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560"/>
          </a:xfrm>
        </p:spPr>
        <p:txBody>
          <a:bodyPr>
            <a:noAutofit/>
          </a:bodyPr>
          <a:lstStyle/>
          <a:p>
            <a:r>
              <a:rPr lang="en-GB" sz="1600" dirty="0" smtClean="0"/>
              <a:t>Operators feel that OTA (complete or notification) provides a certain degree of security/comfort (to reach all IRD units, also not connected ones): </a:t>
            </a:r>
          </a:p>
          <a:p>
            <a:pPr lvl="1"/>
            <a:r>
              <a:rPr lang="en-GB" sz="1400" dirty="0" smtClean="0"/>
              <a:t>But with the increased SSU image sizes, is no longer completely correct assumption for complete OTA (OTA search + OTA download) because no operator would permit a large image to be broadcast with reasonable/necessary bandwidth  (or too high cost for IRD manufactures or too high cost of capacity in broadcast)</a:t>
            </a:r>
          </a:p>
          <a:p>
            <a:r>
              <a:rPr lang="en-GB" sz="1600" dirty="0" smtClean="0"/>
              <a:t>Operators view is that IRD support some kind of SSU</a:t>
            </a:r>
          </a:p>
          <a:p>
            <a:r>
              <a:rPr lang="en-GB" sz="1600" dirty="0" smtClean="0"/>
              <a:t>Operators wants certifications (verification) of that IRD really support SSU before they are put on the market (e.g. via NorDig testing)  </a:t>
            </a:r>
          </a:p>
          <a:p>
            <a:r>
              <a:rPr lang="en-GB" sz="1600" dirty="0" smtClean="0"/>
              <a:t>Operators are concerned that if OTA UNT Notifications are not supported there will be no direct (on the TV) way to advise consumers that a critical s/w update is needed: </a:t>
            </a:r>
          </a:p>
          <a:p>
            <a:pPr lvl="1"/>
            <a:r>
              <a:rPr lang="en-GB" sz="1400" dirty="0" smtClean="0"/>
              <a:t>This is correct but is it a valid concern?</a:t>
            </a:r>
          </a:p>
          <a:p>
            <a:pPr lvl="2"/>
            <a:r>
              <a:rPr lang="en-GB" sz="1200" dirty="0" smtClean="0"/>
              <a:t>TVs which are not connected are highly unlikely to need a code update.</a:t>
            </a:r>
          </a:p>
          <a:p>
            <a:pPr lvl="2"/>
            <a:r>
              <a:rPr lang="en-GB" sz="1200" dirty="0" smtClean="0"/>
              <a:t>A USB/on-line update will be available (typically).</a:t>
            </a:r>
          </a:p>
          <a:p>
            <a:pPr lvl="2"/>
            <a:r>
              <a:rPr lang="en-GB" sz="1200" dirty="0" smtClean="0"/>
              <a:t>Consumers with no/slow/metered internet have the same situation as an unconnected TV.</a:t>
            </a:r>
          </a:p>
          <a:p>
            <a:pPr lvl="2"/>
            <a:r>
              <a:rPr lang="en-GB" sz="1200" dirty="0" smtClean="0"/>
              <a:t>Today OTA &amp; OTN are implemented by IRD manufactures – this is a well proven system – since the last few years – which according to trends will only improve.</a:t>
            </a:r>
          </a:p>
          <a:p>
            <a:pPr lvl="2"/>
            <a:r>
              <a:rPr lang="en-GB" sz="1200" dirty="0"/>
              <a:t>IRD </a:t>
            </a:r>
            <a:r>
              <a:rPr lang="en-GB" sz="1200" dirty="0" smtClean="0"/>
              <a:t>manufactures can contact consumers by letter/e-mail/</a:t>
            </a:r>
            <a:r>
              <a:rPr lang="en-GB" sz="1200" dirty="0" err="1" smtClean="0"/>
              <a:t>sms</a:t>
            </a:r>
            <a:r>
              <a:rPr lang="en-GB" sz="1200" dirty="0" smtClean="0"/>
              <a:t>… (where devices are </a:t>
            </a:r>
            <a:r>
              <a:rPr lang="en-GB" sz="1200" dirty="0"/>
              <a:t>registered). </a:t>
            </a:r>
            <a:endParaRPr lang="en-GB" sz="1200" dirty="0" smtClean="0"/>
          </a:p>
          <a:p>
            <a:pPr lvl="2"/>
            <a:r>
              <a:rPr lang="en-GB" sz="1200" dirty="0" smtClean="0"/>
              <a:t>Software downloads will be available on-line.</a:t>
            </a:r>
          </a:p>
          <a:p>
            <a:pPr lvl="2"/>
            <a:r>
              <a:rPr lang="en-GB" sz="1200" dirty="0" smtClean="0"/>
              <a:t>IRDs with smaller images can still use OTA.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226576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 smtClean="0"/>
              <a:t>IRD (TV) manufacturers view: </a:t>
            </a:r>
            <a:endParaRPr lang="en-GB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In addition to OTA, an OTN-only </a:t>
            </a:r>
            <a:r>
              <a:rPr lang="en-GB" dirty="0" smtClean="0"/>
              <a:t>approach can </a:t>
            </a:r>
            <a:r>
              <a:rPr lang="en-GB" dirty="0"/>
              <a:t>be an acceptable option for the </a:t>
            </a:r>
            <a:r>
              <a:rPr lang="en-GB" dirty="0" smtClean="0"/>
              <a:t>NorDig market </a:t>
            </a:r>
            <a:r>
              <a:rPr lang="en-GB" dirty="0"/>
              <a:t>in </a:t>
            </a:r>
            <a:r>
              <a:rPr lang="en-GB" dirty="0" smtClean="0"/>
              <a:t>2018</a:t>
            </a:r>
          </a:p>
          <a:p>
            <a:r>
              <a:rPr lang="en-GB" dirty="0" smtClean="0">
                <a:solidFill>
                  <a:srgbClr val="00B0F0"/>
                </a:solidFill>
              </a:rPr>
              <a:t>&lt;any differences in view between STB vs TV set manufactures</a:t>
            </a:r>
            <a:r>
              <a:rPr lang="en-GB" dirty="0" smtClean="0">
                <a:solidFill>
                  <a:srgbClr val="00B0F0"/>
                </a:solidFill>
              </a:rPr>
              <a:t>? AP Per L to investigate&gt;</a:t>
            </a:r>
            <a:endParaRPr lang="en-GB" dirty="0" smtClean="0">
              <a:solidFill>
                <a:srgbClr val="00B0F0"/>
              </a:solidFill>
            </a:endParaRPr>
          </a:p>
          <a:p>
            <a:r>
              <a:rPr lang="en-GB" dirty="0" smtClean="0"/>
              <a:t>TVs and STBs are increasingly connected to the Internet</a:t>
            </a:r>
          </a:p>
          <a:p>
            <a:r>
              <a:rPr lang="en-GB" dirty="0" smtClean="0"/>
              <a:t>Wi-Fi in IRDs is widely used – making connection easier</a:t>
            </a:r>
          </a:p>
          <a:p>
            <a:pPr lvl="1"/>
            <a:r>
              <a:rPr lang="en-GB" dirty="0" smtClean="0"/>
              <a:t>2015: Significant proportion of TV and modern STB/PVRs connected to Internet (often already during installation process)</a:t>
            </a:r>
          </a:p>
          <a:p>
            <a:r>
              <a:rPr lang="en-GB" dirty="0" smtClean="0"/>
              <a:t>~50% of TV are then connected to STB via HDMI </a:t>
            </a:r>
            <a:r>
              <a:rPr lang="en-GB" dirty="0"/>
              <a:t>for the main viewing </a:t>
            </a:r>
            <a:r>
              <a:rPr lang="en-GB" dirty="0" smtClean="0"/>
              <a:t>and so are not used on a regular basis, thus making the need for updates unnecessary and negating the impact of any potential critical issues</a:t>
            </a:r>
          </a:p>
          <a:p>
            <a:r>
              <a:rPr lang="en-GB" dirty="0" smtClean="0"/>
              <a:t>TVs which are not connected would be significantly less likely to need any updates (online apps would not need updating.) </a:t>
            </a:r>
          </a:p>
          <a:p>
            <a:r>
              <a:rPr lang="en-GB" dirty="0" smtClean="0"/>
              <a:t>Segmenting SSU (partial SSU) has been discussed earlier that it could in theory be a way to reduce SSU file size for OTA download (i.e. SSU that only incl IRD functions </a:t>
            </a:r>
            <a:r>
              <a:rPr lang="en-GB" dirty="0" err="1" smtClean="0"/>
              <a:t>excl</a:t>
            </a:r>
            <a:r>
              <a:rPr lang="en-GB" dirty="0" smtClean="0"/>
              <a:t> other features)  but has not been used </a:t>
            </a:r>
            <a:r>
              <a:rPr lang="en-GB" dirty="0" smtClean="0"/>
              <a:t>(see </a:t>
            </a:r>
            <a:r>
              <a:rPr lang="en-GB" dirty="0" err="1" smtClean="0"/>
              <a:t>prev</a:t>
            </a:r>
            <a:r>
              <a:rPr lang="en-GB" dirty="0" smtClean="0"/>
              <a:t> slide)</a:t>
            </a:r>
            <a:endParaRPr lang="en-GB" dirty="0" smtClean="0"/>
          </a:p>
          <a:p>
            <a:r>
              <a:rPr lang="en-GB" dirty="0" smtClean="0"/>
              <a:t>IRDs can still be updated by local interface (</a:t>
            </a:r>
            <a:r>
              <a:rPr lang="en-GB" dirty="0" err="1" smtClean="0"/>
              <a:t>eg</a:t>
            </a:r>
            <a:r>
              <a:rPr lang="en-GB" dirty="0" smtClean="0"/>
              <a:t> USB) – permitting consumers in areas with slow internet to download at their leisure. (The impact on metered users is unchanged)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6998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Benefits &amp; Issues Summary (for OTN-only)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Eliminated testing of unused OTA functionality</a:t>
            </a:r>
          </a:p>
          <a:p>
            <a:r>
              <a:rPr lang="en-GB" dirty="0" smtClean="0"/>
              <a:t>Avoids development of new OTA Notification functionality which will have very limited use.</a:t>
            </a:r>
          </a:p>
          <a:p>
            <a:r>
              <a:rPr lang="en-GB" dirty="0" smtClean="0"/>
              <a:t>OTN/USB updates more appropriate for the future are well proven</a:t>
            </a:r>
          </a:p>
          <a:p>
            <a:r>
              <a:rPr lang="en-GB" dirty="0" smtClean="0"/>
              <a:t>Current OTA system is not workable in practice (due to large SSU file sizes), gives a false sense of comfort, has enabled a stable OTN/USB system to develop.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87409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Device Manufacturers’ 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Add OTN </a:t>
            </a:r>
            <a:r>
              <a:rPr lang="en-GB" sz="2600" dirty="0" smtClean="0"/>
              <a:t>(search + download) </a:t>
            </a:r>
            <a:r>
              <a:rPr lang="en-GB" dirty="0" smtClean="0"/>
              <a:t>as option in NorDig (</a:t>
            </a:r>
            <a:r>
              <a:rPr lang="en-GB" dirty="0" err="1" smtClean="0"/>
              <a:t>ie</a:t>
            </a:r>
            <a:r>
              <a:rPr lang="en-GB" dirty="0" smtClean="0"/>
              <a:t> IRD manufacturers can choose OTA or OTN):</a:t>
            </a:r>
          </a:p>
          <a:p>
            <a:pPr lvl="1"/>
            <a:r>
              <a:rPr lang="en-GB" dirty="0" smtClean="0"/>
              <a:t>OTN-only </a:t>
            </a:r>
            <a:r>
              <a:rPr lang="en-GB" dirty="0"/>
              <a:t>p</a:t>
            </a:r>
            <a:r>
              <a:rPr lang="en-GB" dirty="0" smtClean="0"/>
              <a:t>ermitted where </a:t>
            </a:r>
            <a:r>
              <a:rPr lang="en-GB" dirty="0"/>
              <a:t>there is an viable </a:t>
            </a:r>
            <a:r>
              <a:rPr lang="en-GB" dirty="0" smtClean="0"/>
              <a:t>alternative (USB)</a:t>
            </a:r>
          </a:p>
          <a:p>
            <a:pPr lvl="2"/>
            <a:r>
              <a:rPr lang="en-GB" dirty="0" smtClean="0"/>
              <a:t>USB allows updates by post or online </a:t>
            </a:r>
          </a:p>
          <a:p>
            <a:pPr lvl="1"/>
            <a:r>
              <a:rPr lang="en-GB" dirty="0" smtClean="0"/>
              <a:t>Complete OTA </a:t>
            </a:r>
            <a:r>
              <a:rPr lang="en-GB" sz="1900" dirty="0" smtClean="0"/>
              <a:t>(search + download) </a:t>
            </a:r>
            <a:r>
              <a:rPr lang="en-GB" dirty="0" smtClean="0"/>
              <a:t>and/or OTA Notification: </a:t>
            </a:r>
          </a:p>
          <a:p>
            <a:pPr lvl="2"/>
            <a:r>
              <a:rPr lang="en-GB" dirty="0" smtClean="0"/>
              <a:t>Can be optional if OTN is implemented</a:t>
            </a:r>
          </a:p>
          <a:p>
            <a:pPr lvl="2"/>
            <a:r>
              <a:rPr lang="en-GB" dirty="0" smtClean="0"/>
              <a:t>Some manufacturers may wish to provide Notification support</a:t>
            </a:r>
          </a:p>
          <a:p>
            <a:pPr lvl="2"/>
            <a:r>
              <a:rPr lang="en-GB" dirty="0" smtClean="0"/>
              <a:t>Manufacturers may implement Notification as a communication channel but it would not require such expensive/formal certification</a:t>
            </a:r>
          </a:p>
          <a:p>
            <a:pPr lvl="2"/>
            <a:r>
              <a:rPr lang="en-GB" dirty="0" smtClean="0"/>
              <a:t>For OTA notification alt avoid complex conditions </a:t>
            </a:r>
            <a:r>
              <a:rPr lang="en-GB" dirty="0"/>
              <a:t>like </a:t>
            </a:r>
            <a:r>
              <a:rPr lang="en-GB" dirty="0" smtClean="0"/>
              <a:t>“only allowed for IRD w SSU size above 100MB”</a:t>
            </a:r>
            <a:endParaRPr lang="en-GB" dirty="0"/>
          </a:p>
          <a:p>
            <a:pPr lvl="2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271512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Overview: What </a:t>
            </a:r>
            <a:r>
              <a:rPr lang="en-GB" dirty="0" smtClean="0"/>
              <a:t>is in use today</a:t>
            </a:r>
            <a:r>
              <a:rPr lang="en-GB" dirty="0" smtClean="0"/>
              <a:t>?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4060680"/>
              </p:ext>
            </p:extLst>
          </p:nvPr>
        </p:nvGraphicFramePr>
        <p:xfrm>
          <a:off x="457200" y="1600200"/>
          <a:ext cx="8147248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6608"/>
                <a:gridCol w="1687016"/>
                <a:gridCol w="833264"/>
                <a:gridCol w="324036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Mechanism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TV set/Connected IRDs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STB/PVR </a:t>
                      </a:r>
                      <a:r>
                        <a:rPr lang="en-GB" sz="900" dirty="0" smtClean="0"/>
                        <a:t>(non connectable)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Comment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OTA</a:t>
                      </a:r>
                      <a:r>
                        <a:rPr lang="en-GB" sz="1200" baseline="0" dirty="0" smtClean="0"/>
                        <a:t> (search + download)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en-GB" sz="1200" dirty="0" smtClean="0"/>
                        <a:t>Supported by all IRD but not used by connected devices (due to large SSU size)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GB" sz="1200" dirty="0" smtClean="0"/>
                        <a:t>Testing issues</a:t>
                      </a:r>
                      <a:r>
                        <a:rPr lang="en-GB" sz="1200" baseline="0" dirty="0" smtClean="0"/>
                        <a:t>  (for large SSU sizes)</a:t>
                      </a:r>
                      <a:endParaRPr lang="en-GB" sz="1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OTA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dirty="0" smtClean="0"/>
                        <a:t>Notifications + OTN 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download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- New</a:t>
                      </a:r>
                      <a:r>
                        <a:rPr lang="en-GB" sz="1200" baseline="0" dirty="0" smtClean="0"/>
                        <a:t> alternative (not yet specified in NorDig)</a:t>
                      </a:r>
                      <a:endParaRPr lang="en-GB" sz="1200" dirty="0" smtClean="0"/>
                    </a:p>
                    <a:p>
                      <a:r>
                        <a:rPr lang="en-GB" sz="1200" dirty="0" smtClean="0"/>
                        <a:t>- Not implemented yet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OTN (search and download)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- Used by DTV/Connected</a:t>
                      </a:r>
                      <a:r>
                        <a:rPr lang="en-GB" sz="1200" baseline="0" dirty="0" smtClean="0"/>
                        <a:t> Devices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Local (e.g. USB)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- May be supported by most</a:t>
                      </a:r>
                      <a:r>
                        <a:rPr lang="en-GB" sz="1200" baseline="0" dirty="0" smtClean="0"/>
                        <a:t> IRD</a:t>
                      </a:r>
                      <a:r>
                        <a:rPr lang="en-GB" sz="1200" dirty="0" smtClean="0"/>
                        <a:t>, viable</a:t>
                      </a:r>
                      <a:r>
                        <a:rPr lang="en-GB" sz="1200" baseline="0" dirty="0" smtClean="0"/>
                        <a:t> alternative to complement OTN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r.moreton\AppData\Local\Microsoft\Windows\Temporary Internet Files\Content.IE5\A72B3ATX\768px-Red_X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450" y="2344295"/>
            <a:ext cx="260648" cy="26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.moreton\AppData\Local\Microsoft\Windows\Temporary Internet Files\Content.IE5\A72B3ATX\Tick-green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324" y="3324005"/>
            <a:ext cx="279967" cy="27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r.moreton\AppData\Local\Microsoft\Windows\Temporary Internet Files\Content.IE5\A72B3ATX\Tick-green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324" y="3656953"/>
            <a:ext cx="279967" cy="27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r.moreton\AppData\Local\Microsoft\Windows\Temporary Internet Files\Content.IE5\A72B3ATX\Tick-green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213" y="2245054"/>
            <a:ext cx="279967" cy="27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r.moreton\AppData\Local\Microsoft\Windows\Temporary Internet Files\Content.IE5\A72B3ATX\768px-Red_X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872" y="3329149"/>
            <a:ext cx="260648" cy="26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r.moreton\AppData\Local\Microsoft\Windows\Temporary Internet Files\Content.IE5\A72B3ATX\Tick-green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189" y="3696541"/>
            <a:ext cx="279967" cy="27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Users\r.moreton\AppData\Local\Microsoft\Windows\Temporary Internet Files\Content.IE5\A72B3ATX\1425663956-outline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444" y="3811853"/>
            <a:ext cx="172720" cy="17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52956" y="2808402"/>
            <a:ext cx="502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n/a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713845" y="2800782"/>
            <a:ext cx="502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n/a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1113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Device Manufacturers’ Proposal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352540"/>
              </p:ext>
            </p:extLst>
          </p:nvPr>
        </p:nvGraphicFramePr>
        <p:xfrm>
          <a:off x="457200" y="3042240"/>
          <a:ext cx="8291264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197"/>
                <a:gridCol w="4377866"/>
                <a:gridCol w="1099213"/>
                <a:gridCol w="1172494"/>
                <a:gridCol w="117249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#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Proposal: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Connectable IRD (e.g. hybrid IRD)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Non connectable IRD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NorDig IRD spec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OTA search + OTA download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(</a:t>
                      </a:r>
                      <a:r>
                        <a:rPr lang="en-GB" sz="1200" dirty="0" err="1" smtClean="0"/>
                        <a:t>update_type</a:t>
                      </a:r>
                      <a:r>
                        <a:rPr lang="en-GB" sz="1200" dirty="0" smtClean="0"/>
                        <a:t> 1 or 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Optional / </a:t>
                      </a:r>
                      <a:r>
                        <a:rPr lang="en-GB" sz="1600" dirty="0" smtClean="0">
                          <a:solidFill>
                            <a:srgbClr val="00B0F0"/>
                          </a:solidFill>
                        </a:rPr>
                        <a:t>not required</a:t>
                      </a:r>
                      <a:endParaRPr lang="en-GB" sz="16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Mandatory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Specified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OTA search + OTN download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(</a:t>
                      </a:r>
                      <a:r>
                        <a:rPr lang="en-GB" sz="1200" dirty="0" err="1" smtClean="0"/>
                        <a:t>update_type</a:t>
                      </a:r>
                      <a:r>
                        <a:rPr lang="en-GB" sz="1200" dirty="0" smtClean="0"/>
                        <a:t> 3) </a:t>
                      </a:r>
                      <a:r>
                        <a:rPr lang="en-GB" sz="1100" dirty="0" smtClean="0"/>
                        <a:t>very old modem</a:t>
                      </a:r>
                      <a:r>
                        <a:rPr lang="en-GB" sz="1100" baseline="0" dirty="0" smtClean="0"/>
                        <a:t> alt,</a:t>
                      </a:r>
                      <a:r>
                        <a:rPr lang="en-GB" sz="1100" dirty="0" smtClean="0"/>
                        <a:t> </a:t>
                      </a:r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under discussion to be removed</a:t>
                      </a:r>
                      <a:r>
                        <a:rPr lang="en-GB" sz="1100" dirty="0" smtClean="0"/>
                        <a:t>  </a:t>
                      </a:r>
                      <a:endParaRPr lang="en-GB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Optional </a:t>
                      </a:r>
                      <a:r>
                        <a:rPr lang="en-GB" sz="1200" dirty="0" smtClean="0"/>
                        <a:t>(remove?)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N/A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Specified but old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OTA Notification </a:t>
                      </a:r>
                      <a:r>
                        <a:rPr lang="en-GB" sz="1200" dirty="0" smtClean="0"/>
                        <a:t>(OTA search) </a:t>
                      </a:r>
                      <a:r>
                        <a:rPr lang="en-GB" sz="1600" dirty="0" smtClean="0"/>
                        <a:t>+ OTN/local update </a:t>
                      </a:r>
                      <a:r>
                        <a:rPr lang="en-GB" sz="1200" dirty="0" smtClean="0"/>
                        <a:t>(</a:t>
                      </a:r>
                      <a:r>
                        <a:rPr lang="en-GB" sz="1200" dirty="0" err="1" smtClean="0"/>
                        <a:t>update_type</a:t>
                      </a:r>
                      <a:r>
                        <a:rPr lang="en-GB" sz="1200" dirty="0" smtClean="0"/>
                        <a:t> 4)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Optional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N/A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Not specified but proposed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OTN search + OTN download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Preferred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N/A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Specified</a:t>
                      </a:r>
                      <a:r>
                        <a:rPr lang="en-GB" sz="1400" baseline="0" dirty="0" smtClean="0"/>
                        <a:t> very little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Local</a:t>
                      </a:r>
                      <a:r>
                        <a:rPr lang="en-GB" sz="1600" baseline="0" dirty="0" smtClean="0"/>
                        <a:t> (</a:t>
                      </a:r>
                      <a:r>
                        <a:rPr lang="en-GB" sz="1600" baseline="0" dirty="0" err="1" smtClean="0"/>
                        <a:t>e.g.</a:t>
                      </a:r>
                      <a:r>
                        <a:rPr lang="en-GB" sz="1600" dirty="0" err="1" smtClean="0"/>
                        <a:t>USB</a:t>
                      </a:r>
                      <a:r>
                        <a:rPr lang="en-GB" sz="160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+ #4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Optional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Specified</a:t>
                      </a:r>
                      <a:r>
                        <a:rPr lang="en-GB" sz="1400" baseline="0" dirty="0" smtClean="0"/>
                        <a:t> very little</a:t>
                      </a:r>
                      <a:endParaRPr lang="en-GB" sz="14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804" y="1417638"/>
            <a:ext cx="8229600" cy="1612776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Is it acceptable to have different options / requirements depending on the profile of the IRD?</a:t>
            </a:r>
          </a:p>
          <a:p>
            <a:pPr lvl="1"/>
            <a:r>
              <a:rPr lang="en-GB" dirty="0" smtClean="0">
                <a:solidFill>
                  <a:srgbClr val="00B0F0"/>
                </a:solidFill>
              </a:rPr>
              <a:t>E.g. Hybrid/Connected IRD may use their network connection instead of the OTA</a:t>
            </a:r>
          </a:p>
          <a:p>
            <a:r>
              <a:rPr lang="en-GB" dirty="0" smtClean="0">
                <a:solidFill>
                  <a:srgbClr val="00B0F0"/>
                </a:solidFill>
              </a:rPr>
              <a:t>Propose </a:t>
            </a:r>
            <a:r>
              <a:rPr lang="en-GB" dirty="0" smtClean="0">
                <a:solidFill>
                  <a:srgbClr val="00B0F0"/>
                </a:solidFill>
              </a:rPr>
              <a:t>IRD’s </a:t>
            </a:r>
            <a:r>
              <a:rPr lang="en-GB" dirty="0" smtClean="0">
                <a:solidFill>
                  <a:srgbClr val="00B0F0"/>
                </a:solidFill>
              </a:rPr>
              <a:t>shall implement at least one of the following options:</a:t>
            </a:r>
          </a:p>
          <a:p>
            <a:pPr lvl="1"/>
            <a:r>
              <a:rPr lang="en-GB" dirty="0" smtClean="0">
                <a:solidFill>
                  <a:srgbClr val="00B0F0"/>
                </a:solidFill>
              </a:rPr>
              <a:t>IRD’s which do not support OTA shall also support a fall back mechanism such as local download. </a:t>
            </a:r>
            <a:endParaRPr lang="en-GB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329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Device Manufacturers’ Proposal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>
                <a:solidFill>
                  <a:srgbClr val="00B0F0"/>
                </a:solidFill>
              </a:rPr>
              <a:t>“Leftovers”:</a:t>
            </a:r>
            <a:endParaRPr lang="en-GB" sz="2800" dirty="0" smtClean="0">
              <a:solidFill>
                <a:srgbClr val="00B0F0"/>
              </a:solidFill>
            </a:endParaRPr>
          </a:p>
          <a:p>
            <a:r>
              <a:rPr lang="en-GB" sz="2800" dirty="0" smtClean="0">
                <a:solidFill>
                  <a:srgbClr val="00B0F0"/>
                </a:solidFill>
              </a:rPr>
              <a:t>&lt;local/USB update as a fall-back or?&gt;</a:t>
            </a:r>
          </a:p>
          <a:p>
            <a:r>
              <a:rPr lang="en-GB" sz="2800" dirty="0" smtClean="0">
                <a:solidFill>
                  <a:srgbClr val="00B0F0"/>
                </a:solidFill>
              </a:rPr>
              <a:t>&lt;for all IRDs or keep OTA mandatory for STB??&gt;</a:t>
            </a:r>
          </a:p>
          <a:p>
            <a:r>
              <a:rPr lang="en-GB" sz="2800" dirty="0" smtClean="0">
                <a:solidFill>
                  <a:srgbClr val="00B0F0"/>
                </a:solidFill>
              </a:rPr>
              <a:t>&lt;avoid conditions like &gt;100MB&gt;</a:t>
            </a:r>
            <a:endParaRPr lang="en-GB" sz="2800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rgbClr val="00B0F0"/>
                </a:solidFill>
              </a:rPr>
              <a:t>OTA Over the Air/broadcast (-T/-T2/-S/-S2/-C/-C2), 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rgbClr val="00B0F0"/>
                </a:solidFill>
              </a:rPr>
              <a:t>OTN Over the Network/broadband</a:t>
            </a:r>
            <a:endParaRPr lang="en-GB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89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Definitions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SSU: System Software Update: IRD updates its complete software stack</a:t>
            </a:r>
          </a:p>
          <a:p>
            <a:r>
              <a:rPr lang="en-GB" dirty="0" smtClean="0"/>
              <a:t>Search: where an IRD searches known locations for information about any Software updates </a:t>
            </a:r>
          </a:p>
          <a:p>
            <a:r>
              <a:rPr lang="en-GB" dirty="0" smtClean="0"/>
              <a:t>Download: the action of downloading an software update, either from a broadcast or IP source. Does not include installation.</a:t>
            </a:r>
          </a:p>
          <a:p>
            <a:r>
              <a:rPr lang="en-GB" dirty="0" smtClean="0"/>
              <a:t>Update/Install: Installation of any downloaded software</a:t>
            </a:r>
          </a:p>
          <a:p>
            <a:r>
              <a:rPr lang="en-GB" dirty="0" smtClean="0"/>
              <a:t>Automatic: Where the search, download and installation is done without user intervention.</a:t>
            </a:r>
          </a:p>
          <a:p>
            <a:r>
              <a:rPr lang="en-GB" dirty="0" smtClean="0"/>
              <a:t>Manual: where the user initiates a search, download and installation procedure</a:t>
            </a:r>
          </a:p>
          <a:p>
            <a:r>
              <a:rPr lang="en-GB" dirty="0" smtClean="0"/>
              <a:t>OTA: Over-the-air (here any broadcast alt: terrestrial, satellite or cable)  </a:t>
            </a:r>
          </a:p>
          <a:p>
            <a:r>
              <a:rPr lang="en-GB" dirty="0" smtClean="0"/>
              <a:t>OTA Notifications: IRD manufacturer utilises the </a:t>
            </a:r>
            <a:r>
              <a:rPr lang="en-GB" dirty="0" smtClean="0"/>
              <a:t>OTA </a:t>
            </a:r>
            <a:r>
              <a:rPr lang="en-GB" dirty="0" smtClean="0"/>
              <a:t>mechanism to send a message to consumers to advise that an update is available online.</a:t>
            </a:r>
          </a:p>
          <a:p>
            <a:r>
              <a:rPr lang="en-GB" dirty="0" smtClean="0"/>
              <a:t>OTN: Over the Network (typically via Internet)</a:t>
            </a:r>
          </a:p>
          <a:p>
            <a:r>
              <a:rPr lang="en-GB" dirty="0" smtClean="0"/>
              <a:t>Local/USB update: An update mechanism where consumers uses a local port, for example USB, to manually update the IRD software. The update will typically have been downloaded from the manufacturer’s website. </a:t>
            </a:r>
          </a:p>
          <a:p>
            <a:r>
              <a:rPr lang="en-GB" dirty="0" smtClean="0"/>
              <a:t>Connectable IRD: An IRD which has the capability to be connect to the Internet, typically via either a wired Ethernet connection or using Wi-Fi.</a:t>
            </a:r>
          </a:p>
          <a:p>
            <a:r>
              <a:rPr lang="en-GB" dirty="0" smtClean="0"/>
              <a:t>Connected IRD: An </a:t>
            </a:r>
            <a:r>
              <a:rPr lang="en-GB" dirty="0" smtClean="0"/>
              <a:t>connectable IRD </a:t>
            </a:r>
            <a:r>
              <a:rPr lang="en-GB" dirty="0" smtClean="0"/>
              <a:t>which is connected to the Internet.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2651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today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NorDig</a:t>
            </a:r>
          </a:p>
          <a:p>
            <a:pPr lvl="1"/>
            <a:r>
              <a:rPr lang="en-GB" dirty="0" smtClean="0"/>
              <a:t>NorDig (Unified 2.5.1) mandates support for </a:t>
            </a:r>
            <a:r>
              <a:rPr lang="en-GB" dirty="0" smtClean="0"/>
              <a:t>OTA</a:t>
            </a:r>
            <a:endParaRPr lang="en-GB" dirty="0" smtClean="0"/>
          </a:p>
          <a:p>
            <a:pPr lvl="1"/>
            <a:r>
              <a:rPr lang="en-GB" dirty="0" smtClean="0"/>
              <a:t>Operators are not keen on </a:t>
            </a:r>
            <a:r>
              <a:rPr lang="en-GB" dirty="0" smtClean="0"/>
              <a:t>transmitting OTA SSU image </a:t>
            </a:r>
            <a:r>
              <a:rPr lang="en-GB" dirty="0" smtClean="0"/>
              <a:t>sizes &gt;100MB</a:t>
            </a:r>
          </a:p>
          <a:p>
            <a:pPr lvl="1"/>
            <a:r>
              <a:rPr lang="en-GB" dirty="0" smtClean="0"/>
              <a:t>However OTA is not used in reality for </a:t>
            </a:r>
            <a:r>
              <a:rPr lang="en-GB" dirty="0" smtClean="0"/>
              <a:t>iDTV </a:t>
            </a:r>
            <a:r>
              <a:rPr lang="en-GB" dirty="0" smtClean="0"/>
              <a:t>(since ~ 2011/2012)</a:t>
            </a:r>
          </a:p>
          <a:p>
            <a:pPr lvl="2"/>
            <a:r>
              <a:rPr lang="en-GB" dirty="0" smtClean="0"/>
              <a:t>Operators still report frequent use for STB/PVR (especially operator branded devices)</a:t>
            </a:r>
          </a:p>
          <a:p>
            <a:pPr lvl="2"/>
            <a:r>
              <a:rPr lang="en-GB" dirty="0" smtClean="0"/>
              <a:t>We understand that as more IRDs include connectivity functionality the image size is </a:t>
            </a:r>
            <a:r>
              <a:rPr lang="en-GB" dirty="0" smtClean="0"/>
              <a:t>increasing, </a:t>
            </a:r>
            <a:r>
              <a:rPr lang="en-GB" dirty="0" smtClean="0"/>
              <a:t>hence, in the long term </a:t>
            </a:r>
            <a:r>
              <a:rPr lang="en-GB" dirty="0" smtClean="0"/>
              <a:t>OTA SSU </a:t>
            </a:r>
            <a:r>
              <a:rPr lang="en-GB" dirty="0" smtClean="0"/>
              <a:t>usage will decrease.</a:t>
            </a:r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r>
              <a:rPr lang="en-GB" dirty="0" smtClean="0"/>
              <a:t>DTG</a:t>
            </a:r>
            <a:endParaRPr lang="en-GB" dirty="0"/>
          </a:p>
          <a:p>
            <a:pPr lvl="1"/>
            <a:r>
              <a:rPr lang="en-GB" dirty="0" smtClean="0"/>
              <a:t>Allows Notifications for image sizes &gt;100MB</a:t>
            </a:r>
          </a:p>
          <a:p>
            <a:pPr lvl="1"/>
            <a:r>
              <a:rPr lang="en-GB" dirty="0" smtClean="0"/>
              <a:t>OTA still mandatory: OTA notification and/or complete SSU over OTA (search/SI + download)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486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Partial Update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5472608"/>
          </a:xfrm>
        </p:spPr>
        <p:txBody>
          <a:bodyPr>
            <a:noAutofit/>
          </a:bodyPr>
          <a:lstStyle/>
          <a:p>
            <a:r>
              <a:rPr lang="en-GB" sz="1600" dirty="0" smtClean="0"/>
              <a:t>Partial updates are another update option which has been considered.</a:t>
            </a:r>
          </a:p>
          <a:p>
            <a:r>
              <a:rPr lang="en-GB" sz="1600" dirty="0" smtClean="0"/>
              <a:t>Historically, IRD software has been delivered as a ‘monolithic’ block and it has not been possible to update small sections of the code.</a:t>
            </a:r>
          </a:p>
          <a:p>
            <a:r>
              <a:rPr lang="en-GB" sz="1600" dirty="0" smtClean="0"/>
              <a:t>It has been proposed that an update mechanism where by small sections of code could be updated either by </a:t>
            </a:r>
            <a:r>
              <a:rPr lang="en-GB" sz="1600" dirty="0" smtClean="0"/>
              <a:t>OTA </a:t>
            </a:r>
            <a:r>
              <a:rPr lang="en-GB" sz="1600" dirty="0" smtClean="0"/>
              <a:t>or OTN.</a:t>
            </a:r>
          </a:p>
          <a:p>
            <a:r>
              <a:rPr lang="en-GB" sz="1600" dirty="0" smtClean="0"/>
              <a:t>Currently partial updates are not supported by IRD (TV) manufacturers for a variety of reasons:</a:t>
            </a:r>
            <a:endParaRPr lang="en-GB" sz="1600" dirty="0"/>
          </a:p>
          <a:p>
            <a:pPr lvl="1"/>
            <a:r>
              <a:rPr lang="en-US" sz="1400" dirty="0" smtClean="0"/>
              <a:t>It </a:t>
            </a:r>
            <a:r>
              <a:rPr lang="en-US" sz="1400" dirty="0"/>
              <a:t>is technically difficult to break architecture down into independent modules</a:t>
            </a:r>
          </a:p>
          <a:p>
            <a:pPr lvl="1"/>
            <a:r>
              <a:rPr lang="en-US" sz="1400" dirty="0" smtClean="0"/>
              <a:t>There </a:t>
            </a:r>
            <a:r>
              <a:rPr lang="en-US" sz="1400" dirty="0"/>
              <a:t>is always some integration between modules and layers which means even partial download in a modern smart TV will be hundreds of </a:t>
            </a:r>
            <a:r>
              <a:rPr lang="en-US" sz="1400" dirty="0" smtClean="0"/>
              <a:t>MB </a:t>
            </a:r>
            <a:r>
              <a:rPr lang="en-US" sz="1400" dirty="0"/>
              <a:t>in size.</a:t>
            </a:r>
          </a:p>
          <a:p>
            <a:pPr lvl="1"/>
            <a:r>
              <a:rPr lang="en-US" sz="1400" dirty="0" smtClean="0"/>
              <a:t>From an SQA </a:t>
            </a:r>
            <a:r>
              <a:rPr lang="en-US" sz="1400" dirty="0"/>
              <a:t>perspective having to </a:t>
            </a:r>
            <a:r>
              <a:rPr lang="en-US" sz="1400" dirty="0" smtClean="0"/>
              <a:t>test and support </a:t>
            </a:r>
            <a:r>
              <a:rPr lang="en-US" sz="1400" dirty="0"/>
              <a:t>many devices in the field with </a:t>
            </a:r>
            <a:r>
              <a:rPr lang="en-US" sz="1400" dirty="0" smtClean="0"/>
              <a:t>different </a:t>
            </a:r>
            <a:r>
              <a:rPr lang="en-US" sz="1400" dirty="0"/>
              <a:t>versions of each </a:t>
            </a:r>
            <a:r>
              <a:rPr lang="en-US" sz="1400" dirty="0" smtClean="0"/>
              <a:t>software  would be almost </a:t>
            </a:r>
            <a:r>
              <a:rPr lang="en-US" sz="1400" dirty="0"/>
              <a:t>impossible to handle. </a:t>
            </a:r>
            <a:endParaRPr lang="en-US" sz="1400" dirty="0" smtClean="0"/>
          </a:p>
          <a:p>
            <a:pPr lvl="2"/>
            <a:r>
              <a:rPr lang="en-US" sz="1400" dirty="0" smtClean="0"/>
              <a:t>With a monolithic software block, </a:t>
            </a:r>
            <a:r>
              <a:rPr lang="en-US" sz="1400" dirty="0"/>
              <a:t>if customer A has </a:t>
            </a:r>
            <a:r>
              <a:rPr lang="en-US" sz="1400" dirty="0" smtClean="0"/>
              <a:t>software </a:t>
            </a:r>
            <a:r>
              <a:rPr lang="en-US" sz="1400" dirty="0"/>
              <a:t>123 and customer B has </a:t>
            </a:r>
            <a:r>
              <a:rPr lang="en-US" sz="1400" dirty="0" smtClean="0"/>
              <a:t>software </a:t>
            </a:r>
            <a:r>
              <a:rPr lang="en-US" sz="1400" dirty="0"/>
              <a:t>124 </a:t>
            </a:r>
            <a:r>
              <a:rPr lang="en-US" sz="1400" dirty="0" smtClean="0"/>
              <a:t>IRD manufacturers </a:t>
            </a:r>
            <a:r>
              <a:rPr lang="en-US" sz="1400" dirty="0"/>
              <a:t>can </a:t>
            </a:r>
            <a:r>
              <a:rPr lang="en-US" sz="1400" dirty="0" smtClean="0"/>
              <a:t>more easily </a:t>
            </a:r>
            <a:r>
              <a:rPr lang="en-US" sz="1400" dirty="0"/>
              <a:t>understand, advise and investigate. </a:t>
            </a:r>
          </a:p>
          <a:p>
            <a:pPr lvl="2"/>
            <a:r>
              <a:rPr lang="en-US" sz="1400" dirty="0"/>
              <a:t>If same scenario with partial solution where RF,SI, EPG, HbbTV, IP, SSU, CI+ all can have different versions. You can have multiple different combinations in the field. </a:t>
            </a:r>
            <a:endParaRPr lang="en-US" sz="1400" dirty="0" smtClean="0"/>
          </a:p>
          <a:p>
            <a:pPr lvl="2"/>
            <a:r>
              <a:rPr lang="en-US" sz="1400" dirty="0" smtClean="0"/>
              <a:t>Safest </a:t>
            </a:r>
            <a:r>
              <a:rPr lang="en-US" sz="1400" dirty="0"/>
              <a:t>solution will be full update</a:t>
            </a:r>
            <a:r>
              <a:rPr lang="en-US" sz="1400" dirty="0" smtClean="0"/>
              <a:t>.</a:t>
            </a:r>
            <a:endParaRPr lang="en-US" sz="1400" dirty="0" smtClean="0"/>
          </a:p>
          <a:p>
            <a:pPr lvl="1"/>
            <a:r>
              <a:rPr lang="en-US" sz="1400" dirty="0" smtClean="0"/>
              <a:t>IRD manufacturers </a:t>
            </a:r>
            <a:r>
              <a:rPr lang="en-US" sz="1400" dirty="0"/>
              <a:t>only make SSU </a:t>
            </a:r>
            <a:r>
              <a:rPr lang="en-US" sz="1400" dirty="0" smtClean="0"/>
              <a:t>updates if there are </a:t>
            </a:r>
            <a:r>
              <a:rPr lang="en-US" sz="1400" dirty="0"/>
              <a:t>critical issues to </a:t>
            </a:r>
            <a:r>
              <a:rPr lang="en-US" sz="1400" dirty="0" smtClean="0"/>
              <a:t>fix </a:t>
            </a:r>
            <a:r>
              <a:rPr lang="en-US" sz="1400" dirty="0" smtClean="0"/>
              <a:t> </a:t>
            </a:r>
            <a:endParaRPr lang="en-US" sz="1400" dirty="0" smtClean="0"/>
          </a:p>
          <a:p>
            <a:pPr lvl="1"/>
            <a:r>
              <a:rPr lang="en-US" sz="1400" dirty="0" smtClean="0"/>
              <a:t>Partial upgrade </a:t>
            </a:r>
            <a:r>
              <a:rPr lang="en-US" sz="1400" dirty="0"/>
              <a:t>would mean </a:t>
            </a:r>
            <a:r>
              <a:rPr lang="en-US" sz="1400" dirty="0" smtClean="0"/>
              <a:t>significantly increase test </a:t>
            </a:r>
            <a:r>
              <a:rPr lang="en-US" sz="1400" dirty="0"/>
              <a:t>time before rolling </a:t>
            </a:r>
            <a:r>
              <a:rPr lang="en-US" sz="1400" dirty="0" smtClean="0"/>
              <a:t>out fixes which is not optimal for an urgent fix</a:t>
            </a:r>
            <a:r>
              <a:rPr lang="en-US" sz="1400" dirty="0" smtClean="0"/>
              <a:t>.</a:t>
            </a:r>
          </a:p>
          <a:p>
            <a:pPr lvl="1"/>
            <a:r>
              <a:rPr lang="en-US" sz="1400" dirty="0" smtClean="0"/>
              <a:t>(However “Smart-TV” today frequently update partial but only for their apps, which is not normally part of the IRD functionality/core software)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15063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OTA search + OTA download </a:t>
            </a:r>
            <a:r>
              <a:rPr lang="en-GB" sz="2000" dirty="0" smtClean="0"/>
              <a:t>(</a:t>
            </a:r>
            <a:r>
              <a:rPr lang="en-GB" sz="2000" dirty="0" err="1" smtClean="0"/>
              <a:t>update_type</a:t>
            </a:r>
            <a:r>
              <a:rPr lang="en-GB" sz="2000" dirty="0" smtClean="0"/>
              <a:t> 1 or 2)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OTA search + OTN download </a:t>
            </a:r>
            <a:r>
              <a:rPr lang="en-GB" sz="2000" dirty="0" smtClean="0"/>
              <a:t>(</a:t>
            </a:r>
            <a:r>
              <a:rPr lang="en-GB" sz="2000" dirty="0" err="1" smtClean="0"/>
              <a:t>update_type</a:t>
            </a:r>
            <a:r>
              <a:rPr lang="en-GB" sz="2000" dirty="0" smtClean="0"/>
              <a:t> 3) </a:t>
            </a:r>
            <a:r>
              <a:rPr lang="en-GB" sz="2800" dirty="0" smtClean="0"/>
              <a:t>(?)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OTA Notification </a:t>
            </a:r>
            <a:r>
              <a:rPr lang="en-GB" sz="2000" dirty="0" smtClean="0"/>
              <a:t>(OTA search</a:t>
            </a:r>
            <a:r>
              <a:rPr lang="en-GB" sz="2000" dirty="0"/>
              <a:t>) </a:t>
            </a:r>
            <a:r>
              <a:rPr lang="en-GB" sz="2800" dirty="0" smtClean="0"/>
              <a:t>+ OTN/local update </a:t>
            </a:r>
            <a:r>
              <a:rPr lang="en-GB" sz="2000" dirty="0" smtClean="0"/>
              <a:t>(</a:t>
            </a:r>
            <a:r>
              <a:rPr lang="en-GB" sz="2000" dirty="0" err="1" smtClean="0"/>
              <a:t>update_type</a:t>
            </a:r>
            <a:r>
              <a:rPr lang="en-GB" sz="2000" dirty="0" smtClean="0"/>
              <a:t> </a:t>
            </a:r>
            <a:r>
              <a:rPr lang="en-GB" sz="2000" dirty="0"/>
              <a:t>4</a:t>
            </a:r>
            <a:r>
              <a:rPr lang="en-GB" sz="2000" dirty="0" smtClean="0"/>
              <a:t>)</a:t>
            </a:r>
            <a:endParaRPr lang="en-GB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OTN search + OTN download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Local update (e.g. USB)</a:t>
            </a:r>
          </a:p>
          <a:p>
            <a:endParaRPr lang="en-GB" sz="2800" dirty="0"/>
          </a:p>
          <a:p>
            <a:pPr marL="0" indent="0">
              <a:buNone/>
            </a:pPr>
            <a:r>
              <a:rPr lang="en-GB" sz="2400" dirty="0" smtClean="0"/>
              <a:t>OTA Over the Air/broadcast (-T/-T2/-S/-S2/-C/-C2), </a:t>
            </a:r>
          </a:p>
          <a:p>
            <a:pPr marL="0" indent="0">
              <a:buNone/>
            </a:pPr>
            <a:r>
              <a:rPr lang="en-GB" sz="2400" dirty="0" smtClean="0"/>
              <a:t>OTN Over the Network/broadband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6428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OTA search + OTA download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Technology is:</a:t>
            </a:r>
          </a:p>
          <a:p>
            <a:pPr lvl="1"/>
            <a:r>
              <a:rPr lang="en-GB" dirty="0" smtClean="0"/>
              <a:t>Reliable, proven and well known:</a:t>
            </a:r>
          </a:p>
          <a:p>
            <a:pPr lvl="1"/>
            <a:r>
              <a:rPr lang="en-GB" dirty="0" smtClean="0"/>
              <a:t>Legacy </a:t>
            </a:r>
            <a:r>
              <a:rPr lang="en-GB" dirty="0" smtClean="0"/>
              <a:t>technology: </a:t>
            </a:r>
            <a:r>
              <a:rPr lang="en-GB" sz="2600" dirty="0" smtClean="0"/>
              <a:t>(originated in NorDig from 1998</a:t>
            </a:r>
            <a:r>
              <a:rPr lang="en-GB" sz="2600" dirty="0" smtClean="0"/>
              <a:t>) </a:t>
            </a:r>
            <a:endParaRPr lang="en-GB" sz="2600" dirty="0" smtClean="0"/>
          </a:p>
          <a:p>
            <a:pPr lvl="2"/>
            <a:r>
              <a:rPr lang="en-GB" dirty="0" smtClean="0"/>
              <a:t>More practical alternatives available today.</a:t>
            </a:r>
          </a:p>
          <a:p>
            <a:pPr lvl="1"/>
            <a:r>
              <a:rPr lang="en-GB" dirty="0" smtClean="0"/>
              <a:t>Able to reach all IRDs specifically the ones that are not connected</a:t>
            </a:r>
          </a:p>
          <a:p>
            <a:pPr lvl="2"/>
            <a:r>
              <a:rPr lang="en-GB" dirty="0"/>
              <a:t>Except where a TV sets is connected to an STB (the updates may not happen)</a:t>
            </a:r>
            <a:endParaRPr lang="en-GB" dirty="0"/>
          </a:p>
          <a:p>
            <a:pPr lvl="2"/>
            <a:r>
              <a:rPr lang="en-GB" dirty="0"/>
              <a:t>OTAs will only reach IRDs where the broadcast platforms provides SSU playout (engineering channel)</a:t>
            </a:r>
          </a:p>
          <a:p>
            <a:pPr lvl="1"/>
            <a:r>
              <a:rPr lang="en-GB" dirty="0"/>
              <a:t>Implemented by </a:t>
            </a:r>
            <a:r>
              <a:rPr lang="en-GB" dirty="0" smtClean="0"/>
              <a:t>all</a:t>
            </a:r>
            <a:r>
              <a:rPr lang="en-GB" dirty="0"/>
              <a:t> </a:t>
            </a:r>
            <a:r>
              <a:rPr lang="en-GB" dirty="0" smtClean="0"/>
              <a:t>IRDs but not </a:t>
            </a:r>
            <a:r>
              <a:rPr lang="en-GB" dirty="0"/>
              <a:t>useable in </a:t>
            </a:r>
            <a:r>
              <a:rPr lang="en-GB" dirty="0" smtClean="0"/>
              <a:t>practice for modern TV sets / Connected devices </a:t>
            </a:r>
            <a:endParaRPr lang="en-GB" dirty="0">
              <a:solidFill>
                <a:srgbClr val="0070C0"/>
              </a:solidFill>
            </a:endParaRPr>
          </a:p>
          <a:p>
            <a:pPr lvl="2"/>
            <a:r>
              <a:rPr lang="en-GB" dirty="0" smtClean="0"/>
              <a:t>This is due to SSU image size having become too large to </a:t>
            </a:r>
            <a:r>
              <a:rPr lang="en-GB" dirty="0" smtClean="0"/>
              <a:t>broadcast </a:t>
            </a:r>
            <a:r>
              <a:rPr lang="en-GB" dirty="0" smtClean="0"/>
              <a:t>as file sizes routinely exceed </a:t>
            </a:r>
            <a:r>
              <a:rPr lang="en-GB" dirty="0" smtClean="0"/>
              <a:t>500MB to 1GB </a:t>
            </a:r>
            <a:r>
              <a:rPr lang="en-GB" dirty="0" smtClean="0"/>
              <a:t>in size.</a:t>
            </a:r>
          </a:p>
          <a:p>
            <a:pPr lvl="2"/>
            <a:r>
              <a:rPr lang="en-GB" dirty="0" smtClean="0"/>
              <a:t>Engineering channels normally offer limited capacity like 100kbps</a:t>
            </a:r>
          </a:p>
          <a:p>
            <a:pPr lvl="1"/>
            <a:r>
              <a:rPr lang="en-GB" dirty="0"/>
              <a:t>OTN is used </a:t>
            </a:r>
            <a:r>
              <a:rPr lang="en-GB" dirty="0" smtClean="0"/>
              <a:t>regularly instead (especially for TV sets)</a:t>
            </a:r>
            <a:endParaRPr lang="en-GB" dirty="0"/>
          </a:p>
          <a:p>
            <a:r>
              <a:rPr lang="en-GB" dirty="0" smtClean="0"/>
              <a:t>OTA Testing </a:t>
            </a:r>
            <a:r>
              <a:rPr lang="en-GB" dirty="0"/>
              <a:t>issues exist for very large </a:t>
            </a:r>
            <a:r>
              <a:rPr lang="en-GB" dirty="0" smtClean="0"/>
              <a:t>images</a:t>
            </a:r>
          </a:p>
          <a:p>
            <a:pPr lvl="1"/>
            <a:r>
              <a:rPr lang="en-GB" dirty="0" smtClean="0"/>
              <a:t>Significant engineering/certification resource is spent fixing issues each year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77538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OTA Notification + OTN/local download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229600" cy="4525963"/>
          </a:xfrm>
        </p:spPr>
        <p:txBody>
          <a:bodyPr>
            <a:noAutofit/>
          </a:bodyPr>
          <a:lstStyle/>
          <a:p>
            <a:r>
              <a:rPr lang="en-GB" sz="1600" dirty="0" smtClean="0"/>
              <a:t>Reach “all” IRDs </a:t>
            </a:r>
          </a:p>
          <a:p>
            <a:pPr lvl="1"/>
            <a:r>
              <a:rPr lang="en-GB" sz="1400" dirty="0" smtClean="0"/>
              <a:t>Notifications would be able to reach </a:t>
            </a:r>
            <a:r>
              <a:rPr lang="en-GB" sz="1400" u="sng" dirty="0" smtClean="0"/>
              <a:t>all</a:t>
            </a:r>
            <a:r>
              <a:rPr lang="en-GB" sz="1400" dirty="0" smtClean="0"/>
              <a:t> IRD’s that receive broadcast services</a:t>
            </a:r>
          </a:p>
          <a:p>
            <a:pPr lvl="1"/>
            <a:r>
              <a:rPr lang="en-GB" sz="1400" dirty="0" smtClean="0"/>
              <a:t>Requires good Internet connection (or user could receive SSU </a:t>
            </a:r>
            <a:r>
              <a:rPr lang="en-GB" sz="1400" dirty="0" err="1" smtClean="0"/>
              <a:t>sw</a:t>
            </a:r>
            <a:r>
              <a:rPr lang="en-GB" sz="1400" dirty="0" smtClean="0"/>
              <a:t> via post on a USB memory stick, </a:t>
            </a:r>
            <a:r>
              <a:rPr lang="en-GB" sz="1400" dirty="0" smtClean="0"/>
              <a:t>requires that the user contact and register the IRD to the manufacture</a:t>
            </a:r>
            <a:r>
              <a:rPr lang="en-GB" sz="1400" dirty="0" smtClean="0"/>
              <a:t>)</a:t>
            </a:r>
          </a:p>
          <a:p>
            <a:pPr lvl="1"/>
            <a:r>
              <a:rPr lang="en-GB" sz="1400" dirty="0" smtClean="0"/>
              <a:t>Consequently OTA notifications may </a:t>
            </a:r>
            <a:r>
              <a:rPr lang="en-GB" sz="1400" dirty="0" smtClean="0"/>
              <a:t>not resolve any fundamental </a:t>
            </a:r>
            <a:r>
              <a:rPr lang="en-GB" sz="1400" dirty="0" smtClean="0"/>
              <a:t>users’ Internet </a:t>
            </a:r>
            <a:r>
              <a:rPr lang="en-GB" sz="1400" dirty="0" smtClean="0"/>
              <a:t>limitations.</a:t>
            </a:r>
          </a:p>
          <a:p>
            <a:pPr lvl="2"/>
            <a:r>
              <a:rPr lang="en-GB" sz="1200" dirty="0" smtClean="0"/>
              <a:t>Limitations include Internet speed/download limits / coverage</a:t>
            </a:r>
          </a:p>
          <a:p>
            <a:r>
              <a:rPr lang="en-GB" sz="1600" dirty="0" smtClean="0"/>
              <a:t>Based on DSMCC for the </a:t>
            </a:r>
            <a:r>
              <a:rPr lang="en-GB" sz="1600" dirty="0" smtClean="0"/>
              <a:t>OTA notification  </a:t>
            </a:r>
            <a:endParaRPr lang="en-GB" sz="1600" dirty="0" smtClean="0"/>
          </a:p>
          <a:p>
            <a:pPr lvl="1"/>
            <a:r>
              <a:rPr lang="en-GB" sz="1400" dirty="0" smtClean="0"/>
              <a:t>Reuse same core DSMCC </a:t>
            </a:r>
            <a:r>
              <a:rPr lang="en-GB" sz="1400" dirty="0" smtClean="0"/>
              <a:t>software code in the IRD as </a:t>
            </a:r>
            <a:r>
              <a:rPr lang="en-GB" sz="1400" dirty="0" smtClean="0"/>
              <a:t>used by SSU for OTA download</a:t>
            </a:r>
          </a:p>
          <a:p>
            <a:pPr lvl="1"/>
            <a:r>
              <a:rPr lang="en-GB" sz="1400" dirty="0" smtClean="0"/>
              <a:t>Notifications need software development and may/will require IRD to connect to network (Internet) once notification is issued</a:t>
            </a:r>
          </a:p>
          <a:p>
            <a:pPr lvl="2"/>
            <a:r>
              <a:rPr lang="en-GB" sz="1200" dirty="0" smtClean="0"/>
              <a:t>Increases development time</a:t>
            </a:r>
          </a:p>
          <a:p>
            <a:pPr lvl="2"/>
            <a:r>
              <a:rPr lang="en-GB" sz="1200" dirty="0" smtClean="0"/>
              <a:t>Impact </a:t>
            </a:r>
            <a:r>
              <a:rPr lang="en-GB" sz="1200" dirty="0"/>
              <a:t>on </a:t>
            </a:r>
            <a:r>
              <a:rPr lang="en-GB" sz="1200" dirty="0" smtClean="0"/>
              <a:t>manufacturers network</a:t>
            </a:r>
            <a:r>
              <a:rPr lang="en-GB" sz="1200" dirty="0"/>
              <a:t>: </a:t>
            </a:r>
            <a:r>
              <a:rPr lang="en-GB" sz="1200" dirty="0" smtClean="0"/>
              <a:t>unclear</a:t>
            </a:r>
          </a:p>
          <a:p>
            <a:pPr lvl="1"/>
            <a:r>
              <a:rPr lang="en-GB" sz="1400" dirty="0" smtClean="0"/>
              <a:t>When would a Notification be issued?</a:t>
            </a:r>
          </a:p>
          <a:p>
            <a:pPr lvl="2"/>
            <a:r>
              <a:rPr lang="en-GB" sz="1200" dirty="0" smtClean="0"/>
              <a:t>Assumed mainly used for critical corrections/debug </a:t>
            </a:r>
          </a:p>
          <a:p>
            <a:pPr lvl="3"/>
            <a:r>
              <a:rPr lang="en-GB" sz="1100" dirty="0" smtClean="0"/>
              <a:t>Frequency of use by IRD manufacturers is expected to be </a:t>
            </a:r>
            <a:r>
              <a:rPr lang="en-GB" sz="1100" dirty="0" smtClean="0"/>
              <a:t>low (probably less for TV sets than for STBs)</a:t>
            </a:r>
            <a:endParaRPr lang="en-GB" sz="1100" dirty="0" smtClean="0"/>
          </a:p>
          <a:p>
            <a:pPr lvl="2"/>
            <a:r>
              <a:rPr lang="en-GB" sz="1200" dirty="0" smtClean="0"/>
              <a:t>Adding important functionalities (e.g. OTN), more likely for STBs.</a:t>
            </a:r>
          </a:p>
          <a:p>
            <a:pPr lvl="2"/>
            <a:r>
              <a:rPr lang="en-GB" sz="1200" dirty="0" smtClean="0"/>
              <a:t>A non-connected IRD that is working correctly probably does not need a software update and is comparatively secure.</a:t>
            </a:r>
          </a:p>
          <a:p>
            <a:pPr lvl="1"/>
            <a:r>
              <a:rPr lang="en-GB" sz="1400" dirty="0" smtClean="0"/>
              <a:t>A new testing scheme will be needed by CE manufacturers &amp; operators </a:t>
            </a:r>
          </a:p>
          <a:p>
            <a:pPr lvl="2"/>
            <a:r>
              <a:rPr lang="en-GB" sz="1200" dirty="0" smtClean="0"/>
              <a:t>This would then also need to be added to the NorDig Test Plan</a:t>
            </a:r>
          </a:p>
          <a:p>
            <a:pPr lvl="1"/>
            <a:r>
              <a:rPr lang="en-GB" sz="1400" dirty="0" smtClean="0"/>
              <a:t>Reduces IRD test time &amp; overheads</a:t>
            </a:r>
          </a:p>
          <a:p>
            <a:pPr lvl="1"/>
            <a:r>
              <a:rPr lang="en-GB" sz="1400" dirty="0" smtClean="0"/>
              <a:t>Provides a potentially useful mechanism to communicate with customers</a:t>
            </a:r>
            <a:endParaRPr lang="en-GB" sz="1400" dirty="0"/>
          </a:p>
          <a:p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2122078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600" dirty="0" smtClean="0"/>
              <a:t>OTN Search </a:t>
            </a:r>
            <a:r>
              <a:rPr lang="en-GB" sz="3600" dirty="0" smtClean="0"/>
              <a:t>+ </a:t>
            </a:r>
            <a:r>
              <a:rPr lang="en-GB" sz="3600" dirty="0" smtClean="0"/>
              <a:t>OTN </a:t>
            </a:r>
            <a:r>
              <a:rPr lang="en-GB" sz="3600" dirty="0" smtClean="0"/>
              <a:t>download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229600" cy="4525963"/>
          </a:xfrm>
        </p:spPr>
        <p:txBody>
          <a:bodyPr>
            <a:noAutofit/>
          </a:bodyPr>
          <a:lstStyle/>
          <a:p>
            <a:r>
              <a:rPr lang="en-GB" sz="1600" dirty="0" smtClean="0">
                <a:solidFill>
                  <a:srgbClr val="00B0F0"/>
                </a:solidFill>
              </a:rPr>
              <a:t>Placeholder if needed (AP Richard)</a:t>
            </a:r>
            <a:endParaRPr lang="en-GB" sz="1400" dirty="0">
              <a:solidFill>
                <a:srgbClr val="00B0F0"/>
              </a:solidFill>
            </a:endParaRPr>
          </a:p>
          <a:p>
            <a:endParaRPr lang="en-GB" sz="1600" dirty="0" smtClean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943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2334"/>
          </a:xfrm>
        </p:spPr>
        <p:txBody>
          <a:bodyPr>
            <a:normAutofit/>
          </a:bodyPr>
          <a:lstStyle/>
          <a:p>
            <a:r>
              <a:rPr lang="en-GB" sz="2800" u="sng" dirty="0" smtClean="0"/>
              <a:t>Illustration:</a:t>
            </a:r>
            <a:r>
              <a:rPr lang="en-GB" sz="2800" dirty="0" smtClean="0"/>
              <a:t> General trend of SSU over the years</a:t>
            </a:r>
            <a:endParaRPr lang="en-GB" sz="28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259632" y="5877272"/>
            <a:ext cx="6768752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1403648" y="1844824"/>
            <a:ext cx="8384" cy="418484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835696" y="5801072"/>
            <a:ext cx="0" cy="1440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013642" y="5805264"/>
            <a:ext cx="0" cy="1440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04209" y="5944405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y2000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687270" y="5953473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y2016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198810" y="1286440"/>
            <a:ext cx="2245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IRD SSU size (average)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1803400" y="924844"/>
            <a:ext cx="4754306" cy="4520380"/>
          </a:xfrm>
          <a:custGeom>
            <a:avLst/>
            <a:gdLst>
              <a:gd name="connsiteX0" fmla="*/ 0 w 4584700"/>
              <a:gd name="connsiteY0" fmla="*/ 2971800 h 2971800"/>
              <a:gd name="connsiteX1" fmla="*/ 2667000 w 4584700"/>
              <a:gd name="connsiteY1" fmla="*/ 1816100 h 2971800"/>
              <a:gd name="connsiteX2" fmla="*/ 4584700 w 4584700"/>
              <a:gd name="connsiteY2" fmla="*/ 0 h 2971800"/>
              <a:gd name="connsiteX0" fmla="*/ 0 w 4754306"/>
              <a:gd name="connsiteY0" fmla="*/ 4520380 h 4520380"/>
              <a:gd name="connsiteX1" fmla="*/ 2667000 w 4754306"/>
              <a:gd name="connsiteY1" fmla="*/ 3364680 h 4520380"/>
              <a:gd name="connsiteX2" fmla="*/ 4754306 w 4754306"/>
              <a:gd name="connsiteY2" fmla="*/ 0 h 4520380"/>
              <a:gd name="connsiteX0" fmla="*/ 0 w 4754306"/>
              <a:gd name="connsiteY0" fmla="*/ 4520380 h 4520380"/>
              <a:gd name="connsiteX1" fmla="*/ 2667000 w 4754306"/>
              <a:gd name="connsiteY1" fmla="*/ 3364680 h 4520380"/>
              <a:gd name="connsiteX2" fmla="*/ 4754306 w 4754306"/>
              <a:gd name="connsiteY2" fmla="*/ 0 h 4520380"/>
              <a:gd name="connsiteX0" fmla="*/ 0 w 4754306"/>
              <a:gd name="connsiteY0" fmla="*/ 4520380 h 4520380"/>
              <a:gd name="connsiteX1" fmla="*/ 2003322 w 4754306"/>
              <a:gd name="connsiteY1" fmla="*/ 3785009 h 4520380"/>
              <a:gd name="connsiteX2" fmla="*/ 4754306 w 4754306"/>
              <a:gd name="connsiteY2" fmla="*/ 0 h 4520380"/>
              <a:gd name="connsiteX0" fmla="*/ 0 w 4754306"/>
              <a:gd name="connsiteY0" fmla="*/ 4520380 h 4520380"/>
              <a:gd name="connsiteX1" fmla="*/ 2003322 w 4754306"/>
              <a:gd name="connsiteY1" fmla="*/ 3785009 h 4520380"/>
              <a:gd name="connsiteX2" fmla="*/ 4754306 w 4754306"/>
              <a:gd name="connsiteY2" fmla="*/ 0 h 4520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54306" h="4520380">
                <a:moveTo>
                  <a:pt x="0" y="4520380"/>
                </a:moveTo>
                <a:cubicBezTo>
                  <a:pt x="995687" y="4345038"/>
                  <a:pt x="1239205" y="4280309"/>
                  <a:pt x="2003322" y="3785009"/>
                </a:cubicBezTo>
                <a:cubicBezTo>
                  <a:pt x="2767439" y="3289709"/>
                  <a:pt x="4177514" y="675149"/>
                  <a:pt x="4754306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57706" y="2473613"/>
            <a:ext cx="2105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# </a:t>
            </a:r>
            <a:r>
              <a:rPr lang="en-US" dirty="0">
                <a:solidFill>
                  <a:srgbClr val="0070C0"/>
                </a:solidFill>
              </a:rPr>
              <a:t>of IRDs connected 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   to Internet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1810296" y="2501900"/>
            <a:ext cx="4688778" cy="3276600"/>
          </a:xfrm>
          <a:custGeom>
            <a:avLst/>
            <a:gdLst>
              <a:gd name="connsiteX0" fmla="*/ 0 w 4584700"/>
              <a:gd name="connsiteY0" fmla="*/ 2971800 h 2971800"/>
              <a:gd name="connsiteX1" fmla="*/ 2667000 w 4584700"/>
              <a:gd name="connsiteY1" fmla="*/ 1816100 h 2971800"/>
              <a:gd name="connsiteX2" fmla="*/ 4584700 w 4584700"/>
              <a:gd name="connsiteY2" fmla="*/ 0 h 2971800"/>
              <a:gd name="connsiteX0" fmla="*/ 0 w 4584700"/>
              <a:gd name="connsiteY0" fmla="*/ 2971800 h 2971800"/>
              <a:gd name="connsiteX1" fmla="*/ 2908300 w 4584700"/>
              <a:gd name="connsiteY1" fmla="*/ 2324100 h 2971800"/>
              <a:gd name="connsiteX2" fmla="*/ 4584700 w 4584700"/>
              <a:gd name="connsiteY2" fmla="*/ 0 h 2971800"/>
              <a:gd name="connsiteX0" fmla="*/ 0 w 4584700"/>
              <a:gd name="connsiteY0" fmla="*/ 2971800 h 2971800"/>
              <a:gd name="connsiteX1" fmla="*/ 2908300 w 4584700"/>
              <a:gd name="connsiteY1" fmla="*/ 2324100 h 2971800"/>
              <a:gd name="connsiteX2" fmla="*/ 4584700 w 4584700"/>
              <a:gd name="connsiteY2" fmla="*/ 0 h 2971800"/>
              <a:gd name="connsiteX0" fmla="*/ 0 w 4584700"/>
              <a:gd name="connsiteY0" fmla="*/ 2971800 h 2971800"/>
              <a:gd name="connsiteX1" fmla="*/ 2908300 w 4584700"/>
              <a:gd name="connsiteY1" fmla="*/ 2324100 h 2971800"/>
              <a:gd name="connsiteX2" fmla="*/ 4584700 w 4584700"/>
              <a:gd name="connsiteY2" fmla="*/ 0 h 2971800"/>
              <a:gd name="connsiteX0" fmla="*/ 0 w 4584700"/>
              <a:gd name="connsiteY0" fmla="*/ 2971800 h 3036668"/>
              <a:gd name="connsiteX1" fmla="*/ 2273300 w 4584700"/>
              <a:gd name="connsiteY1" fmla="*/ 2806700 h 3036668"/>
              <a:gd name="connsiteX2" fmla="*/ 4584700 w 4584700"/>
              <a:gd name="connsiteY2" fmla="*/ 0 h 3036668"/>
              <a:gd name="connsiteX0" fmla="*/ 0 w 4584700"/>
              <a:gd name="connsiteY0" fmla="*/ 2971800 h 3075656"/>
              <a:gd name="connsiteX1" fmla="*/ 2273300 w 4584700"/>
              <a:gd name="connsiteY1" fmla="*/ 2806700 h 3075656"/>
              <a:gd name="connsiteX2" fmla="*/ 4584700 w 4584700"/>
              <a:gd name="connsiteY2" fmla="*/ 0 h 3075656"/>
              <a:gd name="connsiteX0" fmla="*/ 0 w 4584700"/>
              <a:gd name="connsiteY0" fmla="*/ 2971800 h 2998840"/>
              <a:gd name="connsiteX1" fmla="*/ 2273300 w 4584700"/>
              <a:gd name="connsiteY1" fmla="*/ 2806700 h 2998840"/>
              <a:gd name="connsiteX2" fmla="*/ 4584700 w 4584700"/>
              <a:gd name="connsiteY2" fmla="*/ 0 h 2998840"/>
              <a:gd name="connsiteX0" fmla="*/ 0 w 4584700"/>
              <a:gd name="connsiteY0" fmla="*/ 2971800 h 2971800"/>
              <a:gd name="connsiteX1" fmla="*/ 2032000 w 4584700"/>
              <a:gd name="connsiteY1" fmla="*/ 2679700 h 2971800"/>
              <a:gd name="connsiteX2" fmla="*/ 4584700 w 4584700"/>
              <a:gd name="connsiteY2" fmla="*/ 0 h 2971800"/>
              <a:gd name="connsiteX0" fmla="*/ 0 w 4688778"/>
              <a:gd name="connsiteY0" fmla="*/ 3276600 h 3276600"/>
              <a:gd name="connsiteX1" fmla="*/ 2032000 w 4688778"/>
              <a:gd name="connsiteY1" fmla="*/ 2984500 h 3276600"/>
              <a:gd name="connsiteX2" fmla="*/ 4688778 w 4688778"/>
              <a:gd name="connsiteY2" fmla="*/ 0 h 3276600"/>
              <a:gd name="connsiteX0" fmla="*/ 0 w 4688778"/>
              <a:gd name="connsiteY0" fmla="*/ 3276600 h 3276600"/>
              <a:gd name="connsiteX1" fmla="*/ 2032000 w 4688778"/>
              <a:gd name="connsiteY1" fmla="*/ 2984500 h 3276600"/>
              <a:gd name="connsiteX2" fmla="*/ 4688778 w 4688778"/>
              <a:gd name="connsiteY2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88778" h="3276600">
                <a:moveTo>
                  <a:pt x="0" y="3276600"/>
                </a:moveTo>
                <a:cubicBezTo>
                  <a:pt x="1027641" y="3263900"/>
                  <a:pt x="1115483" y="3289300"/>
                  <a:pt x="2032000" y="2984500"/>
                </a:cubicBezTo>
                <a:cubicBezTo>
                  <a:pt x="2948517" y="2679700"/>
                  <a:pt x="4679769" y="1265353"/>
                  <a:pt x="4688778" y="0"/>
                </a:cubicBezTo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 flipV="1">
            <a:off x="1830580" y="2128653"/>
            <a:ext cx="4393239" cy="2921959"/>
          </a:xfrm>
          <a:custGeom>
            <a:avLst/>
            <a:gdLst>
              <a:gd name="connsiteX0" fmla="*/ 0 w 4584700"/>
              <a:gd name="connsiteY0" fmla="*/ 2971800 h 2971800"/>
              <a:gd name="connsiteX1" fmla="*/ 2667000 w 4584700"/>
              <a:gd name="connsiteY1" fmla="*/ 1816100 h 2971800"/>
              <a:gd name="connsiteX2" fmla="*/ 4584700 w 4584700"/>
              <a:gd name="connsiteY2" fmla="*/ 0 h 2971800"/>
              <a:gd name="connsiteX0" fmla="*/ 0 w 4584700"/>
              <a:gd name="connsiteY0" fmla="*/ 2971800 h 2971800"/>
              <a:gd name="connsiteX1" fmla="*/ 1905000 w 4584700"/>
              <a:gd name="connsiteY1" fmla="*/ 2717800 h 2971800"/>
              <a:gd name="connsiteX2" fmla="*/ 4584700 w 4584700"/>
              <a:gd name="connsiteY2" fmla="*/ 0 h 2971800"/>
              <a:gd name="connsiteX0" fmla="*/ 0 w 4584700"/>
              <a:gd name="connsiteY0" fmla="*/ 2971800 h 2998432"/>
              <a:gd name="connsiteX1" fmla="*/ 1905000 w 4584700"/>
              <a:gd name="connsiteY1" fmla="*/ 2717800 h 2998432"/>
              <a:gd name="connsiteX2" fmla="*/ 4584700 w 4584700"/>
              <a:gd name="connsiteY2" fmla="*/ 0 h 2998432"/>
              <a:gd name="connsiteX0" fmla="*/ 0 w 4584700"/>
              <a:gd name="connsiteY0" fmla="*/ 2971800 h 3030568"/>
              <a:gd name="connsiteX1" fmla="*/ 1905000 w 4584700"/>
              <a:gd name="connsiteY1" fmla="*/ 2717800 h 3030568"/>
              <a:gd name="connsiteX2" fmla="*/ 4584700 w 4584700"/>
              <a:gd name="connsiteY2" fmla="*/ 0 h 3030568"/>
              <a:gd name="connsiteX0" fmla="*/ 0 w 4584700"/>
              <a:gd name="connsiteY0" fmla="*/ 2971800 h 2999791"/>
              <a:gd name="connsiteX1" fmla="*/ 1905000 w 4584700"/>
              <a:gd name="connsiteY1" fmla="*/ 2717800 h 2999791"/>
              <a:gd name="connsiteX2" fmla="*/ 4584700 w 4584700"/>
              <a:gd name="connsiteY2" fmla="*/ 0 h 2999791"/>
              <a:gd name="connsiteX0" fmla="*/ 0 w 4584700"/>
              <a:gd name="connsiteY0" fmla="*/ 2971800 h 2989221"/>
              <a:gd name="connsiteX1" fmla="*/ 1905000 w 4584700"/>
              <a:gd name="connsiteY1" fmla="*/ 2717800 h 2989221"/>
              <a:gd name="connsiteX2" fmla="*/ 4584700 w 4584700"/>
              <a:gd name="connsiteY2" fmla="*/ 0 h 2989221"/>
              <a:gd name="connsiteX0" fmla="*/ 0 w 4584700"/>
              <a:gd name="connsiteY0" fmla="*/ 2971800 h 2981210"/>
              <a:gd name="connsiteX1" fmla="*/ 1905000 w 4584700"/>
              <a:gd name="connsiteY1" fmla="*/ 2717800 h 2981210"/>
              <a:gd name="connsiteX2" fmla="*/ 4584700 w 4584700"/>
              <a:gd name="connsiteY2" fmla="*/ 0 h 2981210"/>
              <a:gd name="connsiteX0" fmla="*/ 0 w 4400345"/>
              <a:gd name="connsiteY0" fmla="*/ 3311012 h 3320422"/>
              <a:gd name="connsiteX1" fmla="*/ 1905000 w 4400345"/>
              <a:gd name="connsiteY1" fmla="*/ 3057012 h 3320422"/>
              <a:gd name="connsiteX2" fmla="*/ 4400345 w 4400345"/>
              <a:gd name="connsiteY2" fmla="*/ 0 h 3320422"/>
              <a:gd name="connsiteX0" fmla="*/ 0 w 4400345"/>
              <a:gd name="connsiteY0" fmla="*/ 3311012 h 3311012"/>
              <a:gd name="connsiteX1" fmla="*/ 1787013 w 4400345"/>
              <a:gd name="connsiteY1" fmla="*/ 2828412 h 3311012"/>
              <a:gd name="connsiteX2" fmla="*/ 4400345 w 4400345"/>
              <a:gd name="connsiteY2" fmla="*/ 0 h 3311012"/>
              <a:gd name="connsiteX0" fmla="*/ 0 w 4400345"/>
              <a:gd name="connsiteY0" fmla="*/ 3311012 h 3312596"/>
              <a:gd name="connsiteX1" fmla="*/ 1126472 w 4400345"/>
              <a:gd name="connsiteY1" fmla="*/ 3270942 h 3312596"/>
              <a:gd name="connsiteX2" fmla="*/ 1787013 w 4400345"/>
              <a:gd name="connsiteY2" fmla="*/ 2828412 h 3312596"/>
              <a:gd name="connsiteX3" fmla="*/ 4400345 w 4400345"/>
              <a:gd name="connsiteY3" fmla="*/ 0 h 3312596"/>
              <a:gd name="connsiteX0" fmla="*/ 0 w 4400345"/>
              <a:gd name="connsiteY0" fmla="*/ 3311012 h 3312596"/>
              <a:gd name="connsiteX1" fmla="*/ 1126472 w 4400345"/>
              <a:gd name="connsiteY1" fmla="*/ 3270942 h 3312596"/>
              <a:gd name="connsiteX2" fmla="*/ 1787013 w 4400345"/>
              <a:gd name="connsiteY2" fmla="*/ 2828412 h 3312596"/>
              <a:gd name="connsiteX3" fmla="*/ 4400345 w 4400345"/>
              <a:gd name="connsiteY3" fmla="*/ 0 h 3312596"/>
              <a:gd name="connsiteX0" fmla="*/ 0 w 4400345"/>
              <a:gd name="connsiteY0" fmla="*/ 3311012 h 3312596"/>
              <a:gd name="connsiteX1" fmla="*/ 1126472 w 4400345"/>
              <a:gd name="connsiteY1" fmla="*/ 3270942 h 3312596"/>
              <a:gd name="connsiteX2" fmla="*/ 1787013 w 4400345"/>
              <a:gd name="connsiteY2" fmla="*/ 2828412 h 3312596"/>
              <a:gd name="connsiteX3" fmla="*/ 4400345 w 4400345"/>
              <a:gd name="connsiteY3" fmla="*/ 0 h 3312596"/>
              <a:gd name="connsiteX0" fmla="*/ 0 w 4400345"/>
              <a:gd name="connsiteY0" fmla="*/ 3311012 h 3312596"/>
              <a:gd name="connsiteX1" fmla="*/ 1126472 w 4400345"/>
              <a:gd name="connsiteY1" fmla="*/ 3270942 h 3312596"/>
              <a:gd name="connsiteX2" fmla="*/ 1816510 w 4400345"/>
              <a:gd name="connsiteY2" fmla="*/ 2887405 h 3312596"/>
              <a:gd name="connsiteX3" fmla="*/ 4400345 w 4400345"/>
              <a:gd name="connsiteY3" fmla="*/ 0 h 3312596"/>
              <a:gd name="connsiteX0" fmla="*/ 0 w 4400345"/>
              <a:gd name="connsiteY0" fmla="*/ 3311012 h 3312596"/>
              <a:gd name="connsiteX1" fmla="*/ 1126472 w 4400345"/>
              <a:gd name="connsiteY1" fmla="*/ 3270942 h 3312596"/>
              <a:gd name="connsiteX2" fmla="*/ 1816510 w 4400345"/>
              <a:gd name="connsiteY2" fmla="*/ 2887405 h 3312596"/>
              <a:gd name="connsiteX3" fmla="*/ 4400345 w 4400345"/>
              <a:gd name="connsiteY3" fmla="*/ 0 h 3312596"/>
              <a:gd name="connsiteX0" fmla="*/ 0 w 4400345"/>
              <a:gd name="connsiteY0" fmla="*/ 3311012 h 3312596"/>
              <a:gd name="connsiteX1" fmla="*/ 1126472 w 4400345"/>
              <a:gd name="connsiteY1" fmla="*/ 3270942 h 3312596"/>
              <a:gd name="connsiteX2" fmla="*/ 1816510 w 4400345"/>
              <a:gd name="connsiteY2" fmla="*/ 2887405 h 3312596"/>
              <a:gd name="connsiteX3" fmla="*/ 4400345 w 4400345"/>
              <a:gd name="connsiteY3" fmla="*/ 0 h 3312596"/>
              <a:gd name="connsiteX0" fmla="*/ 0 w 4400345"/>
              <a:gd name="connsiteY0" fmla="*/ 3311012 h 3311012"/>
              <a:gd name="connsiteX1" fmla="*/ 1126472 w 4400345"/>
              <a:gd name="connsiteY1" fmla="*/ 3270942 h 3311012"/>
              <a:gd name="connsiteX2" fmla="*/ 1816510 w 4400345"/>
              <a:gd name="connsiteY2" fmla="*/ 2887405 h 3311012"/>
              <a:gd name="connsiteX3" fmla="*/ 4400345 w 4400345"/>
              <a:gd name="connsiteY3" fmla="*/ 0 h 3311012"/>
              <a:gd name="connsiteX0" fmla="*/ 0 w 4400345"/>
              <a:gd name="connsiteY0" fmla="*/ 3311012 h 3311012"/>
              <a:gd name="connsiteX1" fmla="*/ 1126472 w 4400345"/>
              <a:gd name="connsiteY1" fmla="*/ 3270942 h 3311012"/>
              <a:gd name="connsiteX2" fmla="*/ 1816510 w 4400345"/>
              <a:gd name="connsiteY2" fmla="*/ 2887405 h 3311012"/>
              <a:gd name="connsiteX3" fmla="*/ 4400345 w 4400345"/>
              <a:gd name="connsiteY3" fmla="*/ 0 h 3311012"/>
              <a:gd name="connsiteX0" fmla="*/ 0 w 4400345"/>
              <a:gd name="connsiteY0" fmla="*/ 3311012 h 3311012"/>
              <a:gd name="connsiteX1" fmla="*/ 1133846 w 4400345"/>
              <a:gd name="connsiteY1" fmla="*/ 3293064 h 3311012"/>
              <a:gd name="connsiteX2" fmla="*/ 1816510 w 4400345"/>
              <a:gd name="connsiteY2" fmla="*/ 2887405 h 3311012"/>
              <a:gd name="connsiteX3" fmla="*/ 4400345 w 4400345"/>
              <a:gd name="connsiteY3" fmla="*/ 0 h 3311012"/>
              <a:gd name="connsiteX0" fmla="*/ 0 w 4400345"/>
              <a:gd name="connsiteY0" fmla="*/ 3311012 h 3311012"/>
              <a:gd name="connsiteX1" fmla="*/ 1133846 w 4400345"/>
              <a:gd name="connsiteY1" fmla="*/ 3293064 h 3311012"/>
              <a:gd name="connsiteX2" fmla="*/ 1816510 w 4400345"/>
              <a:gd name="connsiteY2" fmla="*/ 2887405 h 3311012"/>
              <a:gd name="connsiteX3" fmla="*/ 4400345 w 4400345"/>
              <a:gd name="connsiteY3" fmla="*/ 0 h 3311012"/>
              <a:gd name="connsiteX0" fmla="*/ 0 w 4400345"/>
              <a:gd name="connsiteY0" fmla="*/ 3311012 h 3311012"/>
              <a:gd name="connsiteX1" fmla="*/ 1133846 w 4400345"/>
              <a:gd name="connsiteY1" fmla="*/ 3293064 h 3311012"/>
              <a:gd name="connsiteX2" fmla="*/ 1846007 w 4400345"/>
              <a:gd name="connsiteY2" fmla="*/ 2939025 h 3311012"/>
              <a:gd name="connsiteX3" fmla="*/ 4400345 w 4400345"/>
              <a:gd name="connsiteY3" fmla="*/ 0 h 3311012"/>
              <a:gd name="connsiteX0" fmla="*/ 0 w 4400345"/>
              <a:gd name="connsiteY0" fmla="*/ 3311012 h 3311012"/>
              <a:gd name="connsiteX1" fmla="*/ 1133846 w 4400345"/>
              <a:gd name="connsiteY1" fmla="*/ 3293064 h 3311012"/>
              <a:gd name="connsiteX2" fmla="*/ 1846007 w 4400345"/>
              <a:gd name="connsiteY2" fmla="*/ 2939025 h 3311012"/>
              <a:gd name="connsiteX3" fmla="*/ 4400345 w 4400345"/>
              <a:gd name="connsiteY3" fmla="*/ 0 h 3311012"/>
              <a:gd name="connsiteX0" fmla="*/ 0 w 4400345"/>
              <a:gd name="connsiteY0" fmla="*/ 3311012 h 3311012"/>
              <a:gd name="connsiteX1" fmla="*/ 1133846 w 4400345"/>
              <a:gd name="connsiteY1" fmla="*/ 3293064 h 3311012"/>
              <a:gd name="connsiteX2" fmla="*/ 1846007 w 4400345"/>
              <a:gd name="connsiteY2" fmla="*/ 2939025 h 3311012"/>
              <a:gd name="connsiteX3" fmla="*/ 4400345 w 4400345"/>
              <a:gd name="connsiteY3" fmla="*/ 0 h 3311012"/>
              <a:gd name="connsiteX0" fmla="*/ 0 w 4415167"/>
              <a:gd name="connsiteY0" fmla="*/ 2874411 h 2874411"/>
              <a:gd name="connsiteX1" fmla="*/ 1133846 w 4415167"/>
              <a:gd name="connsiteY1" fmla="*/ 2856463 h 2874411"/>
              <a:gd name="connsiteX2" fmla="*/ 1846007 w 4415167"/>
              <a:gd name="connsiteY2" fmla="*/ 2502424 h 2874411"/>
              <a:gd name="connsiteX3" fmla="*/ 4415167 w 4415167"/>
              <a:gd name="connsiteY3" fmla="*/ 0 h 2874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15167" h="2874411">
                <a:moveTo>
                  <a:pt x="0" y="2874411"/>
                </a:moveTo>
                <a:cubicBezTo>
                  <a:pt x="171768" y="2849297"/>
                  <a:pt x="843386" y="2892651"/>
                  <a:pt x="1133846" y="2856463"/>
                </a:cubicBezTo>
                <a:cubicBezTo>
                  <a:pt x="1453804" y="2783406"/>
                  <a:pt x="1210642" y="2903785"/>
                  <a:pt x="1846007" y="2502424"/>
                </a:cubicBezTo>
                <a:cubicBezTo>
                  <a:pt x="2673624" y="2121424"/>
                  <a:pt x="3838375" y="660400"/>
                  <a:pt x="4415167" y="0"/>
                </a:cubicBezTo>
              </a:path>
            </a:pathLst>
          </a:cu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510635" y="1718242"/>
            <a:ext cx="2337691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# IRDs forced to support</a:t>
            </a:r>
          </a:p>
          <a:p>
            <a:r>
              <a:rPr lang="en-US" sz="1600" dirty="0" smtClean="0">
                <a:solidFill>
                  <a:srgbClr val="C00000"/>
                </a:solidFill>
              </a:rPr>
              <a:t>OTA SSU </a:t>
            </a:r>
            <a:r>
              <a:rPr lang="en-US" sz="1200" dirty="0" smtClean="0">
                <a:solidFill>
                  <a:srgbClr val="C00000"/>
                </a:solidFill>
              </a:rPr>
              <a:t>(NorDig requirements)</a:t>
            </a: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1763688" y="2132856"/>
            <a:ext cx="4752528" cy="27991"/>
          </a:xfrm>
          <a:prstGeom prst="line">
            <a:avLst/>
          </a:prstGeom>
          <a:ln w="190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258105" y="4843250"/>
            <a:ext cx="21989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# of IRDs using OTA SSU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649915" y="5874179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23" name="Freeform 22"/>
          <p:cNvSpPr/>
          <p:nvPr/>
        </p:nvSpPr>
        <p:spPr>
          <a:xfrm flipV="1">
            <a:off x="1790987" y="2128538"/>
            <a:ext cx="4595105" cy="3520135"/>
          </a:xfrm>
          <a:custGeom>
            <a:avLst/>
            <a:gdLst>
              <a:gd name="connsiteX0" fmla="*/ 0 w 4584700"/>
              <a:gd name="connsiteY0" fmla="*/ 2971800 h 2971800"/>
              <a:gd name="connsiteX1" fmla="*/ 2667000 w 4584700"/>
              <a:gd name="connsiteY1" fmla="*/ 1816100 h 2971800"/>
              <a:gd name="connsiteX2" fmla="*/ 4584700 w 4584700"/>
              <a:gd name="connsiteY2" fmla="*/ 0 h 2971800"/>
              <a:gd name="connsiteX0" fmla="*/ 0 w 4584700"/>
              <a:gd name="connsiteY0" fmla="*/ 2971800 h 2971800"/>
              <a:gd name="connsiteX1" fmla="*/ 1905000 w 4584700"/>
              <a:gd name="connsiteY1" fmla="*/ 2717800 h 2971800"/>
              <a:gd name="connsiteX2" fmla="*/ 4584700 w 4584700"/>
              <a:gd name="connsiteY2" fmla="*/ 0 h 2971800"/>
              <a:gd name="connsiteX0" fmla="*/ 0 w 4584700"/>
              <a:gd name="connsiteY0" fmla="*/ 2971800 h 2998432"/>
              <a:gd name="connsiteX1" fmla="*/ 1905000 w 4584700"/>
              <a:gd name="connsiteY1" fmla="*/ 2717800 h 2998432"/>
              <a:gd name="connsiteX2" fmla="*/ 4584700 w 4584700"/>
              <a:gd name="connsiteY2" fmla="*/ 0 h 2998432"/>
              <a:gd name="connsiteX0" fmla="*/ 0 w 4584700"/>
              <a:gd name="connsiteY0" fmla="*/ 2971800 h 3030568"/>
              <a:gd name="connsiteX1" fmla="*/ 1905000 w 4584700"/>
              <a:gd name="connsiteY1" fmla="*/ 2717800 h 3030568"/>
              <a:gd name="connsiteX2" fmla="*/ 4584700 w 4584700"/>
              <a:gd name="connsiteY2" fmla="*/ 0 h 3030568"/>
              <a:gd name="connsiteX0" fmla="*/ 0 w 4584700"/>
              <a:gd name="connsiteY0" fmla="*/ 2971800 h 2999791"/>
              <a:gd name="connsiteX1" fmla="*/ 1905000 w 4584700"/>
              <a:gd name="connsiteY1" fmla="*/ 2717800 h 2999791"/>
              <a:gd name="connsiteX2" fmla="*/ 4584700 w 4584700"/>
              <a:gd name="connsiteY2" fmla="*/ 0 h 2999791"/>
              <a:gd name="connsiteX0" fmla="*/ 0 w 4584700"/>
              <a:gd name="connsiteY0" fmla="*/ 2971800 h 2989221"/>
              <a:gd name="connsiteX1" fmla="*/ 1905000 w 4584700"/>
              <a:gd name="connsiteY1" fmla="*/ 2717800 h 2989221"/>
              <a:gd name="connsiteX2" fmla="*/ 4584700 w 4584700"/>
              <a:gd name="connsiteY2" fmla="*/ 0 h 2989221"/>
              <a:gd name="connsiteX0" fmla="*/ 0 w 4584700"/>
              <a:gd name="connsiteY0" fmla="*/ 2971800 h 2981210"/>
              <a:gd name="connsiteX1" fmla="*/ 1905000 w 4584700"/>
              <a:gd name="connsiteY1" fmla="*/ 2717800 h 2981210"/>
              <a:gd name="connsiteX2" fmla="*/ 4584700 w 4584700"/>
              <a:gd name="connsiteY2" fmla="*/ 0 h 2981210"/>
              <a:gd name="connsiteX0" fmla="*/ 0 w 4400345"/>
              <a:gd name="connsiteY0" fmla="*/ 3311012 h 3320422"/>
              <a:gd name="connsiteX1" fmla="*/ 1905000 w 4400345"/>
              <a:gd name="connsiteY1" fmla="*/ 3057012 h 3320422"/>
              <a:gd name="connsiteX2" fmla="*/ 4400345 w 4400345"/>
              <a:gd name="connsiteY2" fmla="*/ 0 h 3320422"/>
              <a:gd name="connsiteX0" fmla="*/ 0 w 4400345"/>
              <a:gd name="connsiteY0" fmla="*/ 3311012 h 3311012"/>
              <a:gd name="connsiteX1" fmla="*/ 1787013 w 4400345"/>
              <a:gd name="connsiteY1" fmla="*/ 2828412 h 3311012"/>
              <a:gd name="connsiteX2" fmla="*/ 4400345 w 4400345"/>
              <a:gd name="connsiteY2" fmla="*/ 0 h 3311012"/>
              <a:gd name="connsiteX0" fmla="*/ 0 w 4400345"/>
              <a:gd name="connsiteY0" fmla="*/ 3311012 h 3312596"/>
              <a:gd name="connsiteX1" fmla="*/ 1126472 w 4400345"/>
              <a:gd name="connsiteY1" fmla="*/ 3270942 h 3312596"/>
              <a:gd name="connsiteX2" fmla="*/ 1787013 w 4400345"/>
              <a:gd name="connsiteY2" fmla="*/ 2828412 h 3312596"/>
              <a:gd name="connsiteX3" fmla="*/ 4400345 w 4400345"/>
              <a:gd name="connsiteY3" fmla="*/ 0 h 3312596"/>
              <a:gd name="connsiteX0" fmla="*/ 0 w 4400345"/>
              <a:gd name="connsiteY0" fmla="*/ 3311012 h 3312596"/>
              <a:gd name="connsiteX1" fmla="*/ 1126472 w 4400345"/>
              <a:gd name="connsiteY1" fmla="*/ 3270942 h 3312596"/>
              <a:gd name="connsiteX2" fmla="*/ 1787013 w 4400345"/>
              <a:gd name="connsiteY2" fmla="*/ 2828412 h 3312596"/>
              <a:gd name="connsiteX3" fmla="*/ 4400345 w 4400345"/>
              <a:gd name="connsiteY3" fmla="*/ 0 h 3312596"/>
              <a:gd name="connsiteX0" fmla="*/ 0 w 4400345"/>
              <a:gd name="connsiteY0" fmla="*/ 3311012 h 3312596"/>
              <a:gd name="connsiteX1" fmla="*/ 1126472 w 4400345"/>
              <a:gd name="connsiteY1" fmla="*/ 3270942 h 3312596"/>
              <a:gd name="connsiteX2" fmla="*/ 1787013 w 4400345"/>
              <a:gd name="connsiteY2" fmla="*/ 2828412 h 3312596"/>
              <a:gd name="connsiteX3" fmla="*/ 4400345 w 4400345"/>
              <a:gd name="connsiteY3" fmla="*/ 0 h 3312596"/>
              <a:gd name="connsiteX0" fmla="*/ 0 w 4400345"/>
              <a:gd name="connsiteY0" fmla="*/ 3311012 h 3312596"/>
              <a:gd name="connsiteX1" fmla="*/ 1126472 w 4400345"/>
              <a:gd name="connsiteY1" fmla="*/ 3270942 h 3312596"/>
              <a:gd name="connsiteX2" fmla="*/ 1816510 w 4400345"/>
              <a:gd name="connsiteY2" fmla="*/ 2887405 h 3312596"/>
              <a:gd name="connsiteX3" fmla="*/ 4400345 w 4400345"/>
              <a:gd name="connsiteY3" fmla="*/ 0 h 3312596"/>
              <a:gd name="connsiteX0" fmla="*/ 0 w 4400345"/>
              <a:gd name="connsiteY0" fmla="*/ 3311012 h 3312596"/>
              <a:gd name="connsiteX1" fmla="*/ 1126472 w 4400345"/>
              <a:gd name="connsiteY1" fmla="*/ 3270942 h 3312596"/>
              <a:gd name="connsiteX2" fmla="*/ 1816510 w 4400345"/>
              <a:gd name="connsiteY2" fmla="*/ 2887405 h 3312596"/>
              <a:gd name="connsiteX3" fmla="*/ 4400345 w 4400345"/>
              <a:gd name="connsiteY3" fmla="*/ 0 h 3312596"/>
              <a:gd name="connsiteX0" fmla="*/ 0 w 4400345"/>
              <a:gd name="connsiteY0" fmla="*/ 3311012 h 3312596"/>
              <a:gd name="connsiteX1" fmla="*/ 1126472 w 4400345"/>
              <a:gd name="connsiteY1" fmla="*/ 3270942 h 3312596"/>
              <a:gd name="connsiteX2" fmla="*/ 1816510 w 4400345"/>
              <a:gd name="connsiteY2" fmla="*/ 2887405 h 3312596"/>
              <a:gd name="connsiteX3" fmla="*/ 4400345 w 4400345"/>
              <a:gd name="connsiteY3" fmla="*/ 0 h 3312596"/>
              <a:gd name="connsiteX0" fmla="*/ 0 w 4400345"/>
              <a:gd name="connsiteY0" fmla="*/ 3311012 h 3311012"/>
              <a:gd name="connsiteX1" fmla="*/ 1126472 w 4400345"/>
              <a:gd name="connsiteY1" fmla="*/ 3270942 h 3311012"/>
              <a:gd name="connsiteX2" fmla="*/ 1816510 w 4400345"/>
              <a:gd name="connsiteY2" fmla="*/ 2887405 h 3311012"/>
              <a:gd name="connsiteX3" fmla="*/ 4400345 w 4400345"/>
              <a:gd name="connsiteY3" fmla="*/ 0 h 3311012"/>
              <a:gd name="connsiteX0" fmla="*/ 0 w 4400345"/>
              <a:gd name="connsiteY0" fmla="*/ 3311012 h 3311012"/>
              <a:gd name="connsiteX1" fmla="*/ 1126472 w 4400345"/>
              <a:gd name="connsiteY1" fmla="*/ 3270942 h 3311012"/>
              <a:gd name="connsiteX2" fmla="*/ 1816510 w 4400345"/>
              <a:gd name="connsiteY2" fmla="*/ 2887405 h 3311012"/>
              <a:gd name="connsiteX3" fmla="*/ 4400345 w 4400345"/>
              <a:gd name="connsiteY3" fmla="*/ 0 h 3311012"/>
              <a:gd name="connsiteX0" fmla="*/ 0 w 4400345"/>
              <a:gd name="connsiteY0" fmla="*/ 3311012 h 3311012"/>
              <a:gd name="connsiteX1" fmla="*/ 1133846 w 4400345"/>
              <a:gd name="connsiteY1" fmla="*/ 3293064 h 3311012"/>
              <a:gd name="connsiteX2" fmla="*/ 1816510 w 4400345"/>
              <a:gd name="connsiteY2" fmla="*/ 2887405 h 3311012"/>
              <a:gd name="connsiteX3" fmla="*/ 4400345 w 4400345"/>
              <a:gd name="connsiteY3" fmla="*/ 0 h 3311012"/>
              <a:gd name="connsiteX0" fmla="*/ 0 w 4400345"/>
              <a:gd name="connsiteY0" fmla="*/ 3311012 h 3311012"/>
              <a:gd name="connsiteX1" fmla="*/ 1133846 w 4400345"/>
              <a:gd name="connsiteY1" fmla="*/ 3293064 h 3311012"/>
              <a:gd name="connsiteX2" fmla="*/ 1816510 w 4400345"/>
              <a:gd name="connsiteY2" fmla="*/ 2887405 h 3311012"/>
              <a:gd name="connsiteX3" fmla="*/ 4400345 w 4400345"/>
              <a:gd name="connsiteY3" fmla="*/ 0 h 3311012"/>
              <a:gd name="connsiteX0" fmla="*/ 0 w 4400345"/>
              <a:gd name="connsiteY0" fmla="*/ 3311012 h 3311012"/>
              <a:gd name="connsiteX1" fmla="*/ 1133846 w 4400345"/>
              <a:gd name="connsiteY1" fmla="*/ 3293064 h 3311012"/>
              <a:gd name="connsiteX2" fmla="*/ 1846007 w 4400345"/>
              <a:gd name="connsiteY2" fmla="*/ 2939025 h 3311012"/>
              <a:gd name="connsiteX3" fmla="*/ 4400345 w 4400345"/>
              <a:gd name="connsiteY3" fmla="*/ 0 h 3311012"/>
              <a:gd name="connsiteX0" fmla="*/ 0 w 4400345"/>
              <a:gd name="connsiteY0" fmla="*/ 3311012 h 3311012"/>
              <a:gd name="connsiteX1" fmla="*/ 1133846 w 4400345"/>
              <a:gd name="connsiteY1" fmla="*/ 3293064 h 3311012"/>
              <a:gd name="connsiteX2" fmla="*/ 1846007 w 4400345"/>
              <a:gd name="connsiteY2" fmla="*/ 2939025 h 3311012"/>
              <a:gd name="connsiteX3" fmla="*/ 4400345 w 4400345"/>
              <a:gd name="connsiteY3" fmla="*/ 0 h 3311012"/>
              <a:gd name="connsiteX0" fmla="*/ 0 w 4400345"/>
              <a:gd name="connsiteY0" fmla="*/ 3311012 h 3311012"/>
              <a:gd name="connsiteX1" fmla="*/ 1133846 w 4400345"/>
              <a:gd name="connsiteY1" fmla="*/ 3293064 h 3311012"/>
              <a:gd name="connsiteX2" fmla="*/ 1846007 w 4400345"/>
              <a:gd name="connsiteY2" fmla="*/ 2939025 h 3311012"/>
              <a:gd name="connsiteX3" fmla="*/ 4400345 w 4400345"/>
              <a:gd name="connsiteY3" fmla="*/ 0 h 3311012"/>
              <a:gd name="connsiteX0" fmla="*/ 0 w 3478511"/>
              <a:gd name="connsiteY0" fmla="*/ 3281275 h 3281275"/>
              <a:gd name="connsiteX1" fmla="*/ 1133846 w 3478511"/>
              <a:gd name="connsiteY1" fmla="*/ 3263327 h 3281275"/>
              <a:gd name="connsiteX2" fmla="*/ 1846007 w 3478511"/>
              <a:gd name="connsiteY2" fmla="*/ 2909288 h 3281275"/>
              <a:gd name="connsiteX3" fmla="*/ 3478511 w 3478511"/>
              <a:gd name="connsiteY3" fmla="*/ 0 h 3281275"/>
              <a:gd name="connsiteX0" fmla="*/ 0 w 3478511"/>
              <a:gd name="connsiteY0" fmla="*/ 3281275 h 3281275"/>
              <a:gd name="connsiteX1" fmla="*/ 1133846 w 3478511"/>
              <a:gd name="connsiteY1" fmla="*/ 3263327 h 3281275"/>
              <a:gd name="connsiteX2" fmla="*/ 1846007 w 3478511"/>
              <a:gd name="connsiteY2" fmla="*/ 2909288 h 3281275"/>
              <a:gd name="connsiteX3" fmla="*/ 3478511 w 3478511"/>
              <a:gd name="connsiteY3" fmla="*/ 0 h 3281275"/>
              <a:gd name="connsiteX0" fmla="*/ 0 w 3478511"/>
              <a:gd name="connsiteY0" fmla="*/ 3281275 h 3281275"/>
              <a:gd name="connsiteX1" fmla="*/ 1133846 w 3478511"/>
              <a:gd name="connsiteY1" fmla="*/ 3263327 h 3281275"/>
              <a:gd name="connsiteX2" fmla="*/ 1993491 w 3478511"/>
              <a:gd name="connsiteY2" fmla="*/ 2820798 h 3281275"/>
              <a:gd name="connsiteX3" fmla="*/ 3478511 w 3478511"/>
              <a:gd name="connsiteY3" fmla="*/ 0 h 3281275"/>
              <a:gd name="connsiteX0" fmla="*/ 0 w 3478511"/>
              <a:gd name="connsiteY0" fmla="*/ 3281275 h 3281275"/>
              <a:gd name="connsiteX1" fmla="*/ 1133846 w 3478511"/>
              <a:gd name="connsiteY1" fmla="*/ 3263327 h 3281275"/>
              <a:gd name="connsiteX2" fmla="*/ 1993491 w 3478511"/>
              <a:gd name="connsiteY2" fmla="*/ 2820798 h 3281275"/>
              <a:gd name="connsiteX3" fmla="*/ 3478511 w 3478511"/>
              <a:gd name="connsiteY3" fmla="*/ 0 h 3281275"/>
              <a:gd name="connsiteX0" fmla="*/ 0 w 3579269"/>
              <a:gd name="connsiteY0" fmla="*/ 3479909 h 3479909"/>
              <a:gd name="connsiteX1" fmla="*/ 1133846 w 3579269"/>
              <a:gd name="connsiteY1" fmla="*/ 3461961 h 3479909"/>
              <a:gd name="connsiteX2" fmla="*/ 1993491 w 3579269"/>
              <a:gd name="connsiteY2" fmla="*/ 3019432 h 3479909"/>
              <a:gd name="connsiteX3" fmla="*/ 3478511 w 3579269"/>
              <a:gd name="connsiteY3" fmla="*/ 198634 h 3479909"/>
              <a:gd name="connsiteX4" fmla="*/ 3444690 w 3579269"/>
              <a:gd name="connsiteY4" fmla="*/ 235605 h 3479909"/>
              <a:gd name="connsiteX0" fmla="*/ 0 w 4595105"/>
              <a:gd name="connsiteY0" fmla="*/ 3644463 h 3644463"/>
              <a:gd name="connsiteX1" fmla="*/ 1133846 w 4595105"/>
              <a:gd name="connsiteY1" fmla="*/ 3626515 h 3644463"/>
              <a:gd name="connsiteX2" fmla="*/ 1993491 w 4595105"/>
              <a:gd name="connsiteY2" fmla="*/ 3183986 h 3644463"/>
              <a:gd name="connsiteX3" fmla="*/ 3478511 w 4595105"/>
              <a:gd name="connsiteY3" fmla="*/ 363188 h 3644463"/>
              <a:gd name="connsiteX4" fmla="*/ 4595064 w 4595105"/>
              <a:gd name="connsiteY4" fmla="*/ 16700 h 3644463"/>
              <a:gd name="connsiteX0" fmla="*/ 0 w 4595105"/>
              <a:gd name="connsiteY0" fmla="*/ 3644463 h 3644463"/>
              <a:gd name="connsiteX1" fmla="*/ 1133846 w 4595105"/>
              <a:gd name="connsiteY1" fmla="*/ 3626515 h 3644463"/>
              <a:gd name="connsiteX2" fmla="*/ 2059859 w 4595105"/>
              <a:gd name="connsiteY2" fmla="*/ 3088122 h 3644463"/>
              <a:gd name="connsiteX3" fmla="*/ 3478511 w 4595105"/>
              <a:gd name="connsiteY3" fmla="*/ 363188 h 3644463"/>
              <a:gd name="connsiteX4" fmla="*/ 4595064 w 4595105"/>
              <a:gd name="connsiteY4" fmla="*/ 16700 h 3644463"/>
              <a:gd name="connsiteX0" fmla="*/ 0 w 4595105"/>
              <a:gd name="connsiteY0" fmla="*/ 3644463 h 3644463"/>
              <a:gd name="connsiteX1" fmla="*/ 1133846 w 4595105"/>
              <a:gd name="connsiteY1" fmla="*/ 3626515 h 3644463"/>
              <a:gd name="connsiteX2" fmla="*/ 2081982 w 4595105"/>
              <a:gd name="connsiteY2" fmla="*/ 3124993 h 3644463"/>
              <a:gd name="connsiteX3" fmla="*/ 3478511 w 4595105"/>
              <a:gd name="connsiteY3" fmla="*/ 363188 h 3644463"/>
              <a:gd name="connsiteX4" fmla="*/ 4595064 w 4595105"/>
              <a:gd name="connsiteY4" fmla="*/ 16700 h 3644463"/>
              <a:gd name="connsiteX0" fmla="*/ 0 w 4595105"/>
              <a:gd name="connsiteY0" fmla="*/ 3644463 h 3644463"/>
              <a:gd name="connsiteX1" fmla="*/ 1133846 w 4595105"/>
              <a:gd name="connsiteY1" fmla="*/ 3626515 h 3644463"/>
              <a:gd name="connsiteX2" fmla="*/ 2081982 w 4595105"/>
              <a:gd name="connsiteY2" fmla="*/ 3124993 h 3644463"/>
              <a:gd name="connsiteX3" fmla="*/ 3478511 w 4595105"/>
              <a:gd name="connsiteY3" fmla="*/ 363188 h 3644463"/>
              <a:gd name="connsiteX4" fmla="*/ 4595064 w 4595105"/>
              <a:gd name="connsiteY4" fmla="*/ 16700 h 3644463"/>
              <a:gd name="connsiteX0" fmla="*/ 0 w 4595105"/>
              <a:gd name="connsiteY0" fmla="*/ 3644463 h 3654782"/>
              <a:gd name="connsiteX1" fmla="*/ 1133846 w 4595105"/>
              <a:gd name="connsiteY1" fmla="*/ 3626515 h 3654782"/>
              <a:gd name="connsiteX2" fmla="*/ 2081982 w 4595105"/>
              <a:gd name="connsiteY2" fmla="*/ 3124993 h 3654782"/>
              <a:gd name="connsiteX3" fmla="*/ 3478511 w 4595105"/>
              <a:gd name="connsiteY3" fmla="*/ 363188 h 3654782"/>
              <a:gd name="connsiteX4" fmla="*/ 4595064 w 4595105"/>
              <a:gd name="connsiteY4" fmla="*/ 16700 h 3654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5105" h="3654782">
                <a:moveTo>
                  <a:pt x="0" y="3644463"/>
                </a:moveTo>
                <a:cubicBezTo>
                  <a:pt x="171768" y="3619349"/>
                  <a:pt x="799140" y="3692199"/>
                  <a:pt x="1133846" y="3626515"/>
                </a:cubicBezTo>
                <a:cubicBezTo>
                  <a:pt x="1468552" y="3560831"/>
                  <a:pt x="1446617" y="3526354"/>
                  <a:pt x="2081982" y="3124993"/>
                </a:cubicBezTo>
                <a:cubicBezTo>
                  <a:pt x="2872728" y="2626006"/>
                  <a:pt x="2901719" y="1023588"/>
                  <a:pt x="3478511" y="363188"/>
                </a:cubicBezTo>
                <a:cubicBezTo>
                  <a:pt x="3720378" y="-100783"/>
                  <a:pt x="4602110" y="8998"/>
                  <a:pt x="4595064" y="16700"/>
                </a:cubicBezTo>
              </a:path>
            </a:pathLst>
          </a:custGeom>
          <a:noFill/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041425" y="5373216"/>
            <a:ext cx="3119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# of connected IRDs using OTA SSU </a:t>
            </a:r>
          </a:p>
        </p:txBody>
      </p:sp>
    </p:spTree>
    <p:extLst>
      <p:ext uri="{BB962C8B-B14F-4D97-AF65-F5344CB8AC3E}">
        <p14:creationId xmlns:p14="http://schemas.microsoft.com/office/powerpoint/2010/main" val="261905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1197</TotalTime>
  <Words>2104</Words>
  <Application>Microsoft Office PowerPoint</Application>
  <PresentationFormat>On-screen Show (4:3)</PresentationFormat>
  <Paragraphs>197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NorDig SSU</vt:lpstr>
      <vt:lpstr>Definitions</vt:lpstr>
      <vt:lpstr>Status today</vt:lpstr>
      <vt:lpstr>Partial Update</vt:lpstr>
      <vt:lpstr>Options</vt:lpstr>
      <vt:lpstr>OTA search + OTA download</vt:lpstr>
      <vt:lpstr>OTA Notification + OTN/local download</vt:lpstr>
      <vt:lpstr>OTN Search + OTN download</vt:lpstr>
      <vt:lpstr>Illustration: General trend of SSU over the years</vt:lpstr>
      <vt:lpstr>Operators’ view</vt:lpstr>
      <vt:lpstr>IRD (TV) manufacturers view: </vt:lpstr>
      <vt:lpstr>Benefits &amp; Issues Summary (for OTN-only)</vt:lpstr>
      <vt:lpstr>Device Manufacturers’ Proposal</vt:lpstr>
      <vt:lpstr>Overview: What is in use today?</vt:lpstr>
      <vt:lpstr>Device Manufacturers’ Proposal</vt:lpstr>
      <vt:lpstr>Device Manufacturers’ Proposal</vt:lpstr>
    </vt:vector>
  </TitlesOfParts>
  <Company>SRUK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NorDig SSU</dc:title>
  <dc:creator>Samsung</dc:creator>
  <cp:lastModifiedBy>Per Tullstedt 1726</cp:lastModifiedBy>
  <cp:revision>78</cp:revision>
  <dcterms:created xsi:type="dcterms:W3CDTF">2016-04-04T17:02:41Z</dcterms:created>
  <dcterms:modified xsi:type="dcterms:W3CDTF">2016-06-21T15:57:08Z</dcterms:modified>
</cp:coreProperties>
</file>