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6262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69090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694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061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20762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8103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34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9940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465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7801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3535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1D2DB-F1A7-44F4-AECC-FA7AD0B87EC9}" type="datetimeFigureOut">
              <a:rPr lang="en-GB" smtClean="0"/>
              <a:t>25/09/2020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3B259-C3BC-4D57-AA4A-0E7B9A35B0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3868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Rationale for proposal 11 of the </a:t>
            </a:r>
            <a:r>
              <a:rPr lang="en-GB" dirty="0" err="1" smtClean="0"/>
              <a:t>dHDR</a:t>
            </a:r>
            <a:r>
              <a:rPr lang="en-GB" dirty="0" smtClean="0"/>
              <a:t> in </a:t>
            </a:r>
            <a:r>
              <a:rPr lang="en-GB" dirty="0" err="1" smtClean="0"/>
              <a:t>NorDig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57880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are these important issues?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Issue for manufacturers</a:t>
            </a:r>
          </a:p>
          <a:p>
            <a:pPr lvl="1"/>
            <a:r>
              <a:rPr lang="en-GB" dirty="0"/>
              <a:t>Technical overload when no technical information is required leads to technical support questions </a:t>
            </a:r>
            <a:r>
              <a:rPr lang="en-GB" dirty="0" smtClean="0"/>
              <a:t>(broadcasters primarily)</a:t>
            </a:r>
            <a:endParaRPr lang="en-GB" dirty="0"/>
          </a:p>
          <a:p>
            <a:pPr lvl="1"/>
            <a:r>
              <a:rPr lang="en-GB" dirty="0"/>
              <a:t>Details lead to expectations of support by manufacturers, regardless of commercial needs </a:t>
            </a:r>
            <a:r>
              <a:rPr lang="en-GB" dirty="0" smtClean="0"/>
              <a:t>- </a:t>
            </a:r>
            <a:r>
              <a:rPr lang="en-GB" dirty="0" smtClean="0"/>
              <a:t>Manufacturers will be expected to support everything</a:t>
            </a:r>
            <a:endParaRPr lang="en-GB" dirty="0" smtClean="0"/>
          </a:p>
          <a:p>
            <a:pPr lvl="1"/>
            <a:r>
              <a:rPr lang="en-GB" dirty="0" smtClean="0"/>
              <a:t>Increased development costs </a:t>
            </a:r>
          </a:p>
          <a:p>
            <a:pPr lvl="1"/>
            <a:r>
              <a:rPr lang="en-GB" dirty="0" smtClean="0"/>
              <a:t>No commercial interest</a:t>
            </a:r>
          </a:p>
          <a:p>
            <a:pPr lvl="1"/>
            <a:endParaRPr lang="en-GB" dirty="0"/>
          </a:p>
          <a:p>
            <a:r>
              <a:rPr lang="en-GB" dirty="0" smtClean="0"/>
              <a:t>Issues for Consumers</a:t>
            </a:r>
          </a:p>
          <a:p>
            <a:pPr lvl="1"/>
            <a:r>
              <a:rPr lang="en-GB" dirty="0" smtClean="0"/>
              <a:t>Increased </a:t>
            </a:r>
            <a:r>
              <a:rPr lang="en-GB" dirty="0"/>
              <a:t>costs </a:t>
            </a:r>
            <a:r>
              <a:rPr lang="en-GB" dirty="0" smtClean="0"/>
              <a:t>of IRD for no commercial reason</a:t>
            </a:r>
          </a:p>
          <a:p>
            <a:pPr lvl="1"/>
            <a:r>
              <a:rPr lang="en-GB" dirty="0" smtClean="0"/>
              <a:t>Confusion when there is no broadcast signal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There is no added benefits at this time for the consumers, broadcasters and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manufacturers </a:t>
            </a:r>
            <a:r>
              <a:rPr lang="en-GB" dirty="0" smtClean="0">
                <a:solidFill>
                  <a:srgbClr val="FF0000"/>
                </a:solidFill>
                <a:sym typeface="Wingdings" panose="05000000000000000000" pitchFamily="2" charset="2"/>
              </a:rPr>
              <a:t>to include the text proposed to be removed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Issue for Broadcasters </a:t>
            </a:r>
          </a:p>
          <a:p>
            <a:pPr lvl="1"/>
            <a:r>
              <a:rPr lang="en-GB" dirty="0" smtClean="0"/>
              <a:t>Confusion when assessing the specs</a:t>
            </a:r>
          </a:p>
          <a:p>
            <a:pPr lvl="1"/>
            <a:r>
              <a:rPr lang="en-GB" dirty="0" smtClean="0"/>
              <a:t>Confusion when they might not even understand what </a:t>
            </a:r>
            <a:r>
              <a:rPr lang="en-GB" dirty="0" err="1" smtClean="0"/>
              <a:t>dHDR</a:t>
            </a:r>
            <a:r>
              <a:rPr lang="en-GB" dirty="0" smtClean="0"/>
              <a:t> is</a:t>
            </a:r>
          </a:p>
          <a:p>
            <a:pPr lvl="1"/>
            <a:r>
              <a:rPr lang="en-GB" dirty="0" smtClean="0"/>
              <a:t>Expectations that </a:t>
            </a:r>
            <a:r>
              <a:rPr lang="en-GB" dirty="0" err="1" smtClean="0"/>
              <a:t>NorDig</a:t>
            </a:r>
            <a:r>
              <a:rPr lang="en-GB" dirty="0" smtClean="0"/>
              <a:t>/Manufacturers will guide them towards </a:t>
            </a:r>
            <a:r>
              <a:rPr lang="en-GB" dirty="0" err="1" smtClean="0"/>
              <a:t>dHDR</a:t>
            </a:r>
            <a:r>
              <a:rPr lang="en-GB" dirty="0" smtClean="0"/>
              <a:t>, or some specific solutions, when they need to make their own evaluation</a:t>
            </a:r>
          </a:p>
          <a:p>
            <a:pPr lvl="1"/>
            <a:r>
              <a:rPr lang="en-GB" dirty="0" smtClean="0"/>
              <a:t>Currently they have reported little interest at this time. </a:t>
            </a:r>
          </a:p>
          <a:p>
            <a:pPr lvl="1"/>
            <a:endParaRPr lang="en-GB" dirty="0" smtClean="0"/>
          </a:p>
          <a:p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 smtClean="0"/>
              <a:t>Broadcasters should make the decisions to that they want to use </a:t>
            </a:r>
            <a:r>
              <a:rPr lang="en-GB" dirty="0" err="1" smtClean="0"/>
              <a:t>dHDR</a:t>
            </a:r>
            <a:r>
              <a:rPr lang="en-GB" dirty="0" smtClean="0"/>
              <a:t> (with their commercial priorities, and having checked that sufficient content is available to support this operation</a:t>
            </a:r>
          </a:p>
          <a:p>
            <a:r>
              <a:rPr lang="en-GB" dirty="0" smtClean="0">
                <a:sym typeface="Wingdings" panose="05000000000000000000" pitchFamily="2" charset="2"/>
              </a:rPr>
              <a:t> Broadcasters can already </a:t>
            </a:r>
            <a:r>
              <a:rPr lang="en-GB" dirty="0" smtClean="0"/>
              <a:t>start introducing </a:t>
            </a:r>
            <a:r>
              <a:rPr lang="en-GB" dirty="0" err="1" smtClean="0"/>
              <a:t>dHDR</a:t>
            </a:r>
            <a:r>
              <a:rPr lang="en-GB" dirty="0" smtClean="0"/>
              <a:t> in their market with the current proposal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2680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ExCom</a:t>
            </a:r>
            <a:r>
              <a:rPr lang="en-GB" dirty="0" smtClean="0"/>
              <a:t> request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NorDig</a:t>
            </a:r>
            <a:r>
              <a:rPr lang="en-GB" dirty="0" smtClean="0"/>
              <a:t> </a:t>
            </a:r>
            <a:r>
              <a:rPr lang="en-GB" dirty="0" err="1" smtClean="0"/>
              <a:t>ExCom</a:t>
            </a:r>
            <a:r>
              <a:rPr lang="en-GB" dirty="0" smtClean="0"/>
              <a:t> Draft report of 2020.03.05:</a:t>
            </a:r>
          </a:p>
          <a:p>
            <a:endParaRPr lang="en-GB" dirty="0"/>
          </a:p>
          <a:p>
            <a:pPr lvl="1"/>
            <a:r>
              <a:rPr lang="en-GB" dirty="0" smtClean="0"/>
              <a:t>“Dynamic </a:t>
            </a:r>
            <a:r>
              <a:rPr lang="en-GB" dirty="0"/>
              <a:t>HDR, text draft (optional, IRD shall not be disturbed, if used then according w DVB</a:t>
            </a:r>
            <a:r>
              <a:rPr lang="en-GB" dirty="0" smtClean="0"/>
              <a:t>)”</a:t>
            </a:r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  <a:p>
            <a:r>
              <a:rPr lang="en-GB" dirty="0" err="1" smtClean="0"/>
              <a:t>NorDig</a:t>
            </a:r>
            <a:r>
              <a:rPr lang="en-GB" dirty="0" smtClean="0"/>
              <a:t> </a:t>
            </a:r>
            <a:r>
              <a:rPr lang="en-GB" dirty="0" err="1" smtClean="0"/>
              <a:t>ExCom</a:t>
            </a:r>
            <a:r>
              <a:rPr lang="en-GB" dirty="0" smtClean="0"/>
              <a:t> draft report 2010.10.19:</a:t>
            </a:r>
          </a:p>
          <a:p>
            <a:endParaRPr lang="en-GB" dirty="0"/>
          </a:p>
          <a:p>
            <a:pPr lvl="1"/>
            <a:r>
              <a:rPr lang="en-GB" dirty="0" smtClean="0"/>
              <a:t>“</a:t>
            </a:r>
            <a:r>
              <a:rPr lang="en-GB" dirty="0" err="1" smtClean="0"/>
              <a:t>Excom</a:t>
            </a:r>
            <a:r>
              <a:rPr lang="en-GB" dirty="0" smtClean="0"/>
              <a:t> </a:t>
            </a:r>
            <a:r>
              <a:rPr lang="en-GB" dirty="0"/>
              <a:t>decide to add into next </a:t>
            </a:r>
            <a:r>
              <a:rPr lang="en-GB" dirty="0" err="1"/>
              <a:t>NorDig</a:t>
            </a:r>
            <a:r>
              <a:rPr lang="en-GB" dirty="0"/>
              <a:t> IRD spec if </a:t>
            </a:r>
            <a:r>
              <a:rPr lang="en-GB" dirty="0" err="1"/>
              <a:t>dHDR</a:t>
            </a:r>
            <a:r>
              <a:rPr lang="en-GB" dirty="0"/>
              <a:t> is used then </a:t>
            </a:r>
            <a:r>
              <a:rPr lang="en-GB" dirty="0" err="1"/>
              <a:t>signaling</a:t>
            </a:r>
            <a:r>
              <a:rPr lang="en-GB" dirty="0"/>
              <a:t> shall be as DVB specified and IRDs shall not be disturbed by formats not supported. AP for </a:t>
            </a:r>
            <a:r>
              <a:rPr lang="en-GB" dirty="0" err="1"/>
              <a:t>NorDig</a:t>
            </a:r>
            <a:r>
              <a:rPr lang="en-GB" dirty="0"/>
              <a:t> T to prepare </a:t>
            </a:r>
            <a:r>
              <a:rPr lang="en-GB" dirty="0" smtClean="0"/>
              <a:t>proposal”</a:t>
            </a: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28194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Participating Manufacturers proposal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800"/>
              </a:spcAft>
            </a:pPr>
            <a:r>
              <a:rPr lang="en-GB" sz="2600" dirty="0"/>
              <a:t>Add:</a:t>
            </a:r>
          </a:p>
          <a:p>
            <a:pPr lvl="1" algn="just">
              <a:spcAft>
                <a:spcPts val="800"/>
              </a:spcAft>
            </a:pPr>
            <a:r>
              <a:rPr lang="en-GB" dirty="0" smtClean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This </a:t>
            </a:r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specification does not include requirements for </a:t>
            </a:r>
            <a:r>
              <a:rPr lang="en-US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dynamic HDR. Any dynamic HDR metadata would be delivered to the IRD in accordance with </a:t>
            </a:r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ETSI TS 101 154 [26]</a:t>
            </a:r>
            <a:r>
              <a:rPr lang="en-US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The </a:t>
            </a:r>
            <a:r>
              <a:rPr lang="en-GB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</a:t>
            </a:r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IRD </a:t>
            </a:r>
            <a:r>
              <a:rPr lang="en-GB" b="1" dirty="0">
                <a:solidFill>
                  <a:srgbClr val="FF0000"/>
                </a:solidFill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shall</a:t>
            </a:r>
            <a:r>
              <a:rPr lang="en-GB" dirty="0">
                <a:solidFill>
                  <a:srgbClr val="FF0000"/>
                </a:solidFill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ignore HEVC SEI messages the IRD does not support</a:t>
            </a:r>
            <a:r>
              <a:rPr lang="en-GB" dirty="0" smtClean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800"/>
              </a:spcAft>
            </a:pPr>
            <a:endParaRPr lang="en-GB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800"/>
              </a:spcAft>
              <a:buNone/>
            </a:pP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Purpose: simply align with the </a:t>
            </a:r>
            <a:r>
              <a:rPr lang="en-GB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ExCom</a:t>
            </a:r>
            <a:r>
              <a:rPr lang="en-GB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request</a:t>
            </a:r>
            <a:endParaRPr lang="en-GB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609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(1)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Remove:</a:t>
            </a:r>
          </a:p>
          <a:p>
            <a:pPr lvl="1" algn="just"/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Dynamic metadata HDR refers to Support for Supplemental Enhancement Information messages carrying one or more DMI formats conforming to sub-section 5.14.4.4.3.3.4 “</a:t>
            </a:r>
            <a:r>
              <a:rPr lang="en-US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Optional Supplemental Enhancement Information messages carrying DMI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” is not required i.e.  is optional. Any non DMI cognisant HEVC HDR UHDTV IRD shall be able to decode and present the service, even if DMI is in the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(i.e. the IRD shall not be disturbed by DMI SEI messages not supported by the IRD</a:t>
            </a:r>
          </a:p>
          <a:p>
            <a:pPr lvl="1"/>
            <a:endParaRPr lang="en-GB" dirty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Covered by the proposed paragraph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Unnecessary technical details. Repetition of the DVB specifications information, which can be found if the proposed paragraph is followed.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8778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Remove:</a:t>
            </a:r>
          </a:p>
          <a:p>
            <a:pPr lvl="1"/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Note 2: DMI refers to HDR dynamic mapping information and is information associated with one or more frames of the video content as part of a DVB service that can guide dynamic mapping, as produced in a reference viewing environment or otherwise (as defined in ETSI TS 101 154 [26]).</a:t>
            </a:r>
          </a:p>
          <a:p>
            <a:pPr lvl="1"/>
            <a:endParaRPr lang="en-GB" dirty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DMI is defined in DVB, so this is already covered by the proposed paragraph</a:t>
            </a:r>
          </a:p>
          <a:p>
            <a:pPr lvl="1"/>
            <a:r>
              <a:rPr lang="en-GB" dirty="0" smtClean="0"/>
              <a:t>As previous page is removed, the definition is of DMI is now superfluous.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42398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(3)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Remove:</a:t>
            </a:r>
          </a:p>
          <a:p>
            <a:pPr lvl="1"/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Note: In the case that DMI messages are included in the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, the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Rules of Operation [61] require broadcasters to provide video quality from that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to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HEVC IRDs that do not support DMI at the level that can be expected from a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that does not include DMI messages. DMI enables further enhancement of the video quality.</a:t>
            </a:r>
          </a:p>
          <a:p>
            <a:pPr lvl="1"/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&lt;move to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RoO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&gt; </a:t>
            </a:r>
            <a:r>
              <a:rPr lang="en-US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It is highly recommended that </a:t>
            </a:r>
            <a:r>
              <a:rPr lang="en-US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bitstreams</a:t>
            </a:r>
            <a:r>
              <a:rPr lang="en-US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that include DMI provide video quality at the level that can be expected from a </a:t>
            </a:r>
            <a:r>
              <a:rPr lang="en-US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</a:t>
            </a:r>
            <a:r>
              <a:rPr lang="en-US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HEVC IRD that does not support DMI, and that the DMI enables further enhancement of the video.</a:t>
            </a:r>
            <a:endParaRPr lang="en-GB" sz="2600" dirty="0">
              <a:highlight>
                <a:srgbClr val="00FF00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dirty="0" smtClean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Not relevant for IRD</a:t>
            </a:r>
          </a:p>
          <a:p>
            <a:pPr lvl="1"/>
            <a:r>
              <a:rPr lang="en-GB" dirty="0" smtClean="0"/>
              <a:t>Already added to </a:t>
            </a:r>
            <a:r>
              <a:rPr lang="en-GB" dirty="0" err="1" smtClean="0"/>
              <a:t>RoO</a:t>
            </a:r>
            <a:endParaRPr lang="en-GB" dirty="0" smtClean="0"/>
          </a:p>
          <a:p>
            <a:pPr lvl="1"/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0247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(4)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Removed:</a:t>
            </a:r>
          </a:p>
          <a:p>
            <a:pPr lvl="1"/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or DMI message pass-through (if supported ).  </a:t>
            </a:r>
          </a:p>
          <a:p>
            <a:pPr lvl="1"/>
            <a:r>
              <a:rPr lang="en-GB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by using DMI (if supported)</a:t>
            </a:r>
          </a:p>
          <a:p>
            <a:pPr lvl="1"/>
            <a:endParaRPr lang="en-GB" dirty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How to support </a:t>
            </a:r>
            <a:r>
              <a:rPr lang="en-GB" dirty="0" err="1" smtClean="0"/>
              <a:t>dHDR</a:t>
            </a:r>
            <a:r>
              <a:rPr lang="en-GB" dirty="0" smtClean="0"/>
              <a:t> out of the scope of this specification and in opposition to </a:t>
            </a:r>
            <a:r>
              <a:rPr lang="en-GB" dirty="0" err="1" smtClean="0"/>
              <a:t>ExCom</a:t>
            </a:r>
            <a:r>
              <a:rPr lang="en-GB" dirty="0" smtClean="0"/>
              <a:t> request.</a:t>
            </a:r>
          </a:p>
          <a:p>
            <a:pPr lvl="1"/>
            <a:r>
              <a:rPr lang="en-GB" dirty="0" smtClean="0"/>
              <a:t>Request is to ensure non-</a:t>
            </a:r>
            <a:r>
              <a:rPr lang="en-GB" dirty="0" err="1" smtClean="0"/>
              <a:t>dHDR</a:t>
            </a:r>
            <a:r>
              <a:rPr lang="en-GB" dirty="0" smtClean="0"/>
              <a:t> receivers are not going to be affected by </a:t>
            </a:r>
            <a:r>
              <a:rPr lang="en-GB" dirty="0" err="1" smtClean="0"/>
              <a:t>dHDR</a:t>
            </a:r>
            <a:r>
              <a:rPr lang="en-GB" dirty="0" smtClean="0"/>
              <a:t> signalling, which is covered in proposed paragraph</a:t>
            </a:r>
          </a:p>
        </p:txBody>
      </p:sp>
    </p:spTree>
    <p:extLst>
      <p:ext uri="{BB962C8B-B14F-4D97-AF65-F5344CB8AC3E}">
        <p14:creationId xmlns:p14="http://schemas.microsoft.com/office/powerpoint/2010/main" val="2473499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(5)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Remove:</a:t>
            </a:r>
          </a:p>
          <a:p>
            <a:pPr lvl="1"/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If a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HEVC IRD supports one or more DMI formats it should be capable of switching seamlessly between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bitstreams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with different DMI formats and between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bitstreams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with and without DMI. If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aFor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NorDigG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HEVC IRD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supportings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one or more of the DMI formats, then it shall handle dynamic switching should be handled as described in ETSI TS 101 154 [26] sub-section 5.14.4.4.3.3.4.2 “Dynamic switching between </a:t>
            </a:r>
            <a:r>
              <a:rPr lang="en-GB" sz="2600" dirty="0" err="1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bitstreams</a:t>
            </a:r>
            <a:r>
              <a:rPr lang="en-GB" sz="2600" dirty="0">
                <a:highlight>
                  <a:srgbClr val="00FF00"/>
                </a:highlight>
                <a:latin typeface="Times New Roman" panose="02020603050405020304" pitchFamily="18" charset="0"/>
                <a:ea typeface="Times New Roman" panose="02020603050405020304" pitchFamily="18" charset="0"/>
              </a:rPr>
              <a:t> with and without DMI”.</a:t>
            </a:r>
          </a:p>
          <a:p>
            <a:pPr lvl="1"/>
            <a:endParaRPr lang="en-GB" dirty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How to support </a:t>
            </a:r>
            <a:r>
              <a:rPr lang="en-GB" dirty="0" err="1" smtClean="0"/>
              <a:t>dHDR</a:t>
            </a:r>
            <a:r>
              <a:rPr lang="en-GB" dirty="0" smtClean="0"/>
              <a:t> out of the scope of this specification and in opposition to </a:t>
            </a:r>
            <a:r>
              <a:rPr lang="en-GB" dirty="0" err="1" smtClean="0"/>
              <a:t>ExCom</a:t>
            </a:r>
            <a:r>
              <a:rPr lang="en-GB" dirty="0" smtClean="0"/>
              <a:t> request.</a:t>
            </a:r>
          </a:p>
          <a:p>
            <a:pPr lvl="1"/>
            <a:r>
              <a:rPr lang="en-GB" dirty="0" smtClean="0"/>
              <a:t>Request is to ensure non-</a:t>
            </a:r>
            <a:r>
              <a:rPr lang="en-GB" dirty="0" err="1" smtClean="0"/>
              <a:t>dHDR</a:t>
            </a:r>
            <a:r>
              <a:rPr lang="en-GB" dirty="0" smtClean="0"/>
              <a:t> receivers are not going to be affected by </a:t>
            </a:r>
            <a:r>
              <a:rPr lang="en-GB" dirty="0" err="1" smtClean="0"/>
              <a:t>dHDR</a:t>
            </a:r>
            <a:r>
              <a:rPr lang="en-GB" dirty="0" smtClean="0"/>
              <a:t> signalling, which is covered in proposed paragraph</a:t>
            </a:r>
          </a:p>
          <a:p>
            <a:pPr lvl="1"/>
            <a:r>
              <a:rPr lang="en-GB" dirty="0" smtClean="0"/>
              <a:t>Broadcasters have so far not selected even one </a:t>
            </a:r>
            <a:r>
              <a:rPr lang="en-GB" dirty="0" err="1" smtClean="0"/>
              <a:t>dHDR</a:t>
            </a:r>
            <a:r>
              <a:rPr lang="en-GB" dirty="0" smtClean="0"/>
              <a:t>. This is even more of a remote requirement</a:t>
            </a:r>
          </a:p>
        </p:txBody>
      </p:sp>
    </p:spTree>
    <p:extLst>
      <p:ext uri="{BB962C8B-B14F-4D97-AF65-F5344CB8AC3E}">
        <p14:creationId xmlns:p14="http://schemas.microsoft.com/office/powerpoint/2010/main" val="138218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Concerns about alternate introductions (6)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Remove: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endParaRPr lang="en-GB" dirty="0"/>
          </a:p>
          <a:p>
            <a:r>
              <a:rPr lang="en-GB" dirty="0" smtClean="0"/>
              <a:t>Reason:</a:t>
            </a:r>
          </a:p>
          <a:p>
            <a:pPr lvl="1"/>
            <a:r>
              <a:rPr lang="en-GB" dirty="0" smtClean="0"/>
              <a:t>Information already covered in proposed paragraph</a:t>
            </a:r>
          </a:p>
          <a:p>
            <a:pPr lvl="1"/>
            <a:r>
              <a:rPr lang="en-GB" dirty="0" smtClean="0"/>
              <a:t>In contradiction with </a:t>
            </a:r>
            <a:r>
              <a:rPr lang="en-GB" dirty="0" err="1" smtClean="0"/>
              <a:t>ExCom</a:t>
            </a:r>
            <a:r>
              <a:rPr lang="en-GB" dirty="0" smtClean="0"/>
              <a:t> request</a:t>
            </a:r>
          </a:p>
          <a:p>
            <a:pPr marL="457200" lvl="1" indent="0">
              <a:buNone/>
            </a:pPr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0347731"/>
              </p:ext>
            </p:extLst>
          </p:nvPr>
        </p:nvGraphicFramePr>
        <p:xfrm>
          <a:off x="3130549" y="2000250"/>
          <a:ext cx="7221465" cy="27646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Document" r:id="rId3" imgW="5930521" imgH="2854305" progId="Word.Document.12">
                  <p:embed/>
                </p:oleObj>
              </mc:Choice>
              <mc:Fallback>
                <p:oleObj name="Document" r:id="rId3" imgW="5930521" imgH="28543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130549" y="2000250"/>
                        <a:ext cx="7221465" cy="276469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9455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837</Words>
  <Application>Microsoft Office PowerPoint</Application>
  <PresentationFormat>Widescreen</PresentationFormat>
  <Paragraphs>86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Wingdings</vt:lpstr>
      <vt:lpstr>Office Theme</vt:lpstr>
      <vt:lpstr>Microsoft Word Document</vt:lpstr>
      <vt:lpstr>Rationale for proposal 11 of the dHDR in NorDig</vt:lpstr>
      <vt:lpstr>ExCom request</vt:lpstr>
      <vt:lpstr>Participating Manufacturers proposal</vt:lpstr>
      <vt:lpstr>Concerns about alternate introductions (1)</vt:lpstr>
      <vt:lpstr>Concerns about alternate introductions (2)</vt:lpstr>
      <vt:lpstr>Concerns about alternate introductions (3)</vt:lpstr>
      <vt:lpstr>Concerns about alternate introductions (4)</vt:lpstr>
      <vt:lpstr>Concerns about alternate introductions (5)</vt:lpstr>
      <vt:lpstr>Concerns about alternate introductions (6)</vt:lpstr>
      <vt:lpstr>Why are these important issues?</vt:lpstr>
    </vt:vector>
  </TitlesOfParts>
  <Company>SRUK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 for proposal 11 of the dHDR in NorDig</dc:title>
  <dc:creator>GKH</dc:creator>
  <cp:lastModifiedBy>GKH</cp:lastModifiedBy>
  <cp:revision>8</cp:revision>
  <dcterms:created xsi:type="dcterms:W3CDTF">2020-09-25T15:42:06Z</dcterms:created>
  <dcterms:modified xsi:type="dcterms:W3CDTF">2020-09-25T17:12:54Z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SCPROP">
    <vt:lpwstr>NSCCustomProperty</vt:lpwstr>
  </property>
</Properties>
</file>