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15">
  <p:sldMasterIdLst>
    <p:sldMasterId id="2147483648" r:id="rId1"/>
  </p:sldMasterIdLst>
  <p:notesMasterIdLst>
    <p:notesMasterId r:id="rId29"/>
  </p:notesMasterIdLst>
  <p:handoutMasterIdLst>
    <p:handoutMasterId r:id="rId30"/>
  </p:handoutMasterIdLst>
  <p:sldIdLst>
    <p:sldId id="846" r:id="rId2"/>
    <p:sldId id="920" r:id="rId3"/>
    <p:sldId id="577" r:id="rId4"/>
    <p:sldId id="596" r:id="rId5"/>
    <p:sldId id="512" r:id="rId6"/>
    <p:sldId id="936" r:id="rId7"/>
    <p:sldId id="924" r:id="rId8"/>
    <p:sldId id="934" r:id="rId9"/>
    <p:sldId id="935" r:id="rId10"/>
    <p:sldId id="958" r:id="rId11"/>
    <p:sldId id="968" r:id="rId12"/>
    <p:sldId id="969" r:id="rId13"/>
    <p:sldId id="970" r:id="rId14"/>
    <p:sldId id="971" r:id="rId15"/>
    <p:sldId id="972" r:id="rId16"/>
    <p:sldId id="910" r:id="rId17"/>
    <p:sldId id="913" r:id="rId18"/>
    <p:sldId id="973" r:id="rId19"/>
    <p:sldId id="931" r:id="rId20"/>
    <p:sldId id="959" r:id="rId21"/>
    <p:sldId id="897" r:id="rId22"/>
    <p:sldId id="925" r:id="rId23"/>
    <p:sldId id="927" r:id="rId24"/>
    <p:sldId id="926" r:id="rId25"/>
    <p:sldId id="928" r:id="rId26"/>
    <p:sldId id="974" r:id="rId27"/>
    <p:sldId id="548" r:id="rId28"/>
  </p:sldIdLst>
  <p:sldSz cx="9144000" cy="6858000" type="screen4x3"/>
  <p:notesSz cx="6797675" cy="9926638"/>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008000"/>
    <a:srgbClr val="FF5050"/>
    <a:srgbClr val="FFA3A5"/>
    <a:srgbClr val="5C0000"/>
    <a:srgbClr val="D2ECB6"/>
    <a:srgbClr val="FFABAD"/>
    <a:srgbClr val="C6E6A2"/>
    <a:srgbClr val="FF7C80"/>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anmörkt format 2 - Dekorfär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92" autoAdjust="0"/>
    <p:restoredTop sz="92234" autoAdjust="0"/>
  </p:normalViewPr>
  <p:slideViewPr>
    <p:cSldViewPr>
      <p:cViewPr varScale="1">
        <p:scale>
          <a:sx n="90" d="100"/>
          <a:sy n="90" d="100"/>
        </p:scale>
        <p:origin x="318" y="84"/>
      </p:cViewPr>
      <p:guideLst>
        <p:guide orient="horz" pos="2160"/>
        <p:guide pos="2880"/>
      </p:guideLst>
    </p:cSldViewPr>
  </p:slideViewPr>
  <p:outlineViewPr>
    <p:cViewPr>
      <p:scale>
        <a:sx n="33" d="100"/>
        <a:sy n="33" d="100"/>
      </p:scale>
      <p:origin x="48" y="945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185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33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133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33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EAA92433-1856-4F43-8A08-AD921B5655D2}" type="slidenum">
              <a:rPr lang="nb-NO"/>
              <a:pPr>
                <a:defRPr/>
              </a:pPr>
              <a:t>‹#›</a:t>
            </a:fld>
            <a:endParaRPr lang="nb-NO"/>
          </a:p>
        </p:txBody>
      </p:sp>
    </p:spTree>
    <p:extLst>
      <p:ext uri="{BB962C8B-B14F-4D97-AF65-F5344CB8AC3E}">
        <p14:creationId xmlns:p14="http://schemas.microsoft.com/office/powerpoint/2010/main" val="1532733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defRPr sz="1200">
                <a:latin typeface="Arial" charset="0"/>
              </a:defRPr>
            </a:lvl1pPr>
          </a:lstStyle>
          <a:p>
            <a:pPr>
              <a:defRPr/>
            </a:pPr>
            <a:endParaRPr lang="nb-NO"/>
          </a:p>
        </p:txBody>
      </p:sp>
      <p:sp>
        <p:nvSpPr>
          <p:cNvPr id="1229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lvl1pPr algn="r">
              <a:defRPr sz="1200">
                <a:latin typeface="Arial" charset="0"/>
              </a:defRPr>
            </a:lvl1pPr>
          </a:lstStyle>
          <a:p>
            <a:pPr>
              <a:defRPr/>
            </a:pPr>
            <a:endParaRPr lang="nb-NO"/>
          </a:p>
        </p:txBody>
      </p:sp>
      <p:sp>
        <p:nvSpPr>
          <p:cNvPr id="6148" name="Rectangle 4"/>
          <p:cNvSpPr>
            <a:spLocks noGrp="1" noRot="1" noChangeAspect="1" noChangeArrowheads="1" noTextEdit="1"/>
          </p:cNvSpPr>
          <p:nvPr>
            <p:ph type="sldImg" idx="2"/>
          </p:nvPr>
        </p:nvSpPr>
        <p:spPr bwMode="auto">
          <a:xfrm>
            <a:off x="919163" y="744538"/>
            <a:ext cx="4962525" cy="3722687"/>
          </a:xfrm>
          <a:prstGeom prst="rect">
            <a:avLst/>
          </a:prstGeom>
          <a:noFill/>
          <a:ln w="9525">
            <a:solidFill>
              <a:srgbClr val="000000"/>
            </a:solidFill>
            <a:miter lim="800000"/>
            <a:headEnd/>
            <a:tailEnd/>
          </a:ln>
        </p:spPr>
      </p:sp>
      <p:sp>
        <p:nvSpPr>
          <p:cNvPr id="12293" name="Rectangle 5"/>
          <p:cNvSpPr>
            <a:spLocks noGrp="1" noChangeArrowheads="1"/>
          </p:cNvSpPr>
          <p:nvPr>
            <p:ph type="body" sz="quarter" idx="3"/>
          </p:nvPr>
        </p:nvSpPr>
        <p:spPr bwMode="auto">
          <a:xfrm>
            <a:off x="679450" y="4716463"/>
            <a:ext cx="5438775" cy="4465637"/>
          </a:xfrm>
          <a:prstGeom prst="rect">
            <a:avLst/>
          </a:prstGeom>
          <a:noFill/>
          <a:ln w="9525">
            <a:noFill/>
            <a:miter lim="800000"/>
            <a:headEnd/>
            <a:tailEnd/>
          </a:ln>
          <a:effectLst/>
        </p:spPr>
        <p:txBody>
          <a:bodyPr vert="horz" wrap="square" lIns="91421" tIns="45711" rIns="91421" bIns="45711" numCol="1" anchor="t" anchorCtr="0" compatLnSpc="1">
            <a:prstTxWarp prst="textNoShape">
              <a:avLst/>
            </a:prstTxWarp>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1229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defRPr sz="1200">
                <a:latin typeface="Arial" charset="0"/>
              </a:defRPr>
            </a:lvl1pPr>
          </a:lstStyle>
          <a:p>
            <a:pPr>
              <a:defRPr/>
            </a:pPr>
            <a:endParaRPr lang="nb-NO"/>
          </a:p>
        </p:txBody>
      </p:sp>
      <p:sp>
        <p:nvSpPr>
          <p:cNvPr id="1229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21" tIns="45711" rIns="91421" bIns="45711" numCol="1" anchor="b" anchorCtr="0" compatLnSpc="1">
            <a:prstTxWarp prst="textNoShape">
              <a:avLst/>
            </a:prstTxWarp>
          </a:bodyPr>
          <a:lstStyle>
            <a:lvl1pPr algn="r">
              <a:defRPr sz="1200">
                <a:latin typeface="Arial" charset="0"/>
              </a:defRPr>
            </a:lvl1pPr>
          </a:lstStyle>
          <a:p>
            <a:pPr>
              <a:defRPr/>
            </a:pPr>
            <a:fld id="{176FCF84-E18E-4863-AF2E-AF6CBF85D626}" type="slidenum">
              <a:rPr lang="nb-NO"/>
              <a:pPr>
                <a:defRPr/>
              </a:pPr>
              <a:t>‹#›</a:t>
            </a:fld>
            <a:endParaRPr lang="nb-NO"/>
          </a:p>
        </p:txBody>
      </p:sp>
    </p:spTree>
    <p:extLst>
      <p:ext uri="{BB962C8B-B14F-4D97-AF65-F5344CB8AC3E}">
        <p14:creationId xmlns:p14="http://schemas.microsoft.com/office/powerpoint/2010/main" val="26474957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303"/>
            <a:ext cx="9144000" cy="4811151"/>
          </a:xfrm>
          <a:prstGeom prst="rect">
            <a:avLst/>
          </a:prstGeom>
        </p:spPr>
      </p:pic>
      <p:pic>
        <p:nvPicPr>
          <p:cNvPr id="10" name="Picture 9"/>
          <p:cNvPicPr>
            <a:picLocks noChangeAspect="1"/>
          </p:cNvPicPr>
          <p:nvPr userDrawn="1"/>
        </p:nvPicPr>
        <p:blipFill>
          <a:blip r:embed="rId3"/>
          <a:stretch>
            <a:fillRect/>
          </a:stretch>
        </p:blipFill>
        <p:spPr>
          <a:xfrm>
            <a:off x="115489" y="106777"/>
            <a:ext cx="1140622" cy="1077588"/>
          </a:xfrm>
          <a:prstGeom prst="rect">
            <a:avLst/>
          </a:prstGeom>
        </p:spPr>
      </p:pic>
      <p:sp>
        <p:nvSpPr>
          <p:cNvPr id="2" name="Tittel 1"/>
          <p:cNvSpPr>
            <a:spLocks noGrp="1"/>
          </p:cNvSpPr>
          <p:nvPr>
            <p:ph type="ctrTitle"/>
          </p:nvPr>
        </p:nvSpPr>
        <p:spPr>
          <a:xfrm>
            <a:off x="685800" y="2130427"/>
            <a:ext cx="7772400" cy="1470025"/>
          </a:xfrm>
        </p:spPr>
        <p:txBody>
          <a:bodyPr/>
          <a:lstStyle>
            <a:lvl1pPr>
              <a:defRPr sz="3600">
                <a:latin typeface="Calibri" pitchFamily="34" charset="0"/>
              </a:defRPr>
            </a:lvl1pPr>
          </a:lstStyle>
          <a:p>
            <a:r>
              <a:rPr lang="nb-NO" dirty="0"/>
              <a:t>Klikk for å redigere tittelstil</a:t>
            </a:r>
          </a:p>
        </p:txBody>
      </p:sp>
      <p:sp>
        <p:nvSpPr>
          <p:cNvPr id="3" name="Undertittel 2"/>
          <p:cNvSpPr>
            <a:spLocks noGrp="1"/>
          </p:cNvSpPr>
          <p:nvPr>
            <p:ph type="subTitle" idx="1"/>
          </p:nvPr>
        </p:nvSpPr>
        <p:spPr>
          <a:xfrm>
            <a:off x="1371600" y="3886200"/>
            <a:ext cx="6400800" cy="1752600"/>
          </a:xfrm>
        </p:spPr>
        <p:txBody>
          <a:bodyPr/>
          <a:lstStyle>
            <a:lvl1pPr marL="0" indent="0" algn="ctr">
              <a:buNone/>
              <a:defRPr sz="240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a:t>Klikk for å redigere undertittelstil i malen</a:t>
            </a:r>
          </a:p>
        </p:txBody>
      </p:sp>
      <p:sp>
        <p:nvSpPr>
          <p:cNvPr id="4" name="Rectangle 4"/>
          <p:cNvSpPr>
            <a:spLocks noGrp="1" noChangeArrowheads="1"/>
          </p:cNvSpPr>
          <p:nvPr>
            <p:ph type="dt" sz="half" idx="10"/>
          </p:nvPr>
        </p:nvSpPr>
        <p:spPr>
          <a:xfrm>
            <a:off x="457200" y="6453337"/>
            <a:ext cx="2133600" cy="268139"/>
          </a:xfrm>
          <a:ln/>
        </p:spPr>
        <p:txBody>
          <a:bodyPr/>
          <a:lstStyle>
            <a:lvl1pPr>
              <a:defRPr sz="1000"/>
            </a:lvl1pPr>
          </a:lstStyle>
          <a:p>
            <a:pPr>
              <a:defRPr/>
            </a:pPr>
            <a:endParaRPr lang="nb-NO" dirty="0"/>
          </a:p>
        </p:txBody>
      </p:sp>
      <p:sp>
        <p:nvSpPr>
          <p:cNvPr id="5" name="Rectangle 5"/>
          <p:cNvSpPr>
            <a:spLocks noGrp="1" noChangeArrowheads="1"/>
          </p:cNvSpPr>
          <p:nvPr>
            <p:ph type="ftr" sz="quarter" idx="11"/>
          </p:nvPr>
        </p:nvSpPr>
        <p:spPr>
          <a:xfrm>
            <a:off x="3124200" y="6453337"/>
            <a:ext cx="2895600" cy="268139"/>
          </a:xfrm>
          <a:ln/>
        </p:spPr>
        <p:txBody>
          <a:bodyPr/>
          <a:lstStyle>
            <a:lvl1pPr>
              <a:defRPr sz="1000"/>
            </a:lvl1pPr>
          </a:lstStyle>
          <a:p>
            <a:pPr>
              <a:defRPr/>
            </a:pPr>
            <a:endParaRPr lang="nb-NO" dirty="0"/>
          </a:p>
        </p:txBody>
      </p:sp>
      <p:sp>
        <p:nvSpPr>
          <p:cNvPr id="6" name="Rectangle 6"/>
          <p:cNvSpPr>
            <a:spLocks noGrp="1" noChangeArrowheads="1"/>
          </p:cNvSpPr>
          <p:nvPr>
            <p:ph type="sldNum" sz="quarter" idx="12"/>
          </p:nvPr>
        </p:nvSpPr>
        <p:spPr>
          <a:xfrm>
            <a:off x="7956376" y="6453337"/>
            <a:ext cx="730424" cy="268139"/>
          </a:xfrm>
          <a:ln/>
        </p:spPr>
        <p:txBody>
          <a:bodyPr/>
          <a:lstStyle>
            <a:lvl1pPr>
              <a:defRPr sz="1000"/>
            </a:lvl1pPr>
          </a:lstStyle>
          <a:p>
            <a:pPr>
              <a:defRPr/>
            </a:pPr>
            <a:fld id="{8448E413-277E-44FD-9FFC-64B2CB6B3D44}" type="slidenum">
              <a:rPr lang="nb-NO" smtClean="0"/>
              <a:pPr>
                <a:defRPr/>
              </a:pPr>
              <a:t>‹#›</a:t>
            </a:fld>
            <a:endParaRPr lang="nb-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78CAD0B0-430C-492C-B479-DA0B084581EF}" type="slidenum">
              <a:rPr lang="nb-NO"/>
              <a:pPr>
                <a:defRPr/>
              </a:pPr>
              <a:t>‹#›</a:t>
            </a:fld>
            <a:endParaRPr lang="nb-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40"/>
            <a:ext cx="20574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457200" y="274640"/>
            <a:ext cx="6019800" cy="5851525"/>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59AF2481-7338-42A6-9766-AE6726C653D1}" type="slidenum">
              <a:rPr lang="nb-NO"/>
              <a:pPr>
                <a:defRPr/>
              </a:pPr>
              <a:t>‹#›</a:t>
            </a:fld>
            <a:endParaRPr lang="nb-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stretch>
            <a:fillRect/>
          </a:stretch>
        </p:blipFill>
        <p:spPr>
          <a:xfrm>
            <a:off x="0" y="5939"/>
            <a:ext cx="9144000" cy="801369"/>
          </a:xfrm>
          <a:prstGeom prst="rect">
            <a:avLst/>
          </a:prstGeom>
        </p:spPr>
      </p:pic>
      <p:pic>
        <p:nvPicPr>
          <p:cNvPr id="4" name="Picture 3"/>
          <p:cNvPicPr>
            <a:picLocks noChangeAspect="1"/>
          </p:cNvPicPr>
          <p:nvPr userDrawn="1"/>
        </p:nvPicPr>
        <p:blipFill>
          <a:blip r:embed="rId3"/>
          <a:stretch>
            <a:fillRect/>
          </a:stretch>
        </p:blipFill>
        <p:spPr>
          <a:xfrm>
            <a:off x="20596" y="14177"/>
            <a:ext cx="803150" cy="758765"/>
          </a:xfrm>
          <a:prstGeom prst="rect">
            <a:avLst/>
          </a:prstGeom>
        </p:spPr>
      </p:pic>
      <p:sp>
        <p:nvSpPr>
          <p:cNvPr id="3" name="Plassholder for innhold 2"/>
          <p:cNvSpPr>
            <a:spLocks noGrp="1"/>
          </p:cNvSpPr>
          <p:nvPr>
            <p:ph idx="1"/>
          </p:nvPr>
        </p:nvSpPr>
        <p:spPr>
          <a:xfrm>
            <a:off x="457200" y="961395"/>
            <a:ext cx="8229600" cy="5419933"/>
          </a:xfrm>
        </p:spPr>
        <p:txBody>
          <a:bodyPr/>
          <a:lstStyle>
            <a:lvl1pPr>
              <a:defRPr sz="2000">
                <a:latin typeface="Calibri" pitchFamily="34" charset="0"/>
              </a:defRPr>
            </a:lvl1pPr>
            <a:lvl2pPr>
              <a:defRPr sz="1800">
                <a:latin typeface="Calibri" pitchFamily="34" charset="0"/>
              </a:defRPr>
            </a:lvl2pPr>
            <a:lvl3pPr>
              <a:defRPr sz="1600">
                <a:latin typeface="Calibri" pitchFamily="34" charset="0"/>
              </a:defRPr>
            </a:lvl3pPr>
            <a:lvl4pPr>
              <a:defRPr sz="1400">
                <a:latin typeface="Calibri" pitchFamily="34" charset="0"/>
              </a:defRPr>
            </a:lvl4pPr>
            <a:lvl5pPr>
              <a:defRPr sz="1400">
                <a:latin typeface="Calibri" pitchFamily="34" charset="0"/>
              </a:defRPr>
            </a:lvl5p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p>
        </p:txBody>
      </p:sp>
      <p:sp>
        <p:nvSpPr>
          <p:cNvPr id="8" name="Tittel 1"/>
          <p:cNvSpPr>
            <a:spLocks noGrp="1"/>
          </p:cNvSpPr>
          <p:nvPr>
            <p:ph type="title"/>
          </p:nvPr>
        </p:nvSpPr>
        <p:spPr>
          <a:xfrm>
            <a:off x="971600" y="116632"/>
            <a:ext cx="7715200" cy="648072"/>
          </a:xfrm>
        </p:spPr>
        <p:txBody>
          <a:bodyPr/>
          <a:lstStyle>
            <a:lvl1pPr algn="l">
              <a:defRPr sz="2400"/>
            </a:lvl1pPr>
          </a:lstStyle>
          <a:p>
            <a:r>
              <a:rPr lang="nb-NO" dirty="0"/>
              <a:t>Klikk for å redigere tittelstil</a:t>
            </a:r>
          </a:p>
        </p:txBody>
      </p:sp>
      <p:sp>
        <p:nvSpPr>
          <p:cNvPr id="10" name="Platshållare för datum 9"/>
          <p:cNvSpPr>
            <a:spLocks noGrp="1"/>
          </p:cNvSpPr>
          <p:nvPr>
            <p:ph type="dt" sz="half" idx="10"/>
          </p:nvPr>
        </p:nvSpPr>
        <p:spPr>
          <a:xfrm>
            <a:off x="457200" y="6453337"/>
            <a:ext cx="2133600" cy="268139"/>
          </a:xfrm>
        </p:spPr>
        <p:txBody>
          <a:bodyPr/>
          <a:lstStyle>
            <a:lvl1pPr>
              <a:defRPr sz="1000"/>
            </a:lvl1pPr>
          </a:lstStyle>
          <a:p>
            <a:pPr>
              <a:defRPr/>
            </a:pPr>
            <a:endParaRPr lang="nb-NO"/>
          </a:p>
        </p:txBody>
      </p:sp>
      <p:sp>
        <p:nvSpPr>
          <p:cNvPr id="11" name="Platshållare för bildnummer 10"/>
          <p:cNvSpPr>
            <a:spLocks noGrp="1"/>
          </p:cNvSpPr>
          <p:nvPr>
            <p:ph type="sldNum" sz="quarter" idx="11"/>
          </p:nvPr>
        </p:nvSpPr>
        <p:spPr>
          <a:xfrm>
            <a:off x="6553200" y="6453337"/>
            <a:ext cx="2133600" cy="268139"/>
          </a:xfrm>
        </p:spPr>
        <p:txBody>
          <a:bodyPr/>
          <a:lstStyle>
            <a:lvl1pPr>
              <a:defRPr sz="1000"/>
            </a:lvl1pPr>
          </a:lstStyle>
          <a:p>
            <a:pPr>
              <a:defRPr/>
            </a:pPr>
            <a:fld id="{CD43E73F-939E-41C0-A51D-E14F15C47D94}" type="slidenum">
              <a:rPr lang="nb-NO" smtClean="0"/>
              <a:pPr>
                <a:defRPr/>
              </a:pPr>
              <a:t>‹#›</a:t>
            </a:fld>
            <a:endParaRPr lang="nb-NO" dirty="0"/>
          </a:p>
        </p:txBody>
      </p:sp>
      <p:sp>
        <p:nvSpPr>
          <p:cNvPr id="12" name="Platshållare för sidfot 11"/>
          <p:cNvSpPr>
            <a:spLocks noGrp="1"/>
          </p:cNvSpPr>
          <p:nvPr>
            <p:ph type="ftr" sz="quarter" idx="12"/>
          </p:nvPr>
        </p:nvSpPr>
        <p:spPr>
          <a:xfrm>
            <a:off x="3124200" y="6453337"/>
            <a:ext cx="2895600" cy="268139"/>
          </a:xfrm>
        </p:spPr>
        <p:txBody>
          <a:bodyPr/>
          <a:lstStyle>
            <a:lvl1pPr>
              <a:defRPr sz="1000"/>
            </a:lvl1pPr>
          </a:lstStyle>
          <a:p>
            <a:pPr>
              <a:defRPr/>
            </a:pPr>
            <a:r>
              <a:rPr lang="nb-NO"/>
              <a:t>NorDig/T 10 February 2007</a:t>
            </a:r>
          </a:p>
        </p:txBody>
      </p:sp>
      <p:cxnSp>
        <p:nvCxnSpPr>
          <p:cNvPr id="6" name="Straight Connector 5"/>
          <p:cNvCxnSpPr/>
          <p:nvPr userDrawn="1"/>
        </p:nvCxnSpPr>
        <p:spPr>
          <a:xfrm>
            <a:off x="0" y="798079"/>
            <a:ext cx="9144000" cy="9229"/>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ndelings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2"/>
            <a:ext cx="77724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a:t>Klikk for å redigere tekststiler i malen</a:t>
            </a:r>
          </a:p>
        </p:txBody>
      </p:sp>
      <p:sp>
        <p:nvSpPr>
          <p:cNvPr id="4" name="Rectangle 4"/>
          <p:cNvSpPr>
            <a:spLocks noGrp="1" noChangeArrowheads="1"/>
          </p:cNvSpPr>
          <p:nvPr>
            <p:ph type="dt" sz="half" idx="10"/>
          </p:nvPr>
        </p:nvSpPr>
        <p:spPr>
          <a:ln/>
        </p:spPr>
        <p:txBody>
          <a:bodyPr/>
          <a:lstStyle>
            <a:lvl1pPr>
              <a:defRPr/>
            </a:lvl1pPr>
          </a:lstStyle>
          <a:p>
            <a:pPr>
              <a:defRPr/>
            </a:pPr>
            <a:endParaRPr lang="nb-NO"/>
          </a:p>
        </p:txBody>
      </p:sp>
      <p:sp>
        <p:nvSpPr>
          <p:cNvPr id="5"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6" name="Rectangle 6"/>
          <p:cNvSpPr>
            <a:spLocks noGrp="1" noChangeArrowheads="1"/>
          </p:cNvSpPr>
          <p:nvPr>
            <p:ph type="sldNum" sz="quarter" idx="12"/>
          </p:nvPr>
        </p:nvSpPr>
        <p:spPr>
          <a:ln/>
        </p:spPr>
        <p:txBody>
          <a:bodyPr/>
          <a:lstStyle>
            <a:lvl1pPr>
              <a:defRPr/>
            </a:lvl1pPr>
          </a:lstStyle>
          <a:p>
            <a:pPr>
              <a:defRPr/>
            </a:pPr>
            <a:fld id="{F9C81274-710A-4E52-832F-F617AFE28077}" type="slidenum">
              <a:rPr lang="nb-NO"/>
              <a:pPr>
                <a:defRPr/>
              </a:pPr>
              <a:t>‹#›</a:t>
            </a:fld>
            <a:endParaRPr lang="nb-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AAC3097E-1200-41B3-8B38-8F142BFF3C8B}" type="slidenum">
              <a:rPr lang="nb-NO"/>
              <a:pPr>
                <a:defRPr/>
              </a:pPr>
              <a:t>‹#›</a:t>
            </a:fld>
            <a:endParaRPr lang="nb-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Rectangle 4"/>
          <p:cNvSpPr>
            <a:spLocks noGrp="1" noChangeArrowheads="1"/>
          </p:cNvSpPr>
          <p:nvPr>
            <p:ph type="dt" sz="half" idx="10"/>
          </p:nvPr>
        </p:nvSpPr>
        <p:spPr>
          <a:ln/>
        </p:spPr>
        <p:txBody>
          <a:bodyPr/>
          <a:lstStyle>
            <a:lvl1pPr>
              <a:defRPr/>
            </a:lvl1pPr>
          </a:lstStyle>
          <a:p>
            <a:pPr>
              <a:defRPr/>
            </a:pPr>
            <a:endParaRPr lang="nb-NO"/>
          </a:p>
        </p:txBody>
      </p:sp>
      <p:sp>
        <p:nvSpPr>
          <p:cNvPr id="8"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9" name="Rectangle 6"/>
          <p:cNvSpPr>
            <a:spLocks noGrp="1" noChangeArrowheads="1"/>
          </p:cNvSpPr>
          <p:nvPr>
            <p:ph type="sldNum" sz="quarter" idx="12"/>
          </p:nvPr>
        </p:nvSpPr>
        <p:spPr>
          <a:ln/>
        </p:spPr>
        <p:txBody>
          <a:bodyPr/>
          <a:lstStyle>
            <a:lvl1pPr>
              <a:defRPr/>
            </a:lvl1pPr>
          </a:lstStyle>
          <a:p>
            <a:pPr>
              <a:defRPr/>
            </a:pPr>
            <a:fld id="{0FC02AB0-275D-437E-87DD-89525482DCD5}" type="slidenum">
              <a:rPr lang="nb-NO"/>
              <a:pPr>
                <a:defRPr/>
              </a:pPr>
              <a:t>‹#›</a:t>
            </a:fld>
            <a:endParaRPr lang="nb-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p:cNvSpPr>
            <a:spLocks noGrp="1" noChangeArrowheads="1"/>
          </p:cNvSpPr>
          <p:nvPr>
            <p:ph type="dt" sz="half" idx="10"/>
          </p:nvPr>
        </p:nvSpPr>
        <p:spPr>
          <a:ln/>
        </p:spPr>
        <p:txBody>
          <a:bodyPr/>
          <a:lstStyle>
            <a:lvl1pPr>
              <a:defRPr/>
            </a:lvl1pPr>
          </a:lstStyle>
          <a:p>
            <a:pPr>
              <a:defRPr/>
            </a:pPr>
            <a:endParaRPr lang="nb-NO"/>
          </a:p>
        </p:txBody>
      </p:sp>
      <p:sp>
        <p:nvSpPr>
          <p:cNvPr id="4"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5" name="Rectangle 6"/>
          <p:cNvSpPr>
            <a:spLocks noGrp="1" noChangeArrowheads="1"/>
          </p:cNvSpPr>
          <p:nvPr>
            <p:ph type="sldNum" sz="quarter" idx="12"/>
          </p:nvPr>
        </p:nvSpPr>
        <p:spPr>
          <a:ln/>
        </p:spPr>
        <p:txBody>
          <a:bodyPr/>
          <a:lstStyle>
            <a:lvl1pPr>
              <a:defRPr/>
            </a:lvl1pPr>
          </a:lstStyle>
          <a:p>
            <a:pPr>
              <a:defRPr/>
            </a:pPr>
            <a:fld id="{34218792-7E2F-4AC3-9DE1-916B1386EB93}" type="slidenum">
              <a:rPr lang="nb-NO"/>
              <a:pPr>
                <a:defRPr/>
              </a:pPr>
              <a:t>‹#›</a:t>
            </a:fld>
            <a:endParaRPr lang="nb-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b-NO"/>
          </a:p>
        </p:txBody>
      </p:sp>
      <p:sp>
        <p:nvSpPr>
          <p:cNvPr id="3"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4" name="Rectangle 6"/>
          <p:cNvSpPr>
            <a:spLocks noGrp="1" noChangeArrowheads="1"/>
          </p:cNvSpPr>
          <p:nvPr>
            <p:ph type="sldNum" sz="quarter" idx="12"/>
          </p:nvPr>
        </p:nvSpPr>
        <p:spPr>
          <a:ln/>
        </p:spPr>
        <p:txBody>
          <a:bodyPr/>
          <a:lstStyle>
            <a:lvl1pPr>
              <a:defRPr/>
            </a:lvl1pPr>
          </a:lstStyle>
          <a:p>
            <a:pPr>
              <a:defRPr/>
            </a:pPr>
            <a:fld id="{8C45C692-F0EC-4778-BA56-1CC4A14A8441}" type="slidenum">
              <a:rPr lang="nb-NO"/>
              <a:pPr>
                <a:defRPr/>
              </a:pPr>
              <a:t>‹#›</a:t>
            </a:fld>
            <a:endParaRPr lang="nb-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1" y="273050"/>
            <a:ext cx="3008313"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98AA4AFA-28A4-452C-AC20-BFEC41F33A5A}" type="slidenum">
              <a:rPr lang="nb-NO"/>
              <a:pPr>
                <a:defRPr/>
              </a:pPr>
              <a:t>‹#›</a:t>
            </a:fld>
            <a:endParaRPr lang="nb-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p:cNvSpPr>
            <a:spLocks noGrp="1" noChangeArrowheads="1"/>
          </p:cNvSpPr>
          <p:nvPr>
            <p:ph type="dt" sz="half" idx="10"/>
          </p:nvPr>
        </p:nvSpPr>
        <p:spPr>
          <a:ln/>
        </p:spPr>
        <p:txBody>
          <a:bodyPr/>
          <a:lstStyle>
            <a:lvl1pPr>
              <a:defRPr/>
            </a:lvl1pPr>
          </a:lstStyle>
          <a:p>
            <a:pPr>
              <a:defRPr/>
            </a:pPr>
            <a:endParaRPr lang="nb-NO"/>
          </a:p>
        </p:txBody>
      </p:sp>
      <p:sp>
        <p:nvSpPr>
          <p:cNvPr id="6" name="Rectangle 5"/>
          <p:cNvSpPr>
            <a:spLocks noGrp="1" noChangeArrowheads="1"/>
          </p:cNvSpPr>
          <p:nvPr>
            <p:ph type="ftr" sz="quarter" idx="11"/>
          </p:nvPr>
        </p:nvSpPr>
        <p:spPr>
          <a:ln/>
        </p:spPr>
        <p:txBody>
          <a:bodyPr/>
          <a:lstStyle>
            <a:lvl1pPr>
              <a:defRPr/>
            </a:lvl1pPr>
          </a:lstStyle>
          <a:p>
            <a:pPr>
              <a:defRPr/>
            </a:pPr>
            <a:r>
              <a:rPr lang="nb-NO"/>
              <a:t>NorDig/T 10 February 2007</a:t>
            </a:r>
          </a:p>
        </p:txBody>
      </p:sp>
      <p:sp>
        <p:nvSpPr>
          <p:cNvPr id="7" name="Rectangle 6"/>
          <p:cNvSpPr>
            <a:spLocks noGrp="1" noChangeArrowheads="1"/>
          </p:cNvSpPr>
          <p:nvPr>
            <p:ph type="sldNum" sz="quarter" idx="12"/>
          </p:nvPr>
        </p:nvSpPr>
        <p:spPr>
          <a:ln/>
        </p:spPr>
        <p:txBody>
          <a:bodyPr/>
          <a:lstStyle>
            <a:lvl1pPr>
              <a:defRPr/>
            </a:lvl1pPr>
          </a:lstStyle>
          <a:p>
            <a:pPr>
              <a:defRPr/>
            </a:pPr>
            <a:fld id="{E462513B-5372-41FB-A4C6-100EAA37D4B2}" type="slidenum">
              <a:rPr lang="nb-NO"/>
              <a:pPr>
                <a:defRPr/>
              </a:pPr>
              <a:t>‹#›</a:t>
            </a:fld>
            <a:endParaRPr lang="nb-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b-NO"/>
              <a:t>Klikk for å redigere tittelstil</a:t>
            </a:r>
          </a:p>
        </p:txBody>
      </p:sp>
      <p:sp>
        <p:nvSpPr>
          <p:cNvPr id="1027" name="Rectangle 3"/>
          <p:cNvSpPr>
            <a:spLocks noGrp="1" noChangeArrowheads="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b-NO"/>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r>
              <a:rPr lang="nb-NO"/>
              <a:t>NorDig/T 10 February 2007</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43E73F-939E-41C0-A51D-E14F15C47D94}" type="slidenum">
              <a:rPr lang="nb-NO"/>
              <a:pPr>
                <a:defRPr/>
              </a:pPr>
              <a:t>‹#›</a:t>
            </a:fld>
            <a:endParaRPr lang="nb-N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flatpanelshd.com/focus.php?subaction=showfull&amp;id=1543913516" TargetMode="Externa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Plassholder for lysbildenummer 5"/>
          <p:cNvSpPr>
            <a:spLocks noGrp="1"/>
          </p:cNvSpPr>
          <p:nvPr>
            <p:ph type="sldNum" sz="quarter" idx="12"/>
          </p:nvPr>
        </p:nvSpPr>
        <p:spPr>
          <a:noFill/>
        </p:spPr>
        <p:txBody>
          <a:bodyPr/>
          <a:lstStyle/>
          <a:p>
            <a:fld id="{B0662081-7423-49C5-ACB0-9F37174CD27F}" type="slidenum">
              <a:rPr lang="en-US" smtClean="0"/>
              <a:pPr/>
              <a:t>1</a:t>
            </a:fld>
            <a:endParaRPr lang="en-US" dirty="0"/>
          </a:p>
        </p:txBody>
      </p:sp>
      <p:sp>
        <p:nvSpPr>
          <p:cNvPr id="10" name="Rectangle 2"/>
          <p:cNvSpPr txBox="1">
            <a:spLocks noChangeArrowheads="1"/>
          </p:cNvSpPr>
          <p:nvPr/>
        </p:nvSpPr>
        <p:spPr bwMode="auto">
          <a:xfrm>
            <a:off x="1547665" y="44624"/>
            <a:ext cx="6984778" cy="850900"/>
          </a:xfrm>
          <a:prstGeom prst="rect">
            <a:avLst/>
          </a:prstGeom>
          <a:noFill/>
          <a:ln w="9525">
            <a:noFill/>
            <a:miter lim="800000"/>
            <a:headEnd/>
            <a:tailEnd/>
          </a:ln>
        </p:spPr>
        <p:txBody>
          <a:bodyPr anchor="ctr"/>
          <a:lstStyle/>
          <a:p>
            <a:pPr>
              <a:defRPr/>
            </a:pPr>
            <a:r>
              <a:rPr lang="en-US" sz="2400" b="1" kern="0" dirty="0">
                <a:latin typeface="+mj-lt"/>
                <a:ea typeface="+mj-ea"/>
                <a:cs typeface="+mj-cs"/>
              </a:rPr>
              <a:t>NorDig T report to Excom</a:t>
            </a:r>
          </a:p>
          <a:p>
            <a:pPr>
              <a:defRPr/>
            </a:pPr>
            <a:r>
              <a:rPr lang="en-US" sz="1400" b="1" kern="0" dirty="0">
                <a:latin typeface="+mj-lt"/>
                <a:ea typeface="+mj-ea"/>
                <a:cs typeface="+mj-cs"/>
              </a:rPr>
              <a:t>   NorDig Excom meeting 7</a:t>
            </a:r>
            <a:r>
              <a:rPr lang="en-US" sz="1400" b="1" kern="0" baseline="30000" dirty="0">
                <a:latin typeface="+mj-lt"/>
                <a:ea typeface="+mj-ea"/>
                <a:cs typeface="+mj-cs"/>
              </a:rPr>
              <a:t>th</a:t>
            </a:r>
            <a:r>
              <a:rPr lang="en-US" sz="1400" b="1" kern="0" dirty="0">
                <a:latin typeface="+mj-lt"/>
                <a:ea typeface="+mj-ea"/>
                <a:cs typeface="+mj-cs"/>
              </a:rPr>
              <a:t> March 2019 </a:t>
            </a:r>
            <a:r>
              <a:rPr lang="en-US" sz="1200" b="1" kern="0" dirty="0">
                <a:latin typeface="+mj-lt"/>
                <a:ea typeface="+mj-ea"/>
                <a:cs typeface="+mj-cs"/>
              </a:rPr>
              <a:t>Stockholm, Sweden</a:t>
            </a:r>
          </a:p>
        </p:txBody>
      </p:sp>
      <p:pic>
        <p:nvPicPr>
          <p:cNvPr id="4" name="Picture 3"/>
          <p:cNvPicPr>
            <a:picLocks noChangeAspect="1"/>
          </p:cNvPicPr>
          <p:nvPr/>
        </p:nvPicPr>
        <p:blipFill>
          <a:blip r:embed="rId2"/>
          <a:stretch>
            <a:fillRect/>
          </a:stretch>
        </p:blipFill>
        <p:spPr>
          <a:xfrm>
            <a:off x="7092280" y="80551"/>
            <a:ext cx="1943371" cy="1943371"/>
          </a:xfrm>
          <a:prstGeom prst="rect">
            <a:avLst/>
          </a:prstGeom>
        </p:spPr>
      </p:pic>
      <p:pic>
        <p:nvPicPr>
          <p:cNvPr id="3" name="Picture 2"/>
          <p:cNvPicPr>
            <a:picLocks noChangeAspect="1"/>
          </p:cNvPicPr>
          <p:nvPr/>
        </p:nvPicPr>
        <p:blipFill>
          <a:blip r:embed="rId3"/>
          <a:stretch>
            <a:fillRect/>
          </a:stretch>
        </p:blipFill>
        <p:spPr>
          <a:xfrm>
            <a:off x="7296122" y="1927686"/>
            <a:ext cx="1836953" cy="669425"/>
          </a:xfrm>
          <a:prstGeom prst="rect">
            <a:avLst/>
          </a:prstGeom>
        </p:spPr>
      </p:pic>
      <p:sp>
        <p:nvSpPr>
          <p:cNvPr id="2" name="TextBox 1"/>
          <p:cNvSpPr txBox="1"/>
          <p:nvPr/>
        </p:nvSpPr>
        <p:spPr>
          <a:xfrm>
            <a:off x="1802310" y="2079685"/>
            <a:ext cx="5493812" cy="3831818"/>
          </a:xfrm>
          <a:prstGeom prst="rect">
            <a:avLst/>
          </a:prstGeom>
          <a:noFill/>
        </p:spPr>
        <p:txBody>
          <a:bodyPr wrap="none" rtlCol="0">
            <a:spAutoFit/>
          </a:bodyPr>
          <a:lstStyle/>
          <a:p>
            <a:r>
              <a:rPr lang="en-US" sz="1200" b="1" dirty="0"/>
              <a:t>NorDig ExCom agenda 7</a:t>
            </a:r>
            <a:r>
              <a:rPr lang="en-US" sz="1200" b="1" baseline="30000" dirty="0"/>
              <a:t>th</a:t>
            </a:r>
            <a:r>
              <a:rPr lang="en-US" sz="1200" b="1" dirty="0"/>
              <a:t> March 2019:</a:t>
            </a:r>
          </a:p>
          <a:p>
            <a:r>
              <a:rPr lang="en-US" sz="900" b="1" i="1" dirty="0"/>
              <a:t>Place: Clarion hotel, Arlanda in Stockholm</a:t>
            </a:r>
          </a:p>
          <a:p>
            <a:endParaRPr lang="en-US" sz="1200" b="1" dirty="0">
              <a:solidFill>
                <a:schemeClr val="bg1">
                  <a:lumMod val="65000"/>
                </a:schemeClr>
              </a:solidFill>
            </a:endParaRPr>
          </a:p>
          <a:p>
            <a:r>
              <a:rPr lang="en-US" sz="900" b="1" dirty="0">
                <a:solidFill>
                  <a:schemeClr val="bg1">
                    <a:lumMod val="65000"/>
                  </a:schemeClr>
                </a:solidFill>
              </a:rPr>
              <a:t>1. Agenda and report from previous meeting </a:t>
            </a:r>
            <a:endParaRPr lang="en-GB" sz="900" dirty="0">
              <a:solidFill>
                <a:schemeClr val="bg1">
                  <a:lumMod val="65000"/>
                </a:schemeClr>
              </a:solidFill>
            </a:endParaRPr>
          </a:p>
          <a:p>
            <a:r>
              <a:rPr lang="en-US" sz="900" b="1" dirty="0">
                <a:solidFill>
                  <a:schemeClr val="bg1">
                    <a:lumMod val="65000"/>
                  </a:schemeClr>
                </a:solidFill>
              </a:rPr>
              <a:t>2. Organizational matters </a:t>
            </a:r>
            <a:endParaRPr lang="en-GB" sz="900" dirty="0">
              <a:solidFill>
                <a:schemeClr val="bg1">
                  <a:lumMod val="65000"/>
                </a:schemeClr>
              </a:solidFill>
            </a:endParaRPr>
          </a:p>
          <a:p>
            <a:r>
              <a:rPr lang="en-US" sz="900" dirty="0">
                <a:solidFill>
                  <a:schemeClr val="bg1">
                    <a:lumMod val="65000"/>
                  </a:schemeClr>
                </a:solidFill>
              </a:rPr>
              <a:t>   2.1. Membership situation </a:t>
            </a:r>
            <a:endParaRPr lang="en-GB" sz="900" dirty="0">
              <a:solidFill>
                <a:schemeClr val="bg1">
                  <a:lumMod val="65000"/>
                </a:schemeClr>
              </a:solidFill>
            </a:endParaRPr>
          </a:p>
          <a:p>
            <a:r>
              <a:rPr lang="en-US" sz="900" dirty="0">
                <a:solidFill>
                  <a:schemeClr val="bg1">
                    <a:lumMod val="65000"/>
                  </a:schemeClr>
                </a:solidFill>
              </a:rPr>
              <a:t>   2.2. Finance matters </a:t>
            </a:r>
            <a:endParaRPr lang="en-GB" sz="900" dirty="0">
              <a:solidFill>
                <a:schemeClr val="bg1">
                  <a:lumMod val="65000"/>
                </a:schemeClr>
              </a:solidFill>
            </a:endParaRPr>
          </a:p>
          <a:p>
            <a:r>
              <a:rPr lang="en-US" sz="900" dirty="0">
                <a:solidFill>
                  <a:schemeClr val="bg1">
                    <a:lumMod val="65000"/>
                  </a:schemeClr>
                </a:solidFill>
              </a:rPr>
              <a:t>   2.3. Organizational matters </a:t>
            </a:r>
            <a:endParaRPr lang="en-GB" sz="900" dirty="0">
              <a:solidFill>
                <a:schemeClr val="bg1">
                  <a:lumMod val="65000"/>
                </a:schemeClr>
              </a:solidFill>
            </a:endParaRPr>
          </a:p>
          <a:p>
            <a:r>
              <a:rPr lang="en-US" sz="900" dirty="0">
                <a:solidFill>
                  <a:schemeClr val="bg1">
                    <a:lumMod val="65000"/>
                  </a:schemeClr>
                </a:solidFill>
              </a:rPr>
              <a:t>   2.4. NorDig basic rules of communication final version for approval</a:t>
            </a:r>
            <a:endParaRPr lang="en-GB" sz="900" dirty="0">
              <a:solidFill>
                <a:schemeClr val="bg1">
                  <a:lumMod val="65000"/>
                </a:schemeClr>
              </a:solidFill>
            </a:endParaRPr>
          </a:p>
          <a:p>
            <a:r>
              <a:rPr lang="en-US" sz="1200" dirty="0"/>
              <a:t> </a:t>
            </a:r>
            <a:r>
              <a:rPr lang="en-US" sz="1200" b="1" dirty="0"/>
              <a:t> </a:t>
            </a:r>
            <a:endParaRPr lang="en-GB" sz="1200" dirty="0"/>
          </a:p>
          <a:p>
            <a:r>
              <a:rPr lang="en-US" sz="1200" b="1" dirty="0"/>
              <a:t>3. </a:t>
            </a:r>
            <a:r>
              <a:rPr lang="en-US" sz="1100" b="1" dirty="0"/>
              <a:t>Report</a:t>
            </a:r>
            <a:r>
              <a:rPr lang="en-US" sz="1200" b="1" dirty="0"/>
              <a:t> from NorDig/T </a:t>
            </a:r>
            <a:endParaRPr lang="en-GB" sz="1200" dirty="0"/>
          </a:p>
          <a:p>
            <a:r>
              <a:rPr lang="en-US" sz="1200" dirty="0"/>
              <a:t>   3.1. NorDig/T status &amp; planning</a:t>
            </a:r>
            <a:endParaRPr lang="en-GB" sz="1200" dirty="0"/>
          </a:p>
          <a:p>
            <a:r>
              <a:rPr lang="en-US" sz="1200" dirty="0"/>
              <a:t>   3.2 NorDig/T mandate </a:t>
            </a:r>
            <a:r>
              <a:rPr lang="en-US" sz="1200" dirty="0" smtClean="0"/>
              <a:t>y2019-2020</a:t>
            </a:r>
            <a:endParaRPr lang="en-GB" sz="1200" dirty="0">
              <a:solidFill>
                <a:srgbClr val="00B050"/>
              </a:solidFill>
            </a:endParaRPr>
          </a:p>
          <a:p>
            <a:r>
              <a:rPr lang="en-US" sz="1200" dirty="0"/>
              <a:t>   3.3 Specifications:</a:t>
            </a:r>
            <a:endParaRPr lang="en-GB" sz="1200" dirty="0"/>
          </a:p>
          <a:p>
            <a:r>
              <a:rPr lang="en-US" sz="1200" dirty="0"/>
              <a:t>       3.3.1 NorDig Test Plan v3.1 </a:t>
            </a:r>
            <a:r>
              <a:rPr lang="en-US" sz="1200" dirty="0" smtClean="0"/>
              <a:t>draft010 95% ready – basic presentation</a:t>
            </a:r>
            <a:endParaRPr lang="en-GB" sz="1200" dirty="0">
              <a:solidFill>
                <a:srgbClr val="00B050"/>
              </a:solidFill>
            </a:endParaRPr>
          </a:p>
          <a:p>
            <a:r>
              <a:rPr lang="en-US" sz="1200" dirty="0"/>
              <a:t>       3.3.2 NorDig Test stream (AC4</a:t>
            </a:r>
            <a:r>
              <a:rPr lang="en-US" sz="1200" dirty="0" smtClean="0"/>
              <a:t>)</a:t>
            </a:r>
          </a:p>
          <a:p>
            <a:r>
              <a:rPr lang="en-US" sz="1200" dirty="0" smtClean="0"/>
              <a:t>3.4 </a:t>
            </a:r>
            <a:r>
              <a:rPr lang="en-US" sz="1200" dirty="0"/>
              <a:t>HEVC update (for future NorDig IRD spec v3.2), report back and proposal </a:t>
            </a:r>
            <a:endParaRPr lang="en-GB" sz="1200" dirty="0"/>
          </a:p>
          <a:p>
            <a:r>
              <a:rPr lang="en-US" sz="1200" dirty="0"/>
              <a:t>   3.5 NorDig article in DVB Scene Magazine</a:t>
            </a:r>
            <a:endParaRPr lang="en-GB" sz="1200" dirty="0"/>
          </a:p>
          <a:p>
            <a:r>
              <a:rPr lang="en-US" sz="1200" dirty="0"/>
              <a:t> </a:t>
            </a:r>
            <a:endParaRPr lang="en-US" sz="1200" dirty="0">
              <a:solidFill>
                <a:schemeClr val="bg1">
                  <a:lumMod val="65000"/>
                </a:schemeClr>
              </a:solidFill>
            </a:endParaRPr>
          </a:p>
          <a:p>
            <a:r>
              <a:rPr lang="en-US" sz="900" b="1" dirty="0">
                <a:solidFill>
                  <a:schemeClr val="bg1">
                    <a:lumMod val="65000"/>
                  </a:schemeClr>
                </a:solidFill>
              </a:rPr>
              <a:t>4. Report from Industry </a:t>
            </a:r>
            <a:endParaRPr lang="en-GB" sz="900" dirty="0">
              <a:solidFill>
                <a:schemeClr val="bg1">
                  <a:lumMod val="65000"/>
                </a:schemeClr>
              </a:solidFill>
            </a:endParaRPr>
          </a:p>
          <a:p>
            <a:r>
              <a:rPr lang="en-US" sz="900" b="1" dirty="0">
                <a:solidFill>
                  <a:schemeClr val="bg1">
                    <a:lumMod val="65000"/>
                  </a:schemeClr>
                </a:solidFill>
              </a:rPr>
              <a:t>5. Reports from members, DVB and other </a:t>
            </a:r>
            <a:endParaRPr lang="en-GB" sz="900" dirty="0">
              <a:solidFill>
                <a:schemeClr val="bg1">
                  <a:lumMod val="65000"/>
                </a:schemeClr>
              </a:solidFill>
            </a:endParaRPr>
          </a:p>
          <a:p>
            <a:r>
              <a:rPr lang="en-US" sz="900" b="1" dirty="0">
                <a:solidFill>
                  <a:schemeClr val="bg1">
                    <a:lumMod val="65000"/>
                  </a:schemeClr>
                </a:solidFill>
              </a:rPr>
              <a:t>6. Any other business  </a:t>
            </a:r>
            <a:endParaRPr lang="en-GB" sz="900" dirty="0">
              <a:solidFill>
                <a:schemeClr val="bg1">
                  <a:lumMod val="65000"/>
                </a:schemeClr>
              </a:solidFill>
            </a:endParaRPr>
          </a:p>
          <a:p>
            <a:r>
              <a:rPr lang="en-US" sz="900" b="1" dirty="0">
                <a:solidFill>
                  <a:schemeClr val="bg1">
                    <a:lumMod val="65000"/>
                  </a:schemeClr>
                </a:solidFill>
              </a:rPr>
              <a:t>7. Date and place for the meetings in 2019, next </a:t>
            </a:r>
            <a:r>
              <a:rPr lang="en-US" sz="900" b="1" strike="sngStrike" dirty="0">
                <a:solidFill>
                  <a:schemeClr val="bg1">
                    <a:lumMod val="65000"/>
                  </a:schemeClr>
                </a:solidFill>
              </a:rPr>
              <a:t>7</a:t>
            </a:r>
            <a:r>
              <a:rPr lang="en-US" sz="900" b="1" strike="sngStrike" baseline="30000" dirty="0">
                <a:solidFill>
                  <a:schemeClr val="bg1">
                    <a:lumMod val="65000"/>
                  </a:schemeClr>
                </a:solidFill>
              </a:rPr>
              <a:t>th</a:t>
            </a:r>
            <a:r>
              <a:rPr lang="en-US" sz="900" b="1" strike="sngStrike" dirty="0">
                <a:solidFill>
                  <a:schemeClr val="bg1">
                    <a:lumMod val="65000"/>
                  </a:schemeClr>
                </a:solidFill>
              </a:rPr>
              <a:t> Oct </a:t>
            </a:r>
            <a:r>
              <a:rPr lang="en-US" sz="900" b="1" strike="sngStrike" dirty="0" smtClean="0">
                <a:solidFill>
                  <a:schemeClr val="bg1">
                    <a:lumMod val="65000"/>
                  </a:schemeClr>
                </a:solidFill>
              </a:rPr>
              <a:t>2019 </a:t>
            </a:r>
            <a:r>
              <a:rPr lang="en-US" sz="900" b="1" dirty="0" smtClean="0">
                <a:solidFill>
                  <a:srgbClr val="0070C0"/>
                </a:solidFill>
              </a:rPr>
              <a:t>10</a:t>
            </a:r>
            <a:r>
              <a:rPr lang="en-US" sz="900" b="1" baseline="30000" dirty="0" smtClean="0">
                <a:solidFill>
                  <a:srgbClr val="0070C0"/>
                </a:solidFill>
              </a:rPr>
              <a:t>th</a:t>
            </a:r>
            <a:r>
              <a:rPr lang="en-US" sz="900" b="1" dirty="0" smtClean="0">
                <a:solidFill>
                  <a:srgbClr val="0070C0"/>
                </a:solidFill>
              </a:rPr>
              <a:t> Oct 2019, 5</a:t>
            </a:r>
            <a:r>
              <a:rPr lang="en-US" sz="900" b="1" baseline="30000" dirty="0" smtClean="0">
                <a:solidFill>
                  <a:srgbClr val="0070C0"/>
                </a:solidFill>
              </a:rPr>
              <a:t>th</a:t>
            </a:r>
            <a:r>
              <a:rPr lang="en-US" sz="900" b="1" dirty="0" smtClean="0">
                <a:solidFill>
                  <a:srgbClr val="0070C0"/>
                </a:solidFill>
              </a:rPr>
              <a:t> March 2020</a:t>
            </a:r>
            <a:endParaRPr lang="en-US" sz="900" dirty="0">
              <a:solidFill>
                <a:srgbClr val="0070C0"/>
              </a:solidFill>
            </a:endParaRPr>
          </a:p>
        </p:txBody>
      </p:sp>
      <p:sp>
        <p:nvSpPr>
          <p:cNvPr id="7" name="Rectangle 6"/>
          <p:cNvSpPr/>
          <p:nvPr/>
        </p:nvSpPr>
        <p:spPr>
          <a:xfrm>
            <a:off x="1187624" y="826830"/>
            <a:ext cx="6768752" cy="1169551"/>
          </a:xfrm>
          <a:prstGeom prst="rect">
            <a:avLst/>
          </a:prstGeom>
          <a:ln w="19050">
            <a:solidFill>
              <a:srgbClr val="0000FF"/>
            </a:solidFill>
          </a:ln>
        </p:spPr>
        <p:txBody>
          <a:bodyPr wrap="square">
            <a:spAutoFit/>
          </a:bodyPr>
          <a:lstStyle/>
          <a:p>
            <a:r>
              <a:rPr lang="en-US" sz="1200" b="1" i="1" dirty="0" smtClean="0">
                <a:solidFill>
                  <a:srgbClr val="0000FF"/>
                </a:solidFill>
              </a:rPr>
              <a:t>Early/preliminary report </a:t>
            </a:r>
            <a:r>
              <a:rPr lang="en-US" sz="1200" b="1" i="1" dirty="0">
                <a:solidFill>
                  <a:srgbClr val="0000FF"/>
                </a:solidFill>
              </a:rPr>
              <a:t>back from NorDig Excom </a:t>
            </a:r>
          </a:p>
          <a:p>
            <a:r>
              <a:rPr lang="en-US" sz="1200" b="1" i="1" dirty="0">
                <a:solidFill>
                  <a:srgbClr val="0000FF"/>
                </a:solidFill>
              </a:rPr>
              <a:t>Marked as “Excom” in blue text is outcome from this Excom meeting </a:t>
            </a:r>
            <a:r>
              <a:rPr lang="en-US" sz="1000" i="1" dirty="0">
                <a:solidFill>
                  <a:srgbClr val="0000FF"/>
                </a:solidFill>
              </a:rPr>
              <a:t>(decision, comments, tasks, feedback etc)</a:t>
            </a:r>
            <a:endParaRPr lang="en-US" sz="1200" i="1" dirty="0">
              <a:solidFill>
                <a:srgbClr val="0000FF"/>
              </a:solidFill>
            </a:endParaRPr>
          </a:p>
          <a:p>
            <a:pPr marL="0" indent="0">
              <a:buNone/>
            </a:pPr>
            <a:endParaRPr lang="en-US" sz="1200" b="1" i="1" dirty="0">
              <a:solidFill>
                <a:srgbClr val="0000FF"/>
              </a:solidFill>
            </a:endParaRPr>
          </a:p>
          <a:p>
            <a:pPr marL="0" indent="0">
              <a:buNone/>
            </a:pPr>
            <a:r>
              <a:rPr lang="en-US" sz="1200" b="1" i="1" dirty="0">
                <a:solidFill>
                  <a:srgbClr val="0000FF"/>
                </a:solidFill>
              </a:rPr>
              <a:t>NorDig T </a:t>
            </a:r>
            <a:r>
              <a:rPr lang="en-US" sz="1050" b="1" i="1" dirty="0">
                <a:solidFill>
                  <a:srgbClr val="0000FF"/>
                </a:solidFill>
              </a:rPr>
              <a:t>(Per Tullstedt) </a:t>
            </a:r>
            <a:r>
              <a:rPr lang="en-US" sz="1200" b="1" i="1" dirty="0">
                <a:solidFill>
                  <a:srgbClr val="0000FF"/>
                </a:solidFill>
              </a:rPr>
              <a:t>extra report back from NorDig Excom meeting, mainly NorDig T related issues, not the official NorDig Excom report </a:t>
            </a:r>
            <a:r>
              <a:rPr lang="en-US" sz="1000" i="1" dirty="0">
                <a:solidFill>
                  <a:srgbClr val="0000FF"/>
                </a:solidFill>
              </a:rPr>
              <a:t>(which will come from our Excom secretary)</a:t>
            </a:r>
          </a:p>
        </p:txBody>
      </p:sp>
    </p:spTree>
    <p:extLst>
      <p:ext uri="{BB962C8B-B14F-4D97-AF65-F5344CB8AC3E}">
        <p14:creationId xmlns:p14="http://schemas.microsoft.com/office/powerpoint/2010/main" val="19539928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Accessibility</a:t>
            </a:r>
            <a:r>
              <a:rPr lang="sv-SE" sz="1800" b="1" dirty="0">
                <a:solidFill>
                  <a:schemeClr val="tx1"/>
                </a:solidFill>
              </a:rPr>
              <a:t> </a:t>
            </a:r>
            <a:r>
              <a:rPr lang="sv-SE" sz="1800" b="1" dirty="0" err="1">
                <a:solidFill>
                  <a:schemeClr val="tx1"/>
                </a:solidFill>
              </a:rPr>
              <a:t>report</a:t>
            </a:r>
            <a:r>
              <a:rPr lang="sv-SE" sz="1800" b="1" dirty="0">
                <a:solidFill>
                  <a:schemeClr val="tx1"/>
                </a:solidFill>
              </a:rPr>
              <a:t> status           </a:t>
            </a:r>
            <a:r>
              <a:rPr lang="sv-SE" sz="1800" b="1" dirty="0" smtClean="0">
                <a:solidFill>
                  <a:schemeClr val="tx1"/>
                </a:solidFill>
              </a:rPr>
              <a:t>(4/4</a:t>
            </a:r>
            <a:r>
              <a:rPr lang="sv-SE" sz="1800" b="1" dirty="0">
                <a:solidFill>
                  <a:schemeClr val="tx1"/>
                </a:solidFill>
              </a:rPr>
              <a:t>)</a:t>
            </a:r>
            <a:br>
              <a:rPr lang="sv-SE" sz="1800" b="1" dirty="0">
                <a:solidFill>
                  <a:schemeClr val="tx1"/>
                </a:solidFill>
              </a:rPr>
            </a:br>
            <a:r>
              <a:rPr lang="sv-SE" sz="1400" b="1" dirty="0">
                <a:solidFill>
                  <a:schemeClr val="tx1"/>
                </a:solidFill>
              </a:rPr>
              <a:t>   </a:t>
            </a:r>
            <a:r>
              <a:rPr lang="en-GB" sz="1400" b="1" dirty="0"/>
              <a:t>  </a:t>
            </a:r>
            <a:r>
              <a:rPr lang="en-US" sz="1400" b="1" dirty="0"/>
              <a:t>NorDig Excom meeting 4</a:t>
            </a:r>
            <a:r>
              <a:rPr lang="en-US" sz="1400" b="1" baseline="30000" dirty="0"/>
              <a:t>th</a:t>
            </a:r>
            <a:r>
              <a:rPr lang="en-US" sz="1400" b="1" dirty="0"/>
              <a:t> October 2018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10</a:t>
            </a:fld>
            <a:endParaRPr lang="en-US"/>
          </a:p>
        </p:txBody>
      </p:sp>
      <p:sp>
        <p:nvSpPr>
          <p:cNvPr id="9" name="Content Placeholder 1"/>
          <p:cNvSpPr>
            <a:spLocks noGrp="1"/>
          </p:cNvSpPr>
          <p:nvPr>
            <p:ph idx="1"/>
          </p:nvPr>
        </p:nvSpPr>
        <p:spPr>
          <a:xfrm>
            <a:off x="611560" y="937093"/>
            <a:ext cx="8363272" cy="5491942"/>
          </a:xfrm>
        </p:spPr>
        <p:txBody>
          <a:bodyPr/>
          <a:lstStyle/>
          <a:p>
            <a:pPr marL="0" indent="0">
              <a:spcBef>
                <a:spcPts val="600"/>
              </a:spcBef>
              <a:spcAft>
                <a:spcPts val="600"/>
              </a:spcAft>
              <a:buNone/>
            </a:pPr>
            <a:r>
              <a:rPr lang="en-GB" sz="1800" dirty="0" smtClean="0"/>
              <a:t>Next Steps</a:t>
            </a:r>
          </a:p>
          <a:p>
            <a:pPr>
              <a:spcBef>
                <a:spcPts val="600"/>
              </a:spcBef>
              <a:spcAft>
                <a:spcPts val="600"/>
              </a:spcAft>
            </a:pPr>
            <a:r>
              <a:rPr lang="en-GB" sz="1600" dirty="0" smtClean="0"/>
              <a:t>The Nordig Accessibility group should prepare a short document explaining the work of the group and ask ExCom members to pass this to their internal accessibility teams. </a:t>
            </a:r>
          </a:p>
          <a:p>
            <a:pPr lvl="1">
              <a:spcBef>
                <a:spcPts val="600"/>
              </a:spcBef>
              <a:spcAft>
                <a:spcPts val="600"/>
              </a:spcAft>
            </a:pPr>
            <a:r>
              <a:rPr lang="en-GB" sz="1400" dirty="0" smtClean="0"/>
              <a:t>Invite them to contribute and ask questions.</a:t>
            </a:r>
          </a:p>
          <a:p>
            <a:pPr lvl="1">
              <a:spcBef>
                <a:spcPts val="600"/>
              </a:spcBef>
              <a:spcAft>
                <a:spcPts val="600"/>
              </a:spcAft>
            </a:pPr>
            <a:r>
              <a:rPr lang="en-GB" sz="1400" dirty="0"/>
              <a:t>We propose a to set up a best practice workshop with broadcasters, manufacturers and distributors</a:t>
            </a:r>
          </a:p>
          <a:p>
            <a:pPr lvl="1">
              <a:spcBef>
                <a:spcPts val="600"/>
              </a:spcBef>
              <a:spcAft>
                <a:spcPts val="600"/>
              </a:spcAft>
            </a:pPr>
            <a:r>
              <a:rPr lang="en-GB" sz="1400" dirty="0" smtClean="0"/>
              <a:t>Broadcasters who are considering to launch a new or modify an existing accessibility  service should contact Nordig Accessibility group.</a:t>
            </a:r>
          </a:p>
          <a:p>
            <a:pPr>
              <a:spcBef>
                <a:spcPts val="600"/>
              </a:spcBef>
              <a:spcAft>
                <a:spcPts val="600"/>
              </a:spcAft>
            </a:pPr>
            <a:r>
              <a:rPr lang="en-GB" sz="1600" dirty="0" smtClean="0"/>
              <a:t>We </a:t>
            </a:r>
            <a:r>
              <a:rPr lang="en-GB" sz="1600" dirty="0"/>
              <a:t>should gather information from accessibility groups and broadcasters to understand what </a:t>
            </a:r>
            <a:r>
              <a:rPr lang="en-GB" sz="1600" dirty="0" smtClean="0"/>
              <a:t>their </a:t>
            </a:r>
            <a:r>
              <a:rPr lang="en-GB" sz="1600" dirty="0"/>
              <a:t>pain points are. </a:t>
            </a:r>
          </a:p>
          <a:p>
            <a:pPr>
              <a:spcBef>
                <a:spcPts val="600"/>
              </a:spcBef>
              <a:spcAft>
                <a:spcPts val="600"/>
              </a:spcAft>
            </a:pPr>
            <a:r>
              <a:rPr lang="en-GB" sz="1600" dirty="0"/>
              <a:t>Collaborate with these accessibility groups so they can inform their members how to find/use the existing services. </a:t>
            </a:r>
          </a:p>
          <a:p>
            <a:pPr lvl="1">
              <a:spcBef>
                <a:spcPts val="600"/>
              </a:spcBef>
              <a:spcAft>
                <a:spcPts val="600"/>
              </a:spcAft>
            </a:pPr>
            <a:r>
              <a:rPr lang="en-GB" sz="1400" dirty="0"/>
              <a:t>We propose a question to </a:t>
            </a:r>
            <a:r>
              <a:rPr lang="en-GB" sz="1400" dirty="0" smtClean="0"/>
              <a:t>external accessibility </a:t>
            </a:r>
            <a:r>
              <a:rPr lang="en-GB" sz="1400" dirty="0"/>
              <a:t>groups</a:t>
            </a:r>
            <a:r>
              <a:rPr lang="en-GB" sz="1400" i="1" dirty="0"/>
              <a:t>: </a:t>
            </a:r>
            <a:r>
              <a:rPr lang="en-GB" sz="1200" i="1" dirty="0" smtClean="0"/>
              <a:t>Should Nordig Broadcasters deliver additional accessibility services even </a:t>
            </a:r>
            <a:r>
              <a:rPr lang="en-GB" sz="1200" i="1" dirty="0"/>
              <a:t>if </a:t>
            </a:r>
            <a:r>
              <a:rPr lang="en-GB" sz="1200" i="1" dirty="0" smtClean="0"/>
              <a:t>not </a:t>
            </a:r>
            <a:r>
              <a:rPr lang="en-GB" sz="1200" i="1" dirty="0"/>
              <a:t>all IRDs can receive them initially</a:t>
            </a:r>
            <a:r>
              <a:rPr lang="en-GB" sz="1200" i="1" dirty="0" smtClean="0"/>
              <a:t>?</a:t>
            </a:r>
          </a:p>
          <a:p>
            <a:pPr>
              <a:spcBef>
                <a:spcPts val="600"/>
              </a:spcBef>
              <a:spcAft>
                <a:spcPts val="600"/>
              </a:spcAft>
            </a:pPr>
            <a:r>
              <a:rPr lang="en-GB" sz="1800" dirty="0" smtClean="0"/>
              <a:t>Investigate the implications for streaming services on accessibility</a:t>
            </a:r>
          </a:p>
          <a:p>
            <a:pPr marL="0" indent="0">
              <a:spcBef>
                <a:spcPts val="600"/>
              </a:spcBef>
              <a:spcAft>
                <a:spcPts val="600"/>
              </a:spcAft>
              <a:buNone/>
            </a:pPr>
            <a:r>
              <a:rPr lang="en-GB" sz="1600" dirty="0" smtClean="0">
                <a:solidFill>
                  <a:srgbClr val="0070C0"/>
                </a:solidFill>
              </a:rPr>
              <a:t>Excom: OK as proposed, but first check/study more members pain points </a:t>
            </a:r>
            <a:endParaRPr lang="en-GB" sz="1600" dirty="0">
              <a:solidFill>
                <a:srgbClr val="0070C0"/>
              </a:solidFill>
            </a:endParaRPr>
          </a:p>
          <a:p>
            <a:pPr>
              <a:spcBef>
                <a:spcPts val="600"/>
              </a:spcBef>
              <a:spcAft>
                <a:spcPts val="600"/>
              </a:spcAft>
            </a:pPr>
            <a:endParaRPr lang="en-GB" sz="1600" dirty="0"/>
          </a:p>
          <a:p>
            <a:pPr>
              <a:spcBef>
                <a:spcPts val="600"/>
              </a:spcBef>
              <a:spcAft>
                <a:spcPts val="600"/>
              </a:spcAft>
            </a:pPr>
            <a:endParaRPr lang="en-GB" sz="1600" dirty="0"/>
          </a:p>
          <a:p>
            <a:pPr>
              <a:spcBef>
                <a:spcPts val="600"/>
              </a:spcBef>
              <a:spcAft>
                <a:spcPts val="600"/>
              </a:spcAft>
            </a:pPr>
            <a:endParaRPr lang="en-GB" sz="1600" dirty="0"/>
          </a:p>
        </p:txBody>
      </p:sp>
    </p:spTree>
    <p:extLst>
      <p:ext uri="{BB962C8B-B14F-4D97-AF65-F5344CB8AC3E}">
        <p14:creationId xmlns:p14="http://schemas.microsoft.com/office/powerpoint/2010/main" val="27671748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a:solidFill>
                  <a:schemeClr val="tx1"/>
                </a:solidFill>
              </a:rPr>
              <a:t>Video </a:t>
            </a:r>
            <a:r>
              <a:rPr lang="sv-SE" sz="1800" b="1" dirty="0" err="1">
                <a:solidFill>
                  <a:schemeClr val="tx1"/>
                </a:solidFill>
              </a:rPr>
              <a:t>dynamic</a:t>
            </a:r>
            <a:r>
              <a:rPr lang="sv-SE" sz="1800" b="1" dirty="0">
                <a:solidFill>
                  <a:schemeClr val="tx1"/>
                </a:solidFill>
              </a:rPr>
              <a:t> HDR and HFR</a:t>
            </a:r>
            <a:r>
              <a:rPr lang="en-GB" sz="1800" b="1" dirty="0">
                <a:solidFill>
                  <a:schemeClr val="tx1"/>
                </a:solidFill>
              </a:rPr>
              <a:t/>
            </a:r>
            <a:br>
              <a:rPr lang="en-GB" sz="1800" b="1" dirty="0">
                <a:solidFill>
                  <a:schemeClr val="tx1"/>
                </a:solidFill>
              </a:rPr>
            </a:br>
            <a:r>
              <a:rPr lang="sv-SE" sz="1400" b="1" dirty="0">
                <a:solidFill>
                  <a:schemeClr val="tx1"/>
                </a:solidFill>
              </a:rPr>
              <a:t>   </a:t>
            </a:r>
            <a:r>
              <a:rPr lang="en-GB" sz="1400" b="1" dirty="0"/>
              <a:t>  </a:t>
            </a:r>
            <a:r>
              <a:rPr lang="en-US" sz="1400" b="1" dirty="0"/>
              <a:t>NorDig Excom meeting 4</a:t>
            </a:r>
            <a:r>
              <a:rPr lang="en-US" sz="1400" b="1" baseline="30000" dirty="0"/>
              <a:t>th</a:t>
            </a:r>
            <a:r>
              <a:rPr lang="en-US" sz="1400" b="1" dirty="0"/>
              <a:t> October 2018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11</a:t>
            </a:fld>
            <a:endParaRPr lang="en-US"/>
          </a:p>
        </p:txBody>
      </p:sp>
      <p:sp>
        <p:nvSpPr>
          <p:cNvPr id="6" name="Platshållare för innehåll 1"/>
          <p:cNvSpPr txBox="1">
            <a:spLocks/>
          </p:cNvSpPr>
          <p:nvPr/>
        </p:nvSpPr>
        <p:spPr bwMode="auto">
          <a:xfrm>
            <a:off x="251520" y="784596"/>
            <a:ext cx="8712968" cy="35805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1600" kern="0" dirty="0" smtClean="0">
                <a:solidFill>
                  <a:schemeClr val="bg1">
                    <a:lumMod val="50000"/>
                  </a:schemeClr>
                </a:solidFill>
                <a:latin typeface="Calibri" pitchFamily="34" charset="0"/>
              </a:rPr>
              <a:t>Background: Dynamic metadata </a:t>
            </a:r>
            <a:r>
              <a:rPr lang="en-US" sz="1600" kern="0" dirty="0" err="1" smtClean="0">
                <a:solidFill>
                  <a:schemeClr val="bg1">
                    <a:lumMod val="50000"/>
                  </a:schemeClr>
                </a:solidFill>
                <a:latin typeface="Calibri" pitchFamily="34" charset="0"/>
              </a:rPr>
              <a:t>HighDynamicRange</a:t>
            </a:r>
            <a:r>
              <a:rPr lang="en-US" sz="1600" kern="0" dirty="0" smtClean="0">
                <a:solidFill>
                  <a:schemeClr val="bg1">
                    <a:lumMod val="50000"/>
                  </a:schemeClr>
                </a:solidFill>
                <a:latin typeface="Calibri" pitchFamily="34" charset="0"/>
              </a:rPr>
              <a:t> (dHDR) and </a:t>
            </a:r>
            <a:r>
              <a:rPr lang="en-US" sz="1600" kern="0" dirty="0" err="1" smtClean="0">
                <a:solidFill>
                  <a:schemeClr val="bg1">
                    <a:lumMod val="50000"/>
                  </a:schemeClr>
                </a:solidFill>
                <a:latin typeface="Calibri" pitchFamily="34" charset="0"/>
              </a:rPr>
              <a:t>HighFrameRate</a:t>
            </a:r>
            <a:r>
              <a:rPr lang="en-US" sz="1600" kern="0" dirty="0" smtClean="0">
                <a:solidFill>
                  <a:schemeClr val="bg1">
                    <a:lumMod val="50000"/>
                  </a:schemeClr>
                </a:solidFill>
                <a:latin typeface="Calibri" pitchFamily="34" charset="0"/>
              </a:rPr>
              <a:t> (HFR)</a:t>
            </a:r>
            <a:r>
              <a:rPr lang="en-US" sz="1600" i="1" kern="0" dirty="0" smtClean="0">
                <a:solidFill>
                  <a:schemeClr val="bg1">
                    <a:lumMod val="50000"/>
                  </a:schemeClr>
                </a:solidFill>
                <a:latin typeface="Calibri" pitchFamily="34" charset="0"/>
              </a:rPr>
              <a:t>:</a:t>
            </a:r>
            <a:endParaRPr lang="en-US" sz="1600" i="1" kern="0" dirty="0">
              <a:solidFill>
                <a:schemeClr val="bg1">
                  <a:lumMod val="50000"/>
                </a:schemeClr>
              </a:solidFill>
              <a:latin typeface="Calibri" pitchFamily="34" charset="0"/>
            </a:endParaRPr>
          </a:p>
          <a:p>
            <a:pPr marL="800100" lvl="1" indent="-342900" eaLnBrk="0" hangingPunct="0">
              <a:spcBef>
                <a:spcPct val="20000"/>
              </a:spcBef>
              <a:buFont typeface="Arial" pitchFamily="34" charset="0"/>
              <a:buChar char="•"/>
              <a:defRPr/>
            </a:pPr>
            <a:r>
              <a:rPr lang="en-US" sz="1400" kern="0" dirty="0" smtClean="0">
                <a:solidFill>
                  <a:schemeClr val="bg1">
                    <a:lumMod val="50000"/>
                  </a:schemeClr>
                </a:solidFill>
                <a:latin typeface="Calibri" pitchFamily="34" charset="0"/>
              </a:rPr>
              <a:t>Investigating </a:t>
            </a:r>
            <a:r>
              <a:rPr lang="en-US" sz="1400" kern="0" dirty="0">
                <a:solidFill>
                  <a:schemeClr val="bg1">
                    <a:lumMod val="50000"/>
                  </a:schemeClr>
                </a:solidFill>
                <a:latin typeface="Calibri" pitchFamily="34" charset="0"/>
              </a:rPr>
              <a:t>as Excom asked Oct2018:</a:t>
            </a:r>
            <a:endParaRPr lang="en-GB" sz="1400" i="1" kern="0" dirty="0">
              <a:solidFill>
                <a:schemeClr val="bg1">
                  <a:lumMod val="50000"/>
                </a:schemeClr>
              </a:solidFill>
              <a:latin typeface="Calibri" pitchFamily="34" charset="0"/>
            </a:endParaRPr>
          </a:p>
          <a:p>
            <a:pPr marL="1257300" lvl="2" indent="-342900" eaLnBrk="0" hangingPunct="0">
              <a:spcBef>
                <a:spcPct val="20000"/>
              </a:spcBef>
              <a:buFont typeface="Arial" pitchFamily="34" charset="0"/>
              <a:buChar char="•"/>
              <a:defRPr/>
            </a:pPr>
            <a:r>
              <a:rPr lang="en-GB" sz="1400" i="1" kern="0" dirty="0">
                <a:solidFill>
                  <a:schemeClr val="bg1">
                    <a:lumMod val="50000"/>
                  </a:schemeClr>
                </a:solidFill>
                <a:latin typeface="Calibri" pitchFamily="34" charset="0"/>
              </a:rPr>
              <a:t>Members interest now 2019 for HFR and/or dynamic HDR (should NorDig add both or one of them?).</a:t>
            </a:r>
          </a:p>
          <a:p>
            <a:pPr marL="1257300" lvl="2" indent="-342900" eaLnBrk="0" hangingPunct="0">
              <a:spcBef>
                <a:spcPct val="20000"/>
              </a:spcBef>
              <a:buFont typeface="Arial" pitchFamily="34" charset="0"/>
              <a:buChar char="•"/>
              <a:defRPr/>
            </a:pPr>
            <a:r>
              <a:rPr lang="en-GB" sz="1400" i="1" kern="0" dirty="0">
                <a:solidFill>
                  <a:schemeClr val="bg1">
                    <a:lumMod val="50000"/>
                  </a:schemeClr>
                </a:solidFill>
                <a:latin typeface="Calibri" pitchFamily="34" charset="0"/>
              </a:rPr>
              <a:t>If HFR and/or dynamic HDR is recommended, then should it be included as a new IRD “profile” (two NorDig HEVC “profiles” (basic HEVC and HFR/dHDR HEVC IRD) or extent the existing HEVC IRD “profile” (with a certain grace period)?</a:t>
            </a:r>
          </a:p>
          <a:p>
            <a:pPr marL="1257300" lvl="2" indent="-342900" eaLnBrk="0" hangingPunct="0">
              <a:spcBef>
                <a:spcPct val="20000"/>
              </a:spcBef>
              <a:buFont typeface="Arial" pitchFamily="34" charset="0"/>
              <a:buChar char="•"/>
              <a:defRPr/>
            </a:pPr>
            <a:r>
              <a:rPr lang="en-GB" sz="1400" i="1" kern="0" dirty="0">
                <a:solidFill>
                  <a:schemeClr val="bg1">
                    <a:lumMod val="50000"/>
                  </a:schemeClr>
                </a:solidFill>
                <a:latin typeface="Calibri" pitchFamily="34" charset="0"/>
              </a:rPr>
              <a:t>If HFR, should HFR HEVC IRD support both dual PID (backward compatible) and single PID or only single HFR PID? </a:t>
            </a:r>
          </a:p>
          <a:p>
            <a:pPr marL="1257300" lvl="2" indent="-342900" eaLnBrk="0" hangingPunct="0">
              <a:spcBef>
                <a:spcPct val="20000"/>
              </a:spcBef>
              <a:buFont typeface="Arial" pitchFamily="34" charset="0"/>
              <a:buChar char="•"/>
              <a:defRPr/>
            </a:pPr>
            <a:r>
              <a:rPr lang="en-GB" sz="1400" i="1" kern="0" dirty="0">
                <a:solidFill>
                  <a:schemeClr val="bg1">
                    <a:lumMod val="50000"/>
                  </a:schemeClr>
                </a:solidFill>
                <a:latin typeface="Calibri" pitchFamily="34" charset="0"/>
              </a:rPr>
              <a:t>If dynamic HDR, how many of DVB three alt to be included? Which one if not all? </a:t>
            </a:r>
            <a:endParaRPr lang="en-GB" sz="1400" i="1" kern="0" dirty="0" smtClean="0">
              <a:solidFill>
                <a:schemeClr val="bg1">
                  <a:lumMod val="50000"/>
                </a:schemeClr>
              </a:solidFill>
              <a:latin typeface="Calibri" pitchFamily="34" charset="0"/>
            </a:endParaRPr>
          </a:p>
          <a:p>
            <a:pPr marL="800100" lvl="1" indent="-342900" eaLnBrk="0" hangingPunct="0">
              <a:spcBef>
                <a:spcPct val="20000"/>
              </a:spcBef>
              <a:buFont typeface="Arial" pitchFamily="34" charset="0"/>
              <a:buChar char="•"/>
              <a:defRPr/>
            </a:pPr>
            <a:r>
              <a:rPr lang="en-US" sz="1400" kern="0" dirty="0">
                <a:solidFill>
                  <a:schemeClr val="bg1">
                    <a:lumMod val="50000"/>
                  </a:schemeClr>
                </a:solidFill>
                <a:latin typeface="Calibri" pitchFamily="34" charset="0"/>
              </a:rPr>
              <a:t>As earlier NorDig </a:t>
            </a:r>
            <a:r>
              <a:rPr lang="en-US" sz="1400" kern="0" dirty="0" smtClean="0">
                <a:solidFill>
                  <a:schemeClr val="bg1">
                    <a:lumMod val="50000"/>
                  </a:schemeClr>
                </a:solidFill>
                <a:latin typeface="Calibri" pitchFamily="34" charset="0"/>
              </a:rPr>
              <a:t>based upon </a:t>
            </a:r>
            <a:r>
              <a:rPr lang="en-US" sz="1400" kern="0" dirty="0">
                <a:solidFill>
                  <a:schemeClr val="bg1">
                    <a:lumMod val="50000"/>
                  </a:schemeClr>
                </a:solidFill>
                <a:latin typeface="Calibri" pitchFamily="34" charset="0"/>
              </a:rPr>
              <a:t>DVB spec, only variants inside coming DVB specs is relevant here</a:t>
            </a:r>
            <a:r>
              <a:rPr lang="en-US" sz="1400" kern="0" dirty="0" smtClean="0">
                <a:solidFill>
                  <a:schemeClr val="bg1">
                    <a:lumMod val="50000"/>
                  </a:schemeClr>
                </a:solidFill>
                <a:latin typeface="Calibri" pitchFamily="34" charset="0"/>
              </a:rPr>
              <a:t>.</a:t>
            </a:r>
          </a:p>
          <a:p>
            <a:pPr marL="800100" lvl="1" indent="-342900" eaLnBrk="0" hangingPunct="0">
              <a:spcBef>
                <a:spcPct val="20000"/>
              </a:spcBef>
              <a:buFont typeface="Arial" pitchFamily="34" charset="0"/>
              <a:buChar char="•"/>
              <a:defRPr/>
            </a:pPr>
            <a:r>
              <a:rPr lang="en-US" sz="1400" i="1" kern="0" dirty="0" smtClean="0">
                <a:solidFill>
                  <a:schemeClr val="bg1">
                    <a:lumMod val="50000"/>
                  </a:schemeClr>
                </a:solidFill>
                <a:latin typeface="Calibri" pitchFamily="34" charset="0"/>
              </a:rPr>
              <a:t>Earlier </a:t>
            </a:r>
            <a:r>
              <a:rPr lang="en-US" sz="1400" i="1" kern="0" dirty="0">
                <a:solidFill>
                  <a:schemeClr val="bg1">
                    <a:lumMod val="50000"/>
                  </a:schemeClr>
                </a:solidFill>
                <a:latin typeface="Calibri" pitchFamily="34" charset="0"/>
              </a:rPr>
              <a:t>proposal to start NorDig work in parallel Spring 2019 drafting HFR + </a:t>
            </a:r>
            <a:r>
              <a:rPr lang="en-US" sz="1400" i="1" kern="0" dirty="0" smtClean="0">
                <a:solidFill>
                  <a:schemeClr val="bg1">
                    <a:lumMod val="50000"/>
                  </a:schemeClr>
                </a:solidFill>
                <a:latin typeface="Calibri" pitchFamily="34" charset="0"/>
              </a:rPr>
              <a:t>dynamic </a:t>
            </a:r>
            <a:r>
              <a:rPr lang="en-US" sz="1400" i="1" kern="0" dirty="0">
                <a:solidFill>
                  <a:schemeClr val="bg1">
                    <a:lumMod val="50000"/>
                  </a:schemeClr>
                </a:solidFill>
                <a:latin typeface="Calibri" pitchFamily="34" charset="0"/>
              </a:rPr>
              <a:t>HDR with goal to a final draft to autumn 2019. </a:t>
            </a:r>
            <a:endParaRPr lang="en-US" sz="1400" i="1" kern="0" dirty="0" smtClean="0">
              <a:solidFill>
                <a:schemeClr val="bg1">
                  <a:lumMod val="50000"/>
                </a:schemeClr>
              </a:solidFill>
              <a:latin typeface="Calibri" pitchFamily="34" charset="0"/>
            </a:endParaRPr>
          </a:p>
          <a:p>
            <a:pPr marL="800100" lvl="1" indent="-342900" eaLnBrk="0" hangingPunct="0">
              <a:spcBef>
                <a:spcPct val="20000"/>
              </a:spcBef>
              <a:buFont typeface="Arial" pitchFamily="34" charset="0"/>
              <a:buChar char="•"/>
              <a:defRPr/>
            </a:pPr>
            <a:endParaRPr lang="en-GB" sz="1400" kern="0" dirty="0">
              <a:latin typeface="Calibri" pitchFamily="34" charset="0"/>
            </a:endParaRPr>
          </a:p>
        </p:txBody>
      </p:sp>
      <p:grpSp>
        <p:nvGrpSpPr>
          <p:cNvPr id="14" name="Group 13"/>
          <p:cNvGrpSpPr/>
          <p:nvPr/>
        </p:nvGrpSpPr>
        <p:grpSpPr>
          <a:xfrm>
            <a:off x="104994" y="4072670"/>
            <a:ext cx="8924293" cy="2697726"/>
            <a:chOff x="104994" y="3861048"/>
            <a:chExt cx="8924293" cy="2697726"/>
          </a:xfrm>
        </p:grpSpPr>
        <p:pic>
          <p:nvPicPr>
            <p:cNvPr id="44" name="Picture 43"/>
            <p:cNvPicPr>
              <a:picLocks noChangeAspect="1"/>
            </p:cNvPicPr>
            <p:nvPr/>
          </p:nvPicPr>
          <p:blipFill>
            <a:blip r:embed="rId2"/>
            <a:stretch>
              <a:fillRect/>
            </a:stretch>
          </p:blipFill>
          <p:spPr>
            <a:xfrm>
              <a:off x="104994" y="3861048"/>
              <a:ext cx="3242721" cy="2697726"/>
            </a:xfrm>
            <a:prstGeom prst="rect">
              <a:avLst/>
            </a:prstGeom>
          </p:spPr>
        </p:pic>
        <p:pic>
          <p:nvPicPr>
            <p:cNvPr id="46" name="Picture 45"/>
            <p:cNvPicPr>
              <a:picLocks noChangeAspect="1"/>
            </p:cNvPicPr>
            <p:nvPr/>
          </p:nvPicPr>
          <p:blipFill>
            <a:blip r:embed="rId3"/>
            <a:stretch>
              <a:fillRect/>
            </a:stretch>
          </p:blipFill>
          <p:spPr>
            <a:xfrm>
              <a:off x="3491880" y="4817032"/>
              <a:ext cx="2808312" cy="1406828"/>
            </a:xfrm>
            <a:prstGeom prst="rect">
              <a:avLst/>
            </a:prstGeom>
          </p:spPr>
        </p:pic>
        <p:pic>
          <p:nvPicPr>
            <p:cNvPr id="47" name="Picture 46"/>
            <p:cNvPicPr>
              <a:picLocks noChangeAspect="1"/>
            </p:cNvPicPr>
            <p:nvPr/>
          </p:nvPicPr>
          <p:blipFill>
            <a:blip r:embed="rId4"/>
            <a:stretch>
              <a:fillRect/>
            </a:stretch>
          </p:blipFill>
          <p:spPr>
            <a:xfrm>
              <a:off x="3946666" y="6206764"/>
              <a:ext cx="588951" cy="132427"/>
            </a:xfrm>
            <a:prstGeom prst="rect">
              <a:avLst/>
            </a:prstGeom>
          </p:spPr>
        </p:pic>
        <p:pic>
          <p:nvPicPr>
            <p:cNvPr id="48" name="Picture 47"/>
            <p:cNvPicPr>
              <a:picLocks noChangeAspect="1"/>
            </p:cNvPicPr>
            <p:nvPr/>
          </p:nvPicPr>
          <p:blipFill>
            <a:blip r:embed="rId5"/>
            <a:stretch>
              <a:fillRect/>
            </a:stretch>
          </p:blipFill>
          <p:spPr>
            <a:xfrm>
              <a:off x="6516216" y="4817032"/>
              <a:ext cx="2513071" cy="1413602"/>
            </a:xfrm>
            <a:prstGeom prst="rect">
              <a:avLst/>
            </a:prstGeom>
          </p:spPr>
        </p:pic>
        <p:sp>
          <p:nvSpPr>
            <p:cNvPr id="49" name="TextBox 48"/>
            <p:cNvSpPr txBox="1"/>
            <p:nvPr/>
          </p:nvSpPr>
          <p:spPr>
            <a:xfrm>
              <a:off x="4535617" y="4517035"/>
              <a:ext cx="825867" cy="369332"/>
            </a:xfrm>
            <a:prstGeom prst="rect">
              <a:avLst/>
            </a:prstGeom>
            <a:noFill/>
          </p:spPr>
          <p:txBody>
            <a:bodyPr wrap="none" rtlCol="0">
              <a:spAutoFit/>
            </a:bodyPr>
            <a:lstStyle/>
            <a:p>
              <a:r>
                <a:rPr lang="en-GB" b="1" dirty="0" smtClean="0">
                  <a:solidFill>
                    <a:schemeClr val="tx1">
                      <a:lumMod val="65000"/>
                      <a:lumOff val="35000"/>
                    </a:schemeClr>
                  </a:solidFill>
                </a:rPr>
                <a:t>dHDR</a:t>
              </a:r>
              <a:endParaRPr lang="en-GB" b="1" dirty="0">
                <a:solidFill>
                  <a:schemeClr val="tx1">
                    <a:lumMod val="65000"/>
                    <a:lumOff val="35000"/>
                  </a:schemeClr>
                </a:solidFill>
              </a:endParaRPr>
            </a:p>
          </p:txBody>
        </p:sp>
        <p:sp>
          <p:nvSpPr>
            <p:cNvPr id="50" name="TextBox 49"/>
            <p:cNvSpPr txBox="1"/>
            <p:nvPr/>
          </p:nvSpPr>
          <p:spPr>
            <a:xfrm>
              <a:off x="7443173" y="4517035"/>
              <a:ext cx="659155" cy="369332"/>
            </a:xfrm>
            <a:prstGeom prst="rect">
              <a:avLst/>
            </a:prstGeom>
            <a:noFill/>
          </p:spPr>
          <p:txBody>
            <a:bodyPr wrap="none" rtlCol="0">
              <a:spAutoFit/>
            </a:bodyPr>
            <a:lstStyle/>
            <a:p>
              <a:r>
                <a:rPr lang="en-GB" b="1" dirty="0" smtClean="0">
                  <a:solidFill>
                    <a:schemeClr val="tx1">
                      <a:lumMod val="65000"/>
                      <a:lumOff val="35000"/>
                    </a:schemeClr>
                  </a:solidFill>
                </a:rPr>
                <a:t>HFR</a:t>
              </a:r>
              <a:endParaRPr lang="en-GB" b="1" dirty="0">
                <a:solidFill>
                  <a:schemeClr val="tx1">
                    <a:lumMod val="65000"/>
                    <a:lumOff val="35000"/>
                  </a:schemeClr>
                </a:solidFill>
              </a:endParaRPr>
            </a:p>
          </p:txBody>
        </p:sp>
        <p:sp>
          <p:nvSpPr>
            <p:cNvPr id="2" name="Rectangle 1"/>
            <p:cNvSpPr/>
            <p:nvPr/>
          </p:nvSpPr>
          <p:spPr>
            <a:xfrm>
              <a:off x="1749555" y="3947570"/>
              <a:ext cx="1548551" cy="354927"/>
            </a:xfrm>
            <a:prstGeom prst="rect">
              <a:avLst/>
            </a:prstGeom>
            <a:noFill/>
            <a:ln w="12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3563357" y="4170937"/>
              <a:ext cx="2685351" cy="246221"/>
            </a:xfrm>
            <a:prstGeom prst="rect">
              <a:avLst/>
            </a:prstGeom>
            <a:noFill/>
          </p:spPr>
          <p:txBody>
            <a:bodyPr wrap="none" rtlCol="0">
              <a:spAutoFit/>
            </a:bodyPr>
            <a:lstStyle/>
            <a:p>
              <a:r>
                <a:rPr lang="en-GB" sz="1000" dirty="0">
                  <a:solidFill>
                    <a:schemeClr val="tx1">
                      <a:lumMod val="65000"/>
                      <a:lumOff val="35000"/>
                    </a:schemeClr>
                  </a:solidFill>
                  <a:latin typeface="Calibri" panose="020F0502020204030204" pitchFamily="34" charset="0"/>
                </a:rPr>
                <a:t>s</a:t>
              </a:r>
              <a:r>
                <a:rPr lang="en-GB" sz="1000" dirty="0" smtClean="0">
                  <a:solidFill>
                    <a:schemeClr val="tx1">
                      <a:lumMod val="65000"/>
                      <a:lumOff val="35000"/>
                    </a:schemeClr>
                  </a:solidFill>
                  <a:latin typeface="Calibri" panose="020F0502020204030204" pitchFamily="34" charset="0"/>
                </a:rPr>
                <a:t>tatic HDR (shall support both HLG10 and PQ10)</a:t>
              </a:r>
              <a:endParaRPr lang="en-GB" sz="1000" dirty="0">
                <a:solidFill>
                  <a:schemeClr val="tx1">
                    <a:lumMod val="65000"/>
                    <a:lumOff val="35000"/>
                  </a:schemeClr>
                </a:solidFill>
                <a:latin typeface="Calibri" panose="020F0502020204030204" pitchFamily="34" charset="0"/>
              </a:endParaRPr>
            </a:p>
          </p:txBody>
        </p:sp>
        <p:sp>
          <p:nvSpPr>
            <p:cNvPr id="16" name="TextBox 15"/>
            <p:cNvSpPr txBox="1"/>
            <p:nvPr/>
          </p:nvSpPr>
          <p:spPr>
            <a:xfrm>
              <a:off x="3563357" y="4313136"/>
              <a:ext cx="1883849" cy="246221"/>
            </a:xfrm>
            <a:prstGeom prst="rect">
              <a:avLst/>
            </a:prstGeom>
            <a:noFill/>
          </p:spPr>
          <p:txBody>
            <a:bodyPr wrap="none" rtlCol="0">
              <a:spAutoFit/>
            </a:bodyPr>
            <a:lstStyle/>
            <a:p>
              <a:r>
                <a:rPr lang="en-GB" sz="1000" dirty="0" smtClean="0">
                  <a:solidFill>
                    <a:schemeClr val="tx1">
                      <a:lumMod val="65000"/>
                      <a:lumOff val="35000"/>
                    </a:schemeClr>
                  </a:solidFill>
                  <a:latin typeface="Calibri" panose="020F0502020204030204" pitchFamily="34" charset="0"/>
                </a:rPr>
                <a:t>SFR up to 50 fps e.g. 1080p50fps</a:t>
              </a:r>
              <a:endParaRPr lang="en-GB" sz="1000" dirty="0">
                <a:solidFill>
                  <a:schemeClr val="tx1">
                    <a:lumMod val="65000"/>
                    <a:lumOff val="35000"/>
                  </a:schemeClr>
                </a:solidFill>
                <a:latin typeface="Calibri" panose="020F0502020204030204" pitchFamily="34" charset="0"/>
              </a:endParaRPr>
            </a:p>
          </p:txBody>
        </p:sp>
        <p:cxnSp>
          <p:nvCxnSpPr>
            <p:cNvPr id="11" name="Straight Connector 10"/>
            <p:cNvCxnSpPr/>
            <p:nvPr/>
          </p:nvCxnSpPr>
          <p:spPr>
            <a:xfrm flipV="1">
              <a:off x="3124583" y="4379618"/>
              <a:ext cx="424240" cy="138904"/>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Left Brace 12"/>
            <p:cNvSpPr/>
            <p:nvPr/>
          </p:nvSpPr>
          <p:spPr>
            <a:xfrm>
              <a:off x="3556631" y="4255577"/>
              <a:ext cx="98829" cy="246286"/>
            </a:xfrm>
            <a:prstGeom prst="leftBrac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3" name="TextBox 22"/>
            <p:cNvSpPr txBox="1"/>
            <p:nvPr/>
          </p:nvSpPr>
          <p:spPr>
            <a:xfrm>
              <a:off x="3247390" y="3975231"/>
              <a:ext cx="1423788" cy="246221"/>
            </a:xfrm>
            <a:prstGeom prst="rect">
              <a:avLst/>
            </a:prstGeom>
            <a:noFill/>
          </p:spPr>
          <p:txBody>
            <a:bodyPr wrap="none" rtlCol="0">
              <a:spAutoFit/>
            </a:bodyPr>
            <a:lstStyle/>
            <a:p>
              <a:r>
                <a:rPr lang="en-GB" sz="1000" dirty="0" smtClean="0">
                  <a:solidFill>
                    <a:srgbClr val="FF0000"/>
                  </a:solidFill>
                  <a:latin typeface="Calibri" panose="020F0502020204030204" pitchFamily="34" charset="0"/>
                </a:rPr>
                <a:t>Under discussion today </a:t>
              </a:r>
              <a:endParaRPr lang="en-GB" sz="1000" dirty="0">
                <a:solidFill>
                  <a:srgbClr val="FF0000"/>
                </a:solidFill>
                <a:latin typeface="Calibri" panose="020F0502020204030204" pitchFamily="34" charset="0"/>
              </a:endParaRPr>
            </a:p>
          </p:txBody>
        </p:sp>
      </p:grpSp>
    </p:spTree>
    <p:extLst>
      <p:ext uri="{BB962C8B-B14F-4D97-AF65-F5344CB8AC3E}">
        <p14:creationId xmlns:p14="http://schemas.microsoft.com/office/powerpoint/2010/main" val="19316453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a:solidFill>
                  <a:schemeClr val="tx1"/>
                </a:solidFill>
              </a:rPr>
              <a:t>Video </a:t>
            </a:r>
            <a:r>
              <a:rPr lang="sv-SE" sz="1800" b="1" dirty="0" err="1">
                <a:solidFill>
                  <a:schemeClr val="tx1"/>
                </a:solidFill>
              </a:rPr>
              <a:t>dynamic</a:t>
            </a:r>
            <a:r>
              <a:rPr lang="sv-SE" sz="1800" b="1" dirty="0">
                <a:solidFill>
                  <a:schemeClr val="tx1"/>
                </a:solidFill>
              </a:rPr>
              <a:t> HDR and HFR</a:t>
            </a:r>
            <a:r>
              <a:rPr lang="en-GB" sz="1800" b="1" dirty="0">
                <a:solidFill>
                  <a:schemeClr val="tx1"/>
                </a:solidFill>
              </a:rPr>
              <a:t/>
            </a:r>
            <a:br>
              <a:rPr lang="en-GB" sz="1800" b="1" dirty="0">
                <a:solidFill>
                  <a:schemeClr val="tx1"/>
                </a:solidFill>
              </a:rPr>
            </a:br>
            <a:r>
              <a:rPr lang="sv-SE" sz="1400" b="1" dirty="0">
                <a:solidFill>
                  <a:schemeClr val="tx1"/>
                </a:solidFill>
              </a:rPr>
              <a:t>   </a:t>
            </a:r>
            <a:r>
              <a:rPr lang="en-GB" sz="1400" b="1" dirty="0"/>
              <a:t>  </a:t>
            </a:r>
            <a:r>
              <a:rPr lang="en-US" sz="1400" b="1" dirty="0"/>
              <a:t>NorDig Excom meeting 4</a:t>
            </a:r>
            <a:r>
              <a:rPr lang="en-US" sz="1400" b="1" baseline="30000" dirty="0"/>
              <a:t>th</a:t>
            </a:r>
            <a:r>
              <a:rPr lang="en-US" sz="1400" b="1" dirty="0"/>
              <a:t> October 2018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12</a:t>
            </a:fld>
            <a:endParaRPr lang="en-US"/>
          </a:p>
        </p:txBody>
      </p:sp>
      <p:sp>
        <p:nvSpPr>
          <p:cNvPr id="6" name="Platshållare för innehåll 1"/>
          <p:cNvSpPr txBox="1">
            <a:spLocks/>
          </p:cNvSpPr>
          <p:nvPr/>
        </p:nvSpPr>
        <p:spPr bwMode="auto">
          <a:xfrm>
            <a:off x="348507" y="836712"/>
            <a:ext cx="8712968" cy="575521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z="1400" dirty="0" smtClean="0">
                <a:solidFill>
                  <a:schemeClr val="bg1">
                    <a:lumMod val="50000"/>
                  </a:schemeClr>
                </a:solidFill>
                <a:latin typeface="Calibri" panose="020F0502020204030204" pitchFamily="34" charset="0"/>
              </a:rPr>
              <a:t>Dynamic </a:t>
            </a:r>
            <a:r>
              <a:rPr lang="en-GB" sz="1400" dirty="0">
                <a:solidFill>
                  <a:schemeClr val="bg1">
                    <a:lumMod val="50000"/>
                  </a:schemeClr>
                </a:solidFill>
                <a:latin typeface="Calibri" panose="020F0502020204030204" pitchFamily="34" charset="0"/>
              </a:rPr>
              <a:t>metadata HDR (dHDR</a:t>
            </a:r>
            <a:r>
              <a:rPr lang="en-GB" sz="1400" dirty="0" smtClean="0">
                <a:solidFill>
                  <a:schemeClr val="bg1">
                    <a:lumMod val="50000"/>
                  </a:schemeClr>
                </a:solidFill>
                <a:latin typeface="Calibri" panose="020F0502020204030204" pitchFamily="34" charset="0"/>
              </a:rPr>
              <a:t>)</a:t>
            </a:r>
          </a:p>
          <a:p>
            <a:pPr marL="742950" lvl="1" indent="-285750">
              <a:buFont typeface="Arial" panose="020B0604020202020204" pitchFamily="34" charset="0"/>
              <a:buChar char="•"/>
            </a:pPr>
            <a:r>
              <a:rPr lang="en-US" sz="1200" dirty="0">
                <a:solidFill>
                  <a:schemeClr val="bg1">
                    <a:lumMod val="50000"/>
                  </a:schemeClr>
                </a:solidFill>
                <a:latin typeface="Calibri" panose="020F0502020204030204" pitchFamily="34" charset="0"/>
              </a:rPr>
              <a:t>DVB </a:t>
            </a:r>
            <a:r>
              <a:rPr lang="en-US" sz="1200" dirty="0" smtClean="0">
                <a:solidFill>
                  <a:schemeClr val="bg1">
                    <a:lumMod val="50000"/>
                  </a:schemeClr>
                </a:solidFill>
                <a:latin typeface="Calibri" panose="020F0502020204030204" pitchFamily="34" charset="0"/>
              </a:rPr>
              <a:t>status: still under progress, </a:t>
            </a:r>
            <a:r>
              <a:rPr lang="en-US" sz="1200" dirty="0" err="1">
                <a:solidFill>
                  <a:schemeClr val="bg1">
                    <a:lumMod val="50000"/>
                  </a:schemeClr>
                </a:solidFill>
                <a:latin typeface="Calibri" panose="020F0502020204030204" pitchFamily="34" charset="0"/>
              </a:rPr>
              <a:t>prel</a:t>
            </a:r>
            <a:r>
              <a:rPr lang="en-US" sz="1200" dirty="0">
                <a:solidFill>
                  <a:schemeClr val="bg1">
                    <a:lumMod val="50000"/>
                  </a:schemeClr>
                </a:solidFill>
                <a:latin typeface="Calibri" panose="020F0502020204030204" pitchFamily="34" charset="0"/>
              </a:rPr>
              <a:t> plan </a:t>
            </a:r>
            <a:r>
              <a:rPr lang="en-US" sz="1200" dirty="0" err="1">
                <a:solidFill>
                  <a:schemeClr val="bg1">
                    <a:lumMod val="50000"/>
                  </a:schemeClr>
                </a:solidFill>
                <a:latin typeface="Calibri" panose="020F0502020204030204" pitchFamily="34" charset="0"/>
              </a:rPr>
              <a:t>finalise</a:t>
            </a:r>
            <a:r>
              <a:rPr lang="en-US" sz="1200" dirty="0">
                <a:solidFill>
                  <a:schemeClr val="bg1">
                    <a:lumMod val="50000"/>
                  </a:schemeClr>
                </a:solidFill>
                <a:latin typeface="Calibri" panose="020F0502020204030204" pitchFamily="34" charset="0"/>
              </a:rPr>
              <a:t> drafting to summer 2019</a:t>
            </a:r>
            <a:endParaRPr lang="en-GB" sz="1200" dirty="0">
              <a:solidFill>
                <a:schemeClr val="bg1">
                  <a:lumMod val="50000"/>
                </a:schemeClr>
              </a:solidFill>
              <a:latin typeface="Calibri" panose="020F0502020204030204" pitchFamily="34" charset="0"/>
            </a:endParaRPr>
          </a:p>
          <a:p>
            <a:pPr marL="742950" lvl="1" indent="-285750">
              <a:buFont typeface="Arial" panose="020B0604020202020204" pitchFamily="34" charset="0"/>
              <a:buChar char="•"/>
            </a:pPr>
            <a:r>
              <a:rPr lang="en-GB" sz="1200" dirty="0">
                <a:solidFill>
                  <a:schemeClr val="bg1">
                    <a:lumMod val="50000"/>
                  </a:schemeClr>
                </a:solidFill>
                <a:latin typeface="Calibri" panose="020F0502020204030204" pitchFamily="34" charset="0"/>
              </a:rPr>
              <a:t>DVB </a:t>
            </a:r>
            <a:r>
              <a:rPr lang="en-GB" sz="1200" dirty="0" smtClean="0">
                <a:solidFill>
                  <a:schemeClr val="bg1">
                    <a:lumMod val="50000"/>
                  </a:schemeClr>
                </a:solidFill>
                <a:latin typeface="Calibri" panose="020F0502020204030204" pitchFamily="34" charset="0"/>
              </a:rPr>
              <a:t>is preparing </a:t>
            </a:r>
            <a:r>
              <a:rPr lang="en-GB" sz="1200" dirty="0">
                <a:solidFill>
                  <a:schemeClr val="bg1">
                    <a:lumMod val="50000"/>
                  </a:schemeClr>
                </a:solidFill>
                <a:latin typeface="Calibri" panose="020F0502020204030204" pitchFamily="34" charset="0"/>
              </a:rPr>
              <a:t>3 </a:t>
            </a:r>
            <a:r>
              <a:rPr lang="en-GB" sz="1200" dirty="0" smtClean="0">
                <a:solidFill>
                  <a:schemeClr val="bg1">
                    <a:lumMod val="50000"/>
                  </a:schemeClr>
                </a:solidFill>
                <a:latin typeface="Calibri" panose="020F0502020204030204" pitchFamily="34" charset="0"/>
              </a:rPr>
              <a:t>dHDR technologies/formats and the plan is to </a:t>
            </a:r>
            <a:r>
              <a:rPr lang="en-GB" sz="1200" dirty="0" err="1" smtClean="0">
                <a:solidFill>
                  <a:schemeClr val="bg1">
                    <a:lumMod val="50000"/>
                  </a:schemeClr>
                </a:solidFill>
                <a:latin typeface="Calibri" panose="020F0502020204030204" pitchFamily="34" charset="0"/>
              </a:rPr>
              <a:t>incl</a:t>
            </a:r>
            <a:r>
              <a:rPr lang="en-GB" sz="1200" dirty="0" smtClean="0">
                <a:solidFill>
                  <a:schemeClr val="bg1">
                    <a:lumMod val="50000"/>
                  </a:schemeClr>
                </a:solidFill>
                <a:latin typeface="Calibri" panose="020F0502020204030204" pitchFamily="34" charset="0"/>
              </a:rPr>
              <a:t> all of them:</a:t>
            </a:r>
            <a:endParaRPr lang="en-GB" sz="1200" dirty="0">
              <a:solidFill>
                <a:schemeClr val="bg1">
                  <a:lumMod val="50000"/>
                </a:schemeClr>
              </a:solidFill>
              <a:latin typeface="Calibri" panose="020F0502020204030204" pitchFamily="34" charset="0"/>
            </a:endParaRPr>
          </a:p>
          <a:p>
            <a:pPr marL="1200150" lvl="2" indent="-285750">
              <a:buFont typeface="Arial" panose="020B0604020202020204" pitchFamily="34" charset="0"/>
              <a:buChar char="•"/>
            </a:pPr>
            <a:r>
              <a:rPr lang="en-GB" sz="1200" dirty="0">
                <a:solidFill>
                  <a:schemeClr val="bg1">
                    <a:lumMod val="50000"/>
                  </a:schemeClr>
                </a:solidFill>
                <a:latin typeface="Calibri" panose="020F0502020204030204" pitchFamily="34" charset="0"/>
              </a:rPr>
              <a:t>Technicolor/Philips SL-HDR2 </a:t>
            </a:r>
            <a:r>
              <a:rPr lang="en-GB" sz="1050" dirty="0">
                <a:solidFill>
                  <a:schemeClr val="bg1">
                    <a:lumMod val="50000"/>
                  </a:schemeClr>
                </a:solidFill>
                <a:latin typeface="Calibri" panose="020F0502020204030204" pitchFamily="34" charset="0"/>
              </a:rPr>
              <a:t>(ETSI TS 103 433-2, S</a:t>
            </a:r>
            <a:r>
              <a:rPr lang="en-US" sz="1050" dirty="0">
                <a:solidFill>
                  <a:schemeClr val="bg1">
                    <a:lumMod val="50000"/>
                  </a:schemeClr>
                </a:solidFill>
                <a:latin typeface="Calibri" panose="020F0502020204030204" pitchFamily="34" charset="0"/>
              </a:rPr>
              <a:t>MPTE ST 2094-20 Philips &amp;</a:t>
            </a:r>
            <a:r>
              <a:rPr lang="en-US" sz="1050" dirty="0" smtClean="0">
                <a:solidFill>
                  <a:schemeClr val="bg1">
                    <a:lumMod val="50000"/>
                  </a:schemeClr>
                </a:solidFill>
                <a:latin typeface="Calibri" panose="020F0502020204030204" pitchFamily="34" charset="0"/>
              </a:rPr>
              <a:t> </a:t>
            </a:r>
            <a:r>
              <a:rPr lang="en-US" sz="1050" dirty="0">
                <a:solidFill>
                  <a:schemeClr val="bg1">
                    <a:lumMod val="50000"/>
                  </a:schemeClr>
                </a:solidFill>
                <a:latin typeface="Calibri" panose="020F0502020204030204" pitchFamily="34" charset="0"/>
              </a:rPr>
              <a:t>2094-30 Technicolor formats</a:t>
            </a:r>
            <a:r>
              <a:rPr lang="en-GB" sz="1050" dirty="0">
                <a:solidFill>
                  <a:schemeClr val="bg1">
                    <a:lumMod val="50000"/>
                  </a:schemeClr>
                </a:solidFill>
                <a:latin typeface="Calibri" panose="020F0502020204030204" pitchFamily="34" charset="0"/>
              </a:rPr>
              <a:t>)</a:t>
            </a:r>
            <a:endParaRPr lang="en-GB" sz="1200" dirty="0">
              <a:solidFill>
                <a:schemeClr val="bg1">
                  <a:lumMod val="50000"/>
                </a:schemeClr>
              </a:solidFill>
              <a:latin typeface="Calibri" panose="020F0502020204030204" pitchFamily="34" charset="0"/>
            </a:endParaRPr>
          </a:p>
          <a:p>
            <a:pPr marL="1200150" lvl="2" indent="-285750">
              <a:buFont typeface="Arial" panose="020B0604020202020204" pitchFamily="34" charset="0"/>
              <a:buChar char="•"/>
            </a:pPr>
            <a:r>
              <a:rPr lang="en-GB" sz="1200" dirty="0">
                <a:solidFill>
                  <a:schemeClr val="bg1">
                    <a:lumMod val="50000"/>
                  </a:schemeClr>
                </a:solidFill>
                <a:latin typeface="Calibri" panose="020F0502020204030204" pitchFamily="34" charset="0"/>
              </a:rPr>
              <a:t>Samsung </a:t>
            </a:r>
            <a:r>
              <a:rPr lang="en-GB" sz="1200" dirty="0" smtClean="0">
                <a:solidFill>
                  <a:schemeClr val="bg1">
                    <a:lumMod val="50000"/>
                  </a:schemeClr>
                </a:solidFill>
                <a:latin typeface="Calibri" panose="020F0502020204030204" pitchFamily="34" charset="0"/>
              </a:rPr>
              <a:t>HDR10+ </a:t>
            </a:r>
            <a:r>
              <a:rPr lang="en-GB" sz="1050" dirty="0">
                <a:solidFill>
                  <a:schemeClr val="bg1">
                    <a:lumMod val="50000"/>
                  </a:schemeClr>
                </a:solidFill>
                <a:latin typeface="Calibri" panose="020F0502020204030204" pitchFamily="34" charset="0"/>
              </a:rPr>
              <a:t>(SMPTE ST 2094-40)</a:t>
            </a:r>
          </a:p>
          <a:p>
            <a:pPr marL="1200150" lvl="2" indent="-285750">
              <a:buFont typeface="Arial" panose="020B0604020202020204" pitchFamily="34" charset="0"/>
              <a:buChar char="•"/>
            </a:pPr>
            <a:r>
              <a:rPr lang="en-GB" sz="1200" dirty="0">
                <a:solidFill>
                  <a:schemeClr val="bg1">
                    <a:lumMod val="50000"/>
                  </a:schemeClr>
                </a:solidFill>
                <a:latin typeface="Calibri" panose="020F0502020204030204" pitchFamily="34" charset="0"/>
              </a:rPr>
              <a:t>Dolby </a:t>
            </a:r>
            <a:r>
              <a:rPr lang="en-GB" sz="1200" dirty="0" smtClean="0">
                <a:solidFill>
                  <a:schemeClr val="bg1">
                    <a:lumMod val="50000"/>
                  </a:schemeClr>
                </a:solidFill>
                <a:latin typeface="Calibri" panose="020F0502020204030204" pitchFamily="34" charset="0"/>
              </a:rPr>
              <a:t>Vision </a:t>
            </a:r>
            <a:r>
              <a:rPr lang="en-GB" sz="1050" dirty="0" smtClean="0">
                <a:solidFill>
                  <a:schemeClr val="bg1">
                    <a:lumMod val="50000"/>
                  </a:schemeClr>
                </a:solidFill>
                <a:latin typeface="Calibri" panose="020F0502020204030204" pitchFamily="34" charset="0"/>
              </a:rPr>
              <a:t>(ETSI TS 103 572, SMPTE </a:t>
            </a:r>
            <a:r>
              <a:rPr lang="en-GB" sz="1050" dirty="0">
                <a:solidFill>
                  <a:schemeClr val="bg1">
                    <a:lumMod val="50000"/>
                  </a:schemeClr>
                </a:solidFill>
                <a:latin typeface="Calibri" panose="020F0502020204030204" pitchFamily="34" charset="0"/>
              </a:rPr>
              <a:t>ST 2094-10)</a:t>
            </a:r>
          </a:p>
          <a:p>
            <a:pPr lvl="1"/>
            <a:r>
              <a:rPr lang="en-GB" sz="1050" dirty="0" smtClean="0">
                <a:solidFill>
                  <a:schemeClr val="bg1">
                    <a:lumMod val="50000"/>
                  </a:schemeClr>
                </a:solidFill>
                <a:latin typeface="Calibri" panose="020F0502020204030204" pitchFamily="34" charset="0"/>
              </a:rPr>
              <a:t>		</a:t>
            </a:r>
            <a:r>
              <a:rPr lang="en-GB" sz="1050" i="1" dirty="0" smtClean="0">
                <a:solidFill>
                  <a:schemeClr val="bg1">
                    <a:lumMod val="50000"/>
                  </a:schemeClr>
                </a:solidFill>
                <a:latin typeface="Calibri" panose="020F0502020204030204" pitchFamily="34" charset="0"/>
              </a:rPr>
              <a:t>(</a:t>
            </a:r>
            <a:r>
              <a:rPr lang="en-GB" sz="1050" i="1" dirty="0">
                <a:solidFill>
                  <a:schemeClr val="bg1">
                    <a:lumMod val="50000"/>
                  </a:schemeClr>
                </a:solidFill>
                <a:latin typeface="Calibri" panose="020F0502020204030204" pitchFamily="34" charset="0"/>
              </a:rPr>
              <a:t>Note: all three dHDR candidates </a:t>
            </a:r>
            <a:r>
              <a:rPr lang="en-GB" sz="1050" i="1" dirty="0" smtClean="0">
                <a:solidFill>
                  <a:schemeClr val="bg1">
                    <a:lumMod val="50000"/>
                  </a:schemeClr>
                </a:solidFill>
                <a:latin typeface="Calibri" panose="020F0502020204030204" pitchFamily="34" charset="0"/>
              </a:rPr>
              <a:t>been </a:t>
            </a:r>
            <a:r>
              <a:rPr lang="en-GB" sz="1050" i="1" dirty="0">
                <a:solidFill>
                  <a:schemeClr val="bg1">
                    <a:lumMod val="50000"/>
                  </a:schemeClr>
                </a:solidFill>
                <a:latin typeface="Calibri" panose="020F0502020204030204" pitchFamily="34" charset="0"/>
              </a:rPr>
              <a:t>present in NorDig-T/video subgroup meetings)</a:t>
            </a:r>
          </a:p>
          <a:p>
            <a:pPr marL="742950" lvl="1" indent="-285750">
              <a:buFont typeface="Arial" panose="020B0604020202020204" pitchFamily="34" charset="0"/>
              <a:buChar char="•"/>
            </a:pPr>
            <a:r>
              <a:rPr lang="en-GB" sz="1200" dirty="0" smtClean="0">
                <a:solidFill>
                  <a:schemeClr val="bg1">
                    <a:lumMod val="50000"/>
                  </a:schemeClr>
                </a:solidFill>
                <a:latin typeface="Calibri" panose="020F0502020204030204" pitchFamily="34" charset="0"/>
              </a:rPr>
              <a:t>All </a:t>
            </a:r>
            <a:r>
              <a:rPr lang="en-GB" sz="1200" dirty="0">
                <a:solidFill>
                  <a:schemeClr val="bg1">
                    <a:lumMod val="50000"/>
                  </a:schemeClr>
                </a:solidFill>
                <a:latin typeface="Calibri" panose="020F0502020204030204" pitchFamily="34" charset="0"/>
              </a:rPr>
              <a:t>3 </a:t>
            </a:r>
            <a:r>
              <a:rPr lang="en-GB" sz="1200" dirty="0" smtClean="0">
                <a:solidFill>
                  <a:schemeClr val="bg1">
                    <a:lumMod val="50000"/>
                  </a:schemeClr>
                </a:solidFill>
                <a:latin typeface="Calibri" panose="020F0502020204030204" pitchFamily="34" charset="0"/>
              </a:rPr>
              <a:t>dHDR formats are backward </a:t>
            </a:r>
            <a:r>
              <a:rPr lang="en-GB" sz="1200" dirty="0">
                <a:solidFill>
                  <a:schemeClr val="bg1">
                    <a:lumMod val="50000"/>
                  </a:schemeClr>
                </a:solidFill>
                <a:latin typeface="Calibri" panose="020F0502020204030204" pitchFamily="34" charset="0"/>
              </a:rPr>
              <a:t>compatible for static </a:t>
            </a:r>
            <a:r>
              <a:rPr lang="en-GB" sz="1200" dirty="0" smtClean="0">
                <a:solidFill>
                  <a:schemeClr val="bg1">
                    <a:lumMod val="50000"/>
                  </a:schemeClr>
                </a:solidFill>
                <a:latin typeface="Calibri" panose="020F0502020204030204" pitchFamily="34" charset="0"/>
              </a:rPr>
              <a:t>HDR/PQ10 </a:t>
            </a:r>
            <a:r>
              <a:rPr lang="en-GB" sz="1200" dirty="0">
                <a:solidFill>
                  <a:schemeClr val="bg1">
                    <a:lumMod val="50000"/>
                  </a:schemeClr>
                </a:solidFill>
                <a:latin typeface="Calibri" panose="020F0502020204030204" pitchFamily="34" charset="0"/>
              </a:rPr>
              <a:t>IRDs to receive and </a:t>
            </a:r>
            <a:r>
              <a:rPr lang="en-GB" sz="1200" dirty="0" smtClean="0">
                <a:solidFill>
                  <a:schemeClr val="bg1">
                    <a:lumMod val="50000"/>
                  </a:schemeClr>
                </a:solidFill>
                <a:latin typeface="Calibri" panose="020F0502020204030204" pitchFamily="34" charset="0"/>
              </a:rPr>
              <a:t>display </a:t>
            </a:r>
            <a:r>
              <a:rPr lang="en-GB" sz="1050" dirty="0" smtClean="0">
                <a:solidFill>
                  <a:schemeClr val="bg1">
                    <a:lumMod val="50000"/>
                  </a:schemeClr>
                </a:solidFill>
                <a:latin typeface="Calibri" panose="020F0502020204030204" pitchFamily="34" charset="0"/>
              </a:rPr>
              <a:t>(up to broadcaster/colourist to ensure performance for static HDR HEVC IRDs)</a:t>
            </a:r>
            <a:r>
              <a:rPr lang="en-GB" sz="1200" dirty="0" smtClean="0">
                <a:solidFill>
                  <a:schemeClr val="bg1">
                    <a:lumMod val="50000"/>
                  </a:schemeClr>
                </a:solidFill>
                <a:latin typeface="Calibri" panose="020F0502020204030204" pitchFamily="34" charset="0"/>
              </a:rPr>
              <a:t>. </a:t>
            </a:r>
            <a:endParaRPr lang="en-GB" sz="1200" dirty="0">
              <a:solidFill>
                <a:schemeClr val="bg1">
                  <a:lumMod val="50000"/>
                </a:schemeClr>
              </a:solidFill>
              <a:latin typeface="Calibri" panose="020F0502020204030204" pitchFamily="34" charset="0"/>
            </a:endParaRPr>
          </a:p>
          <a:p>
            <a:pPr marL="742950" lvl="1" indent="-285750">
              <a:buFont typeface="Arial" panose="020B0604020202020204" pitchFamily="34" charset="0"/>
              <a:buChar char="•"/>
            </a:pPr>
            <a:r>
              <a:rPr lang="en-GB" sz="1200" dirty="0" smtClean="0">
                <a:solidFill>
                  <a:schemeClr val="bg1">
                    <a:lumMod val="50000"/>
                  </a:schemeClr>
                </a:solidFill>
                <a:latin typeface="Calibri" panose="020F0502020204030204" pitchFamily="34" charset="0"/>
              </a:rPr>
              <a:t>NorDig-T/video has not (yet) compared the 3 formats (</a:t>
            </a:r>
            <a:r>
              <a:rPr lang="en-GB" sz="1200" dirty="0" err="1" smtClean="0">
                <a:solidFill>
                  <a:schemeClr val="bg1">
                    <a:lumMod val="50000"/>
                  </a:schemeClr>
                </a:solidFill>
                <a:latin typeface="Calibri" panose="020F0502020204030204" pitchFamily="34" charset="0"/>
              </a:rPr>
              <a:t>pros&amp;cons</a:t>
            </a:r>
            <a:r>
              <a:rPr lang="en-GB" sz="1200" dirty="0">
                <a:solidFill>
                  <a:schemeClr val="bg1">
                    <a:lumMod val="50000"/>
                  </a:schemeClr>
                </a:solidFill>
                <a:latin typeface="Calibri" panose="020F0502020204030204" pitchFamily="34" charset="0"/>
              </a:rPr>
              <a:t>, relative efficiency, IPR costs</a:t>
            </a:r>
            <a:r>
              <a:rPr lang="en-GB" sz="1200" dirty="0" smtClean="0">
                <a:solidFill>
                  <a:schemeClr val="bg1">
                    <a:lumMod val="50000"/>
                  </a:schemeClr>
                </a:solidFill>
                <a:latin typeface="Calibri" panose="020F0502020204030204" pitchFamily="34" charset="0"/>
              </a:rPr>
              <a:t>…).</a:t>
            </a:r>
          </a:p>
          <a:p>
            <a:pPr marL="742950" lvl="1" indent="-285750">
              <a:buFont typeface="Arial" panose="020B0604020202020204" pitchFamily="34" charset="0"/>
              <a:buChar char="•"/>
            </a:pPr>
            <a:r>
              <a:rPr lang="en-GB" sz="1200" dirty="0" smtClean="0">
                <a:solidFill>
                  <a:schemeClr val="bg1">
                    <a:lumMod val="50000"/>
                  </a:schemeClr>
                </a:solidFill>
                <a:latin typeface="Calibri" panose="020F0502020204030204" pitchFamily="34" charset="0"/>
              </a:rPr>
              <a:t>dHDR already used in some OTT/Online streaming services </a:t>
            </a:r>
            <a:r>
              <a:rPr lang="en-GB" sz="1100" dirty="0" smtClean="0">
                <a:solidFill>
                  <a:schemeClr val="bg1">
                    <a:lumMod val="50000"/>
                  </a:schemeClr>
                </a:solidFill>
                <a:latin typeface="Calibri" panose="020F0502020204030204" pitchFamily="34" charset="0"/>
              </a:rPr>
              <a:t>(e.g. Netflix, Amazon, Apple, multiple formats used)</a:t>
            </a:r>
            <a:r>
              <a:rPr lang="en-GB" sz="1200" dirty="0" smtClean="0">
                <a:solidFill>
                  <a:schemeClr val="bg1">
                    <a:lumMod val="50000"/>
                  </a:schemeClr>
                </a:solidFill>
                <a:latin typeface="Calibri" panose="020F0502020204030204" pitchFamily="34" charset="0"/>
              </a:rPr>
              <a:t> and available in some TV sets </a:t>
            </a:r>
            <a:r>
              <a:rPr lang="en-GB" sz="1100" dirty="0" smtClean="0">
                <a:solidFill>
                  <a:schemeClr val="bg1">
                    <a:lumMod val="50000"/>
                  </a:schemeClr>
                </a:solidFill>
                <a:latin typeface="Calibri" panose="020F0502020204030204" pitchFamily="34" charset="0"/>
              </a:rPr>
              <a:t>(even if it might not yet </a:t>
            </a:r>
            <a:r>
              <a:rPr lang="en-GB" sz="1100" dirty="0" err="1" smtClean="0">
                <a:solidFill>
                  <a:schemeClr val="bg1">
                    <a:lumMod val="50000"/>
                  </a:schemeClr>
                </a:solidFill>
                <a:latin typeface="Calibri" panose="020F0502020204030204" pitchFamily="34" charset="0"/>
              </a:rPr>
              <a:t>impl</a:t>
            </a:r>
            <a:r>
              <a:rPr lang="en-GB" sz="1100" dirty="0" smtClean="0">
                <a:solidFill>
                  <a:schemeClr val="bg1">
                    <a:lumMod val="50000"/>
                  </a:schemeClr>
                </a:solidFill>
                <a:latin typeface="Calibri" panose="020F0502020204030204" pitchFamily="34" charset="0"/>
              </a:rPr>
              <a:t> as coming DVB signalling for </a:t>
            </a:r>
            <a:r>
              <a:rPr lang="en-GB" sz="1100" dirty="0" err="1" smtClean="0">
                <a:solidFill>
                  <a:schemeClr val="bg1">
                    <a:lumMod val="50000"/>
                  </a:schemeClr>
                </a:solidFill>
                <a:latin typeface="Calibri" panose="020F0502020204030204" pitchFamily="34" charset="0"/>
              </a:rPr>
              <a:t>dHDRs</a:t>
            </a:r>
            <a:r>
              <a:rPr lang="en-GB" sz="1100" dirty="0" smtClean="0">
                <a:solidFill>
                  <a:schemeClr val="bg1">
                    <a:lumMod val="50000"/>
                  </a:schemeClr>
                </a:solidFill>
                <a:latin typeface="Calibri" panose="020F0502020204030204" pitchFamily="34" charset="0"/>
              </a:rPr>
              <a:t>)</a:t>
            </a:r>
            <a:r>
              <a:rPr lang="en-GB" sz="1200" dirty="0" smtClean="0">
                <a:solidFill>
                  <a:schemeClr val="bg1">
                    <a:lumMod val="50000"/>
                  </a:schemeClr>
                </a:solidFill>
                <a:latin typeface="Calibri" panose="020F0502020204030204" pitchFamily="34" charset="0"/>
              </a:rPr>
              <a:t>. </a:t>
            </a:r>
            <a:r>
              <a:rPr lang="en-GB" sz="1100" dirty="0" smtClean="0">
                <a:solidFill>
                  <a:schemeClr val="bg1">
                    <a:lumMod val="50000"/>
                  </a:schemeClr>
                </a:solidFill>
                <a:latin typeface="Calibri" panose="020F0502020204030204" pitchFamily="34" charset="0"/>
              </a:rPr>
              <a:t>(Note</a:t>
            </a:r>
            <a:r>
              <a:rPr lang="en-GB" sz="1100" dirty="0">
                <a:solidFill>
                  <a:schemeClr val="bg1">
                    <a:lumMod val="50000"/>
                  </a:schemeClr>
                </a:solidFill>
                <a:latin typeface="Calibri" panose="020F0502020204030204" pitchFamily="34" charset="0"/>
              </a:rPr>
              <a:t>, </a:t>
            </a:r>
            <a:r>
              <a:rPr lang="en-GB" sz="1100" dirty="0" smtClean="0">
                <a:solidFill>
                  <a:schemeClr val="bg1">
                    <a:lumMod val="50000"/>
                  </a:schemeClr>
                </a:solidFill>
                <a:latin typeface="Calibri" panose="020F0502020204030204" pitchFamily="34" charset="0"/>
              </a:rPr>
              <a:t>we can </a:t>
            </a:r>
            <a:r>
              <a:rPr lang="en-GB" sz="1100" dirty="0">
                <a:solidFill>
                  <a:schemeClr val="bg1">
                    <a:lumMod val="50000"/>
                  </a:schemeClr>
                </a:solidFill>
                <a:latin typeface="Calibri" panose="020F0502020204030204" pitchFamily="34" charset="0"/>
              </a:rPr>
              <a:t>not </a:t>
            </a:r>
            <a:r>
              <a:rPr lang="en-GB" sz="1100" dirty="0" smtClean="0">
                <a:solidFill>
                  <a:schemeClr val="bg1">
                    <a:lumMod val="50000"/>
                  </a:schemeClr>
                </a:solidFill>
                <a:latin typeface="Calibri" panose="020F0502020204030204" pitchFamily="34" charset="0"/>
              </a:rPr>
              <a:t>expect that current dHDR </a:t>
            </a:r>
            <a:r>
              <a:rPr lang="en-GB" sz="1100" dirty="0" err="1" smtClean="0">
                <a:solidFill>
                  <a:schemeClr val="bg1">
                    <a:lumMod val="50000"/>
                  </a:schemeClr>
                </a:solidFill>
                <a:latin typeface="Calibri" panose="020F0502020204030204" pitchFamily="34" charset="0"/>
              </a:rPr>
              <a:t>impl</a:t>
            </a:r>
            <a:r>
              <a:rPr lang="en-GB" sz="1100" dirty="0" smtClean="0">
                <a:solidFill>
                  <a:schemeClr val="bg1">
                    <a:lumMod val="50000"/>
                  </a:schemeClr>
                </a:solidFill>
                <a:latin typeface="Calibri" panose="020F0502020204030204" pitchFamily="34" charset="0"/>
              </a:rPr>
              <a:t> on TV sets will work for </a:t>
            </a:r>
            <a:r>
              <a:rPr lang="en-GB" sz="1100" dirty="0">
                <a:solidFill>
                  <a:schemeClr val="bg1">
                    <a:lumMod val="50000"/>
                  </a:schemeClr>
                </a:solidFill>
                <a:latin typeface="Calibri" panose="020F0502020204030204" pitchFamily="34" charset="0"/>
              </a:rPr>
              <a:t>broadcast usage or DVB </a:t>
            </a:r>
            <a:r>
              <a:rPr lang="en-GB" sz="1100" dirty="0" smtClean="0">
                <a:solidFill>
                  <a:schemeClr val="bg1">
                    <a:lumMod val="50000"/>
                  </a:schemeClr>
                </a:solidFill>
                <a:latin typeface="Calibri" panose="020F0502020204030204" pitchFamily="34" charset="0"/>
              </a:rPr>
              <a:t>DASH streaming).</a:t>
            </a:r>
          </a:p>
          <a:p>
            <a:pPr marL="742950" lvl="1" indent="-285750">
              <a:buFont typeface="Arial" panose="020B0604020202020204" pitchFamily="34" charset="0"/>
              <a:buChar char="•"/>
            </a:pPr>
            <a:r>
              <a:rPr lang="en-GB" sz="1200" dirty="0" smtClean="0">
                <a:solidFill>
                  <a:schemeClr val="bg1">
                    <a:lumMod val="50000"/>
                  </a:schemeClr>
                </a:solidFill>
                <a:latin typeface="Calibri" panose="020F0502020204030204" pitchFamily="34" charset="0"/>
              </a:rPr>
              <a:t>Conversion from one dHDR format to another, could harm “artistic intension” from colourist, content owner/broadcasters may not allow this, no “approved” method today.  </a:t>
            </a:r>
          </a:p>
          <a:p>
            <a:pPr marL="742950" lvl="1" indent="-285750">
              <a:buFont typeface="Arial" panose="020B0604020202020204" pitchFamily="34" charset="0"/>
              <a:buChar char="•"/>
            </a:pPr>
            <a:r>
              <a:rPr lang="en-GB" sz="1200" dirty="0" smtClean="0">
                <a:solidFill>
                  <a:schemeClr val="bg1">
                    <a:lumMod val="50000"/>
                  </a:schemeClr>
                </a:solidFill>
                <a:latin typeface="Calibri" panose="020F0502020204030204" pitchFamily="34" charset="0"/>
              </a:rPr>
              <a:t>The dHDR metadata is reasonable low extra capacity and supports of “simulcast” several dHDR metadata formats for one and the same video stream, </a:t>
            </a:r>
            <a:r>
              <a:rPr lang="en-GB" sz="1100" dirty="0" smtClean="0">
                <a:solidFill>
                  <a:schemeClr val="bg1">
                    <a:lumMod val="50000"/>
                  </a:schemeClr>
                </a:solidFill>
                <a:latin typeface="Calibri" panose="020F0502020204030204" pitchFamily="34" charset="0"/>
              </a:rPr>
              <a:t>(similar as simulcrypt) (not yet tested)</a:t>
            </a:r>
            <a:endParaRPr lang="en-GB" sz="1400" dirty="0" smtClean="0">
              <a:solidFill>
                <a:schemeClr val="bg1">
                  <a:lumMod val="50000"/>
                </a:schemeClr>
              </a:solidFill>
              <a:latin typeface="Calibri" panose="020F0502020204030204" pitchFamily="34" charset="0"/>
            </a:endParaRPr>
          </a:p>
          <a:p>
            <a:pPr lvl="0"/>
            <a:r>
              <a:rPr lang="en-GB" sz="1400" dirty="0" err="1" smtClean="0">
                <a:solidFill>
                  <a:schemeClr val="bg1">
                    <a:lumMod val="50000"/>
                  </a:schemeClr>
                </a:solidFill>
                <a:latin typeface="Calibri" panose="020F0502020204030204" pitchFamily="34" charset="0"/>
              </a:rPr>
              <a:t>HighFrameRate</a:t>
            </a:r>
            <a:r>
              <a:rPr lang="en-GB" sz="1400" dirty="0" smtClean="0">
                <a:solidFill>
                  <a:schemeClr val="bg1">
                    <a:lumMod val="50000"/>
                  </a:schemeClr>
                </a:solidFill>
                <a:latin typeface="Calibri" panose="020F0502020204030204" pitchFamily="34" charset="0"/>
              </a:rPr>
              <a:t> </a:t>
            </a:r>
            <a:r>
              <a:rPr lang="en-GB" sz="1400" dirty="0">
                <a:solidFill>
                  <a:schemeClr val="bg1">
                    <a:lumMod val="50000"/>
                  </a:schemeClr>
                </a:solidFill>
                <a:latin typeface="Calibri" panose="020F0502020204030204" pitchFamily="34" charset="0"/>
              </a:rPr>
              <a:t>(HFR</a:t>
            </a:r>
            <a:r>
              <a:rPr lang="en-GB" sz="1400" dirty="0" smtClean="0">
                <a:solidFill>
                  <a:schemeClr val="bg1">
                    <a:lumMod val="50000"/>
                  </a:schemeClr>
                </a:solidFill>
                <a:latin typeface="Calibri" panose="020F0502020204030204" pitchFamily="34" charset="0"/>
              </a:rPr>
              <a:t>) 100fps</a:t>
            </a:r>
            <a:endParaRPr lang="en-GB" sz="1400" dirty="0">
              <a:solidFill>
                <a:schemeClr val="bg1">
                  <a:lumMod val="50000"/>
                </a:schemeClr>
              </a:solidFill>
              <a:latin typeface="Calibri" panose="020F0502020204030204" pitchFamily="34" charset="0"/>
            </a:endParaRPr>
          </a:p>
          <a:p>
            <a:pPr marL="742950" lvl="1" indent="-285750">
              <a:buFont typeface="Arial" panose="020B0604020202020204" pitchFamily="34" charset="0"/>
              <a:buChar char="•"/>
            </a:pPr>
            <a:r>
              <a:rPr lang="en-US" sz="1200" dirty="0">
                <a:solidFill>
                  <a:schemeClr val="bg1">
                    <a:lumMod val="50000"/>
                  </a:schemeClr>
                </a:solidFill>
                <a:latin typeface="Calibri" panose="020F0502020204030204" pitchFamily="34" charset="0"/>
              </a:rPr>
              <a:t>DVB </a:t>
            </a:r>
            <a:r>
              <a:rPr lang="en-US" sz="1200" dirty="0" smtClean="0">
                <a:solidFill>
                  <a:schemeClr val="bg1">
                    <a:lumMod val="50000"/>
                  </a:schemeClr>
                </a:solidFill>
                <a:latin typeface="Calibri" panose="020F0502020204030204" pitchFamily="34" charset="0"/>
              </a:rPr>
              <a:t>status: has already published </a:t>
            </a:r>
            <a:r>
              <a:rPr lang="en-US" sz="1200" dirty="0">
                <a:solidFill>
                  <a:schemeClr val="bg1">
                    <a:lumMod val="50000"/>
                  </a:schemeClr>
                </a:solidFill>
                <a:latin typeface="Calibri" panose="020F0502020204030204" pitchFamily="34" charset="0"/>
              </a:rPr>
              <a:t>HFR in latest DVB/ETSI </a:t>
            </a:r>
            <a:r>
              <a:rPr lang="en-US" sz="1200" dirty="0" smtClean="0">
                <a:solidFill>
                  <a:schemeClr val="bg1">
                    <a:lumMod val="50000"/>
                  </a:schemeClr>
                </a:solidFill>
                <a:latin typeface="Calibri" panose="020F0502020204030204" pitchFamily="34" charset="0"/>
              </a:rPr>
              <a:t>specs </a:t>
            </a:r>
            <a:endParaRPr lang="en-GB" sz="1200" dirty="0">
              <a:solidFill>
                <a:schemeClr val="bg1">
                  <a:lumMod val="50000"/>
                </a:schemeClr>
              </a:solidFill>
              <a:latin typeface="Calibri" panose="020F0502020204030204" pitchFamily="34" charset="0"/>
            </a:endParaRPr>
          </a:p>
          <a:p>
            <a:pPr marL="742950" lvl="1" indent="-285750">
              <a:buFont typeface="Arial" panose="020B0604020202020204" pitchFamily="34" charset="0"/>
              <a:buChar char="•"/>
            </a:pPr>
            <a:r>
              <a:rPr lang="en-GB" sz="1200" dirty="0" smtClean="0">
                <a:solidFill>
                  <a:schemeClr val="bg1">
                    <a:lumMod val="50000"/>
                  </a:schemeClr>
                </a:solidFill>
                <a:latin typeface="Calibri" panose="020F0502020204030204" pitchFamily="34" charset="0"/>
              </a:rPr>
              <a:t>DVB </a:t>
            </a:r>
            <a:r>
              <a:rPr lang="en-GB" sz="1200" dirty="0">
                <a:solidFill>
                  <a:schemeClr val="bg1">
                    <a:lumMod val="50000"/>
                  </a:schemeClr>
                </a:solidFill>
                <a:latin typeface="Calibri" panose="020F0502020204030204" pitchFamily="34" charset="0"/>
              </a:rPr>
              <a:t>has </a:t>
            </a:r>
            <a:r>
              <a:rPr lang="en-GB" sz="1200" dirty="0" smtClean="0">
                <a:solidFill>
                  <a:schemeClr val="bg1">
                    <a:lumMod val="50000"/>
                  </a:schemeClr>
                </a:solidFill>
                <a:latin typeface="Calibri" panose="020F0502020204030204" pitchFamily="34" charset="0"/>
              </a:rPr>
              <a:t>specified requirement </a:t>
            </a:r>
            <a:r>
              <a:rPr lang="en-GB" sz="1200" dirty="0">
                <a:solidFill>
                  <a:schemeClr val="bg1">
                    <a:lumMod val="50000"/>
                  </a:schemeClr>
                </a:solidFill>
                <a:latin typeface="Calibri" panose="020F0502020204030204" pitchFamily="34" charset="0"/>
              </a:rPr>
              <a:t>text for HFR, </a:t>
            </a:r>
            <a:endParaRPr lang="en-GB" sz="1200" dirty="0" smtClean="0">
              <a:solidFill>
                <a:schemeClr val="bg1">
                  <a:lumMod val="50000"/>
                </a:schemeClr>
              </a:solidFill>
              <a:latin typeface="Calibri" panose="020F0502020204030204" pitchFamily="34" charset="0"/>
            </a:endParaRPr>
          </a:p>
          <a:p>
            <a:pPr marL="1200150" lvl="2" indent="-285750">
              <a:buFont typeface="Arial" panose="020B0604020202020204" pitchFamily="34" charset="0"/>
              <a:buChar char="•"/>
            </a:pPr>
            <a:r>
              <a:rPr lang="en-GB" sz="1200" dirty="0" smtClean="0">
                <a:solidFill>
                  <a:schemeClr val="bg1">
                    <a:lumMod val="50000"/>
                  </a:schemeClr>
                </a:solidFill>
                <a:latin typeface="Calibri" panose="020F0502020204030204" pitchFamily="34" charset="0"/>
              </a:rPr>
              <a:t>both </a:t>
            </a:r>
            <a:r>
              <a:rPr lang="en-GB" sz="1200" dirty="0">
                <a:solidFill>
                  <a:schemeClr val="bg1">
                    <a:lumMod val="50000"/>
                  </a:schemeClr>
                </a:solidFill>
                <a:latin typeface="Calibri" panose="020F0502020204030204" pitchFamily="34" charset="0"/>
              </a:rPr>
              <a:t>dual PID and single PID solution. </a:t>
            </a:r>
            <a:endParaRPr lang="en-GB" sz="1200" dirty="0" smtClean="0">
              <a:solidFill>
                <a:schemeClr val="bg1">
                  <a:lumMod val="50000"/>
                </a:schemeClr>
              </a:solidFill>
              <a:latin typeface="Calibri" panose="020F0502020204030204" pitchFamily="34" charset="0"/>
            </a:endParaRPr>
          </a:p>
          <a:p>
            <a:pPr marL="1200150" lvl="2" indent="-285750">
              <a:buFont typeface="Arial" panose="020B0604020202020204" pitchFamily="34" charset="0"/>
              <a:buChar char="•"/>
            </a:pPr>
            <a:r>
              <a:rPr lang="en-GB" sz="1200" dirty="0" smtClean="0">
                <a:solidFill>
                  <a:schemeClr val="bg1">
                    <a:lumMod val="50000"/>
                  </a:schemeClr>
                </a:solidFill>
                <a:latin typeface="Calibri" panose="020F0502020204030204" pitchFamily="34" charset="0"/>
              </a:rPr>
              <a:t>Dual </a:t>
            </a:r>
            <a:r>
              <a:rPr lang="en-GB" sz="1200" dirty="0">
                <a:solidFill>
                  <a:schemeClr val="bg1">
                    <a:lumMod val="50000"/>
                  </a:schemeClr>
                </a:solidFill>
                <a:latin typeface="Calibri" panose="020F0502020204030204" pitchFamily="34" charset="0"/>
              </a:rPr>
              <a:t>PID </a:t>
            </a:r>
            <a:r>
              <a:rPr lang="en-GB" sz="1200" dirty="0" smtClean="0">
                <a:solidFill>
                  <a:schemeClr val="bg1">
                    <a:lumMod val="50000"/>
                  </a:schemeClr>
                </a:solidFill>
                <a:latin typeface="Calibri" panose="020F0502020204030204" pitchFamily="34" charset="0"/>
              </a:rPr>
              <a:t>HFR is </a:t>
            </a:r>
            <a:r>
              <a:rPr lang="en-GB" sz="1100" dirty="0" smtClean="0">
                <a:solidFill>
                  <a:schemeClr val="bg1">
                    <a:lumMod val="50000"/>
                  </a:schemeClr>
                </a:solidFill>
                <a:latin typeface="Calibri" panose="020F0502020204030204" pitchFamily="34" charset="0"/>
              </a:rPr>
              <a:t>(intended to be) </a:t>
            </a:r>
            <a:r>
              <a:rPr lang="en-GB" sz="1200" dirty="0" smtClean="0">
                <a:solidFill>
                  <a:schemeClr val="bg1">
                    <a:lumMod val="50000"/>
                  </a:schemeClr>
                </a:solidFill>
                <a:latin typeface="Calibri" panose="020F0502020204030204" pitchFamily="34" charset="0"/>
              </a:rPr>
              <a:t>backward </a:t>
            </a:r>
            <a:r>
              <a:rPr lang="en-GB" sz="1200" dirty="0">
                <a:solidFill>
                  <a:schemeClr val="bg1">
                    <a:lumMod val="50000"/>
                  </a:schemeClr>
                </a:solidFill>
                <a:latin typeface="Calibri" panose="020F0502020204030204" pitchFamily="34" charset="0"/>
              </a:rPr>
              <a:t>compatible for </a:t>
            </a:r>
            <a:r>
              <a:rPr lang="en-GB" sz="1200" dirty="0" smtClean="0">
                <a:solidFill>
                  <a:schemeClr val="bg1">
                    <a:lumMod val="50000"/>
                  </a:schemeClr>
                </a:solidFill>
                <a:latin typeface="Calibri" panose="020F0502020204030204" pitchFamily="34" charset="0"/>
              </a:rPr>
              <a:t>HEVC SFR </a:t>
            </a:r>
            <a:r>
              <a:rPr lang="en-GB" sz="1200" dirty="0">
                <a:solidFill>
                  <a:schemeClr val="bg1">
                    <a:lumMod val="50000"/>
                  </a:schemeClr>
                </a:solidFill>
                <a:latin typeface="Calibri" panose="020F0502020204030204" pitchFamily="34" charset="0"/>
              </a:rPr>
              <a:t>IRDs while single PID </a:t>
            </a:r>
            <a:r>
              <a:rPr lang="en-GB" sz="1200" dirty="0" smtClean="0">
                <a:solidFill>
                  <a:schemeClr val="bg1">
                    <a:lumMod val="50000"/>
                  </a:schemeClr>
                </a:solidFill>
                <a:latin typeface="Calibri" panose="020F0502020204030204" pitchFamily="34" charset="0"/>
              </a:rPr>
              <a:t>HFR non-backward </a:t>
            </a:r>
            <a:r>
              <a:rPr lang="en-GB" sz="1200" dirty="0">
                <a:solidFill>
                  <a:schemeClr val="bg1">
                    <a:lumMod val="50000"/>
                  </a:schemeClr>
                </a:solidFill>
                <a:latin typeface="Calibri" panose="020F0502020204030204" pitchFamily="34" charset="0"/>
              </a:rPr>
              <a:t>compatible for SFR IRDs. </a:t>
            </a:r>
            <a:r>
              <a:rPr lang="en-GB" sz="1100" dirty="0" smtClean="0">
                <a:solidFill>
                  <a:schemeClr val="bg1">
                    <a:lumMod val="50000"/>
                  </a:schemeClr>
                </a:solidFill>
                <a:latin typeface="Calibri" panose="020F0502020204030204" pitchFamily="34" charset="0"/>
              </a:rPr>
              <a:t>(Single PID solution could be more bandwidth efficient and the more likely the alternative for OTT/Online streaming).</a:t>
            </a:r>
            <a:endParaRPr lang="en-GB" sz="1200" dirty="0">
              <a:solidFill>
                <a:schemeClr val="bg1">
                  <a:lumMod val="50000"/>
                </a:schemeClr>
              </a:solidFill>
              <a:latin typeface="Calibri" panose="020F0502020204030204" pitchFamily="34" charset="0"/>
            </a:endParaRPr>
          </a:p>
          <a:p>
            <a:pPr marL="742950" lvl="1" indent="-285750">
              <a:buFont typeface="Arial" panose="020B0604020202020204" pitchFamily="34" charset="0"/>
              <a:buChar char="•"/>
            </a:pPr>
            <a:r>
              <a:rPr lang="en-GB" sz="1200" dirty="0" smtClean="0">
                <a:solidFill>
                  <a:schemeClr val="bg1">
                    <a:lumMod val="50000"/>
                  </a:schemeClr>
                </a:solidFill>
                <a:latin typeface="Calibri" panose="020F0502020204030204" pitchFamily="34" charset="0"/>
              </a:rPr>
              <a:t>“No” information </a:t>
            </a:r>
            <a:r>
              <a:rPr lang="en-GB" sz="1200" dirty="0">
                <a:solidFill>
                  <a:schemeClr val="bg1">
                    <a:lumMod val="50000"/>
                  </a:schemeClr>
                </a:solidFill>
                <a:latin typeface="Calibri" panose="020F0502020204030204" pitchFamily="34" charset="0"/>
              </a:rPr>
              <a:t>available </a:t>
            </a:r>
            <a:r>
              <a:rPr lang="en-GB" sz="1200" dirty="0" smtClean="0">
                <a:solidFill>
                  <a:schemeClr val="bg1">
                    <a:lumMod val="50000"/>
                  </a:schemeClr>
                </a:solidFill>
                <a:latin typeface="Calibri" panose="020F0502020204030204" pitchFamily="34" charset="0"/>
              </a:rPr>
              <a:t>(yet) for NorDig of </a:t>
            </a:r>
            <a:r>
              <a:rPr lang="en-GB" sz="1200" dirty="0">
                <a:solidFill>
                  <a:schemeClr val="bg1">
                    <a:lumMod val="50000"/>
                  </a:schemeClr>
                </a:solidFill>
                <a:latin typeface="Calibri" panose="020F0502020204030204" pitchFamily="34" charset="0"/>
              </a:rPr>
              <a:t>how bandwidth efficient relative each other the dual and single PID alt are</a:t>
            </a:r>
            <a:r>
              <a:rPr lang="en-GB" sz="1200" dirty="0" smtClean="0">
                <a:solidFill>
                  <a:schemeClr val="bg1">
                    <a:lumMod val="50000"/>
                  </a:schemeClr>
                </a:solidFill>
                <a:latin typeface="Calibri" panose="020F0502020204030204" pitchFamily="34" charset="0"/>
              </a:rPr>
              <a:t>.</a:t>
            </a:r>
          </a:p>
          <a:p>
            <a:pPr marL="742950" lvl="1" indent="-285750">
              <a:buFont typeface="Arial" panose="020B0604020202020204" pitchFamily="34" charset="0"/>
              <a:buChar char="•"/>
            </a:pPr>
            <a:r>
              <a:rPr lang="en-GB" sz="1200" dirty="0" smtClean="0">
                <a:solidFill>
                  <a:schemeClr val="bg1">
                    <a:lumMod val="50000"/>
                  </a:schemeClr>
                </a:solidFill>
                <a:latin typeface="Calibri" panose="020F0502020204030204" pitchFamily="34" charset="0"/>
              </a:rPr>
              <a:t>Does not </a:t>
            </a:r>
            <a:r>
              <a:rPr lang="en-GB" sz="1100" dirty="0" smtClean="0">
                <a:solidFill>
                  <a:schemeClr val="bg1">
                    <a:lumMod val="50000"/>
                  </a:schemeClr>
                </a:solidFill>
                <a:latin typeface="Calibri" panose="020F0502020204030204" pitchFamily="34" charset="0"/>
              </a:rPr>
              <a:t>(yet)</a:t>
            </a:r>
            <a:r>
              <a:rPr lang="en-GB" sz="1200" dirty="0" smtClean="0">
                <a:solidFill>
                  <a:schemeClr val="bg1">
                    <a:lumMod val="50000"/>
                  </a:schemeClr>
                </a:solidFill>
                <a:latin typeface="Calibri" panose="020F0502020204030204" pitchFamily="34" charset="0"/>
              </a:rPr>
              <a:t> come for “free” in TV sets due to inclusion for other non-broadcast purposes (streaming services or packet media/</a:t>
            </a:r>
            <a:r>
              <a:rPr lang="en-GB" sz="1200" dirty="0" err="1" smtClean="0">
                <a:solidFill>
                  <a:schemeClr val="bg1">
                    <a:lumMod val="50000"/>
                  </a:schemeClr>
                </a:solidFill>
                <a:latin typeface="Calibri" panose="020F0502020204030204" pitchFamily="34" charset="0"/>
              </a:rPr>
              <a:t>bluray</a:t>
            </a:r>
            <a:r>
              <a:rPr lang="en-GB" sz="1200" dirty="0" smtClean="0">
                <a:solidFill>
                  <a:schemeClr val="bg1">
                    <a:lumMod val="50000"/>
                  </a:schemeClr>
                </a:solidFill>
                <a:latin typeface="Calibri" panose="020F0502020204030204" pitchFamily="34" charset="0"/>
              </a:rPr>
              <a:t>). Would require higher video processing and higher bandwidth HDMI</a:t>
            </a:r>
            <a:endParaRPr lang="en-GB" sz="1200" dirty="0">
              <a:solidFill>
                <a:schemeClr val="bg1">
                  <a:lumMod val="50000"/>
                </a:schemeClr>
              </a:solidFill>
              <a:latin typeface="Calibri" panose="020F0502020204030204" pitchFamily="34" charset="0"/>
            </a:endParaRPr>
          </a:p>
          <a:p>
            <a:pPr marL="342900" indent="-342900" eaLnBrk="0" hangingPunct="0">
              <a:spcBef>
                <a:spcPct val="20000"/>
              </a:spcBef>
              <a:buFont typeface="Arial" pitchFamily="34" charset="0"/>
              <a:buChar char="•"/>
              <a:defRPr/>
            </a:pPr>
            <a:endParaRPr lang="en-US" sz="1200" i="1" kern="0" dirty="0">
              <a:latin typeface="Calibri" pitchFamily="34" charset="0"/>
            </a:endParaRPr>
          </a:p>
        </p:txBody>
      </p:sp>
    </p:spTree>
    <p:extLst>
      <p:ext uri="{BB962C8B-B14F-4D97-AF65-F5344CB8AC3E}">
        <p14:creationId xmlns:p14="http://schemas.microsoft.com/office/powerpoint/2010/main" val="42559910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a:solidFill>
                  <a:schemeClr val="tx1"/>
                </a:solidFill>
              </a:rPr>
              <a:t>Video </a:t>
            </a:r>
            <a:r>
              <a:rPr lang="sv-SE" sz="1800" b="1" dirty="0" err="1">
                <a:solidFill>
                  <a:schemeClr val="tx1"/>
                </a:solidFill>
              </a:rPr>
              <a:t>dynamic</a:t>
            </a:r>
            <a:r>
              <a:rPr lang="sv-SE" sz="1800" b="1" dirty="0">
                <a:solidFill>
                  <a:schemeClr val="tx1"/>
                </a:solidFill>
              </a:rPr>
              <a:t> HDR and HFR</a:t>
            </a:r>
            <a:r>
              <a:rPr lang="en-GB" sz="1800" b="1" dirty="0">
                <a:solidFill>
                  <a:schemeClr val="tx1"/>
                </a:solidFill>
              </a:rPr>
              <a:t/>
            </a:r>
            <a:br>
              <a:rPr lang="en-GB" sz="1800" b="1" dirty="0">
                <a:solidFill>
                  <a:schemeClr val="tx1"/>
                </a:solidFill>
              </a:rPr>
            </a:br>
            <a:r>
              <a:rPr lang="sv-SE" sz="1400" b="1" dirty="0">
                <a:solidFill>
                  <a:schemeClr val="tx1"/>
                </a:solidFill>
              </a:rPr>
              <a:t>   </a:t>
            </a:r>
            <a:r>
              <a:rPr lang="en-GB" sz="1400" b="1" dirty="0"/>
              <a:t>  </a:t>
            </a:r>
            <a:r>
              <a:rPr lang="en-US" sz="1400" b="1" dirty="0"/>
              <a:t>NorDig Excom meeting 4</a:t>
            </a:r>
            <a:r>
              <a:rPr lang="en-US" sz="1400" b="1" baseline="30000" dirty="0"/>
              <a:t>th</a:t>
            </a:r>
            <a:r>
              <a:rPr lang="en-US" sz="1400" b="1" dirty="0"/>
              <a:t> October 2018 </a:t>
            </a:r>
            <a:r>
              <a:rPr lang="en-US" sz="1200" b="1" dirty="0"/>
              <a:t>Stockholm, Sweden</a:t>
            </a:r>
          </a:p>
        </p:txBody>
      </p:sp>
      <p:sp>
        <p:nvSpPr>
          <p:cNvPr id="4" name="Platshållare för bildnummer 3"/>
          <p:cNvSpPr>
            <a:spLocks noGrp="1"/>
          </p:cNvSpPr>
          <p:nvPr>
            <p:ph type="sldNum" sz="quarter" idx="11"/>
          </p:nvPr>
        </p:nvSpPr>
        <p:spPr>
          <a:xfrm>
            <a:off x="8334482" y="6453337"/>
            <a:ext cx="352318" cy="268139"/>
          </a:xfrm>
        </p:spPr>
        <p:txBody>
          <a:bodyPr/>
          <a:lstStyle/>
          <a:p>
            <a:pPr>
              <a:defRPr/>
            </a:pPr>
            <a:fld id="{CD43E73F-939E-41C0-A51D-E14F15C47D94}" type="slidenum">
              <a:rPr lang="en-US" smtClean="0"/>
              <a:pPr>
                <a:defRPr/>
              </a:pPr>
              <a:t>13</a:t>
            </a:fld>
            <a:endParaRPr lang="en-US" dirty="0"/>
          </a:p>
        </p:txBody>
      </p:sp>
      <p:sp>
        <p:nvSpPr>
          <p:cNvPr id="6" name="Platshållare för innehåll 1"/>
          <p:cNvSpPr txBox="1">
            <a:spLocks/>
          </p:cNvSpPr>
          <p:nvPr/>
        </p:nvSpPr>
        <p:spPr bwMode="auto">
          <a:xfrm>
            <a:off x="251520" y="784596"/>
            <a:ext cx="8712968" cy="45616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ts val="0"/>
              </a:spcBef>
              <a:buFont typeface="Arial" pitchFamily="34" charset="0"/>
              <a:buChar char="•"/>
              <a:defRPr/>
            </a:pPr>
            <a:r>
              <a:rPr lang="en-US" sz="1400" kern="0" dirty="0" smtClean="0">
                <a:solidFill>
                  <a:schemeClr val="bg1">
                    <a:lumMod val="50000"/>
                  </a:schemeClr>
                </a:solidFill>
                <a:latin typeface="Calibri" pitchFamily="34" charset="0"/>
              </a:rPr>
              <a:t>Members view (broadcasters and operators)</a:t>
            </a:r>
          </a:p>
          <a:p>
            <a:pPr marL="800100" lvl="1" indent="-342900" eaLnBrk="0" hangingPunct="0">
              <a:spcBef>
                <a:spcPts val="0"/>
              </a:spcBef>
              <a:buFont typeface="Arial" pitchFamily="34" charset="0"/>
              <a:buChar char="•"/>
              <a:defRPr/>
            </a:pPr>
            <a:r>
              <a:rPr lang="en-US" sz="1400" kern="0" dirty="0" smtClean="0">
                <a:solidFill>
                  <a:schemeClr val="bg1">
                    <a:lumMod val="50000"/>
                  </a:schemeClr>
                </a:solidFill>
                <a:latin typeface="Calibri" pitchFamily="34" charset="0"/>
              </a:rPr>
              <a:t>SVT, DR &amp; NRK: </a:t>
            </a:r>
          </a:p>
          <a:p>
            <a:pPr marL="1200150" lvl="2" indent="-285750" eaLnBrk="0" hangingPunct="0">
              <a:spcBef>
                <a:spcPts val="0"/>
              </a:spcBef>
              <a:buFontTx/>
              <a:buChar char="-"/>
              <a:defRPr/>
            </a:pPr>
            <a:r>
              <a:rPr lang="en-US" sz="1400" kern="0" dirty="0" smtClean="0">
                <a:solidFill>
                  <a:schemeClr val="bg1">
                    <a:lumMod val="50000"/>
                  </a:schemeClr>
                </a:solidFill>
                <a:latin typeface="Calibri" pitchFamily="34" charset="0"/>
              </a:rPr>
              <a:t>dHDR, right now more interest than HFR and UHD, </a:t>
            </a:r>
          </a:p>
          <a:p>
            <a:pPr marL="1200150" lvl="2" indent="-285750" eaLnBrk="0" hangingPunct="0">
              <a:spcBef>
                <a:spcPts val="0"/>
              </a:spcBef>
              <a:buFontTx/>
              <a:buChar char="-"/>
              <a:defRPr/>
            </a:pPr>
            <a:r>
              <a:rPr lang="en-US" sz="1400" kern="0" dirty="0" smtClean="0">
                <a:solidFill>
                  <a:schemeClr val="bg1">
                    <a:lumMod val="50000"/>
                  </a:schemeClr>
                </a:solidFill>
                <a:latin typeface="Calibri" pitchFamily="34" charset="0"/>
              </a:rPr>
              <a:t>dHDR could make big difference </a:t>
            </a:r>
            <a:r>
              <a:rPr lang="en-US" sz="1400" kern="0" dirty="0" err="1" smtClean="0">
                <a:solidFill>
                  <a:schemeClr val="bg1">
                    <a:lumMod val="50000"/>
                  </a:schemeClr>
                </a:solidFill>
                <a:latin typeface="Calibri" pitchFamily="34" charset="0"/>
              </a:rPr>
              <a:t>espec</a:t>
            </a:r>
            <a:r>
              <a:rPr lang="en-US" sz="1400" kern="0" dirty="0" smtClean="0">
                <a:solidFill>
                  <a:schemeClr val="bg1">
                    <a:lumMod val="50000"/>
                  </a:schemeClr>
                </a:solidFill>
                <a:latin typeface="Calibri" pitchFamily="34" charset="0"/>
              </a:rPr>
              <a:t> for drama production, </a:t>
            </a:r>
          </a:p>
          <a:p>
            <a:pPr marL="1200150" lvl="2" indent="-285750" eaLnBrk="0" hangingPunct="0">
              <a:spcBef>
                <a:spcPts val="0"/>
              </a:spcBef>
              <a:buFontTx/>
              <a:buChar char="-"/>
              <a:defRPr/>
            </a:pPr>
            <a:r>
              <a:rPr lang="en-US" sz="1400" kern="0" dirty="0" smtClean="0">
                <a:solidFill>
                  <a:schemeClr val="bg1">
                    <a:lumMod val="50000"/>
                  </a:schemeClr>
                </a:solidFill>
                <a:latin typeface="Calibri" pitchFamily="34" charset="0"/>
              </a:rPr>
              <a:t>dHDR roll-out could for example be first via OTT streaming and later within broadcast,</a:t>
            </a:r>
          </a:p>
          <a:p>
            <a:pPr marL="1200150" lvl="2" indent="-285750" eaLnBrk="0" hangingPunct="0">
              <a:spcBef>
                <a:spcPts val="0"/>
              </a:spcBef>
              <a:buFontTx/>
              <a:buChar char="-"/>
              <a:defRPr/>
            </a:pPr>
            <a:r>
              <a:rPr lang="en-US" sz="1400" kern="0" dirty="0" smtClean="0">
                <a:solidFill>
                  <a:schemeClr val="bg1">
                    <a:lumMod val="50000"/>
                  </a:schemeClr>
                </a:solidFill>
                <a:latin typeface="Calibri" pitchFamily="34" charset="0"/>
              </a:rPr>
              <a:t>dHDR </a:t>
            </a:r>
            <a:r>
              <a:rPr lang="en-US" sz="1400" kern="0" dirty="0">
                <a:solidFill>
                  <a:schemeClr val="bg1">
                    <a:lumMod val="50000"/>
                  </a:schemeClr>
                </a:solidFill>
                <a:latin typeface="Calibri" pitchFamily="34" charset="0"/>
              </a:rPr>
              <a:t>too early today to select one </a:t>
            </a:r>
            <a:r>
              <a:rPr lang="en-US" sz="1400" kern="0" dirty="0" smtClean="0">
                <a:solidFill>
                  <a:schemeClr val="bg1">
                    <a:lumMod val="50000"/>
                  </a:schemeClr>
                </a:solidFill>
                <a:latin typeface="Calibri" pitchFamily="34" charset="0"/>
              </a:rPr>
              <a:t>of the formats, </a:t>
            </a:r>
          </a:p>
          <a:p>
            <a:pPr marL="1200150" lvl="2" indent="-285750" eaLnBrk="0" hangingPunct="0">
              <a:spcBef>
                <a:spcPts val="0"/>
              </a:spcBef>
              <a:buFontTx/>
              <a:buChar char="-"/>
              <a:defRPr/>
            </a:pPr>
            <a:r>
              <a:rPr lang="en-US" sz="1400" kern="0" dirty="0" smtClean="0">
                <a:solidFill>
                  <a:schemeClr val="bg1">
                    <a:lumMod val="50000"/>
                  </a:schemeClr>
                </a:solidFill>
                <a:latin typeface="Calibri" pitchFamily="34" charset="0"/>
              </a:rPr>
              <a:t>dHDR could accept that this would be optional tool for IRD (initially), </a:t>
            </a:r>
            <a:r>
              <a:rPr lang="en-US" sz="1200" kern="0" dirty="0" smtClean="0">
                <a:solidFill>
                  <a:schemeClr val="bg1">
                    <a:lumMod val="50000"/>
                  </a:schemeClr>
                </a:solidFill>
                <a:latin typeface="Calibri" pitchFamily="34" charset="0"/>
              </a:rPr>
              <a:t>(but big interest among </a:t>
            </a:r>
            <a:r>
              <a:rPr lang="en-US" sz="1100" kern="0" dirty="0" smtClean="0">
                <a:solidFill>
                  <a:schemeClr val="bg1">
                    <a:lumMod val="50000"/>
                  </a:schemeClr>
                </a:solidFill>
                <a:latin typeface="Calibri" pitchFamily="34" charset="0"/>
              </a:rPr>
              <a:t>broadcasters</a:t>
            </a:r>
            <a:r>
              <a:rPr lang="en-US" sz="1200" kern="0" dirty="0" smtClean="0">
                <a:solidFill>
                  <a:schemeClr val="bg1">
                    <a:lumMod val="50000"/>
                  </a:schemeClr>
                </a:solidFill>
                <a:latin typeface="Calibri" pitchFamily="34" charset="0"/>
              </a:rPr>
              <a:t> for dHDR than NorDig should mandate dHDR w grace period)</a:t>
            </a:r>
          </a:p>
          <a:p>
            <a:pPr marL="1200150" lvl="2" indent="-285750" eaLnBrk="0" hangingPunct="0">
              <a:spcBef>
                <a:spcPts val="0"/>
              </a:spcBef>
              <a:buFontTx/>
              <a:buChar char="-"/>
              <a:defRPr/>
            </a:pPr>
            <a:r>
              <a:rPr lang="en-US" sz="1400" kern="0" dirty="0" smtClean="0">
                <a:solidFill>
                  <a:schemeClr val="bg1">
                    <a:lumMod val="50000"/>
                  </a:schemeClr>
                </a:solidFill>
                <a:latin typeface="Calibri" pitchFamily="34" charset="0"/>
              </a:rPr>
              <a:t>HFR</a:t>
            </a:r>
            <a:r>
              <a:rPr lang="en-US" sz="1400" kern="0" baseline="-25000" dirty="0" smtClean="0">
                <a:solidFill>
                  <a:schemeClr val="bg1">
                    <a:lumMod val="50000"/>
                  </a:schemeClr>
                </a:solidFill>
                <a:latin typeface="Calibri" pitchFamily="34" charset="0"/>
              </a:rPr>
              <a:t>100fps</a:t>
            </a:r>
            <a:r>
              <a:rPr lang="en-US" sz="1400" kern="0" dirty="0" smtClean="0">
                <a:solidFill>
                  <a:schemeClr val="bg1">
                    <a:lumMod val="50000"/>
                  </a:schemeClr>
                </a:solidFill>
                <a:latin typeface="Calibri" pitchFamily="34" charset="0"/>
              </a:rPr>
              <a:t> </a:t>
            </a:r>
            <a:r>
              <a:rPr lang="en-US" sz="1400" kern="0" dirty="0">
                <a:solidFill>
                  <a:schemeClr val="bg1">
                    <a:lumMod val="50000"/>
                  </a:schemeClr>
                </a:solidFill>
                <a:latin typeface="Calibri" pitchFamily="34" charset="0"/>
              </a:rPr>
              <a:t>could accept wait and revisit topic later, </a:t>
            </a:r>
            <a:r>
              <a:rPr lang="en-US" sz="1200" kern="0" dirty="0">
                <a:solidFill>
                  <a:schemeClr val="bg1">
                    <a:lumMod val="50000"/>
                  </a:schemeClr>
                </a:solidFill>
                <a:latin typeface="Calibri" pitchFamily="34" charset="0"/>
              </a:rPr>
              <a:t>a bit challenging to produce right </a:t>
            </a:r>
            <a:r>
              <a:rPr lang="en-US" sz="1200" kern="0" dirty="0" smtClean="0">
                <a:solidFill>
                  <a:schemeClr val="bg1">
                    <a:lumMod val="50000"/>
                  </a:schemeClr>
                </a:solidFill>
                <a:latin typeface="Calibri" pitchFamily="34" charset="0"/>
              </a:rPr>
              <a:t>now</a:t>
            </a:r>
            <a:endParaRPr lang="en-US" sz="1400" kern="0" dirty="0">
              <a:solidFill>
                <a:schemeClr val="bg1">
                  <a:lumMod val="50000"/>
                </a:schemeClr>
              </a:solidFill>
              <a:latin typeface="Calibri" pitchFamily="34" charset="0"/>
            </a:endParaRPr>
          </a:p>
          <a:p>
            <a:pPr marL="1200150" lvl="2" indent="-285750" eaLnBrk="0" hangingPunct="0">
              <a:spcBef>
                <a:spcPts val="0"/>
              </a:spcBef>
              <a:buFontTx/>
              <a:buChar char="-"/>
              <a:defRPr/>
            </a:pPr>
            <a:r>
              <a:rPr lang="en-US" sz="1400" kern="0" dirty="0" smtClean="0">
                <a:solidFill>
                  <a:schemeClr val="bg1">
                    <a:lumMod val="50000"/>
                  </a:schemeClr>
                </a:solidFill>
                <a:latin typeface="Calibri" pitchFamily="34" charset="0"/>
              </a:rPr>
              <a:t>backward compatibility is of interest. </a:t>
            </a:r>
          </a:p>
          <a:p>
            <a:pPr marL="1200150" lvl="2" indent="-285750" eaLnBrk="0" hangingPunct="0">
              <a:spcBef>
                <a:spcPts val="0"/>
              </a:spcBef>
              <a:buFontTx/>
              <a:buChar char="-"/>
              <a:defRPr/>
            </a:pPr>
            <a:r>
              <a:rPr lang="en-US" sz="1400" kern="0" dirty="0" smtClean="0">
                <a:solidFill>
                  <a:schemeClr val="bg1">
                    <a:lumMod val="50000"/>
                  </a:schemeClr>
                </a:solidFill>
                <a:latin typeface="Calibri" pitchFamily="34" charset="0"/>
              </a:rPr>
              <a:t>interesting TV format: 1080p50fps dHDR </a:t>
            </a:r>
          </a:p>
          <a:p>
            <a:pPr marL="1200150" lvl="2" indent="-285750" eaLnBrk="0" hangingPunct="0">
              <a:spcBef>
                <a:spcPts val="0"/>
              </a:spcBef>
              <a:buFontTx/>
              <a:buChar char="-"/>
              <a:defRPr/>
            </a:pPr>
            <a:r>
              <a:rPr lang="en-US" sz="1200" kern="0" dirty="0" smtClean="0">
                <a:solidFill>
                  <a:schemeClr val="bg1">
                    <a:lumMod val="50000"/>
                  </a:schemeClr>
                </a:solidFill>
                <a:latin typeface="Calibri" pitchFamily="34" charset="0"/>
              </a:rPr>
              <a:t>SVT/Lars typical future production could be: drama 2160p25fps dHDR and sports/general 1080p100fps SDR/HDR.  </a:t>
            </a:r>
          </a:p>
          <a:p>
            <a:pPr marL="800100" lvl="1" indent="-342900" eaLnBrk="0" hangingPunct="0">
              <a:spcBef>
                <a:spcPts val="0"/>
              </a:spcBef>
              <a:buFont typeface="Arial" pitchFamily="34" charset="0"/>
              <a:buChar char="•"/>
              <a:defRPr/>
            </a:pPr>
            <a:r>
              <a:rPr lang="en-US" sz="1400" kern="0" dirty="0" smtClean="0">
                <a:solidFill>
                  <a:schemeClr val="bg1">
                    <a:lumMod val="50000"/>
                  </a:schemeClr>
                </a:solidFill>
                <a:latin typeface="Calibri" pitchFamily="34" charset="0"/>
              </a:rPr>
              <a:t>TDC: follow broadcasters, CD: </a:t>
            </a:r>
            <a:r>
              <a:rPr lang="nb-NO" sz="1400" dirty="0">
                <a:solidFill>
                  <a:schemeClr val="bg1">
                    <a:lumMod val="50000"/>
                  </a:schemeClr>
                </a:solidFill>
              </a:rPr>
              <a:t>s</a:t>
            </a:r>
            <a:r>
              <a:rPr lang="nb-NO" sz="1400" dirty="0" smtClean="0">
                <a:solidFill>
                  <a:schemeClr val="bg1">
                    <a:lumMod val="50000"/>
                  </a:schemeClr>
                </a:solidFill>
              </a:rPr>
              <a:t>ome </a:t>
            </a:r>
            <a:r>
              <a:rPr lang="nb-NO" sz="1400" dirty="0">
                <a:solidFill>
                  <a:schemeClr val="bg1">
                    <a:lumMod val="50000"/>
                  </a:schemeClr>
                </a:solidFill>
              </a:rPr>
              <a:t>interest depends upon </a:t>
            </a:r>
            <a:r>
              <a:rPr lang="nb-NO" sz="1400" dirty="0" smtClean="0">
                <a:solidFill>
                  <a:schemeClr val="bg1">
                    <a:lumMod val="50000"/>
                  </a:schemeClr>
                </a:solidFill>
              </a:rPr>
              <a:t>broadcasters</a:t>
            </a:r>
          </a:p>
          <a:p>
            <a:pPr marL="800100" lvl="1" indent="-342900" eaLnBrk="0" hangingPunct="0">
              <a:spcBef>
                <a:spcPts val="0"/>
              </a:spcBef>
              <a:buFont typeface="Arial" pitchFamily="34" charset="0"/>
              <a:buChar char="•"/>
              <a:defRPr/>
            </a:pPr>
            <a:r>
              <a:rPr lang="nb-NO" sz="1400" kern="0" dirty="0">
                <a:solidFill>
                  <a:schemeClr val="bg1">
                    <a:lumMod val="50000"/>
                  </a:schemeClr>
                </a:solidFill>
                <a:latin typeface="Calibri" pitchFamily="34" charset="0"/>
              </a:rPr>
              <a:t>P</a:t>
            </a:r>
            <a:r>
              <a:rPr lang="nb-NO" sz="1400" kern="0" dirty="0" smtClean="0">
                <a:solidFill>
                  <a:schemeClr val="bg1">
                    <a:lumMod val="50000"/>
                  </a:schemeClr>
                </a:solidFill>
                <a:latin typeface="Calibri" pitchFamily="34" charset="0"/>
              </a:rPr>
              <a:t>referebly if Nordic &amp; Irish broadcasters could agree upon a common dHDR format (for production). Propose to make a study around dHDR to find a common dHDR among broadcasters.</a:t>
            </a:r>
          </a:p>
          <a:p>
            <a:pPr marL="800100" lvl="1" indent="-342900" eaLnBrk="0" hangingPunct="0">
              <a:spcBef>
                <a:spcPts val="0"/>
              </a:spcBef>
              <a:buFont typeface="Arial" pitchFamily="34" charset="0"/>
              <a:buChar char="•"/>
              <a:defRPr/>
            </a:pPr>
            <a:r>
              <a:rPr lang="nb-NO" sz="1400" kern="0" dirty="0">
                <a:solidFill>
                  <a:schemeClr val="bg1">
                    <a:lumMod val="50000"/>
                  </a:schemeClr>
                </a:solidFill>
                <a:latin typeface="Calibri" pitchFamily="34" charset="0"/>
              </a:rPr>
              <a:t>I</a:t>
            </a:r>
            <a:r>
              <a:rPr lang="nb-NO" sz="1400" kern="0" dirty="0" smtClean="0">
                <a:solidFill>
                  <a:schemeClr val="bg1">
                    <a:lumMod val="50000"/>
                  </a:schemeClr>
                </a:solidFill>
                <a:latin typeface="Calibri" pitchFamily="34" charset="0"/>
              </a:rPr>
              <a:t>f dHDR format, then the decision of which dHDR format should be done productions side and not on the IRD side </a:t>
            </a:r>
            <a:endParaRPr lang="en-US" sz="1400" kern="0" dirty="0" smtClean="0">
              <a:solidFill>
                <a:schemeClr val="bg1">
                  <a:lumMod val="50000"/>
                </a:schemeClr>
              </a:solidFill>
              <a:latin typeface="Calibri" pitchFamily="34" charset="0"/>
            </a:endParaRPr>
          </a:p>
        </p:txBody>
      </p:sp>
      <p:grpSp>
        <p:nvGrpSpPr>
          <p:cNvPr id="17" name="Group 16"/>
          <p:cNvGrpSpPr/>
          <p:nvPr/>
        </p:nvGrpSpPr>
        <p:grpSpPr>
          <a:xfrm>
            <a:off x="4470693" y="5295526"/>
            <a:ext cx="3377848" cy="1473231"/>
            <a:chOff x="4470693" y="5295526"/>
            <a:chExt cx="3377848" cy="1473231"/>
          </a:xfrm>
        </p:grpSpPr>
        <p:grpSp>
          <p:nvGrpSpPr>
            <p:cNvPr id="49" name="Group 48"/>
            <p:cNvGrpSpPr/>
            <p:nvPr/>
          </p:nvGrpSpPr>
          <p:grpSpPr>
            <a:xfrm>
              <a:off x="4470693" y="5295526"/>
              <a:ext cx="3377848" cy="1473231"/>
              <a:chOff x="4624749" y="5373002"/>
              <a:chExt cx="3377848" cy="1473231"/>
            </a:xfrm>
          </p:grpSpPr>
          <p:grpSp>
            <p:nvGrpSpPr>
              <p:cNvPr id="48" name="Group 47"/>
              <p:cNvGrpSpPr/>
              <p:nvPr/>
            </p:nvGrpSpPr>
            <p:grpSpPr>
              <a:xfrm>
                <a:off x="4624749" y="5373002"/>
                <a:ext cx="3377848" cy="1473231"/>
                <a:chOff x="5255795" y="5369380"/>
                <a:chExt cx="3377848" cy="1473231"/>
              </a:xfrm>
            </p:grpSpPr>
            <p:grpSp>
              <p:nvGrpSpPr>
                <p:cNvPr id="46" name="Group 45"/>
                <p:cNvGrpSpPr/>
                <p:nvPr/>
              </p:nvGrpSpPr>
              <p:grpSpPr>
                <a:xfrm>
                  <a:off x="5431337" y="5574375"/>
                  <a:ext cx="2736304" cy="924680"/>
                  <a:chOff x="5431337" y="5574375"/>
                  <a:chExt cx="2736304" cy="924680"/>
                </a:xfrm>
              </p:grpSpPr>
              <p:sp>
                <p:nvSpPr>
                  <p:cNvPr id="18" name="Rectangle 17"/>
                  <p:cNvSpPr/>
                  <p:nvPr/>
                </p:nvSpPr>
                <p:spPr>
                  <a:xfrm>
                    <a:off x="5431337" y="6453336"/>
                    <a:ext cx="2736304" cy="4571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Straight Connector 32"/>
                  <p:cNvCxnSpPr/>
                  <p:nvPr/>
                </p:nvCxnSpPr>
                <p:spPr>
                  <a:xfrm>
                    <a:off x="5438548" y="5726775"/>
                    <a:ext cx="262555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438548" y="5879175"/>
                    <a:ext cx="262555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5445805" y="6031575"/>
                    <a:ext cx="262555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453062" y="6183975"/>
                    <a:ext cx="262555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5460319" y="6336375"/>
                    <a:ext cx="262555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5438548" y="5574375"/>
                    <a:ext cx="2625559"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5419070" y="6464295"/>
                  <a:ext cx="463588" cy="246221"/>
                </a:xfrm>
                <a:prstGeom prst="rect">
                  <a:avLst/>
                </a:prstGeom>
                <a:noFill/>
              </p:spPr>
              <p:txBody>
                <a:bodyPr wrap="none" rtlCol="0">
                  <a:spAutoFit/>
                </a:bodyPr>
                <a:lstStyle/>
                <a:p>
                  <a:r>
                    <a:rPr lang="en-GB" sz="1000" dirty="0" smtClean="0">
                      <a:latin typeface="Arial Narrow" panose="020B0606020202030204" pitchFamily="34" charset="0"/>
                    </a:rPr>
                    <a:t>10bits</a:t>
                  </a:r>
                  <a:endParaRPr lang="en-GB" sz="1000" dirty="0">
                    <a:latin typeface="Arial Narrow" panose="020B0606020202030204" pitchFamily="34" charset="0"/>
                  </a:endParaRPr>
                </a:p>
              </p:txBody>
            </p:sp>
            <p:sp>
              <p:nvSpPr>
                <p:cNvPr id="11" name="TextBox 10"/>
                <p:cNvSpPr txBox="1"/>
                <p:nvPr/>
              </p:nvSpPr>
              <p:spPr>
                <a:xfrm>
                  <a:off x="5817494" y="6462476"/>
                  <a:ext cx="410690" cy="246221"/>
                </a:xfrm>
                <a:prstGeom prst="rect">
                  <a:avLst/>
                </a:prstGeom>
                <a:noFill/>
              </p:spPr>
              <p:txBody>
                <a:bodyPr wrap="none" rtlCol="0">
                  <a:spAutoFit/>
                </a:bodyPr>
                <a:lstStyle/>
                <a:p>
                  <a:r>
                    <a:rPr lang="en-GB" sz="1000" dirty="0" smtClean="0">
                      <a:latin typeface="Arial Narrow" panose="020B0606020202030204" pitchFamily="34" charset="0"/>
                    </a:rPr>
                    <a:t>HDR</a:t>
                  </a:r>
                  <a:endParaRPr lang="en-GB" sz="1000" dirty="0">
                    <a:latin typeface="Arial Narrow" panose="020B0606020202030204" pitchFamily="34" charset="0"/>
                  </a:endParaRPr>
                </a:p>
              </p:txBody>
            </p:sp>
            <p:sp>
              <p:nvSpPr>
                <p:cNvPr id="12" name="TextBox 11"/>
                <p:cNvSpPr txBox="1"/>
                <p:nvPr/>
              </p:nvSpPr>
              <p:spPr>
                <a:xfrm>
                  <a:off x="6147078" y="6462475"/>
                  <a:ext cx="441146" cy="246221"/>
                </a:xfrm>
                <a:prstGeom prst="rect">
                  <a:avLst/>
                </a:prstGeom>
                <a:noFill/>
              </p:spPr>
              <p:txBody>
                <a:bodyPr wrap="none" rtlCol="0">
                  <a:spAutoFit/>
                </a:bodyPr>
                <a:lstStyle/>
                <a:p>
                  <a:r>
                    <a:rPr lang="en-GB" sz="1000" dirty="0" smtClean="0">
                      <a:latin typeface="Arial Narrow" panose="020B0606020202030204" pitchFamily="34" charset="0"/>
                    </a:rPr>
                    <a:t>WCG</a:t>
                  </a:r>
                  <a:endParaRPr lang="en-GB" sz="1000" dirty="0">
                    <a:latin typeface="Arial Narrow" panose="020B0606020202030204" pitchFamily="34" charset="0"/>
                  </a:endParaRPr>
                </a:p>
              </p:txBody>
            </p:sp>
            <p:sp>
              <p:nvSpPr>
                <p:cNvPr id="13" name="TextBox 12"/>
                <p:cNvSpPr txBox="1"/>
                <p:nvPr/>
              </p:nvSpPr>
              <p:spPr>
                <a:xfrm>
                  <a:off x="6908836" y="6462474"/>
                  <a:ext cx="399468" cy="246221"/>
                </a:xfrm>
                <a:prstGeom prst="rect">
                  <a:avLst/>
                </a:prstGeom>
                <a:noFill/>
              </p:spPr>
              <p:txBody>
                <a:bodyPr wrap="none" rtlCol="0">
                  <a:spAutoFit/>
                </a:bodyPr>
                <a:lstStyle/>
                <a:p>
                  <a:r>
                    <a:rPr lang="en-GB" sz="1000" dirty="0" smtClean="0">
                      <a:latin typeface="Arial Narrow" panose="020B0606020202030204" pitchFamily="34" charset="0"/>
                    </a:rPr>
                    <a:t>HFR</a:t>
                  </a:r>
                  <a:endParaRPr lang="en-GB" sz="1000" dirty="0">
                    <a:latin typeface="Arial Narrow" panose="020B0606020202030204" pitchFamily="34" charset="0"/>
                  </a:endParaRPr>
                </a:p>
              </p:txBody>
            </p:sp>
            <p:sp>
              <p:nvSpPr>
                <p:cNvPr id="14" name="TextBox 13"/>
                <p:cNvSpPr txBox="1"/>
                <p:nvPr/>
              </p:nvSpPr>
              <p:spPr>
                <a:xfrm>
                  <a:off x="6487123" y="6462475"/>
                  <a:ext cx="468398" cy="246221"/>
                </a:xfrm>
                <a:prstGeom prst="rect">
                  <a:avLst/>
                </a:prstGeom>
                <a:noFill/>
              </p:spPr>
              <p:txBody>
                <a:bodyPr wrap="none" rtlCol="0">
                  <a:spAutoFit/>
                </a:bodyPr>
                <a:lstStyle/>
                <a:p>
                  <a:r>
                    <a:rPr lang="en-GB" sz="1000" dirty="0" smtClean="0">
                      <a:latin typeface="Arial Narrow" panose="020B0606020202030204" pitchFamily="34" charset="0"/>
                    </a:rPr>
                    <a:t>dHDR</a:t>
                  </a:r>
                  <a:endParaRPr lang="en-GB" sz="1000" dirty="0">
                    <a:latin typeface="Arial Narrow" panose="020B0606020202030204" pitchFamily="34" charset="0"/>
                  </a:endParaRPr>
                </a:p>
              </p:txBody>
            </p:sp>
            <p:sp>
              <p:nvSpPr>
                <p:cNvPr id="15" name="TextBox 14"/>
                <p:cNvSpPr txBox="1"/>
                <p:nvPr/>
              </p:nvSpPr>
              <p:spPr>
                <a:xfrm>
                  <a:off x="7214869" y="6457890"/>
                  <a:ext cx="505267" cy="384721"/>
                </a:xfrm>
                <a:prstGeom prst="rect">
                  <a:avLst/>
                </a:prstGeom>
                <a:noFill/>
              </p:spPr>
              <p:txBody>
                <a:bodyPr wrap="none" rtlCol="0">
                  <a:spAutoFit/>
                </a:bodyPr>
                <a:lstStyle/>
                <a:p>
                  <a:pPr algn="ctr"/>
                  <a:r>
                    <a:rPr lang="en-GB" sz="1000" dirty="0" err="1" smtClean="0">
                      <a:latin typeface="Arial Narrow" panose="020B0606020202030204" pitchFamily="34" charset="0"/>
                    </a:rPr>
                    <a:t>FullHD</a:t>
                  </a:r>
                  <a:endParaRPr lang="en-GB" sz="1000" dirty="0" smtClean="0">
                    <a:latin typeface="Arial Narrow" panose="020B0606020202030204" pitchFamily="34" charset="0"/>
                  </a:endParaRPr>
                </a:p>
                <a:p>
                  <a:pPr algn="ctr"/>
                  <a:r>
                    <a:rPr lang="en-GB" sz="900" dirty="0" smtClean="0">
                      <a:latin typeface="Arial Narrow" panose="020B0606020202030204" pitchFamily="34" charset="0"/>
                    </a:rPr>
                    <a:t>1080p</a:t>
                  </a:r>
                  <a:endParaRPr lang="en-GB" sz="900" dirty="0">
                    <a:latin typeface="Arial Narrow" panose="020B0606020202030204" pitchFamily="34" charset="0"/>
                  </a:endParaRPr>
                </a:p>
              </p:txBody>
            </p:sp>
            <p:sp>
              <p:nvSpPr>
                <p:cNvPr id="16" name="TextBox 15"/>
                <p:cNvSpPr txBox="1"/>
                <p:nvPr/>
              </p:nvSpPr>
              <p:spPr>
                <a:xfrm>
                  <a:off x="7640418" y="6453337"/>
                  <a:ext cx="449162" cy="384721"/>
                </a:xfrm>
                <a:prstGeom prst="rect">
                  <a:avLst/>
                </a:prstGeom>
                <a:noFill/>
              </p:spPr>
              <p:txBody>
                <a:bodyPr wrap="none" rtlCol="0">
                  <a:spAutoFit/>
                </a:bodyPr>
                <a:lstStyle/>
                <a:p>
                  <a:pPr algn="ctr"/>
                  <a:r>
                    <a:rPr lang="en-GB" sz="1000" dirty="0" smtClean="0">
                      <a:latin typeface="Arial Narrow" panose="020B0606020202030204" pitchFamily="34" charset="0"/>
                    </a:rPr>
                    <a:t>UHD</a:t>
                  </a:r>
                </a:p>
                <a:p>
                  <a:pPr algn="ctr"/>
                  <a:r>
                    <a:rPr lang="en-GB" sz="900" dirty="0" smtClean="0">
                      <a:latin typeface="Arial Narrow" panose="020B0606020202030204" pitchFamily="34" charset="0"/>
                    </a:rPr>
                    <a:t>2160p</a:t>
                  </a:r>
                  <a:endParaRPr lang="en-GB" sz="900" dirty="0">
                    <a:latin typeface="Arial Narrow" panose="020B0606020202030204" pitchFamily="34" charset="0"/>
                  </a:endParaRPr>
                </a:p>
              </p:txBody>
            </p:sp>
            <p:sp>
              <p:nvSpPr>
                <p:cNvPr id="47" name="TextBox 46"/>
                <p:cNvSpPr txBox="1"/>
                <p:nvPr/>
              </p:nvSpPr>
              <p:spPr>
                <a:xfrm>
                  <a:off x="5255795" y="5369380"/>
                  <a:ext cx="3377848" cy="246221"/>
                </a:xfrm>
                <a:prstGeom prst="rect">
                  <a:avLst/>
                </a:prstGeom>
                <a:noFill/>
              </p:spPr>
              <p:txBody>
                <a:bodyPr wrap="none" rtlCol="0">
                  <a:spAutoFit/>
                </a:bodyPr>
                <a:lstStyle/>
                <a:p>
                  <a:r>
                    <a:rPr lang="en-GB" sz="1000" dirty="0" smtClean="0">
                      <a:latin typeface="Arial Narrow" panose="020B0606020202030204" pitchFamily="34" charset="0"/>
                    </a:rPr>
                    <a:t>new tools w HEVC: NorDig broadcasters interest (2017 NorDig work)</a:t>
                  </a:r>
                  <a:endParaRPr lang="en-GB" sz="1000" dirty="0">
                    <a:latin typeface="Arial Narrow" panose="020B0606020202030204" pitchFamily="34" charset="0"/>
                  </a:endParaRPr>
                </a:p>
              </p:txBody>
            </p:sp>
          </p:grpSp>
          <p:sp>
            <p:nvSpPr>
              <p:cNvPr id="38" name="Rectangle 37"/>
              <p:cNvSpPr/>
              <p:nvPr/>
            </p:nvSpPr>
            <p:spPr>
              <a:xfrm>
                <a:off x="4877058" y="5578003"/>
                <a:ext cx="262739" cy="86444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p:cNvSpPr/>
              <p:nvPr/>
            </p:nvSpPr>
            <p:spPr>
              <a:xfrm>
                <a:off x="5240221" y="5619226"/>
                <a:ext cx="262739" cy="82321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p:cNvSpPr/>
              <p:nvPr/>
            </p:nvSpPr>
            <p:spPr>
              <a:xfrm>
                <a:off x="5966547" y="5587137"/>
                <a:ext cx="262739" cy="855304"/>
              </a:xfrm>
              <a:prstGeom prst="rect">
                <a:avLst/>
              </a:prstGeom>
              <a:noFill/>
              <a:ln>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p:cNvSpPr/>
              <p:nvPr/>
            </p:nvSpPr>
            <p:spPr>
              <a:xfrm>
                <a:off x="6329710" y="6044335"/>
                <a:ext cx="262739" cy="39810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p:cNvSpPr/>
              <p:nvPr/>
            </p:nvSpPr>
            <p:spPr>
              <a:xfrm>
                <a:off x="6707387" y="5577998"/>
                <a:ext cx="262739" cy="86444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p:nvPr/>
            </p:nvSpPr>
            <p:spPr>
              <a:xfrm>
                <a:off x="7085064" y="5882792"/>
                <a:ext cx="262739" cy="55964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a:off x="5603384" y="5619226"/>
                <a:ext cx="262739" cy="82321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extBox 1"/>
            <p:cNvSpPr txBox="1"/>
            <p:nvPr/>
          </p:nvSpPr>
          <p:spPr>
            <a:xfrm>
              <a:off x="5798788" y="5690804"/>
              <a:ext cx="312906" cy="369332"/>
            </a:xfrm>
            <a:prstGeom prst="rect">
              <a:avLst/>
            </a:prstGeom>
            <a:noFill/>
          </p:spPr>
          <p:txBody>
            <a:bodyPr wrap="none" rtlCol="0">
              <a:spAutoFit/>
            </a:bodyPr>
            <a:lstStyle/>
            <a:p>
              <a:r>
                <a:rPr lang="en-GB" dirty="0" smtClean="0"/>
                <a:t>?</a:t>
              </a:r>
              <a:endParaRPr lang="en-GB" dirty="0"/>
            </a:p>
          </p:txBody>
        </p:sp>
      </p:grpSp>
      <p:sp>
        <p:nvSpPr>
          <p:cNvPr id="9" name="TextBox 8"/>
          <p:cNvSpPr txBox="1"/>
          <p:nvPr/>
        </p:nvSpPr>
        <p:spPr>
          <a:xfrm>
            <a:off x="1886800" y="5629249"/>
            <a:ext cx="2673318" cy="861774"/>
          </a:xfrm>
          <a:prstGeom prst="rect">
            <a:avLst/>
          </a:prstGeom>
          <a:noFill/>
        </p:spPr>
        <p:txBody>
          <a:bodyPr wrap="square" rtlCol="0">
            <a:spAutoFit/>
          </a:bodyPr>
          <a:lstStyle/>
          <a:p>
            <a:pPr algn="r"/>
            <a:r>
              <a:rPr lang="en-GB" sz="1000" dirty="0" smtClean="0">
                <a:solidFill>
                  <a:schemeClr val="tx1">
                    <a:lumMod val="65000"/>
                    <a:lumOff val="35000"/>
                  </a:schemeClr>
                </a:solidFill>
              </a:rPr>
              <a:t>Figure: data from NorDig T/video HEVC study 2017 and questionnaire.</a:t>
            </a:r>
          </a:p>
          <a:p>
            <a:pPr algn="r"/>
            <a:endParaRPr lang="en-GB" sz="1000" dirty="0" smtClean="0">
              <a:solidFill>
                <a:schemeClr val="tx1">
                  <a:lumMod val="65000"/>
                  <a:lumOff val="35000"/>
                </a:schemeClr>
              </a:solidFill>
            </a:endParaRPr>
          </a:p>
          <a:p>
            <a:pPr algn="r"/>
            <a:r>
              <a:rPr lang="en-GB" sz="1000" dirty="0" smtClean="0">
                <a:solidFill>
                  <a:schemeClr val="tx1">
                    <a:lumMod val="65000"/>
                    <a:lumOff val="35000"/>
                  </a:schemeClr>
                </a:solidFill>
              </a:rPr>
              <a:t>Note about </a:t>
            </a:r>
            <a:r>
              <a:rPr lang="en-GB" sz="1000" dirty="0" err="1" smtClean="0">
                <a:solidFill>
                  <a:schemeClr val="tx1">
                    <a:lumMod val="65000"/>
                    <a:lumOff val="35000"/>
                  </a:schemeClr>
                </a:solidFill>
              </a:rPr>
              <a:t>FullHD</a:t>
            </a:r>
            <a:r>
              <a:rPr lang="en-GB" sz="1000" dirty="0" smtClean="0">
                <a:solidFill>
                  <a:schemeClr val="tx1">
                    <a:lumMod val="65000"/>
                    <a:lumOff val="35000"/>
                  </a:schemeClr>
                </a:solidFill>
              </a:rPr>
              <a:t>, refers to as sub-resolution UHD BT2100 </a:t>
            </a:r>
            <a:endParaRPr lang="en-GB" sz="1000" dirty="0">
              <a:solidFill>
                <a:schemeClr val="tx1">
                  <a:lumMod val="65000"/>
                  <a:lumOff val="35000"/>
                </a:schemeClr>
              </a:solidFill>
            </a:endParaRPr>
          </a:p>
        </p:txBody>
      </p:sp>
    </p:spTree>
    <p:extLst>
      <p:ext uri="{BB962C8B-B14F-4D97-AF65-F5344CB8AC3E}">
        <p14:creationId xmlns:p14="http://schemas.microsoft.com/office/powerpoint/2010/main" val="38871212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1" descr="image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57192" y="4869160"/>
            <a:ext cx="3538861" cy="1988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a:solidFill>
                  <a:schemeClr val="tx1"/>
                </a:solidFill>
              </a:rPr>
              <a:t>Video </a:t>
            </a:r>
            <a:r>
              <a:rPr lang="sv-SE" sz="1800" b="1" dirty="0" err="1">
                <a:solidFill>
                  <a:schemeClr val="tx1"/>
                </a:solidFill>
              </a:rPr>
              <a:t>dynamic</a:t>
            </a:r>
            <a:r>
              <a:rPr lang="sv-SE" sz="1800" b="1" dirty="0">
                <a:solidFill>
                  <a:schemeClr val="tx1"/>
                </a:solidFill>
              </a:rPr>
              <a:t> HDR and HFR</a:t>
            </a:r>
            <a:r>
              <a:rPr lang="en-GB" sz="1800" b="1" dirty="0">
                <a:solidFill>
                  <a:schemeClr val="tx1"/>
                </a:solidFill>
              </a:rPr>
              <a:t/>
            </a:r>
            <a:br>
              <a:rPr lang="en-GB" sz="1800" b="1" dirty="0">
                <a:solidFill>
                  <a:schemeClr val="tx1"/>
                </a:solidFill>
              </a:rPr>
            </a:br>
            <a:r>
              <a:rPr lang="sv-SE" sz="1400" b="1" dirty="0">
                <a:solidFill>
                  <a:schemeClr val="tx1"/>
                </a:solidFill>
              </a:rPr>
              <a:t>   </a:t>
            </a:r>
            <a:r>
              <a:rPr lang="en-GB" sz="1400" b="1" dirty="0"/>
              <a:t>  </a:t>
            </a:r>
            <a:r>
              <a:rPr lang="en-US" sz="1400" b="1" dirty="0"/>
              <a:t>NorDig Excom meeting 4</a:t>
            </a:r>
            <a:r>
              <a:rPr lang="en-US" sz="1400" b="1" baseline="30000" dirty="0"/>
              <a:t>th</a:t>
            </a:r>
            <a:r>
              <a:rPr lang="en-US" sz="1400" b="1" dirty="0"/>
              <a:t> October 2018 </a:t>
            </a:r>
            <a:r>
              <a:rPr lang="en-US" sz="1200" b="1" dirty="0"/>
              <a:t>Stockholm, Sweden</a:t>
            </a:r>
          </a:p>
        </p:txBody>
      </p:sp>
      <p:sp>
        <p:nvSpPr>
          <p:cNvPr id="4" name="Platshållare för bildnummer 3"/>
          <p:cNvSpPr>
            <a:spLocks noGrp="1"/>
          </p:cNvSpPr>
          <p:nvPr>
            <p:ph type="sldNum" sz="quarter" idx="11"/>
          </p:nvPr>
        </p:nvSpPr>
        <p:spPr>
          <a:xfrm>
            <a:off x="8334482" y="6453337"/>
            <a:ext cx="352318" cy="268139"/>
          </a:xfrm>
        </p:spPr>
        <p:txBody>
          <a:bodyPr/>
          <a:lstStyle/>
          <a:p>
            <a:pPr>
              <a:defRPr/>
            </a:pPr>
            <a:fld id="{CD43E73F-939E-41C0-A51D-E14F15C47D94}" type="slidenum">
              <a:rPr lang="en-US" smtClean="0"/>
              <a:pPr>
                <a:defRPr/>
              </a:pPr>
              <a:t>14</a:t>
            </a:fld>
            <a:endParaRPr lang="en-US" dirty="0"/>
          </a:p>
        </p:txBody>
      </p:sp>
      <p:sp>
        <p:nvSpPr>
          <p:cNvPr id="6" name="Platshållare för innehåll 1"/>
          <p:cNvSpPr txBox="1">
            <a:spLocks/>
          </p:cNvSpPr>
          <p:nvPr/>
        </p:nvSpPr>
        <p:spPr bwMode="auto">
          <a:xfrm>
            <a:off x="251520" y="784596"/>
            <a:ext cx="8280920" cy="50206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ts val="0"/>
              </a:spcBef>
              <a:buFont typeface="Arial" pitchFamily="34" charset="0"/>
              <a:buChar char="•"/>
              <a:defRPr/>
            </a:pPr>
            <a:r>
              <a:rPr lang="en-US" sz="1400" kern="0" dirty="0" smtClean="0">
                <a:solidFill>
                  <a:schemeClr val="bg1">
                    <a:lumMod val="50000"/>
                  </a:schemeClr>
                </a:solidFill>
                <a:latin typeface="Calibri" pitchFamily="34" charset="0"/>
              </a:rPr>
              <a:t>Industry view</a:t>
            </a:r>
          </a:p>
          <a:p>
            <a:pPr marL="800100" lvl="1" indent="-342900" eaLnBrk="0" hangingPunct="0">
              <a:spcBef>
                <a:spcPts val="0"/>
              </a:spcBef>
              <a:buFont typeface="Arial" pitchFamily="34" charset="0"/>
              <a:buChar char="•"/>
              <a:defRPr/>
            </a:pPr>
            <a:r>
              <a:rPr lang="en-US" sz="1400" kern="0" dirty="0" smtClean="0">
                <a:solidFill>
                  <a:schemeClr val="bg1">
                    <a:lumMod val="50000"/>
                  </a:schemeClr>
                </a:solidFill>
                <a:latin typeface="Calibri" pitchFamily="34" charset="0"/>
              </a:rPr>
              <a:t>dHDR, some TV manufacture prefer dHDR is optional feature in NorDig.</a:t>
            </a:r>
          </a:p>
          <a:p>
            <a:pPr marL="800100" lvl="1" indent="-342900" eaLnBrk="0" hangingPunct="0">
              <a:spcBef>
                <a:spcPts val="0"/>
              </a:spcBef>
              <a:buFont typeface="Arial" pitchFamily="34" charset="0"/>
              <a:buChar char="•"/>
              <a:defRPr/>
            </a:pPr>
            <a:r>
              <a:rPr lang="en-US" sz="1400" kern="0" dirty="0" smtClean="0">
                <a:solidFill>
                  <a:schemeClr val="bg1">
                    <a:lumMod val="50000"/>
                  </a:schemeClr>
                </a:solidFill>
                <a:latin typeface="Calibri" pitchFamily="34" charset="0"/>
              </a:rPr>
              <a:t>dHDR, if NorDig would add dHDR </a:t>
            </a:r>
            <a:r>
              <a:rPr lang="en-US" sz="1200" kern="0" dirty="0" smtClean="0">
                <a:solidFill>
                  <a:schemeClr val="bg1">
                    <a:lumMod val="50000"/>
                  </a:schemeClr>
                </a:solidFill>
                <a:latin typeface="Calibri" pitchFamily="34" charset="0"/>
              </a:rPr>
              <a:t>(as mandatory)</a:t>
            </a:r>
            <a:r>
              <a:rPr lang="en-US" sz="1400" kern="0" dirty="0" smtClean="0">
                <a:solidFill>
                  <a:schemeClr val="bg1">
                    <a:lumMod val="50000"/>
                  </a:schemeClr>
                </a:solidFill>
                <a:latin typeface="Calibri" pitchFamily="34" charset="0"/>
              </a:rPr>
              <a:t>, than most manufactures request only one dHDR format and not require all 3 formats, similar NGA </a:t>
            </a:r>
          </a:p>
          <a:p>
            <a:pPr marL="1257300" lvl="2" indent="-342900" eaLnBrk="0" hangingPunct="0">
              <a:spcBef>
                <a:spcPts val="0"/>
              </a:spcBef>
              <a:buFont typeface="Arial" pitchFamily="34" charset="0"/>
              <a:buChar char="•"/>
              <a:defRPr/>
            </a:pPr>
            <a:r>
              <a:rPr lang="en-US" sz="1200" kern="0" dirty="0" smtClean="0">
                <a:solidFill>
                  <a:schemeClr val="bg1">
                    <a:lumMod val="50000"/>
                  </a:schemeClr>
                </a:solidFill>
                <a:latin typeface="Calibri" pitchFamily="34" charset="0"/>
              </a:rPr>
              <a:t>Samsung, TP Vision prefer markets decide themselves</a:t>
            </a:r>
          </a:p>
          <a:p>
            <a:pPr marL="1257300" lvl="2" indent="-342900" eaLnBrk="0" hangingPunct="0">
              <a:spcBef>
                <a:spcPts val="0"/>
              </a:spcBef>
              <a:buFont typeface="Arial" pitchFamily="34" charset="0"/>
              <a:buChar char="•"/>
              <a:defRPr/>
            </a:pPr>
            <a:endParaRPr lang="en-US" sz="1100" kern="0" dirty="0" smtClean="0">
              <a:solidFill>
                <a:schemeClr val="bg1">
                  <a:lumMod val="50000"/>
                </a:schemeClr>
              </a:solidFill>
              <a:latin typeface="Calibri" pitchFamily="34" charset="0"/>
            </a:endParaRPr>
          </a:p>
          <a:p>
            <a:pPr marL="800100" lvl="1" indent="-342900" eaLnBrk="0" hangingPunct="0">
              <a:spcBef>
                <a:spcPts val="0"/>
              </a:spcBef>
              <a:buFont typeface="Arial" pitchFamily="34" charset="0"/>
              <a:buChar char="•"/>
              <a:defRPr/>
            </a:pPr>
            <a:r>
              <a:rPr lang="en-US" sz="1400" kern="0" dirty="0">
                <a:solidFill>
                  <a:schemeClr val="bg1">
                    <a:lumMod val="50000"/>
                  </a:schemeClr>
                </a:solidFill>
                <a:latin typeface="Calibri" pitchFamily="34" charset="0"/>
              </a:rPr>
              <a:t>dHDR already in some TV sets, already used for some </a:t>
            </a:r>
            <a:r>
              <a:rPr lang="en-US" sz="1400" kern="0" dirty="0" smtClean="0">
                <a:solidFill>
                  <a:schemeClr val="bg1">
                    <a:lumMod val="50000"/>
                  </a:schemeClr>
                </a:solidFill>
                <a:latin typeface="Calibri" pitchFamily="34" charset="0"/>
              </a:rPr>
              <a:t>services, smaller step than HFR</a:t>
            </a:r>
          </a:p>
          <a:p>
            <a:pPr marL="800100" lvl="1" indent="-342900" eaLnBrk="0" hangingPunct="0">
              <a:spcBef>
                <a:spcPts val="0"/>
              </a:spcBef>
              <a:buFont typeface="Arial" pitchFamily="34" charset="0"/>
              <a:buChar char="•"/>
              <a:defRPr/>
            </a:pPr>
            <a:endParaRPr lang="en-US" sz="1400" kern="0" dirty="0" smtClean="0">
              <a:solidFill>
                <a:schemeClr val="bg1">
                  <a:lumMod val="50000"/>
                </a:schemeClr>
              </a:solidFill>
              <a:latin typeface="Calibri" pitchFamily="34" charset="0"/>
            </a:endParaRPr>
          </a:p>
          <a:p>
            <a:pPr marL="800100" lvl="1" indent="-342900" eaLnBrk="0" hangingPunct="0">
              <a:spcBef>
                <a:spcPts val="0"/>
              </a:spcBef>
              <a:buFont typeface="Arial" pitchFamily="34" charset="0"/>
              <a:buChar char="•"/>
              <a:defRPr/>
            </a:pPr>
            <a:r>
              <a:rPr lang="en-US" sz="1400" kern="0" dirty="0">
                <a:solidFill>
                  <a:schemeClr val="bg1">
                    <a:lumMod val="50000"/>
                  </a:schemeClr>
                </a:solidFill>
                <a:latin typeface="Calibri" pitchFamily="34" charset="0"/>
              </a:rPr>
              <a:t>HFR is today too early and not mature </a:t>
            </a:r>
            <a:r>
              <a:rPr lang="en-US" sz="1400" kern="0" dirty="0" smtClean="0">
                <a:solidFill>
                  <a:schemeClr val="bg1">
                    <a:lumMod val="50000"/>
                  </a:schemeClr>
                </a:solidFill>
                <a:latin typeface="Calibri" pitchFamily="34" charset="0"/>
              </a:rPr>
              <a:t>enough</a:t>
            </a:r>
          </a:p>
          <a:p>
            <a:pPr marL="800100" lvl="1" indent="-342900" eaLnBrk="0" hangingPunct="0">
              <a:spcBef>
                <a:spcPts val="0"/>
              </a:spcBef>
              <a:buFont typeface="Arial" pitchFamily="34" charset="0"/>
              <a:buChar char="•"/>
              <a:defRPr/>
            </a:pPr>
            <a:r>
              <a:rPr lang="en-US" sz="1400" kern="0" dirty="0" smtClean="0">
                <a:solidFill>
                  <a:schemeClr val="bg1">
                    <a:lumMod val="50000"/>
                  </a:schemeClr>
                </a:solidFill>
                <a:latin typeface="Calibri" pitchFamily="34" charset="0"/>
              </a:rPr>
              <a:t>HFR, single or dual PID important question for IRD manufacturers.</a:t>
            </a:r>
          </a:p>
          <a:p>
            <a:pPr marL="800100" lvl="1" indent="-342900" eaLnBrk="0" hangingPunct="0">
              <a:spcBef>
                <a:spcPts val="0"/>
              </a:spcBef>
              <a:buFont typeface="Arial" pitchFamily="34" charset="0"/>
              <a:buChar char="•"/>
              <a:defRPr/>
            </a:pPr>
            <a:r>
              <a:rPr lang="en-US" sz="1400" kern="0" dirty="0" smtClean="0">
                <a:solidFill>
                  <a:schemeClr val="bg1">
                    <a:lumMod val="50000"/>
                  </a:schemeClr>
                </a:solidFill>
                <a:latin typeface="Calibri" pitchFamily="34" charset="0"/>
              </a:rPr>
              <a:t>HFR, manufacturers could be ready HFR (within a reasonable time frame 1.5-2y), then typically </a:t>
            </a:r>
            <a:r>
              <a:rPr lang="en-US" sz="1200" kern="0" dirty="0" smtClean="0">
                <a:solidFill>
                  <a:schemeClr val="bg1">
                    <a:lumMod val="50000"/>
                  </a:schemeClr>
                </a:solidFill>
                <a:latin typeface="Calibri" pitchFamily="34" charset="0"/>
              </a:rPr>
              <a:t>(initially) </a:t>
            </a:r>
            <a:r>
              <a:rPr lang="en-US" sz="1400" kern="0" dirty="0" smtClean="0">
                <a:solidFill>
                  <a:schemeClr val="bg1">
                    <a:lumMod val="50000"/>
                  </a:schemeClr>
                </a:solidFill>
                <a:latin typeface="Calibri" pitchFamily="34" charset="0"/>
              </a:rPr>
              <a:t>in </a:t>
            </a:r>
            <a:r>
              <a:rPr lang="en-US" sz="1400" kern="0" dirty="0" err="1" smtClean="0">
                <a:solidFill>
                  <a:schemeClr val="bg1">
                    <a:lumMod val="50000"/>
                  </a:schemeClr>
                </a:solidFill>
                <a:latin typeface="Calibri" pitchFamily="34" charset="0"/>
              </a:rPr>
              <a:t>HighEnd</a:t>
            </a:r>
            <a:r>
              <a:rPr lang="en-US" sz="1400" kern="0" dirty="0" smtClean="0">
                <a:solidFill>
                  <a:schemeClr val="bg1">
                    <a:lumMod val="50000"/>
                  </a:schemeClr>
                </a:solidFill>
                <a:latin typeface="Calibri" pitchFamily="34" charset="0"/>
              </a:rPr>
              <a:t> models, but needs real/committed service plans from broadcasters.</a:t>
            </a:r>
          </a:p>
          <a:p>
            <a:pPr marL="1257300" lvl="2" indent="-342900" eaLnBrk="0" hangingPunct="0">
              <a:spcBef>
                <a:spcPts val="0"/>
              </a:spcBef>
              <a:buFont typeface="Arial" pitchFamily="34" charset="0"/>
              <a:buChar char="•"/>
              <a:defRPr/>
            </a:pPr>
            <a:r>
              <a:rPr lang="en-US" sz="1400" kern="0" dirty="0" smtClean="0">
                <a:solidFill>
                  <a:schemeClr val="bg1">
                    <a:lumMod val="50000"/>
                  </a:schemeClr>
                </a:solidFill>
                <a:latin typeface="Calibri" pitchFamily="34" charset="0"/>
              </a:rPr>
              <a:t>HFR </a:t>
            </a:r>
            <a:r>
              <a:rPr lang="en-US" sz="1400" kern="0" dirty="0">
                <a:solidFill>
                  <a:schemeClr val="bg1">
                    <a:lumMod val="50000"/>
                  </a:schemeClr>
                </a:solidFill>
                <a:latin typeface="Calibri" pitchFamily="34" charset="0"/>
              </a:rPr>
              <a:t>should then be either </a:t>
            </a:r>
            <a:r>
              <a:rPr lang="en-US" sz="1400" kern="0" dirty="0" smtClean="0">
                <a:solidFill>
                  <a:schemeClr val="bg1">
                    <a:lumMod val="50000"/>
                  </a:schemeClr>
                </a:solidFill>
                <a:latin typeface="Calibri" pitchFamily="34" charset="0"/>
              </a:rPr>
              <a:t>an </a:t>
            </a:r>
            <a:r>
              <a:rPr lang="en-US" sz="1400" kern="0" dirty="0">
                <a:solidFill>
                  <a:schemeClr val="bg1">
                    <a:lumMod val="50000"/>
                  </a:schemeClr>
                </a:solidFill>
                <a:latin typeface="Calibri" pitchFamily="34" charset="0"/>
              </a:rPr>
              <a:t>optional feature </a:t>
            </a:r>
            <a:r>
              <a:rPr lang="en-US" sz="1400" kern="0" dirty="0" smtClean="0">
                <a:solidFill>
                  <a:schemeClr val="bg1">
                    <a:lumMod val="50000"/>
                  </a:schemeClr>
                </a:solidFill>
                <a:latin typeface="Calibri" pitchFamily="34" charset="0"/>
              </a:rPr>
              <a:t>for current </a:t>
            </a:r>
            <a:r>
              <a:rPr lang="en-US" sz="1400" kern="0" dirty="0">
                <a:solidFill>
                  <a:schemeClr val="bg1">
                    <a:lumMod val="50000"/>
                  </a:schemeClr>
                </a:solidFill>
                <a:latin typeface="Calibri" pitchFamily="34" charset="0"/>
              </a:rPr>
              <a:t>HEVC IRD “profile” </a:t>
            </a:r>
            <a:r>
              <a:rPr lang="en-US" sz="1400" kern="0" dirty="0" smtClean="0">
                <a:solidFill>
                  <a:schemeClr val="bg1">
                    <a:lumMod val="50000"/>
                  </a:schemeClr>
                </a:solidFill>
                <a:latin typeface="Calibri" pitchFamily="34" charset="0"/>
              </a:rPr>
              <a:t>(i.e. extra capability) or </a:t>
            </a:r>
            <a:r>
              <a:rPr lang="en-US" sz="1400" kern="0" dirty="0">
                <a:solidFill>
                  <a:schemeClr val="bg1">
                    <a:lumMod val="50000"/>
                  </a:schemeClr>
                </a:solidFill>
                <a:latin typeface="Calibri" pitchFamily="34" charset="0"/>
              </a:rPr>
              <a:t>a separate NorDig HFR HEVC IRD “profile</a:t>
            </a:r>
            <a:r>
              <a:rPr lang="en-US" sz="1400" kern="0" dirty="0" smtClean="0">
                <a:solidFill>
                  <a:schemeClr val="bg1">
                    <a:lumMod val="50000"/>
                  </a:schemeClr>
                </a:solidFill>
                <a:latin typeface="Calibri" pitchFamily="34" charset="0"/>
              </a:rPr>
              <a:t>”.</a:t>
            </a:r>
          </a:p>
          <a:p>
            <a:pPr marL="800100" lvl="1" indent="-342900" eaLnBrk="0" hangingPunct="0">
              <a:spcBef>
                <a:spcPts val="0"/>
              </a:spcBef>
              <a:buFont typeface="Arial" pitchFamily="34" charset="0"/>
              <a:buChar char="•"/>
              <a:defRPr/>
            </a:pPr>
            <a:endParaRPr lang="en-US" sz="1400" kern="0" dirty="0" smtClean="0">
              <a:solidFill>
                <a:schemeClr val="bg1">
                  <a:lumMod val="50000"/>
                </a:schemeClr>
              </a:solidFill>
              <a:latin typeface="Calibri" pitchFamily="34" charset="0"/>
            </a:endParaRPr>
          </a:p>
          <a:p>
            <a:pPr marL="800100" lvl="1" indent="-342900" eaLnBrk="0" hangingPunct="0">
              <a:spcBef>
                <a:spcPts val="0"/>
              </a:spcBef>
              <a:buFont typeface="Arial" pitchFamily="34" charset="0"/>
              <a:buChar char="•"/>
              <a:defRPr/>
            </a:pPr>
            <a:r>
              <a:rPr lang="en-US" sz="1400" kern="0" dirty="0" smtClean="0">
                <a:solidFill>
                  <a:schemeClr val="bg1">
                    <a:lumMod val="50000"/>
                  </a:schemeClr>
                </a:solidFill>
                <a:latin typeface="Calibri" pitchFamily="34" charset="0"/>
              </a:rPr>
              <a:t>dHDR &amp;/or HFR, manufactures asks for service plans/roll-out plans from broadcaster to consider this. </a:t>
            </a:r>
          </a:p>
          <a:p>
            <a:pPr marL="800100" lvl="1" indent="-342900" eaLnBrk="0" hangingPunct="0">
              <a:spcBef>
                <a:spcPts val="0"/>
              </a:spcBef>
              <a:buFont typeface="Arial" pitchFamily="34" charset="0"/>
              <a:buChar char="•"/>
              <a:defRPr/>
            </a:pPr>
            <a:r>
              <a:rPr lang="en-US" sz="1400" kern="0" dirty="0" smtClean="0">
                <a:solidFill>
                  <a:schemeClr val="bg1">
                    <a:lumMod val="50000"/>
                  </a:schemeClr>
                </a:solidFill>
                <a:latin typeface="Calibri" pitchFamily="34" charset="0"/>
              </a:rPr>
              <a:t>NorDig should collect from members/broadcasters and regular present/provide service plans and intensions to the Industry.</a:t>
            </a:r>
          </a:p>
          <a:p>
            <a:pPr marL="800100" lvl="1" indent="-342900" eaLnBrk="0" hangingPunct="0">
              <a:spcBef>
                <a:spcPts val="0"/>
              </a:spcBef>
              <a:buFont typeface="Arial" pitchFamily="34" charset="0"/>
              <a:buChar char="•"/>
              <a:defRPr/>
            </a:pPr>
            <a:endParaRPr lang="en-US" sz="1400" kern="0" dirty="0" smtClean="0">
              <a:latin typeface="Calibri" pitchFamily="34" charset="0"/>
            </a:endParaRPr>
          </a:p>
          <a:p>
            <a:pPr marL="800100" lvl="1" indent="-342900" eaLnBrk="0" hangingPunct="0">
              <a:spcBef>
                <a:spcPts val="0"/>
              </a:spcBef>
              <a:buFont typeface="Arial" pitchFamily="34" charset="0"/>
              <a:buChar char="•"/>
              <a:defRPr/>
            </a:pPr>
            <a:endParaRPr lang="en-US" sz="1400" kern="0" dirty="0">
              <a:latin typeface="Calibri" pitchFamily="34" charset="0"/>
            </a:endParaRPr>
          </a:p>
        </p:txBody>
      </p:sp>
      <p:sp>
        <p:nvSpPr>
          <p:cNvPr id="2" name="Rectangle 1"/>
          <p:cNvSpPr/>
          <p:nvPr/>
        </p:nvSpPr>
        <p:spPr>
          <a:xfrm>
            <a:off x="1045091" y="6566859"/>
            <a:ext cx="4572000" cy="215444"/>
          </a:xfrm>
          <a:prstGeom prst="rect">
            <a:avLst/>
          </a:prstGeom>
        </p:spPr>
        <p:txBody>
          <a:bodyPr>
            <a:spAutoFit/>
          </a:bodyPr>
          <a:lstStyle/>
          <a:p>
            <a:pPr>
              <a:spcAft>
                <a:spcPts val="0"/>
              </a:spcAft>
            </a:pPr>
            <a:r>
              <a:rPr lang="en-GB" sz="800" dirty="0">
                <a:latin typeface="Calibri" panose="020F0502020204030204" pitchFamily="34" charset="0"/>
                <a:ea typeface="Calibri" panose="020F0502020204030204" pitchFamily="34" charset="0"/>
                <a:cs typeface="Times New Roman" panose="02020603050405020304" pitchFamily="18" charset="0"/>
              </a:rPr>
              <a:t>Source: </a:t>
            </a:r>
            <a:r>
              <a:rPr lang="en-GB" sz="800"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3"/>
              </a:rPr>
              <a:t>https://www.flatpanelshd.com/focus.php?subaction=showfull&amp;id=1543913516</a:t>
            </a:r>
            <a:r>
              <a:rPr lang="en-GB" sz="800" dirty="0">
                <a:latin typeface="Calibri" panose="020F0502020204030204" pitchFamily="34" charset="0"/>
                <a:ea typeface="Calibri" panose="020F0502020204030204" pitchFamily="34" charset="0"/>
                <a:cs typeface="Times New Roman" panose="02020603050405020304" pitchFamily="18" charset="0"/>
              </a:rPr>
              <a:t> </a:t>
            </a:r>
            <a:endParaRPr lang="en-GB" sz="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873208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a:solidFill>
                  <a:schemeClr val="tx1"/>
                </a:solidFill>
              </a:rPr>
              <a:t>Video </a:t>
            </a:r>
            <a:r>
              <a:rPr lang="sv-SE" sz="1800" b="1" dirty="0" err="1">
                <a:solidFill>
                  <a:schemeClr val="tx1"/>
                </a:solidFill>
              </a:rPr>
              <a:t>dynamic</a:t>
            </a:r>
            <a:r>
              <a:rPr lang="sv-SE" sz="1800" b="1" dirty="0">
                <a:solidFill>
                  <a:schemeClr val="tx1"/>
                </a:solidFill>
              </a:rPr>
              <a:t> HDR and HFR</a:t>
            </a:r>
            <a:r>
              <a:rPr lang="en-GB" sz="1800" b="1" dirty="0">
                <a:solidFill>
                  <a:schemeClr val="tx1"/>
                </a:solidFill>
              </a:rPr>
              <a:t/>
            </a:r>
            <a:br>
              <a:rPr lang="en-GB" sz="1800" b="1" dirty="0">
                <a:solidFill>
                  <a:schemeClr val="tx1"/>
                </a:solidFill>
              </a:rPr>
            </a:br>
            <a:r>
              <a:rPr lang="sv-SE" sz="1400" b="1" dirty="0">
                <a:solidFill>
                  <a:schemeClr val="tx1"/>
                </a:solidFill>
              </a:rPr>
              <a:t>   </a:t>
            </a:r>
            <a:r>
              <a:rPr lang="en-GB" sz="1400" b="1" dirty="0"/>
              <a:t>  </a:t>
            </a:r>
            <a:r>
              <a:rPr lang="en-US" sz="1400" b="1" dirty="0"/>
              <a:t>NorDig Excom meeting 4</a:t>
            </a:r>
            <a:r>
              <a:rPr lang="en-US" sz="1400" b="1" baseline="30000" dirty="0"/>
              <a:t>th</a:t>
            </a:r>
            <a:r>
              <a:rPr lang="en-US" sz="1400" b="1" dirty="0"/>
              <a:t> October 2018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15</a:t>
            </a:fld>
            <a:endParaRPr lang="en-US"/>
          </a:p>
        </p:txBody>
      </p:sp>
      <p:sp>
        <p:nvSpPr>
          <p:cNvPr id="6" name="Platshållare för innehåll 1"/>
          <p:cNvSpPr txBox="1">
            <a:spLocks/>
          </p:cNvSpPr>
          <p:nvPr/>
        </p:nvSpPr>
        <p:spPr bwMode="auto">
          <a:xfrm>
            <a:off x="251520" y="774736"/>
            <a:ext cx="8712968" cy="59467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sz="1400" kern="0" dirty="0" smtClean="0">
                <a:latin typeface="Calibri" pitchFamily="34" charset="0"/>
              </a:rPr>
              <a:t>Summary mini-study and </a:t>
            </a:r>
            <a:r>
              <a:rPr lang="en-US" sz="1400" kern="0" dirty="0">
                <a:latin typeface="Calibri" pitchFamily="34" charset="0"/>
              </a:rPr>
              <a:t>p</a:t>
            </a:r>
            <a:r>
              <a:rPr lang="en-US" sz="1400" kern="0" dirty="0" smtClean="0">
                <a:latin typeface="Calibri" pitchFamily="34" charset="0"/>
              </a:rPr>
              <a:t>roposal NorDig HEVC extensions HFR </a:t>
            </a:r>
            <a:r>
              <a:rPr lang="en-US" sz="1400" kern="0" dirty="0">
                <a:latin typeface="Calibri" pitchFamily="34" charset="0"/>
              </a:rPr>
              <a:t>+ dynamic HDR</a:t>
            </a:r>
            <a:r>
              <a:rPr lang="en-US" sz="1400" kern="0" dirty="0" smtClean="0">
                <a:latin typeface="Calibri" pitchFamily="34" charset="0"/>
              </a:rPr>
              <a:t>:</a:t>
            </a:r>
          </a:p>
          <a:p>
            <a:pPr marL="285750" indent="-285750" eaLnBrk="0" hangingPunct="0">
              <a:spcBef>
                <a:spcPct val="20000"/>
              </a:spcBef>
              <a:buFont typeface="Arial" panose="020B0604020202020204" pitchFamily="34" charset="0"/>
              <a:buChar char="•"/>
              <a:defRPr/>
            </a:pPr>
            <a:r>
              <a:rPr lang="en-US" sz="1400" kern="0" dirty="0" smtClean="0">
                <a:latin typeface="Calibri" pitchFamily="34" charset="0"/>
              </a:rPr>
              <a:t>dHDR</a:t>
            </a:r>
          </a:p>
          <a:p>
            <a:pPr marL="742950" lvl="1" indent="-285750" eaLnBrk="0" hangingPunct="0">
              <a:spcBef>
                <a:spcPct val="20000"/>
              </a:spcBef>
              <a:buFontTx/>
              <a:buChar char="-"/>
              <a:defRPr/>
            </a:pPr>
            <a:r>
              <a:rPr lang="en-US" sz="1200" kern="0" dirty="0">
                <a:solidFill>
                  <a:schemeClr val="bg1">
                    <a:lumMod val="50000"/>
                  </a:schemeClr>
                </a:solidFill>
                <a:latin typeface="Calibri" pitchFamily="34" charset="0"/>
              </a:rPr>
              <a:t>DVB </a:t>
            </a:r>
            <a:r>
              <a:rPr lang="en-US" sz="1200" kern="0" dirty="0" smtClean="0">
                <a:solidFill>
                  <a:schemeClr val="bg1">
                    <a:lumMod val="50000"/>
                  </a:schemeClr>
                </a:solidFill>
                <a:latin typeface="Calibri" pitchFamily="34" charset="0"/>
              </a:rPr>
              <a:t>still working, three formats, </a:t>
            </a:r>
          </a:p>
          <a:p>
            <a:pPr marL="742950" lvl="1" indent="-285750" eaLnBrk="0" hangingPunct="0">
              <a:spcBef>
                <a:spcPct val="20000"/>
              </a:spcBef>
              <a:buFontTx/>
              <a:buChar char="-"/>
              <a:defRPr/>
            </a:pPr>
            <a:r>
              <a:rPr lang="en-US" sz="1200" kern="0" dirty="0" smtClean="0">
                <a:solidFill>
                  <a:schemeClr val="bg1">
                    <a:lumMod val="50000"/>
                  </a:schemeClr>
                </a:solidFill>
                <a:latin typeface="Calibri" pitchFamily="34" charset="0"/>
              </a:rPr>
              <a:t>no result f comparing, coming/already in several TV sets to some degree (not as DVB specified),</a:t>
            </a:r>
          </a:p>
          <a:p>
            <a:pPr marL="742950" lvl="1" indent="-285750" eaLnBrk="0" hangingPunct="0">
              <a:spcBef>
                <a:spcPct val="20000"/>
              </a:spcBef>
              <a:buFontTx/>
              <a:buChar char="-"/>
              <a:defRPr/>
            </a:pPr>
            <a:r>
              <a:rPr lang="en-US" sz="1200" kern="0" dirty="0" smtClean="0">
                <a:solidFill>
                  <a:schemeClr val="bg1">
                    <a:lumMod val="50000"/>
                  </a:schemeClr>
                </a:solidFill>
                <a:latin typeface="Calibri" pitchFamily="34" charset="0"/>
              </a:rPr>
              <a:t>Service </a:t>
            </a:r>
            <a:r>
              <a:rPr lang="en-US" sz="1200" kern="0" dirty="0">
                <a:solidFill>
                  <a:schemeClr val="bg1">
                    <a:lumMod val="50000"/>
                  </a:schemeClr>
                </a:solidFill>
                <a:latin typeface="Calibri" pitchFamily="34" charset="0"/>
              </a:rPr>
              <a:t>plans in </a:t>
            </a:r>
            <a:r>
              <a:rPr lang="en-US" sz="1200" kern="0" dirty="0" smtClean="0">
                <a:solidFill>
                  <a:schemeClr val="bg1">
                    <a:lumMod val="50000"/>
                  </a:schemeClr>
                </a:solidFill>
                <a:latin typeface="Calibri" pitchFamily="34" charset="0"/>
              </a:rPr>
              <a:t>Europe: broadcast: no info, several considering, live broadcast trials been made in France and Spain. (OTT already on-air)  </a:t>
            </a:r>
            <a:endParaRPr lang="en-US" sz="1200" kern="0" dirty="0">
              <a:solidFill>
                <a:schemeClr val="bg1">
                  <a:lumMod val="50000"/>
                </a:schemeClr>
              </a:solidFill>
              <a:latin typeface="Calibri" pitchFamily="34" charset="0"/>
            </a:endParaRPr>
          </a:p>
          <a:p>
            <a:pPr marL="742950" lvl="1" indent="-285750" eaLnBrk="0" hangingPunct="0">
              <a:spcBef>
                <a:spcPct val="20000"/>
              </a:spcBef>
              <a:buFontTx/>
              <a:buChar char="-"/>
              <a:defRPr/>
            </a:pPr>
            <a:r>
              <a:rPr lang="en-US" sz="1200" kern="0" dirty="0">
                <a:solidFill>
                  <a:schemeClr val="bg1">
                    <a:lumMod val="50000"/>
                  </a:schemeClr>
                </a:solidFill>
                <a:latin typeface="Calibri" pitchFamily="34" charset="0"/>
              </a:rPr>
              <a:t>NorDig Broadcasters: </a:t>
            </a:r>
            <a:r>
              <a:rPr lang="en-US" sz="1200" kern="0" dirty="0" smtClean="0">
                <a:solidFill>
                  <a:schemeClr val="bg1">
                    <a:lumMod val="50000"/>
                  </a:schemeClr>
                </a:solidFill>
                <a:latin typeface="Calibri" pitchFamily="34" charset="0"/>
              </a:rPr>
              <a:t>high interest from broadcasters </a:t>
            </a:r>
            <a:r>
              <a:rPr lang="en-US" sz="1100" kern="0" dirty="0" smtClean="0">
                <a:solidFill>
                  <a:schemeClr val="bg1">
                    <a:lumMod val="50000"/>
                  </a:schemeClr>
                </a:solidFill>
                <a:latin typeface="Calibri" pitchFamily="34" charset="0"/>
              </a:rPr>
              <a:t>(for usage in some program events, like drama productions)</a:t>
            </a:r>
            <a:r>
              <a:rPr lang="en-US" sz="1200" kern="0" dirty="0" smtClean="0">
                <a:solidFill>
                  <a:schemeClr val="bg1">
                    <a:lumMod val="50000"/>
                  </a:schemeClr>
                </a:solidFill>
                <a:latin typeface="Calibri" pitchFamily="34" charset="0"/>
              </a:rPr>
              <a:t> </a:t>
            </a:r>
            <a:endParaRPr lang="en-US" sz="1200" kern="0" dirty="0">
              <a:solidFill>
                <a:schemeClr val="bg1">
                  <a:lumMod val="50000"/>
                </a:schemeClr>
              </a:solidFill>
              <a:latin typeface="Calibri" pitchFamily="34" charset="0"/>
            </a:endParaRPr>
          </a:p>
          <a:p>
            <a:pPr marL="742950" lvl="1" indent="-285750" eaLnBrk="0" hangingPunct="0">
              <a:spcBef>
                <a:spcPct val="20000"/>
              </a:spcBef>
              <a:buFontTx/>
              <a:buChar char="-"/>
              <a:defRPr/>
            </a:pPr>
            <a:r>
              <a:rPr lang="en-US" sz="1200" b="1" kern="0" dirty="0" smtClean="0">
                <a:latin typeface="Calibri" pitchFamily="34" charset="0"/>
              </a:rPr>
              <a:t>Proposal</a:t>
            </a:r>
            <a:r>
              <a:rPr lang="en-US" sz="1200" kern="0" dirty="0" smtClean="0">
                <a:latin typeface="Calibri" pitchFamily="34" charset="0"/>
              </a:rPr>
              <a:t> (from NorDig video, </a:t>
            </a:r>
            <a:r>
              <a:rPr lang="en-US" sz="1050" kern="0" dirty="0" smtClean="0">
                <a:latin typeface="Calibri" pitchFamily="34" charset="0"/>
              </a:rPr>
              <a:t>not one common view inside video group</a:t>
            </a:r>
            <a:r>
              <a:rPr lang="en-US" sz="1200" kern="0" dirty="0" smtClean="0">
                <a:latin typeface="Calibri" pitchFamily="34" charset="0"/>
              </a:rPr>
              <a:t>):  </a:t>
            </a:r>
          </a:p>
          <a:p>
            <a:pPr marL="1200150" lvl="2" indent="-285750" eaLnBrk="0" hangingPunct="0">
              <a:spcBef>
                <a:spcPct val="20000"/>
              </a:spcBef>
              <a:buFontTx/>
              <a:buChar char="-"/>
              <a:defRPr/>
            </a:pPr>
            <a:r>
              <a:rPr lang="en-GB" sz="1200" kern="0" dirty="0">
                <a:latin typeface="Calibri" pitchFamily="34" charset="0"/>
              </a:rPr>
              <a:t>NorDig should collect from members/broadcasters service plans and intensions and </a:t>
            </a:r>
            <a:r>
              <a:rPr lang="en-GB" sz="1100" kern="0" dirty="0">
                <a:latin typeface="Calibri" pitchFamily="34" charset="0"/>
              </a:rPr>
              <a:t>(regularly)</a:t>
            </a:r>
            <a:r>
              <a:rPr lang="en-GB" sz="1200" kern="0" dirty="0">
                <a:latin typeface="Calibri" pitchFamily="34" charset="0"/>
              </a:rPr>
              <a:t> present it the Industry </a:t>
            </a:r>
            <a:r>
              <a:rPr lang="en-US" sz="1400" kern="0" dirty="0">
                <a:latin typeface="Calibri" pitchFamily="34" charset="0"/>
              </a:rPr>
              <a:t>  </a:t>
            </a:r>
            <a:r>
              <a:rPr lang="en-US" sz="1200" kern="0" dirty="0" smtClean="0">
                <a:solidFill>
                  <a:srgbClr val="0070C0"/>
                </a:solidFill>
                <a:latin typeface="Calibri" pitchFamily="34" charset="0"/>
              </a:rPr>
              <a:t>- AP Olli/Excom to investigate w members interest and service plans</a:t>
            </a:r>
            <a:endParaRPr lang="en-US" sz="1200" kern="0" dirty="0" smtClean="0">
              <a:solidFill>
                <a:srgbClr val="0070C0"/>
              </a:solidFill>
              <a:latin typeface="Calibri" pitchFamily="34" charset="0"/>
            </a:endParaRPr>
          </a:p>
          <a:p>
            <a:pPr marL="1200150" lvl="2" indent="-285750" eaLnBrk="0" hangingPunct="0">
              <a:spcBef>
                <a:spcPct val="20000"/>
              </a:spcBef>
              <a:buFontTx/>
              <a:buChar char="-"/>
              <a:defRPr/>
            </a:pPr>
            <a:r>
              <a:rPr lang="en-US" sz="1200" kern="0" dirty="0" smtClean="0">
                <a:latin typeface="Calibri" pitchFamily="34" charset="0"/>
              </a:rPr>
              <a:t>IRD spec/</a:t>
            </a:r>
            <a:r>
              <a:rPr lang="en-US" sz="1200" kern="0" dirty="0" err="1" smtClean="0">
                <a:latin typeface="Calibri" pitchFamily="34" charset="0"/>
              </a:rPr>
              <a:t>TestPlan</a:t>
            </a:r>
            <a:r>
              <a:rPr lang="en-US" sz="1200" kern="0" dirty="0" smtClean="0">
                <a:latin typeface="Calibri" pitchFamily="34" charset="0"/>
              </a:rPr>
              <a:t>/</a:t>
            </a:r>
            <a:r>
              <a:rPr lang="en-US" sz="1200" kern="0" dirty="0" err="1" smtClean="0">
                <a:latin typeface="Calibri" pitchFamily="34" charset="0"/>
              </a:rPr>
              <a:t>RoO</a:t>
            </a:r>
            <a:r>
              <a:rPr lang="en-US" sz="1200" kern="0" dirty="0" smtClean="0">
                <a:latin typeface="Calibri" pitchFamily="34" charset="0"/>
              </a:rPr>
              <a:t> spec: either </a:t>
            </a:r>
            <a:r>
              <a:rPr lang="en-US" sz="1100" kern="0" dirty="0">
                <a:latin typeface="Calibri" pitchFamily="34" charset="0"/>
              </a:rPr>
              <a:t>(Excom to choose one of below or something else</a:t>
            </a:r>
            <a:r>
              <a:rPr lang="en-US" sz="1100" kern="0" dirty="0" smtClean="0">
                <a:latin typeface="Calibri" pitchFamily="34" charset="0"/>
              </a:rPr>
              <a:t>)  </a:t>
            </a:r>
            <a:endParaRPr lang="en-US" sz="1200" kern="0" dirty="0" smtClean="0">
              <a:latin typeface="Calibri" pitchFamily="34" charset="0"/>
            </a:endParaRPr>
          </a:p>
          <a:p>
            <a:pPr marL="1657350" lvl="3" indent="-285750" eaLnBrk="0" hangingPunct="0">
              <a:spcBef>
                <a:spcPct val="20000"/>
              </a:spcBef>
              <a:buFontTx/>
              <a:buChar char="-"/>
              <a:defRPr/>
            </a:pPr>
            <a:r>
              <a:rPr lang="en-US" sz="1200" kern="0" dirty="0" smtClean="0">
                <a:latin typeface="Calibri" pitchFamily="34" charset="0"/>
              </a:rPr>
              <a:t>wait (do nothing now) or</a:t>
            </a:r>
          </a:p>
          <a:p>
            <a:pPr marL="1657350" lvl="3" indent="-285750" eaLnBrk="0" hangingPunct="0">
              <a:spcBef>
                <a:spcPct val="20000"/>
              </a:spcBef>
              <a:buFontTx/>
              <a:buChar char="-"/>
              <a:defRPr/>
            </a:pPr>
            <a:r>
              <a:rPr lang="en-US" sz="1200" kern="0" dirty="0" smtClean="0">
                <a:latin typeface="Calibri" pitchFamily="34" charset="0"/>
              </a:rPr>
              <a:t>NorDig T/video group study more, report back in Oct 2019 or </a:t>
            </a:r>
          </a:p>
          <a:p>
            <a:pPr marL="1657350" lvl="3" indent="-285750" eaLnBrk="0" hangingPunct="0">
              <a:spcBef>
                <a:spcPct val="20000"/>
              </a:spcBef>
              <a:buFontTx/>
              <a:buChar char="-"/>
              <a:defRPr/>
            </a:pPr>
            <a:r>
              <a:rPr lang="en-US" sz="1200" strike="sngStrike" kern="0" dirty="0" smtClean="0">
                <a:latin typeface="Calibri" pitchFamily="34" charset="0"/>
              </a:rPr>
              <a:t>to Oct 2019 prepare proposal for IRD spec update and then that only edit a minimum of text referring to DVB specifications dHDR </a:t>
            </a:r>
            <a:r>
              <a:rPr lang="en-US" sz="1100" strike="sngStrike" kern="0" dirty="0" smtClean="0">
                <a:latin typeface="Calibri" pitchFamily="34" charset="0"/>
              </a:rPr>
              <a:t>(not select one of DVB’s dHDR format)</a:t>
            </a:r>
            <a:r>
              <a:rPr lang="en-US" sz="1200" strike="sngStrike" kern="0" dirty="0" smtClean="0">
                <a:latin typeface="Calibri" pitchFamily="34" charset="0"/>
              </a:rPr>
              <a:t>, as an optional capability to existing HEVC IRD “profile” </a:t>
            </a:r>
            <a:r>
              <a:rPr lang="en-US" sz="1100" strike="sngStrike" kern="0" dirty="0" smtClean="0">
                <a:latin typeface="Calibri" pitchFamily="34" charset="0"/>
              </a:rPr>
              <a:t>(not as new NorDig dHDR IRD “profile”)</a:t>
            </a:r>
            <a:r>
              <a:rPr lang="en-US" sz="1200" strike="sngStrike" kern="0" dirty="0" smtClean="0">
                <a:latin typeface="Calibri" pitchFamily="34" charset="0"/>
              </a:rPr>
              <a:t>, update other relevant IRD parts to handle dHDR </a:t>
            </a:r>
            <a:r>
              <a:rPr lang="en-US" sz="1100" strike="sngStrike" kern="0" dirty="0" smtClean="0">
                <a:latin typeface="Calibri" pitchFamily="34" charset="0"/>
              </a:rPr>
              <a:t>(like HDMI EDID handshaking and mapping, SI </a:t>
            </a:r>
            <a:r>
              <a:rPr lang="en-US" sz="1100" strike="sngStrike" kern="0" dirty="0" err="1" smtClean="0">
                <a:latin typeface="Calibri" pitchFamily="34" charset="0"/>
              </a:rPr>
              <a:t>etc</a:t>
            </a:r>
            <a:r>
              <a:rPr lang="en-US" sz="1100" strike="sngStrike" kern="0" dirty="0" smtClean="0">
                <a:latin typeface="Calibri" pitchFamily="34" charset="0"/>
              </a:rPr>
              <a:t>)</a:t>
            </a:r>
            <a:r>
              <a:rPr lang="en-US" sz="1200" strike="sngStrike" kern="0" dirty="0" smtClean="0">
                <a:latin typeface="Calibri" pitchFamily="34" charset="0"/>
              </a:rPr>
              <a:t>, clean up IRD spec </a:t>
            </a:r>
            <a:r>
              <a:rPr lang="en-US" sz="1200" strike="sngStrike" kern="0" dirty="0" smtClean="0">
                <a:solidFill>
                  <a:srgbClr val="C00000"/>
                </a:solidFill>
                <a:latin typeface="Calibri" pitchFamily="34" charset="0"/>
              </a:rPr>
              <a:t>&lt;this would partly conflict with NorDig commercial requirement of avoiding toolbox&gt; </a:t>
            </a:r>
            <a:endParaRPr lang="en-US" sz="1200" strike="sngStrike" kern="0" dirty="0" smtClean="0">
              <a:solidFill>
                <a:srgbClr val="C00000"/>
              </a:solidFill>
              <a:latin typeface="Calibri" pitchFamily="34" charset="0"/>
            </a:endParaRPr>
          </a:p>
          <a:p>
            <a:pPr marL="742950" lvl="1" indent="-285750" eaLnBrk="0" hangingPunct="0">
              <a:spcBef>
                <a:spcPct val="20000"/>
              </a:spcBef>
              <a:buFontTx/>
              <a:buChar char="-"/>
              <a:defRPr/>
            </a:pPr>
            <a:r>
              <a:rPr lang="en-US" sz="1200" kern="0" dirty="0" smtClean="0">
                <a:solidFill>
                  <a:srgbClr val="0070C0"/>
                </a:solidFill>
                <a:latin typeface="Calibri" pitchFamily="34" charset="0"/>
              </a:rPr>
              <a:t>Excom: if possible study more (not highest </a:t>
            </a:r>
            <a:r>
              <a:rPr lang="en-US" sz="1200" kern="0" dirty="0" err="1" smtClean="0">
                <a:solidFill>
                  <a:srgbClr val="0070C0"/>
                </a:solidFill>
                <a:latin typeface="Calibri" pitchFamily="34" charset="0"/>
              </a:rPr>
              <a:t>prio</a:t>
            </a:r>
            <a:r>
              <a:rPr lang="en-US" sz="1200" kern="0" dirty="0" smtClean="0">
                <a:solidFill>
                  <a:srgbClr val="0070C0"/>
                </a:solidFill>
                <a:latin typeface="Calibri" pitchFamily="34" charset="0"/>
              </a:rPr>
              <a:t> before Olli/Excom report back members plans/interest, too early to start drafting)</a:t>
            </a:r>
          </a:p>
          <a:p>
            <a:pPr marL="742950" lvl="1" indent="-285750" eaLnBrk="0" hangingPunct="0">
              <a:spcBef>
                <a:spcPct val="20000"/>
              </a:spcBef>
              <a:buFontTx/>
              <a:buChar char="-"/>
              <a:defRPr/>
            </a:pPr>
            <a:r>
              <a:rPr lang="en-GB" sz="1200" kern="0" dirty="0" smtClean="0">
                <a:solidFill>
                  <a:srgbClr val="0070C0"/>
                </a:solidFill>
                <a:latin typeface="Calibri" pitchFamily="34" charset="0"/>
              </a:rPr>
              <a:t>Excom: Commercial requirement should be updated </a:t>
            </a:r>
            <a:r>
              <a:rPr lang="en-GB" sz="1000" kern="0" dirty="0" smtClean="0">
                <a:solidFill>
                  <a:srgbClr val="0070C0"/>
                </a:solidFill>
                <a:latin typeface="Calibri" pitchFamily="34" charset="0"/>
              </a:rPr>
              <a:t>(old commercial requirements used during HEVC &amp; NGA process 2017-2018)</a:t>
            </a:r>
            <a:endParaRPr lang="en-GB" sz="1200" kern="0" dirty="0" smtClean="0">
              <a:solidFill>
                <a:srgbClr val="0070C0"/>
              </a:solidFill>
              <a:latin typeface="Calibri" pitchFamily="34" charset="0"/>
            </a:endParaRPr>
          </a:p>
          <a:p>
            <a:pPr marL="285750" indent="-285750" eaLnBrk="0" hangingPunct="0">
              <a:spcBef>
                <a:spcPct val="20000"/>
              </a:spcBef>
              <a:buFont typeface="Arial" panose="020B0604020202020204" pitchFamily="34" charset="0"/>
              <a:buChar char="•"/>
              <a:defRPr/>
            </a:pPr>
            <a:r>
              <a:rPr lang="en-US" sz="1400" kern="0" dirty="0" smtClean="0">
                <a:latin typeface="Calibri" pitchFamily="34" charset="0"/>
              </a:rPr>
              <a:t>HFR </a:t>
            </a:r>
            <a:endParaRPr lang="en-US" sz="1400" kern="0" dirty="0">
              <a:latin typeface="Calibri" pitchFamily="34" charset="0"/>
            </a:endParaRPr>
          </a:p>
          <a:p>
            <a:pPr marL="742950" lvl="1" indent="-285750" eaLnBrk="0" hangingPunct="0">
              <a:spcBef>
                <a:spcPct val="20000"/>
              </a:spcBef>
              <a:buFontTx/>
              <a:buChar char="-"/>
              <a:defRPr/>
            </a:pPr>
            <a:r>
              <a:rPr lang="en-US" sz="1200" kern="0" dirty="0">
                <a:solidFill>
                  <a:schemeClr val="bg1">
                    <a:lumMod val="50000"/>
                  </a:schemeClr>
                </a:solidFill>
                <a:latin typeface="Calibri" pitchFamily="34" charset="0"/>
              </a:rPr>
              <a:t>DVB finalized specs, two alts (single and dual PIDs), </a:t>
            </a:r>
            <a:endParaRPr lang="en-US" sz="1200" kern="0" dirty="0" smtClean="0">
              <a:solidFill>
                <a:schemeClr val="bg1">
                  <a:lumMod val="50000"/>
                </a:schemeClr>
              </a:solidFill>
              <a:latin typeface="Calibri" pitchFamily="34" charset="0"/>
            </a:endParaRPr>
          </a:p>
          <a:p>
            <a:pPr marL="742950" lvl="1" indent="-285750" eaLnBrk="0" hangingPunct="0">
              <a:spcBef>
                <a:spcPct val="20000"/>
              </a:spcBef>
              <a:buFontTx/>
              <a:buChar char="-"/>
              <a:defRPr/>
            </a:pPr>
            <a:r>
              <a:rPr lang="en-US" sz="1200" kern="0" dirty="0" smtClean="0">
                <a:solidFill>
                  <a:schemeClr val="bg1">
                    <a:lumMod val="50000"/>
                  </a:schemeClr>
                </a:solidFill>
                <a:latin typeface="Calibri" pitchFamily="34" charset="0"/>
              </a:rPr>
              <a:t>no </a:t>
            </a:r>
            <a:r>
              <a:rPr lang="en-US" sz="1200" kern="0" dirty="0">
                <a:solidFill>
                  <a:schemeClr val="bg1">
                    <a:lumMod val="50000"/>
                  </a:schemeClr>
                </a:solidFill>
                <a:latin typeface="Calibri" pitchFamily="34" charset="0"/>
              </a:rPr>
              <a:t>result yet comparing efficiency, as now big/costly item for IRDs, </a:t>
            </a:r>
          </a:p>
          <a:p>
            <a:pPr marL="742950" lvl="1" indent="-285750" eaLnBrk="0" hangingPunct="0">
              <a:spcBef>
                <a:spcPct val="20000"/>
              </a:spcBef>
              <a:buFontTx/>
              <a:buChar char="-"/>
              <a:defRPr/>
            </a:pPr>
            <a:r>
              <a:rPr lang="en-US" sz="1200" kern="0" dirty="0">
                <a:solidFill>
                  <a:schemeClr val="bg1">
                    <a:lumMod val="50000"/>
                  </a:schemeClr>
                </a:solidFill>
                <a:latin typeface="Calibri" pitchFamily="34" charset="0"/>
              </a:rPr>
              <a:t>Service plans in Europe: </a:t>
            </a:r>
            <a:r>
              <a:rPr lang="en-US" sz="1200" kern="0" dirty="0" smtClean="0">
                <a:solidFill>
                  <a:schemeClr val="bg1">
                    <a:lumMod val="50000"/>
                  </a:schemeClr>
                </a:solidFill>
                <a:latin typeface="Calibri" pitchFamily="34" charset="0"/>
              </a:rPr>
              <a:t>not aware of </a:t>
            </a:r>
          </a:p>
          <a:p>
            <a:pPr marL="742950" lvl="1" indent="-285750" eaLnBrk="0" hangingPunct="0">
              <a:spcBef>
                <a:spcPct val="20000"/>
              </a:spcBef>
              <a:buFontTx/>
              <a:buChar char="-"/>
              <a:defRPr/>
            </a:pPr>
            <a:r>
              <a:rPr lang="en-US" sz="1200" kern="0" dirty="0" smtClean="0">
                <a:solidFill>
                  <a:schemeClr val="bg1">
                    <a:lumMod val="50000"/>
                  </a:schemeClr>
                </a:solidFill>
                <a:latin typeface="Calibri" pitchFamily="34" charset="0"/>
              </a:rPr>
              <a:t>NorDig </a:t>
            </a:r>
            <a:r>
              <a:rPr lang="en-US" sz="1200" kern="0" dirty="0">
                <a:solidFill>
                  <a:schemeClr val="bg1">
                    <a:lumMod val="50000"/>
                  </a:schemeClr>
                </a:solidFill>
                <a:latin typeface="Calibri" pitchFamily="34" charset="0"/>
              </a:rPr>
              <a:t>Broadcasters: </a:t>
            </a:r>
            <a:r>
              <a:rPr lang="en-US" sz="1200" kern="0" dirty="0" smtClean="0">
                <a:solidFill>
                  <a:schemeClr val="bg1">
                    <a:lumMod val="50000"/>
                  </a:schemeClr>
                </a:solidFill>
                <a:latin typeface="Calibri" pitchFamily="34" charset="0"/>
              </a:rPr>
              <a:t>low </a:t>
            </a:r>
            <a:r>
              <a:rPr lang="en-US" sz="1200" kern="0" dirty="0">
                <a:solidFill>
                  <a:schemeClr val="bg1">
                    <a:lumMod val="50000"/>
                  </a:schemeClr>
                </a:solidFill>
                <a:latin typeface="Calibri" pitchFamily="34" charset="0"/>
              </a:rPr>
              <a:t>interest right now</a:t>
            </a:r>
          </a:p>
          <a:p>
            <a:pPr marL="742950" lvl="1" indent="-285750" eaLnBrk="0" hangingPunct="0">
              <a:spcBef>
                <a:spcPct val="20000"/>
              </a:spcBef>
              <a:buFontTx/>
              <a:buChar char="-"/>
              <a:defRPr/>
            </a:pPr>
            <a:r>
              <a:rPr lang="en-US" sz="1200" b="1" kern="0" dirty="0" smtClean="0">
                <a:solidFill>
                  <a:schemeClr val="bg1">
                    <a:lumMod val="50000"/>
                  </a:schemeClr>
                </a:solidFill>
                <a:latin typeface="Calibri" pitchFamily="34" charset="0"/>
              </a:rPr>
              <a:t>Proposal</a:t>
            </a:r>
            <a:r>
              <a:rPr lang="en-US" sz="1200" kern="0" dirty="0" smtClean="0">
                <a:solidFill>
                  <a:schemeClr val="bg1">
                    <a:lumMod val="50000"/>
                  </a:schemeClr>
                </a:solidFill>
                <a:latin typeface="Calibri" pitchFamily="34" charset="0"/>
              </a:rPr>
              <a:t> (from NorDig video): postpone </a:t>
            </a:r>
            <a:r>
              <a:rPr lang="en-US" sz="1200" kern="0" dirty="0">
                <a:solidFill>
                  <a:schemeClr val="bg1">
                    <a:lumMod val="50000"/>
                  </a:schemeClr>
                </a:solidFill>
                <a:latin typeface="Calibri" pitchFamily="34" charset="0"/>
              </a:rPr>
              <a:t>2y then </a:t>
            </a:r>
            <a:r>
              <a:rPr lang="en-US" sz="1200" kern="0" dirty="0" smtClean="0">
                <a:solidFill>
                  <a:schemeClr val="bg1">
                    <a:lumMod val="50000"/>
                  </a:schemeClr>
                </a:solidFill>
                <a:latin typeface="Calibri" pitchFamily="34" charset="0"/>
              </a:rPr>
              <a:t>revisit (clean up IRD spec</a:t>
            </a:r>
            <a:r>
              <a:rPr lang="en-US" sz="1200" kern="0" dirty="0" smtClean="0">
                <a:solidFill>
                  <a:schemeClr val="bg1">
                    <a:lumMod val="50000"/>
                  </a:schemeClr>
                </a:solidFill>
                <a:latin typeface="Calibri" pitchFamily="34" charset="0"/>
              </a:rPr>
              <a:t>)</a:t>
            </a:r>
          </a:p>
          <a:p>
            <a:pPr marL="742950" lvl="1" indent="-285750" eaLnBrk="0" hangingPunct="0">
              <a:spcBef>
                <a:spcPct val="20000"/>
              </a:spcBef>
              <a:buFontTx/>
              <a:buChar char="-"/>
              <a:defRPr/>
            </a:pPr>
            <a:r>
              <a:rPr lang="en-US" sz="1200" kern="0" dirty="0" smtClean="0">
                <a:solidFill>
                  <a:srgbClr val="0070C0"/>
                </a:solidFill>
                <a:latin typeface="Calibri" pitchFamily="34" charset="0"/>
              </a:rPr>
              <a:t>Excom: OK as proposed, postpone 2y then revisit (clean up IRD spec)</a:t>
            </a:r>
            <a:endParaRPr lang="en-US" sz="1400" kern="0" dirty="0">
              <a:solidFill>
                <a:srgbClr val="0070C0"/>
              </a:solidFill>
              <a:latin typeface="Calibri" pitchFamily="34" charset="0"/>
            </a:endParaRPr>
          </a:p>
          <a:p>
            <a:pPr marL="285750" indent="-285750" eaLnBrk="0" hangingPunct="0">
              <a:spcBef>
                <a:spcPct val="20000"/>
              </a:spcBef>
              <a:buFont typeface="Arial" panose="020B0604020202020204" pitchFamily="34" charset="0"/>
              <a:buChar char="•"/>
              <a:defRPr/>
            </a:pPr>
            <a:endParaRPr lang="en-US" sz="1400" kern="0" dirty="0" smtClean="0">
              <a:latin typeface="Calibri" pitchFamily="34" charset="0"/>
            </a:endParaRPr>
          </a:p>
        </p:txBody>
      </p:sp>
    </p:spTree>
    <p:extLst>
      <p:ext uri="{BB962C8B-B14F-4D97-AF65-F5344CB8AC3E}">
        <p14:creationId xmlns:p14="http://schemas.microsoft.com/office/powerpoint/2010/main" val="13633643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a:t>
            </a:r>
            <a:r>
              <a:rPr lang="en-US" sz="2000" b="1" dirty="0"/>
              <a:t>HbbTV and NorDig EPG/Event info</a:t>
            </a:r>
            <a:r>
              <a:rPr lang="en-US" b="1" dirty="0"/>
              <a:t/>
            </a:r>
            <a:br>
              <a:rPr lang="en-US" b="1" dirty="0"/>
            </a:b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16</a:t>
            </a:fld>
            <a:endParaRPr lang="en-US" dirty="0"/>
          </a:p>
        </p:txBody>
      </p:sp>
      <p:sp>
        <p:nvSpPr>
          <p:cNvPr id="5" name="Content Placeholder 4"/>
          <p:cNvSpPr>
            <a:spLocks noGrp="1"/>
          </p:cNvSpPr>
          <p:nvPr>
            <p:ph idx="1"/>
          </p:nvPr>
        </p:nvSpPr>
        <p:spPr>
          <a:xfrm>
            <a:off x="1043608" y="779218"/>
            <a:ext cx="7776864" cy="5314078"/>
          </a:xfrm>
        </p:spPr>
        <p:txBody>
          <a:bodyPr/>
          <a:lstStyle/>
          <a:p>
            <a:pPr marL="0" indent="0">
              <a:buNone/>
            </a:pPr>
            <a:r>
              <a:rPr lang="en-US" sz="1800" u="sng" dirty="0"/>
              <a:t>HbbTV status:</a:t>
            </a:r>
            <a:endParaRPr lang="sv-SE" sz="1800" u="sng" dirty="0"/>
          </a:p>
          <a:p>
            <a:r>
              <a:rPr lang="en-US" sz="1600" dirty="0" smtClean="0"/>
              <a:t>NorDig IRD spec v3.1: HbbTV v2.0.2 (latest available)</a:t>
            </a:r>
          </a:p>
          <a:p>
            <a:r>
              <a:rPr lang="en-US" sz="1600" dirty="0" smtClean="0"/>
              <a:t>NorDig Test Plan: test tasks now updated in Test Plan v3.1 proposal  </a:t>
            </a:r>
            <a:endParaRPr lang="en-US" sz="1600" dirty="0"/>
          </a:p>
          <a:p>
            <a:r>
              <a:rPr lang="en-US" sz="1600" dirty="0" smtClean="0"/>
              <a:t>NorDig HbbTV meeting at </a:t>
            </a:r>
            <a:r>
              <a:rPr lang="en-US" sz="1600" dirty="0" err="1" smtClean="0"/>
              <a:t>Digita’s</a:t>
            </a:r>
            <a:r>
              <a:rPr lang="en-US" sz="1600" dirty="0" smtClean="0"/>
              <a:t> HbbTV </a:t>
            </a:r>
            <a:r>
              <a:rPr lang="en-US" sz="1600" dirty="0" err="1" smtClean="0"/>
              <a:t>plugfest</a:t>
            </a:r>
            <a:r>
              <a:rPr lang="en-US" sz="1600" dirty="0" smtClean="0"/>
              <a:t> March 2019 </a:t>
            </a:r>
            <a:endParaRPr lang="en-US" sz="1600" dirty="0" smtClean="0"/>
          </a:p>
          <a:p>
            <a:pPr marL="0" indent="0">
              <a:buNone/>
            </a:pPr>
            <a:r>
              <a:rPr lang="en-US" sz="1600" dirty="0" smtClean="0"/>
              <a:t> </a:t>
            </a:r>
            <a:endParaRPr lang="en-US" sz="1000" dirty="0"/>
          </a:p>
          <a:p>
            <a:pPr marL="0" indent="0">
              <a:buNone/>
            </a:pPr>
            <a:r>
              <a:rPr lang="en-US" sz="1800" u="sng" dirty="0"/>
              <a:t>NorDig EPG group and Event exchange file format:</a:t>
            </a:r>
          </a:p>
          <a:p>
            <a:r>
              <a:rPr lang="en-US" sz="1600" dirty="0"/>
              <a:t>Keep TV Anytime spec up to </a:t>
            </a:r>
            <a:r>
              <a:rPr lang="en-US" sz="1600" dirty="0" smtClean="0"/>
              <a:t>date - developed six </a:t>
            </a:r>
            <a:r>
              <a:rPr lang="en-US" sz="1600" dirty="0"/>
              <a:t>NorDig proposals for updated of </a:t>
            </a:r>
            <a:r>
              <a:rPr lang="en-US" sz="1600" dirty="0" err="1"/>
              <a:t>TVAnytime</a:t>
            </a:r>
            <a:r>
              <a:rPr lang="en-US" sz="1600" dirty="0"/>
              <a:t> spec. final reviewed at ETSI, expected release end March 2019.  </a:t>
            </a:r>
          </a:p>
          <a:p>
            <a:r>
              <a:rPr lang="en-US" sz="1600" dirty="0" smtClean="0"/>
              <a:t>Updated </a:t>
            </a:r>
            <a:r>
              <a:rPr lang="en-US" sz="1600" dirty="0"/>
              <a:t>of guidelines</a:t>
            </a:r>
          </a:p>
          <a:p>
            <a:r>
              <a:rPr lang="en-US" sz="1600" dirty="0"/>
              <a:t>Work to promote / help </a:t>
            </a:r>
            <a:r>
              <a:rPr lang="en-US" sz="1600" dirty="0" err="1"/>
              <a:t>impl</a:t>
            </a:r>
            <a:r>
              <a:rPr lang="en-US" sz="1600" dirty="0"/>
              <a:t> and use of NorDig EPG/event file format</a:t>
            </a:r>
          </a:p>
          <a:p>
            <a:r>
              <a:rPr lang="en-US" sz="1600" dirty="0" smtClean="0"/>
              <a:t>Open </a:t>
            </a:r>
            <a:r>
              <a:rPr lang="en-US" sz="1600" dirty="0"/>
              <a:t>workshop Nov 2018 at TV2DK in Copenhagen, successful  </a:t>
            </a:r>
          </a:p>
          <a:p>
            <a:r>
              <a:rPr lang="en-US" sz="1600" dirty="0"/>
              <a:t>Next open workshop 16. May 2019 at TV2 Norway in Bergen</a:t>
            </a:r>
          </a:p>
          <a:p>
            <a:r>
              <a:rPr lang="en-US" sz="1600" dirty="0"/>
              <a:t>Status of implementation and use of NorDig common EPG/Event metadata exchange format, done or in process: NRK, TV2DK, TV2NO, DR, TDC, Red Be Media.</a:t>
            </a:r>
          </a:p>
          <a:p>
            <a:endParaRPr lang="en-US" sz="1600" dirty="0" smtClean="0"/>
          </a:p>
          <a:p>
            <a:endParaRPr lang="en-US" sz="1600" dirty="0"/>
          </a:p>
          <a:p>
            <a:endParaRPr lang="en-US" sz="1600" dirty="0" smtClean="0"/>
          </a:p>
          <a:p>
            <a:pPr marL="0" indent="0">
              <a:buNone/>
            </a:pPr>
            <a:r>
              <a:rPr lang="en-US" sz="1600" dirty="0" smtClean="0">
                <a:solidFill>
                  <a:srgbClr val="0070C0"/>
                </a:solidFill>
              </a:rPr>
              <a:t>Excom: OK, noted</a:t>
            </a:r>
            <a:endParaRPr lang="en-US" sz="1600" dirty="0">
              <a:solidFill>
                <a:srgbClr val="0070C0"/>
              </a:solidFill>
            </a:endParaRPr>
          </a:p>
        </p:txBody>
      </p:sp>
    </p:spTree>
    <p:extLst>
      <p:ext uri="{BB962C8B-B14F-4D97-AF65-F5344CB8AC3E}">
        <p14:creationId xmlns:p14="http://schemas.microsoft.com/office/powerpoint/2010/main" val="8115713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714467"/>
            <a:ext cx="8435280" cy="5904097"/>
          </a:xfrm>
        </p:spPr>
        <p:txBody>
          <a:bodyPr/>
          <a:lstStyle/>
          <a:p>
            <a:r>
              <a:rPr lang="en-GB" sz="1600" dirty="0"/>
              <a:t>Test Plan v3.1 final draft proposal:</a:t>
            </a:r>
          </a:p>
          <a:p>
            <a:pPr lvl="1">
              <a:spcBef>
                <a:spcPts val="200"/>
              </a:spcBef>
            </a:pPr>
            <a:r>
              <a:rPr lang="en-GB" sz="1200" dirty="0">
                <a:solidFill>
                  <a:schemeClr val="tx1">
                    <a:lumMod val="65000"/>
                    <a:lumOff val="35000"/>
                  </a:schemeClr>
                </a:solidFill>
              </a:rPr>
              <a:t>Now </a:t>
            </a:r>
            <a:r>
              <a:rPr lang="en-GB" sz="1200" dirty="0" smtClean="0">
                <a:solidFill>
                  <a:schemeClr val="tx1">
                    <a:lumMod val="65000"/>
                    <a:lumOff val="35000"/>
                  </a:schemeClr>
                </a:solidFill>
              </a:rPr>
              <a:t>draft010 is 95% ready (presented at Excom meeting)</a:t>
            </a:r>
          </a:p>
          <a:p>
            <a:pPr lvl="1">
              <a:spcBef>
                <a:spcPts val="200"/>
              </a:spcBef>
            </a:pPr>
            <a:r>
              <a:rPr lang="en-US" sz="1100" dirty="0" smtClean="0">
                <a:solidFill>
                  <a:schemeClr val="tx1">
                    <a:lumMod val="65000"/>
                    <a:lumOff val="35000"/>
                  </a:schemeClr>
                </a:solidFill>
              </a:rPr>
              <a:t>(Test group chair Pasi Toiva been too </a:t>
            </a:r>
            <a:r>
              <a:rPr lang="en-US" sz="1100" dirty="0" err="1" smtClean="0">
                <a:solidFill>
                  <a:schemeClr val="tx1">
                    <a:lumMod val="65000"/>
                    <a:lumOff val="35000"/>
                  </a:schemeClr>
                </a:solidFill>
              </a:rPr>
              <a:t>buzy</a:t>
            </a:r>
            <a:r>
              <a:rPr lang="en-US" sz="1100" dirty="0" smtClean="0">
                <a:solidFill>
                  <a:schemeClr val="tx1">
                    <a:lumMod val="65000"/>
                    <a:lumOff val="35000"/>
                  </a:schemeClr>
                </a:solidFill>
              </a:rPr>
              <a:t>, not yet “approved” this candidate)</a:t>
            </a:r>
          </a:p>
          <a:p>
            <a:pPr lvl="1">
              <a:spcBef>
                <a:spcPts val="200"/>
              </a:spcBef>
            </a:pPr>
            <a:r>
              <a:rPr lang="en-US" sz="1400" dirty="0" smtClean="0">
                <a:solidFill>
                  <a:schemeClr val="tx1">
                    <a:lumMod val="65000"/>
                    <a:lumOff val="35000"/>
                  </a:schemeClr>
                </a:solidFill>
              </a:rPr>
              <a:t>MAJOR </a:t>
            </a:r>
            <a:r>
              <a:rPr lang="en-US" sz="1400" dirty="0">
                <a:solidFill>
                  <a:schemeClr val="tx1">
                    <a:lumMod val="65000"/>
                    <a:lumOff val="35000"/>
                  </a:schemeClr>
                </a:solidFill>
              </a:rPr>
              <a:t>update of most parts, from </a:t>
            </a:r>
            <a:r>
              <a:rPr lang="en-US" sz="1400" dirty="0" err="1">
                <a:solidFill>
                  <a:schemeClr val="tx1">
                    <a:lumMod val="65000"/>
                    <a:lumOff val="35000"/>
                  </a:schemeClr>
                </a:solidFill>
              </a:rPr>
              <a:t>TestPlan</a:t>
            </a:r>
            <a:r>
              <a:rPr lang="en-US" sz="1400" dirty="0">
                <a:solidFill>
                  <a:schemeClr val="tx1">
                    <a:lumMod val="65000"/>
                    <a:lumOff val="35000"/>
                  </a:schemeClr>
                </a:solidFill>
              </a:rPr>
              <a:t> v2.6 to this v3.1, </a:t>
            </a:r>
            <a:r>
              <a:rPr lang="en-US" sz="1100" dirty="0">
                <a:solidFill>
                  <a:schemeClr val="tx1">
                    <a:lumMod val="65000"/>
                    <a:lumOff val="35000"/>
                  </a:schemeClr>
                </a:solidFill>
              </a:rPr>
              <a:t>(text update, ref, new requirements </a:t>
            </a:r>
            <a:r>
              <a:rPr lang="en-US" sz="1100" dirty="0" err="1">
                <a:solidFill>
                  <a:schemeClr val="tx1">
                    <a:lumMod val="65000"/>
                    <a:lumOff val="35000"/>
                  </a:schemeClr>
                </a:solidFill>
              </a:rPr>
              <a:t>etc</a:t>
            </a:r>
            <a:r>
              <a:rPr lang="en-US" sz="1100" dirty="0">
                <a:solidFill>
                  <a:schemeClr val="tx1">
                    <a:lumMod val="65000"/>
                    <a:lumOff val="35000"/>
                  </a:schemeClr>
                </a:solidFill>
              </a:rPr>
              <a:t>)</a:t>
            </a:r>
            <a:endParaRPr lang="en-US" sz="1400" dirty="0">
              <a:solidFill>
                <a:schemeClr val="tx1">
                  <a:lumMod val="65000"/>
                  <a:lumOff val="35000"/>
                </a:schemeClr>
              </a:solidFill>
            </a:endParaRPr>
          </a:p>
          <a:p>
            <a:pPr lvl="2">
              <a:spcBef>
                <a:spcPts val="200"/>
              </a:spcBef>
            </a:pPr>
            <a:r>
              <a:rPr lang="en-GB" sz="1200" dirty="0" smtClean="0">
                <a:solidFill>
                  <a:schemeClr val="tx1">
                    <a:lumMod val="65000"/>
                    <a:lumOff val="35000"/>
                  </a:schemeClr>
                </a:solidFill>
              </a:rPr>
              <a:t>Intro, layout </a:t>
            </a:r>
            <a:r>
              <a:rPr lang="en-GB" sz="1200" dirty="0" err="1" smtClean="0">
                <a:solidFill>
                  <a:schemeClr val="tx1">
                    <a:lumMod val="65000"/>
                    <a:lumOff val="35000"/>
                  </a:schemeClr>
                </a:solidFill>
              </a:rPr>
              <a:t>etc</a:t>
            </a:r>
            <a:r>
              <a:rPr lang="en-GB" sz="1200" dirty="0" smtClean="0">
                <a:solidFill>
                  <a:schemeClr val="tx1">
                    <a:lumMod val="65000"/>
                    <a:lumOff val="35000"/>
                  </a:schemeClr>
                </a:solidFill>
              </a:rPr>
              <a:t>: fully updated, new wordings from IRD spec used </a:t>
            </a:r>
            <a:r>
              <a:rPr lang="en-GB" sz="1100" dirty="0" smtClean="0">
                <a:solidFill>
                  <a:schemeClr val="tx1">
                    <a:lumMod val="65000"/>
                    <a:lumOff val="35000"/>
                  </a:schemeClr>
                </a:solidFill>
              </a:rPr>
              <a:t>(variants and extra capabilities)</a:t>
            </a:r>
            <a:r>
              <a:rPr lang="en-GB" sz="1200" dirty="0" smtClean="0">
                <a:solidFill>
                  <a:schemeClr val="tx1">
                    <a:lumMod val="65000"/>
                    <a:lumOff val="35000"/>
                  </a:schemeClr>
                </a:solidFill>
              </a:rPr>
              <a:t> </a:t>
            </a:r>
          </a:p>
          <a:p>
            <a:pPr lvl="2">
              <a:spcBef>
                <a:spcPts val="200"/>
              </a:spcBef>
            </a:pPr>
            <a:r>
              <a:rPr lang="en-GB" sz="1200" dirty="0" err="1" smtClean="0">
                <a:solidFill>
                  <a:schemeClr val="tx1">
                    <a:lumMod val="65000"/>
                    <a:lumOff val="35000"/>
                  </a:schemeClr>
                </a:solidFill>
              </a:rPr>
              <a:t>FrontEnd</a:t>
            </a:r>
            <a:r>
              <a:rPr lang="en-GB" sz="1200" dirty="0" smtClean="0">
                <a:solidFill>
                  <a:schemeClr val="tx1">
                    <a:lumMod val="65000"/>
                    <a:lumOff val="35000"/>
                  </a:schemeClr>
                </a:solidFill>
              </a:rPr>
              <a:t> </a:t>
            </a:r>
            <a:r>
              <a:rPr lang="en-GB" sz="1200" dirty="0">
                <a:solidFill>
                  <a:schemeClr val="tx1">
                    <a:lumMod val="65000"/>
                    <a:lumOff val="35000"/>
                  </a:schemeClr>
                </a:solidFill>
              </a:rPr>
              <a:t>– fully updated </a:t>
            </a:r>
            <a:r>
              <a:rPr lang="en-GB" sz="1100" dirty="0">
                <a:solidFill>
                  <a:schemeClr val="tx1">
                    <a:lumMod val="65000"/>
                    <a:lumOff val="35000"/>
                  </a:schemeClr>
                </a:solidFill>
              </a:rPr>
              <a:t>(</a:t>
            </a:r>
            <a:r>
              <a:rPr lang="en-GB" sz="1100" dirty="0" err="1">
                <a:solidFill>
                  <a:schemeClr val="tx1">
                    <a:lumMod val="65000"/>
                    <a:lumOff val="35000"/>
                  </a:schemeClr>
                </a:solidFill>
              </a:rPr>
              <a:t>incl</a:t>
            </a:r>
            <a:r>
              <a:rPr lang="en-GB" sz="1100" dirty="0">
                <a:solidFill>
                  <a:schemeClr val="tx1">
                    <a:lumMod val="65000"/>
                    <a:lumOff val="35000"/>
                  </a:schemeClr>
                </a:solidFill>
              </a:rPr>
              <a:t> optional parts like -S2X)</a:t>
            </a:r>
          </a:p>
          <a:p>
            <a:pPr lvl="2">
              <a:spcBef>
                <a:spcPts val="200"/>
              </a:spcBef>
            </a:pPr>
            <a:r>
              <a:rPr lang="en-GB" sz="1200" dirty="0">
                <a:solidFill>
                  <a:schemeClr val="tx1">
                    <a:lumMod val="65000"/>
                    <a:lumOff val="35000"/>
                  </a:schemeClr>
                </a:solidFill>
              </a:rPr>
              <a:t>Video/HEVC – </a:t>
            </a:r>
            <a:r>
              <a:rPr lang="en-GB" sz="1200" dirty="0" smtClean="0">
                <a:solidFill>
                  <a:schemeClr val="tx1">
                    <a:lumMod val="65000"/>
                    <a:lumOff val="35000"/>
                  </a:schemeClr>
                </a:solidFill>
              </a:rPr>
              <a:t>fully updated </a:t>
            </a:r>
            <a:endParaRPr lang="en-GB" sz="1200" dirty="0">
              <a:solidFill>
                <a:schemeClr val="tx1">
                  <a:lumMod val="65000"/>
                  <a:lumOff val="35000"/>
                </a:schemeClr>
              </a:solidFill>
            </a:endParaRPr>
          </a:p>
          <a:p>
            <a:pPr lvl="3">
              <a:spcBef>
                <a:spcPts val="200"/>
              </a:spcBef>
            </a:pPr>
            <a:r>
              <a:rPr lang="en-GB" sz="1100" dirty="0">
                <a:solidFill>
                  <a:schemeClr val="tx1">
                    <a:lumMod val="65000"/>
                    <a:lumOff val="35000"/>
                  </a:schemeClr>
                </a:solidFill>
              </a:rPr>
              <a:t>One test task, 6:4 Colorimetry, that in v2.6 been “</a:t>
            </a:r>
            <a:r>
              <a:rPr lang="en-GB" sz="1100" dirty="0" err="1">
                <a:solidFill>
                  <a:schemeClr val="tx1">
                    <a:lumMod val="65000"/>
                    <a:lumOff val="35000"/>
                  </a:schemeClr>
                </a:solidFill>
              </a:rPr>
              <a:t>ToBeDefined</a:t>
            </a:r>
            <a:r>
              <a:rPr lang="en-GB" sz="1100" dirty="0">
                <a:solidFill>
                  <a:schemeClr val="tx1">
                    <a:lumMod val="65000"/>
                    <a:lumOff val="35000"/>
                  </a:schemeClr>
                </a:solidFill>
              </a:rPr>
              <a:t>” still in v3.1 “</a:t>
            </a:r>
            <a:r>
              <a:rPr lang="en-GB" sz="1100" dirty="0" err="1">
                <a:solidFill>
                  <a:schemeClr val="tx1">
                    <a:lumMod val="65000"/>
                    <a:lumOff val="35000"/>
                  </a:schemeClr>
                </a:solidFill>
              </a:rPr>
              <a:t>ToBeDefined</a:t>
            </a:r>
            <a:r>
              <a:rPr lang="en-GB" sz="1100" dirty="0">
                <a:solidFill>
                  <a:schemeClr val="tx1">
                    <a:lumMod val="65000"/>
                    <a:lumOff val="35000"/>
                  </a:schemeClr>
                </a:solidFill>
              </a:rPr>
              <a:t>” due to complexity and time to draft, no concreate proposal presented, proposal to wait with this.</a:t>
            </a:r>
          </a:p>
          <a:p>
            <a:pPr lvl="2">
              <a:spcBef>
                <a:spcPts val="200"/>
              </a:spcBef>
            </a:pPr>
            <a:r>
              <a:rPr lang="en-GB" sz="1200" dirty="0">
                <a:solidFill>
                  <a:schemeClr val="tx1">
                    <a:lumMod val="65000"/>
                    <a:lumOff val="35000"/>
                  </a:schemeClr>
                </a:solidFill>
              </a:rPr>
              <a:t>Audio/NGA – new NGA updated</a:t>
            </a:r>
          </a:p>
          <a:p>
            <a:pPr lvl="3">
              <a:spcBef>
                <a:spcPts val="200"/>
              </a:spcBef>
            </a:pPr>
            <a:r>
              <a:rPr lang="en-GB" sz="1100" dirty="0">
                <a:solidFill>
                  <a:schemeClr val="tx1">
                    <a:lumMod val="65000"/>
                    <a:lumOff val="35000"/>
                  </a:schemeClr>
                </a:solidFill>
              </a:rPr>
              <a:t>Legacy </a:t>
            </a:r>
            <a:r>
              <a:rPr lang="en-GB" sz="1100" dirty="0" smtClean="0">
                <a:solidFill>
                  <a:schemeClr val="tx1">
                    <a:lumMod val="65000"/>
                    <a:lumOff val="35000"/>
                  </a:schemeClr>
                </a:solidFill>
              </a:rPr>
              <a:t>audio test </a:t>
            </a:r>
            <a:r>
              <a:rPr lang="en-GB" sz="1100" dirty="0">
                <a:solidFill>
                  <a:schemeClr val="tx1">
                    <a:lumMod val="65000"/>
                    <a:lumOff val="35000"/>
                  </a:schemeClr>
                </a:solidFill>
              </a:rPr>
              <a:t>tasks not fully updated regarding ref and other minor changes</a:t>
            </a:r>
          </a:p>
          <a:p>
            <a:pPr lvl="2">
              <a:spcBef>
                <a:spcPts val="200"/>
              </a:spcBef>
            </a:pPr>
            <a:r>
              <a:rPr lang="en-GB" sz="1200" dirty="0">
                <a:solidFill>
                  <a:schemeClr val="tx1">
                    <a:lumMod val="65000"/>
                    <a:lumOff val="35000"/>
                  </a:schemeClr>
                </a:solidFill>
              </a:rPr>
              <a:t>Subtitling/TTML – fully updated</a:t>
            </a:r>
          </a:p>
          <a:p>
            <a:pPr lvl="2">
              <a:spcBef>
                <a:spcPts val="200"/>
              </a:spcBef>
            </a:pPr>
            <a:r>
              <a:rPr lang="en-GB" sz="1200" dirty="0">
                <a:solidFill>
                  <a:schemeClr val="tx1">
                    <a:lumMod val="65000"/>
                    <a:lumOff val="35000"/>
                  </a:schemeClr>
                </a:solidFill>
              </a:rPr>
              <a:t>SSU/SW updating – fully updated</a:t>
            </a:r>
          </a:p>
          <a:p>
            <a:pPr lvl="2">
              <a:spcBef>
                <a:spcPts val="200"/>
              </a:spcBef>
            </a:pPr>
            <a:r>
              <a:rPr lang="en-GB" sz="1200" dirty="0">
                <a:solidFill>
                  <a:schemeClr val="tx1">
                    <a:lumMod val="65000"/>
                    <a:lumOff val="35000"/>
                  </a:schemeClr>
                </a:solidFill>
              </a:rPr>
              <a:t>Interfaces – fully updated</a:t>
            </a:r>
          </a:p>
          <a:p>
            <a:pPr lvl="2">
              <a:spcBef>
                <a:spcPts val="200"/>
              </a:spcBef>
            </a:pPr>
            <a:r>
              <a:rPr lang="en-GB" sz="1200" dirty="0">
                <a:solidFill>
                  <a:schemeClr val="tx1">
                    <a:lumMod val="65000"/>
                    <a:lumOff val="35000"/>
                  </a:schemeClr>
                </a:solidFill>
              </a:rPr>
              <a:t>PVR – partly updated</a:t>
            </a:r>
          </a:p>
          <a:p>
            <a:pPr lvl="3">
              <a:spcBef>
                <a:spcPts val="200"/>
              </a:spcBef>
            </a:pPr>
            <a:r>
              <a:rPr lang="en-GB" sz="1100" dirty="0">
                <a:solidFill>
                  <a:schemeClr val="tx1">
                    <a:lumMod val="65000"/>
                    <a:lumOff val="35000"/>
                  </a:schemeClr>
                </a:solidFill>
              </a:rPr>
              <a:t>Updated tests’ requirements for v3.1, but not yet </a:t>
            </a:r>
            <a:r>
              <a:rPr lang="en-GB" sz="1100" dirty="0" err="1">
                <a:solidFill>
                  <a:schemeClr val="tx1">
                    <a:lumMod val="65000"/>
                    <a:lumOff val="35000"/>
                  </a:schemeClr>
                </a:solidFill>
              </a:rPr>
              <a:t>incl</a:t>
            </a:r>
            <a:r>
              <a:rPr lang="en-GB" sz="1100" dirty="0">
                <a:solidFill>
                  <a:schemeClr val="tx1">
                    <a:lumMod val="65000"/>
                    <a:lumOff val="35000"/>
                  </a:schemeClr>
                </a:solidFill>
              </a:rPr>
              <a:t> HEVC elements into test procedures, could be action for next update.</a:t>
            </a:r>
          </a:p>
          <a:p>
            <a:pPr lvl="2">
              <a:spcBef>
                <a:spcPts val="200"/>
              </a:spcBef>
            </a:pPr>
            <a:r>
              <a:rPr lang="en-GB" sz="1200" dirty="0">
                <a:solidFill>
                  <a:schemeClr val="tx1">
                    <a:lumMod val="65000"/>
                    <a:lumOff val="35000"/>
                  </a:schemeClr>
                </a:solidFill>
              </a:rPr>
              <a:t>HbbTV – fully updated</a:t>
            </a:r>
          </a:p>
          <a:p>
            <a:pPr lvl="2">
              <a:spcBef>
                <a:spcPts val="200"/>
              </a:spcBef>
            </a:pPr>
            <a:r>
              <a:rPr lang="en-GB" sz="1200" dirty="0">
                <a:solidFill>
                  <a:schemeClr val="tx1">
                    <a:lumMod val="65000"/>
                    <a:lumOff val="35000"/>
                  </a:schemeClr>
                </a:solidFill>
              </a:rPr>
              <a:t>SI, menus, user pref. </a:t>
            </a:r>
            <a:r>
              <a:rPr lang="en-GB" sz="1200" dirty="0" smtClean="0">
                <a:solidFill>
                  <a:schemeClr val="tx1">
                    <a:lumMod val="65000"/>
                    <a:lumOff val="35000"/>
                  </a:schemeClr>
                </a:solidFill>
              </a:rPr>
              <a:t>settings</a:t>
            </a:r>
          </a:p>
          <a:p>
            <a:pPr lvl="3">
              <a:spcBef>
                <a:spcPts val="200"/>
              </a:spcBef>
            </a:pPr>
            <a:r>
              <a:rPr lang="en-GB" sz="1100" dirty="0" smtClean="0">
                <a:solidFill>
                  <a:schemeClr val="tx1">
                    <a:lumMod val="65000"/>
                    <a:lumOff val="35000"/>
                  </a:schemeClr>
                </a:solidFill>
              </a:rPr>
              <a:t> Still under development, basic proposal today</a:t>
            </a:r>
            <a:endParaRPr lang="en-GB" sz="1100" dirty="0">
              <a:solidFill>
                <a:schemeClr val="tx1">
                  <a:lumMod val="65000"/>
                  <a:lumOff val="35000"/>
                </a:schemeClr>
              </a:solidFill>
            </a:endParaRPr>
          </a:p>
          <a:p>
            <a:pPr lvl="2">
              <a:spcBef>
                <a:spcPts val="200"/>
              </a:spcBef>
            </a:pPr>
            <a:r>
              <a:rPr lang="en-US" sz="1100" dirty="0">
                <a:solidFill>
                  <a:schemeClr val="tx1">
                    <a:lumMod val="65000"/>
                    <a:lumOff val="35000"/>
                  </a:schemeClr>
                </a:solidFill>
              </a:rPr>
              <a:t>Annex A: NorDig Network Custodians </a:t>
            </a:r>
            <a:r>
              <a:rPr lang="en-US" sz="1100" dirty="0" smtClean="0">
                <a:solidFill>
                  <a:schemeClr val="tx1">
                    <a:lumMod val="65000"/>
                    <a:lumOff val="35000"/>
                  </a:schemeClr>
                </a:solidFill>
              </a:rPr>
              <a:t>list – proposed to be separate document (easier to update) </a:t>
            </a:r>
            <a:endParaRPr lang="en-GB" sz="700" dirty="0" smtClean="0">
              <a:solidFill>
                <a:schemeClr val="tx1">
                  <a:lumMod val="65000"/>
                  <a:lumOff val="35000"/>
                </a:schemeClr>
              </a:solidFill>
            </a:endParaRPr>
          </a:p>
          <a:p>
            <a:pPr lvl="1">
              <a:spcBef>
                <a:spcPts val="200"/>
              </a:spcBef>
            </a:pPr>
            <a:r>
              <a:rPr lang="en-GB" sz="1400" i="1" dirty="0" smtClean="0">
                <a:solidFill>
                  <a:schemeClr val="tx1">
                    <a:lumMod val="65000"/>
                    <a:lumOff val="35000"/>
                  </a:schemeClr>
                </a:solidFill>
              </a:rPr>
              <a:t>Remaining (typos, </a:t>
            </a:r>
            <a:r>
              <a:rPr lang="en-GB" sz="1400" i="1" dirty="0" err="1" smtClean="0">
                <a:solidFill>
                  <a:schemeClr val="tx1">
                    <a:lumMod val="65000"/>
                    <a:lumOff val="35000"/>
                  </a:schemeClr>
                </a:solidFill>
              </a:rPr>
              <a:t>x.references</a:t>
            </a:r>
            <a:r>
              <a:rPr lang="en-GB" sz="1400" i="1" dirty="0" smtClean="0">
                <a:solidFill>
                  <a:schemeClr val="tx1">
                    <a:lumMod val="65000"/>
                    <a:lumOff val="35000"/>
                  </a:schemeClr>
                </a:solidFill>
              </a:rPr>
              <a:t>, SI) </a:t>
            </a:r>
          </a:p>
          <a:p>
            <a:pPr lvl="2">
              <a:spcBef>
                <a:spcPts val="200"/>
              </a:spcBef>
            </a:pPr>
            <a:r>
              <a:rPr lang="en-GB" sz="1200" i="1" dirty="0" smtClean="0">
                <a:solidFill>
                  <a:schemeClr val="tx1">
                    <a:lumMod val="65000"/>
                    <a:lumOff val="35000"/>
                  </a:schemeClr>
                </a:solidFill>
              </a:rPr>
              <a:t>Typos, </a:t>
            </a:r>
            <a:r>
              <a:rPr lang="en-GB" sz="1200" i="1" dirty="0" err="1" smtClean="0">
                <a:solidFill>
                  <a:schemeClr val="tx1">
                    <a:lumMod val="65000"/>
                    <a:lumOff val="35000"/>
                  </a:schemeClr>
                </a:solidFill>
              </a:rPr>
              <a:t>cross.ref</a:t>
            </a:r>
            <a:r>
              <a:rPr lang="en-GB" sz="1200" i="1" dirty="0">
                <a:solidFill>
                  <a:schemeClr val="tx1">
                    <a:lumMod val="65000"/>
                    <a:lumOff val="35000"/>
                  </a:schemeClr>
                </a:solidFill>
              </a:rPr>
              <a:t>. </a:t>
            </a:r>
            <a:r>
              <a:rPr lang="en-GB" sz="1200" i="1" dirty="0" smtClean="0">
                <a:solidFill>
                  <a:schemeClr val="tx1">
                    <a:lumMod val="65000"/>
                    <a:lumOff val="35000"/>
                  </a:schemeClr>
                </a:solidFill>
              </a:rPr>
              <a:t>check, SI and list of </a:t>
            </a:r>
            <a:r>
              <a:rPr lang="en-GB" sz="1200" i="1" dirty="0" err="1" smtClean="0">
                <a:solidFill>
                  <a:schemeClr val="tx1">
                    <a:lumMod val="65000"/>
                    <a:lumOff val="35000"/>
                  </a:schemeClr>
                </a:solidFill>
              </a:rPr>
              <a:t>testlabs</a:t>
            </a:r>
            <a:r>
              <a:rPr lang="en-GB" sz="1200" i="1" dirty="0" smtClean="0">
                <a:solidFill>
                  <a:schemeClr val="tx1">
                    <a:lumMod val="65000"/>
                    <a:lumOff val="35000"/>
                  </a:schemeClr>
                </a:solidFill>
              </a:rPr>
              <a:t>/test custodians. </a:t>
            </a:r>
          </a:p>
          <a:p>
            <a:pPr lvl="2">
              <a:spcBef>
                <a:spcPts val="200"/>
              </a:spcBef>
            </a:pPr>
            <a:r>
              <a:rPr lang="en-GB" sz="1200" i="1" dirty="0" err="1" smtClean="0">
                <a:solidFill>
                  <a:schemeClr val="tx1">
                    <a:lumMod val="65000"/>
                    <a:lumOff val="35000"/>
                  </a:schemeClr>
                </a:solidFill>
              </a:rPr>
              <a:t>Approx</a:t>
            </a:r>
            <a:r>
              <a:rPr lang="en-GB" sz="1200" i="1" dirty="0" smtClean="0">
                <a:solidFill>
                  <a:schemeClr val="tx1">
                    <a:lumMod val="65000"/>
                    <a:lumOff val="35000"/>
                  </a:schemeClr>
                </a:solidFill>
              </a:rPr>
              <a:t> 3-4w more to finalise last parts </a:t>
            </a:r>
          </a:p>
          <a:p>
            <a:pPr lvl="1">
              <a:spcBef>
                <a:spcPts val="200"/>
              </a:spcBef>
            </a:pPr>
            <a:r>
              <a:rPr lang="en-GB" sz="1400" b="1" dirty="0" smtClean="0"/>
              <a:t>Proposal: </a:t>
            </a:r>
            <a:r>
              <a:rPr lang="en-GB" sz="1400" dirty="0" smtClean="0"/>
              <a:t>finalise draft (3-4w), e-mail distribute to Excom for silent approval process </a:t>
            </a:r>
            <a:r>
              <a:rPr lang="en-GB" sz="1100" dirty="0" smtClean="0">
                <a:latin typeface="Arial Narrow" panose="020B0606020202030204" pitchFamily="34" charset="0"/>
              </a:rPr>
              <a:t>(2w to comment, if no comments (</a:t>
            </a:r>
            <a:r>
              <a:rPr lang="en-GB" sz="1100" dirty="0" err="1" smtClean="0">
                <a:latin typeface="Arial Narrow" panose="020B0606020202030204" pitchFamily="34" charset="0"/>
              </a:rPr>
              <a:t>excl</a:t>
            </a:r>
            <a:r>
              <a:rPr lang="en-GB" sz="1100" dirty="0" smtClean="0">
                <a:latin typeface="Arial Narrow" panose="020B0606020202030204" pitchFamily="34" charset="0"/>
              </a:rPr>
              <a:t> typos) than approved</a:t>
            </a:r>
            <a:r>
              <a:rPr lang="en-GB" sz="1100" dirty="0" smtClean="0">
                <a:latin typeface="Arial Narrow" panose="020B0606020202030204" pitchFamily="34" charset="0"/>
              </a:rPr>
              <a:t>)</a:t>
            </a:r>
            <a:r>
              <a:rPr lang="en-GB" sz="1400" dirty="0" smtClean="0"/>
              <a:t>.</a:t>
            </a:r>
          </a:p>
          <a:p>
            <a:pPr lvl="1">
              <a:spcBef>
                <a:spcPts val="200"/>
              </a:spcBef>
            </a:pPr>
            <a:r>
              <a:rPr lang="en-GB" sz="1200" dirty="0" smtClean="0">
                <a:solidFill>
                  <a:srgbClr val="0070C0"/>
                </a:solidFill>
              </a:rPr>
              <a:t>Excom: OK as proposed, but take more time if needed. Change version to v3.1.1 (since fast update of IRD spec to v3.1.1). Combine (silent approval + publication) </a:t>
            </a:r>
            <a:r>
              <a:rPr lang="en-GB" sz="1200" dirty="0" err="1" smtClean="0">
                <a:solidFill>
                  <a:srgbClr val="0070C0"/>
                </a:solidFill>
              </a:rPr>
              <a:t>TestPlan</a:t>
            </a:r>
            <a:r>
              <a:rPr lang="en-GB" sz="1200" dirty="0" smtClean="0">
                <a:solidFill>
                  <a:srgbClr val="0070C0"/>
                </a:solidFill>
              </a:rPr>
              <a:t> v3.1.1 and IRD spec v3.1.1 and new Test stream. </a:t>
            </a:r>
            <a:r>
              <a:rPr lang="en-GB" sz="1200" dirty="0" smtClean="0">
                <a:solidFill>
                  <a:srgbClr val="0070C0"/>
                </a:solidFill>
              </a:rPr>
              <a:t>Annex A can be separate document or info within webpage.</a:t>
            </a:r>
            <a:r>
              <a:rPr lang="en-GB" sz="1200" dirty="0" smtClean="0">
                <a:solidFill>
                  <a:srgbClr val="0070C0"/>
                </a:solidFill>
              </a:rPr>
              <a:t> </a:t>
            </a:r>
            <a:endParaRPr lang="en-GB" sz="1200" dirty="0">
              <a:solidFill>
                <a:srgbClr val="0070C0"/>
              </a:solidFill>
            </a:endParaRPr>
          </a:p>
        </p:txBody>
      </p:sp>
      <p:sp>
        <p:nvSpPr>
          <p:cNvPr id="3" name="Title 2"/>
          <p:cNvSpPr>
            <a:spLocks noGrp="1"/>
          </p:cNvSpPr>
          <p:nvPr>
            <p:ph type="title"/>
          </p:nvPr>
        </p:nvSpPr>
        <p:spPr>
          <a:xfrm>
            <a:off x="971600" y="44624"/>
            <a:ext cx="7715200" cy="648072"/>
          </a:xfrm>
        </p:spPr>
        <p:txBody>
          <a:bodyPr/>
          <a:lstStyle/>
          <a:p>
            <a:pPr>
              <a:defRPr/>
            </a:pPr>
            <a:r>
              <a:rPr lang="en-US" b="1" dirty="0"/>
              <a:t>NorDig T report -  Test </a:t>
            </a:r>
            <a:r>
              <a:rPr lang="en-US" b="1" dirty="0" smtClean="0"/>
              <a:t>Plan                             </a:t>
            </a:r>
            <a:r>
              <a:rPr lang="en-US" sz="1800" b="1" dirty="0" smtClean="0"/>
              <a:t>(1/2)</a:t>
            </a:r>
            <a:r>
              <a:rPr lang="en-US" b="1" dirty="0"/>
              <a:t/>
            </a:r>
            <a:br>
              <a:rPr lang="en-US" b="1" dirty="0"/>
            </a:b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17</a:t>
            </a:fld>
            <a:endParaRPr lang="nb-NO" dirty="0"/>
          </a:p>
        </p:txBody>
      </p:sp>
    </p:spTree>
    <p:extLst>
      <p:ext uri="{BB962C8B-B14F-4D97-AF65-F5344CB8AC3E}">
        <p14:creationId xmlns:p14="http://schemas.microsoft.com/office/powerpoint/2010/main" val="31916230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765263"/>
            <a:ext cx="8435280" cy="5904097"/>
          </a:xfrm>
        </p:spPr>
        <p:txBody>
          <a:bodyPr/>
          <a:lstStyle/>
          <a:p>
            <a:pPr>
              <a:spcBef>
                <a:spcPts val="200"/>
              </a:spcBef>
            </a:pPr>
            <a:r>
              <a:rPr lang="en-GB" sz="1800" dirty="0" smtClean="0"/>
              <a:t>NorDig </a:t>
            </a:r>
            <a:r>
              <a:rPr lang="en-GB" sz="1800" dirty="0"/>
              <a:t>Test streams</a:t>
            </a:r>
          </a:p>
          <a:p>
            <a:pPr lvl="1">
              <a:spcBef>
                <a:spcPts val="200"/>
              </a:spcBef>
            </a:pPr>
            <a:r>
              <a:rPr lang="en-GB" sz="1400" dirty="0">
                <a:solidFill>
                  <a:schemeClr val="tx1">
                    <a:lumMod val="50000"/>
                    <a:lumOff val="50000"/>
                  </a:schemeClr>
                </a:solidFill>
              </a:rPr>
              <a:t>NorDig has “no” test stream since past</a:t>
            </a:r>
            <a:r>
              <a:rPr lang="en-GB" sz="1600" dirty="0">
                <a:solidFill>
                  <a:schemeClr val="tx1">
                    <a:lumMod val="50000"/>
                    <a:lumOff val="50000"/>
                  </a:schemeClr>
                </a:solidFill>
              </a:rPr>
              <a:t> </a:t>
            </a:r>
            <a:r>
              <a:rPr lang="en-GB" sz="1200" dirty="0">
                <a:solidFill>
                  <a:schemeClr val="tx1">
                    <a:lumMod val="50000"/>
                    <a:lumOff val="50000"/>
                  </a:schemeClr>
                </a:solidFill>
              </a:rPr>
              <a:t>(except LTE reference signal for testing interference)</a:t>
            </a:r>
            <a:endParaRPr lang="en-GB" sz="1600" dirty="0">
              <a:solidFill>
                <a:schemeClr val="tx1">
                  <a:lumMod val="50000"/>
                  <a:lumOff val="50000"/>
                </a:schemeClr>
              </a:solidFill>
            </a:endParaRPr>
          </a:p>
          <a:p>
            <a:pPr lvl="1">
              <a:spcBef>
                <a:spcPts val="200"/>
              </a:spcBef>
            </a:pPr>
            <a:r>
              <a:rPr lang="en-GB" sz="1600" dirty="0"/>
              <a:t>New NorDig Test stream for NGA/AC-4 created (Dolby</a:t>
            </a:r>
            <a:r>
              <a:rPr lang="en-GB" sz="1600" dirty="0" smtClean="0"/>
              <a:t>) </a:t>
            </a:r>
            <a:endParaRPr lang="en-GB" sz="1600" dirty="0" smtClean="0">
              <a:solidFill>
                <a:srgbClr val="00B050"/>
              </a:solidFill>
            </a:endParaRPr>
          </a:p>
          <a:p>
            <a:pPr lvl="2">
              <a:spcBef>
                <a:spcPts val="200"/>
              </a:spcBef>
            </a:pPr>
            <a:r>
              <a:rPr lang="en-GB" sz="1200" dirty="0" smtClean="0"/>
              <a:t>Plan to be published at NorDig website, ~370MB, approx. 8 MPEG2 TS streams with V/A plus all SI, basic parts for testing NGA/AC-4, created by Dolby, license: Creative </a:t>
            </a:r>
            <a:r>
              <a:rPr lang="en-GB" sz="1200" dirty="0" err="1" smtClean="0"/>
              <a:t>CommonsAttribution-NonCommercial-NoDerivatives</a:t>
            </a:r>
            <a:r>
              <a:rPr lang="en-GB" sz="1200" dirty="0" smtClean="0"/>
              <a:t> </a:t>
            </a:r>
          </a:p>
          <a:p>
            <a:pPr lvl="1">
              <a:spcBef>
                <a:spcPts val="200"/>
              </a:spcBef>
            </a:pPr>
            <a:r>
              <a:rPr lang="en-GB" sz="1400" dirty="0" smtClean="0"/>
              <a:t>Proposal </a:t>
            </a:r>
            <a:r>
              <a:rPr lang="en-GB" sz="1400" dirty="0" smtClean="0"/>
              <a:t>is that Test stream package is published at same time as new Test Plan v3.1.</a:t>
            </a:r>
          </a:p>
          <a:p>
            <a:pPr lvl="1">
              <a:spcBef>
                <a:spcPts val="200"/>
              </a:spcBef>
            </a:pPr>
            <a:r>
              <a:rPr lang="en-GB" sz="1400" dirty="0" smtClean="0"/>
              <a:t>Our new NorDig test stream could need some updates/corrections when more feedback. </a:t>
            </a:r>
          </a:p>
          <a:p>
            <a:pPr lvl="1">
              <a:spcBef>
                <a:spcPts val="200"/>
              </a:spcBef>
            </a:pPr>
            <a:r>
              <a:rPr lang="en-GB" sz="1400" dirty="0" smtClean="0"/>
              <a:t>Asking Excom for a simple process to updated test stream for “smaller” corrections &amp; updates or should approval process be via Excom approval (meeting or e-mail silent approval) </a:t>
            </a:r>
            <a:endParaRPr lang="en-GB" sz="1400" dirty="0" smtClean="0">
              <a:solidFill>
                <a:srgbClr val="00B050"/>
              </a:solidFill>
            </a:endParaRPr>
          </a:p>
          <a:p>
            <a:pPr lvl="1">
              <a:spcBef>
                <a:spcPts val="200"/>
              </a:spcBef>
            </a:pPr>
            <a:r>
              <a:rPr lang="en-GB" sz="1400" dirty="0" smtClean="0">
                <a:solidFill>
                  <a:srgbClr val="0070C0"/>
                </a:solidFill>
              </a:rPr>
              <a:t>Excom: OK, if possible remove Dolby logo. Future minor update/corrections can handle inside NorDig T group.   </a:t>
            </a:r>
            <a:endParaRPr lang="en-GB" sz="1400" dirty="0">
              <a:solidFill>
                <a:srgbClr val="0070C0"/>
              </a:solidFill>
            </a:endParaRPr>
          </a:p>
          <a:p>
            <a:pPr>
              <a:spcBef>
                <a:spcPts val="200"/>
              </a:spcBef>
            </a:pPr>
            <a:endParaRPr lang="en-GB" sz="1600" dirty="0" smtClean="0">
              <a:solidFill>
                <a:schemeClr val="tx1">
                  <a:lumMod val="50000"/>
                  <a:lumOff val="50000"/>
                </a:schemeClr>
              </a:solidFill>
            </a:endParaRPr>
          </a:p>
          <a:p>
            <a:pPr>
              <a:spcBef>
                <a:spcPts val="200"/>
              </a:spcBef>
            </a:pPr>
            <a:r>
              <a:rPr lang="en-GB" sz="1600" dirty="0" smtClean="0">
                <a:solidFill>
                  <a:schemeClr val="tx1">
                    <a:lumMod val="50000"/>
                    <a:lumOff val="50000"/>
                  </a:schemeClr>
                </a:solidFill>
              </a:rPr>
              <a:t>Self-certification </a:t>
            </a:r>
            <a:r>
              <a:rPr lang="en-GB" sz="1600" dirty="0">
                <a:solidFill>
                  <a:schemeClr val="tx1">
                    <a:lumMod val="50000"/>
                    <a:lumOff val="50000"/>
                  </a:schemeClr>
                </a:solidFill>
              </a:rPr>
              <a:t>SSU Testing – OTN and USB SSU </a:t>
            </a:r>
            <a:r>
              <a:rPr lang="en-GB" sz="1400" dirty="0">
                <a:solidFill>
                  <a:schemeClr val="tx1">
                    <a:lumMod val="50000"/>
                    <a:lumOff val="50000"/>
                  </a:schemeClr>
                </a:solidFill>
              </a:rPr>
              <a:t>Approved by Excom Oct 2018 – no </a:t>
            </a:r>
            <a:r>
              <a:rPr lang="en-GB" sz="1400" dirty="0" smtClean="0">
                <a:solidFill>
                  <a:schemeClr val="tx1">
                    <a:lumMod val="50000"/>
                    <a:lumOff val="50000"/>
                  </a:schemeClr>
                </a:solidFill>
              </a:rPr>
              <a:t>change</a:t>
            </a:r>
          </a:p>
          <a:p>
            <a:pPr lvl="1">
              <a:spcBef>
                <a:spcPts val="200"/>
              </a:spcBef>
            </a:pPr>
            <a:r>
              <a:rPr lang="en-GB" sz="1200" dirty="0" smtClean="0">
                <a:solidFill>
                  <a:schemeClr val="tx1">
                    <a:lumMod val="50000"/>
                    <a:lumOff val="50000"/>
                  </a:schemeClr>
                </a:solidFill>
              </a:rPr>
              <a:t>Group finds this document up to date </a:t>
            </a:r>
            <a:endParaRPr lang="en-GB" sz="1200" dirty="0">
              <a:solidFill>
                <a:schemeClr val="tx1">
                  <a:lumMod val="50000"/>
                  <a:lumOff val="50000"/>
                </a:schemeClr>
              </a:solidFill>
            </a:endParaRPr>
          </a:p>
        </p:txBody>
      </p:sp>
      <p:sp>
        <p:nvSpPr>
          <p:cNvPr id="3" name="Title 2"/>
          <p:cNvSpPr>
            <a:spLocks noGrp="1"/>
          </p:cNvSpPr>
          <p:nvPr>
            <p:ph type="title"/>
          </p:nvPr>
        </p:nvSpPr>
        <p:spPr>
          <a:xfrm>
            <a:off x="971600" y="44624"/>
            <a:ext cx="7715200" cy="648072"/>
          </a:xfrm>
        </p:spPr>
        <p:txBody>
          <a:bodyPr/>
          <a:lstStyle/>
          <a:p>
            <a:pPr>
              <a:defRPr/>
            </a:pPr>
            <a:r>
              <a:rPr lang="en-US" b="1" dirty="0"/>
              <a:t>NorDig T report -  Test </a:t>
            </a:r>
            <a:r>
              <a:rPr lang="en-US" b="1" dirty="0" smtClean="0"/>
              <a:t>Plan                           </a:t>
            </a:r>
            <a:r>
              <a:rPr lang="en-US" sz="1800" b="1" dirty="0" smtClean="0"/>
              <a:t>(2/2)</a:t>
            </a:r>
            <a:r>
              <a:rPr lang="en-US" b="1" dirty="0"/>
              <a:t/>
            </a:r>
            <a:br>
              <a:rPr lang="en-US" b="1" dirty="0"/>
            </a:b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18</a:t>
            </a:fld>
            <a:endParaRPr lang="nb-NO" dirty="0"/>
          </a:p>
        </p:txBody>
      </p:sp>
    </p:spTree>
    <p:extLst>
      <p:ext uri="{BB962C8B-B14F-4D97-AF65-F5344CB8AC3E}">
        <p14:creationId xmlns:p14="http://schemas.microsoft.com/office/powerpoint/2010/main" val="39666908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spec v3.1.1  (1/2) </a:t>
            </a:r>
            <a:br>
              <a:rPr lang="en-US" b="1" dirty="0"/>
            </a:b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19</a:t>
            </a:fld>
            <a:endParaRPr lang="en-US" dirty="0"/>
          </a:p>
        </p:txBody>
      </p:sp>
      <p:sp>
        <p:nvSpPr>
          <p:cNvPr id="5" name="Content Placeholder 4"/>
          <p:cNvSpPr>
            <a:spLocks noGrp="1"/>
          </p:cNvSpPr>
          <p:nvPr>
            <p:ph idx="1"/>
          </p:nvPr>
        </p:nvSpPr>
        <p:spPr>
          <a:xfrm>
            <a:off x="395537" y="836712"/>
            <a:ext cx="8424936" cy="5688632"/>
          </a:xfrm>
        </p:spPr>
        <p:txBody>
          <a:bodyPr/>
          <a:lstStyle/>
          <a:p>
            <a:pPr marL="0" indent="0">
              <a:buNone/>
            </a:pPr>
            <a:r>
              <a:rPr lang="en-GB" sz="1800" dirty="0"/>
              <a:t>NorDig Unified IRD spec v3.1  Oct 2018 </a:t>
            </a:r>
            <a:r>
              <a:rPr lang="en-GB" sz="1400" dirty="0"/>
              <a:t>(NGA/AC4, HbbTV v2.0.2, HEVC Sec)</a:t>
            </a:r>
            <a:r>
              <a:rPr lang="en-GB" sz="1600" dirty="0"/>
              <a:t>:</a:t>
            </a:r>
          </a:p>
          <a:p>
            <a:r>
              <a:rPr lang="en-GB" sz="1600" dirty="0">
                <a:solidFill>
                  <a:schemeClr val="tx1">
                    <a:lumMod val="50000"/>
                    <a:lumOff val="50000"/>
                  </a:schemeClr>
                </a:solidFill>
              </a:rPr>
              <a:t>Two items (ECP and APD) needed more time to sort out, pushed Excom March 2019 </a:t>
            </a:r>
            <a:r>
              <a:rPr lang="en-GB" sz="1600" dirty="0" smtClean="0">
                <a:solidFill>
                  <a:schemeClr val="tx1">
                    <a:lumMod val="50000"/>
                    <a:lumOff val="50000"/>
                  </a:schemeClr>
                </a:solidFill>
              </a:rPr>
              <a:t>meeting</a:t>
            </a:r>
          </a:p>
          <a:p>
            <a:pPr lvl="1"/>
            <a:r>
              <a:rPr lang="en-GB" sz="1400" dirty="0">
                <a:solidFill>
                  <a:schemeClr val="tx1">
                    <a:lumMod val="50000"/>
                    <a:lumOff val="50000"/>
                  </a:schemeClr>
                </a:solidFill>
              </a:rPr>
              <a:t>AP for </a:t>
            </a:r>
            <a:r>
              <a:rPr lang="en-GB" sz="1400" dirty="0" smtClean="0">
                <a:solidFill>
                  <a:schemeClr val="tx1">
                    <a:lumMod val="50000"/>
                    <a:lumOff val="50000"/>
                  </a:schemeClr>
                </a:solidFill>
              </a:rPr>
              <a:t>NorDig-T/Audio </a:t>
            </a:r>
            <a:r>
              <a:rPr lang="en-GB" sz="1400" dirty="0">
                <a:solidFill>
                  <a:schemeClr val="tx1">
                    <a:lumMod val="50000"/>
                    <a:lumOff val="50000"/>
                  </a:schemeClr>
                </a:solidFill>
              </a:rPr>
              <a:t>to investigate further why not mandate </a:t>
            </a:r>
            <a:r>
              <a:rPr lang="en-GB" sz="1400" dirty="0" smtClean="0">
                <a:solidFill>
                  <a:schemeClr val="tx1">
                    <a:lumMod val="50000"/>
                    <a:lumOff val="50000"/>
                  </a:schemeClr>
                </a:solidFill>
              </a:rPr>
              <a:t>APD and recommend for ECP.</a:t>
            </a:r>
          </a:p>
          <a:p>
            <a:pPr lvl="1"/>
            <a:r>
              <a:rPr lang="en-GB" sz="1400" dirty="0" smtClean="0">
                <a:solidFill>
                  <a:schemeClr val="tx1">
                    <a:lumMod val="50000"/>
                    <a:lumOff val="50000"/>
                  </a:schemeClr>
                </a:solidFill>
              </a:rPr>
              <a:t>Excom </a:t>
            </a:r>
            <a:r>
              <a:rPr lang="en-GB" sz="1200" dirty="0">
                <a:solidFill>
                  <a:schemeClr val="tx1">
                    <a:lumMod val="50000"/>
                    <a:lumOff val="50000"/>
                  </a:schemeClr>
                </a:solidFill>
              </a:rPr>
              <a:t>to decide if or not change these two from optional to mandatory and then if release a smaller update v3.1.1 </a:t>
            </a:r>
            <a:endParaRPr lang="en-GB" sz="1200" dirty="0" smtClean="0">
              <a:solidFill>
                <a:schemeClr val="tx1">
                  <a:lumMod val="50000"/>
                  <a:lumOff val="50000"/>
                </a:schemeClr>
              </a:solidFill>
            </a:endParaRPr>
          </a:p>
          <a:p>
            <a:pPr marL="457200" lvl="1" indent="0">
              <a:buNone/>
            </a:pPr>
            <a:endParaRPr lang="en-GB" sz="1200" dirty="0"/>
          </a:p>
          <a:p>
            <a:r>
              <a:rPr lang="en-GB" sz="1600" dirty="0"/>
              <a:t>CA/Security – CI+ Enhanced Content Protection (ECP</a:t>
            </a:r>
            <a:r>
              <a:rPr lang="en-GB" sz="1600" dirty="0" smtClean="0"/>
              <a:t>):</a:t>
            </a:r>
          </a:p>
          <a:p>
            <a:pPr lvl="1"/>
            <a:r>
              <a:rPr lang="en-GB" sz="1400" dirty="0" smtClean="0"/>
              <a:t>Background:</a:t>
            </a:r>
            <a:endParaRPr lang="en-GB" sz="1400" dirty="0"/>
          </a:p>
          <a:p>
            <a:pPr lvl="2"/>
            <a:r>
              <a:rPr lang="en-GB" sz="1400" dirty="0">
                <a:solidFill>
                  <a:schemeClr val="tx1">
                    <a:lumMod val="50000"/>
                    <a:lumOff val="50000"/>
                  </a:schemeClr>
                </a:solidFill>
              </a:rPr>
              <a:t>Requirement text included for CI+ ECP requirements, but as </a:t>
            </a:r>
            <a:r>
              <a:rPr lang="en-GB" sz="1400" u="sng" dirty="0">
                <a:solidFill>
                  <a:schemeClr val="tx1">
                    <a:lumMod val="50000"/>
                    <a:lumOff val="50000"/>
                  </a:schemeClr>
                </a:solidFill>
              </a:rPr>
              <a:t>optional</a:t>
            </a:r>
          </a:p>
          <a:p>
            <a:pPr lvl="2"/>
            <a:r>
              <a:rPr lang="en-GB" sz="1400" dirty="0">
                <a:solidFill>
                  <a:schemeClr val="tx1">
                    <a:lumMod val="50000"/>
                    <a:lumOff val="50000"/>
                  </a:schemeClr>
                </a:solidFill>
              </a:rPr>
              <a:t>part Industry against mandating </a:t>
            </a:r>
            <a:r>
              <a:rPr lang="en-GB" sz="1400" dirty="0" smtClean="0">
                <a:solidFill>
                  <a:schemeClr val="tx1">
                    <a:lumMod val="50000"/>
                    <a:lumOff val="50000"/>
                  </a:schemeClr>
                </a:solidFill>
              </a:rPr>
              <a:t>(Samsung, </a:t>
            </a:r>
            <a:r>
              <a:rPr lang="en-GB" sz="1400" dirty="0" err="1" smtClean="0">
                <a:solidFill>
                  <a:schemeClr val="tx1">
                    <a:lumMod val="50000"/>
                    <a:lumOff val="50000"/>
                  </a:schemeClr>
                </a:solidFill>
              </a:rPr>
              <a:t>Vestel</a:t>
            </a:r>
            <a:r>
              <a:rPr lang="en-GB" sz="1400" dirty="0" smtClean="0">
                <a:solidFill>
                  <a:schemeClr val="tx1">
                    <a:lumMod val="50000"/>
                    <a:lumOff val="50000"/>
                  </a:schemeClr>
                </a:solidFill>
              </a:rPr>
              <a:t>), </a:t>
            </a:r>
            <a:r>
              <a:rPr lang="en-GB" sz="1400" dirty="0">
                <a:solidFill>
                  <a:schemeClr val="tx1">
                    <a:lumMod val="50000"/>
                    <a:lumOff val="50000"/>
                  </a:schemeClr>
                </a:solidFill>
              </a:rPr>
              <a:t>part/most Industry can accept mandating, </a:t>
            </a:r>
            <a:endParaRPr lang="en-GB" sz="1400" dirty="0" smtClean="0">
              <a:solidFill>
                <a:schemeClr val="tx1">
                  <a:lumMod val="50000"/>
                  <a:lumOff val="50000"/>
                </a:schemeClr>
              </a:solidFill>
            </a:endParaRPr>
          </a:p>
          <a:p>
            <a:pPr lvl="3"/>
            <a:r>
              <a:rPr lang="en-GB" sz="1050" dirty="0" smtClean="0">
                <a:solidFill>
                  <a:schemeClr val="tx1">
                    <a:lumMod val="50000"/>
                    <a:lumOff val="50000"/>
                  </a:schemeClr>
                </a:solidFill>
              </a:rPr>
              <a:t>Samsung view is that ECP is a platform specific issue (similar as CAS &amp; DRM)</a:t>
            </a:r>
            <a:endParaRPr lang="en-GB" sz="1050" dirty="0">
              <a:solidFill>
                <a:schemeClr val="tx1">
                  <a:lumMod val="50000"/>
                  <a:lumOff val="50000"/>
                </a:schemeClr>
              </a:solidFill>
            </a:endParaRPr>
          </a:p>
          <a:p>
            <a:pPr lvl="2"/>
            <a:r>
              <a:rPr lang="en-GB" sz="1400" dirty="0">
                <a:solidFill>
                  <a:schemeClr val="tx1">
                    <a:lumMod val="50000"/>
                    <a:lumOff val="50000"/>
                  </a:schemeClr>
                </a:solidFill>
              </a:rPr>
              <a:t>Italy UHD DTT spec mandates CI+ ECP</a:t>
            </a:r>
          </a:p>
          <a:p>
            <a:pPr lvl="2"/>
            <a:r>
              <a:rPr lang="en-GB" sz="1400" dirty="0" smtClean="0">
                <a:solidFill>
                  <a:schemeClr val="tx1">
                    <a:lumMod val="50000"/>
                    <a:lumOff val="50000"/>
                  </a:schemeClr>
                </a:solidFill>
              </a:rPr>
              <a:t>Technical group have highlighted that this could potentially be required from Content Owners (</a:t>
            </a:r>
            <a:r>
              <a:rPr lang="en-GB" sz="1400" dirty="0" err="1" smtClean="0">
                <a:solidFill>
                  <a:schemeClr val="tx1">
                    <a:lumMod val="50000"/>
                    <a:lumOff val="50000"/>
                  </a:schemeClr>
                </a:solidFill>
              </a:rPr>
              <a:t>eg</a:t>
            </a:r>
            <a:r>
              <a:rPr lang="en-GB" sz="1400" dirty="0" smtClean="0">
                <a:solidFill>
                  <a:schemeClr val="tx1">
                    <a:lumMod val="50000"/>
                    <a:lumOff val="50000"/>
                  </a:schemeClr>
                </a:solidFill>
              </a:rPr>
              <a:t> MovieLabs) </a:t>
            </a:r>
            <a:r>
              <a:rPr lang="en-GB" sz="1400" dirty="0">
                <a:solidFill>
                  <a:schemeClr val="tx1">
                    <a:lumMod val="50000"/>
                    <a:lumOff val="50000"/>
                  </a:schemeClr>
                </a:solidFill>
              </a:rPr>
              <a:t>for </a:t>
            </a:r>
            <a:r>
              <a:rPr lang="en-GB" sz="1400" dirty="0" smtClean="0">
                <a:solidFill>
                  <a:schemeClr val="tx1">
                    <a:lumMod val="50000"/>
                    <a:lumOff val="50000"/>
                  </a:schemeClr>
                </a:solidFill>
              </a:rPr>
              <a:t>more or less all </a:t>
            </a:r>
            <a:r>
              <a:rPr lang="en-GB" sz="1400" dirty="0" err="1">
                <a:solidFill>
                  <a:schemeClr val="tx1">
                    <a:lumMod val="50000"/>
                    <a:lumOff val="50000"/>
                  </a:schemeClr>
                </a:solidFill>
              </a:rPr>
              <a:t>payTV</a:t>
            </a:r>
            <a:r>
              <a:rPr lang="en-GB" sz="1400" dirty="0">
                <a:solidFill>
                  <a:schemeClr val="tx1">
                    <a:lumMod val="50000"/>
                    <a:lumOff val="50000"/>
                  </a:schemeClr>
                </a:solidFill>
              </a:rPr>
              <a:t> HEVC services (not just UHD), </a:t>
            </a:r>
            <a:r>
              <a:rPr lang="en-GB" sz="1000" dirty="0">
                <a:solidFill>
                  <a:schemeClr val="tx1">
                    <a:lumMod val="50000"/>
                    <a:lumOff val="50000"/>
                  </a:schemeClr>
                </a:solidFill>
              </a:rPr>
              <a:t>since HEVC comes with new TV format</a:t>
            </a:r>
            <a:endParaRPr lang="en-GB" sz="1800" dirty="0">
              <a:solidFill>
                <a:schemeClr val="tx1">
                  <a:lumMod val="50000"/>
                  <a:lumOff val="50000"/>
                </a:schemeClr>
              </a:solidFill>
            </a:endParaRPr>
          </a:p>
          <a:p>
            <a:pPr lvl="1"/>
            <a:r>
              <a:rPr lang="en-GB" sz="1400" dirty="0"/>
              <a:t>Excom Oct 2018 – keep ECP as optional for v3.1, Excom will ask members (</a:t>
            </a:r>
            <a:r>
              <a:rPr lang="en-GB" sz="1400" dirty="0" err="1"/>
              <a:t>espec</a:t>
            </a:r>
            <a:r>
              <a:rPr lang="en-GB" sz="1400" dirty="0"/>
              <a:t> operators) view of mandating this and if needed for members Excom release (March 2019) an update of IRD spec </a:t>
            </a:r>
            <a:r>
              <a:rPr lang="en-GB" sz="1400" dirty="0" smtClean="0"/>
              <a:t>v3.1.1</a:t>
            </a:r>
          </a:p>
          <a:p>
            <a:pPr lvl="1"/>
            <a:r>
              <a:rPr lang="en-GB" sz="1400" dirty="0" smtClean="0"/>
              <a:t>NorDig T and Secretary:</a:t>
            </a:r>
          </a:p>
          <a:p>
            <a:pPr lvl="2"/>
            <a:r>
              <a:rPr lang="en-GB" sz="1400" dirty="0" smtClean="0"/>
              <a:t>Secretary (Kari E.) has checked with all NorDig operators for their view (should NorDig change to mandate or keep as optional), no report back from Operator asking NorDig to change from today’s optional. </a:t>
            </a:r>
          </a:p>
          <a:p>
            <a:pPr lvl="2"/>
            <a:r>
              <a:rPr lang="en-GB" sz="1400" dirty="0" smtClean="0"/>
              <a:t>NorDig T recommend to keep as optional/Excom to decide.</a:t>
            </a:r>
          </a:p>
          <a:p>
            <a:pPr lvl="1"/>
            <a:r>
              <a:rPr lang="en-GB" sz="1400" dirty="0">
                <a:solidFill>
                  <a:srgbClr val="0070C0"/>
                </a:solidFill>
              </a:rPr>
              <a:t>Excom: OK as </a:t>
            </a:r>
            <a:r>
              <a:rPr lang="en-GB" sz="1400" dirty="0" smtClean="0">
                <a:solidFill>
                  <a:srgbClr val="0070C0"/>
                </a:solidFill>
              </a:rPr>
              <a:t>proposed (keep as optional)</a:t>
            </a:r>
            <a:endParaRPr lang="en-GB" sz="1400" dirty="0">
              <a:solidFill>
                <a:srgbClr val="00B050"/>
              </a:solidFill>
            </a:endParaRPr>
          </a:p>
        </p:txBody>
      </p:sp>
    </p:spTree>
    <p:extLst>
      <p:ext uri="{BB962C8B-B14F-4D97-AF65-F5344CB8AC3E}">
        <p14:creationId xmlns:p14="http://schemas.microsoft.com/office/powerpoint/2010/main" val="3066828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Overview</a:t>
            </a:r>
            <a:r>
              <a:rPr lang="sv-SE" sz="1800" b="1" dirty="0">
                <a:solidFill>
                  <a:schemeClr val="tx1"/>
                </a:solidFill>
              </a:rPr>
              <a:t> </a:t>
            </a:r>
            <a:r>
              <a:rPr lang="sv-SE" sz="1800" b="1" dirty="0" err="1">
                <a:solidFill>
                  <a:schemeClr val="tx1"/>
                </a:solidFill>
              </a:rPr>
              <a:t>specification</a:t>
            </a:r>
            <a:r>
              <a:rPr lang="sv-SE" sz="1800" b="1" dirty="0">
                <a:solidFill>
                  <a:schemeClr val="tx1"/>
                </a:solidFill>
              </a:rPr>
              <a:t> </a:t>
            </a:r>
            <a:r>
              <a:rPr lang="sv-SE" sz="1800" b="1" dirty="0" err="1">
                <a:solidFill>
                  <a:schemeClr val="tx1"/>
                </a:solidFill>
              </a:rPr>
              <a:t>work</a:t>
            </a:r>
            <a:r>
              <a:rPr lang="en-GB" sz="1800" b="1" dirty="0">
                <a:solidFill>
                  <a:schemeClr val="tx1"/>
                </a:solidFill>
              </a:rPr>
              <a:t/>
            </a:r>
            <a:br>
              <a:rPr lang="en-GB" sz="1800" b="1" dirty="0">
                <a:solidFill>
                  <a:schemeClr val="tx1"/>
                </a:solidFill>
              </a:rPr>
            </a:br>
            <a:r>
              <a:rPr lang="sv-SE" sz="1400" b="1" dirty="0">
                <a:solidFill>
                  <a:schemeClr val="tx1"/>
                </a:solidFill>
              </a:rPr>
              <a:t>   </a:t>
            </a:r>
            <a:r>
              <a:rPr lang="en-GB" sz="1400" b="1" dirty="0"/>
              <a:t>  </a:t>
            </a:r>
            <a:r>
              <a:rPr lang="en-US" sz="1400" b="1" dirty="0"/>
              <a:t>NorDig Excom meeting 4</a:t>
            </a:r>
            <a:r>
              <a:rPr lang="en-US" sz="1400" b="1" baseline="30000" dirty="0"/>
              <a:t>th</a:t>
            </a:r>
            <a:r>
              <a:rPr lang="en-US" sz="1400" b="1" dirty="0"/>
              <a:t> October 2018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a:t>
            </a:fld>
            <a:endParaRPr lang="en-US"/>
          </a:p>
        </p:txBody>
      </p:sp>
      <p:sp>
        <p:nvSpPr>
          <p:cNvPr id="6" name="Platshållare för innehåll 1"/>
          <p:cNvSpPr txBox="1">
            <a:spLocks/>
          </p:cNvSpPr>
          <p:nvPr/>
        </p:nvSpPr>
        <p:spPr bwMode="auto">
          <a:xfrm>
            <a:off x="251520" y="784596"/>
            <a:ext cx="8712968" cy="59567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sz="1600" kern="0" dirty="0">
                <a:latin typeface="Calibri" pitchFamily="34" charset="0"/>
              </a:rPr>
              <a:t>Overview NorDig T specification work :</a:t>
            </a:r>
          </a:p>
          <a:p>
            <a:pPr marL="342900" indent="-342900" eaLnBrk="0" hangingPunct="0">
              <a:spcBef>
                <a:spcPct val="20000"/>
              </a:spcBef>
              <a:buFont typeface="Arial" pitchFamily="34" charset="0"/>
              <a:buChar char="•"/>
              <a:defRPr/>
            </a:pPr>
            <a:r>
              <a:rPr lang="en-US" sz="1600" kern="0" dirty="0">
                <a:latin typeface="Calibri" pitchFamily="34" charset="0"/>
              </a:rPr>
              <a:t>Rules of Operation </a:t>
            </a:r>
          </a:p>
          <a:p>
            <a:pPr marL="800100" lvl="1" indent="-342900" eaLnBrk="0" hangingPunct="0">
              <a:spcBef>
                <a:spcPct val="20000"/>
              </a:spcBef>
              <a:buFont typeface="Arial" pitchFamily="34" charset="0"/>
              <a:buChar char="•"/>
              <a:defRPr/>
            </a:pPr>
            <a:r>
              <a:rPr lang="en-US" sz="1200" kern="0" dirty="0">
                <a:latin typeface="Calibri" pitchFamily="34" charset="0"/>
              </a:rPr>
              <a:t>Latest published: </a:t>
            </a:r>
            <a:r>
              <a:rPr lang="en-US" sz="1200" kern="0" dirty="0" err="1">
                <a:latin typeface="Calibri" pitchFamily="34" charset="0"/>
              </a:rPr>
              <a:t>RoO</a:t>
            </a:r>
            <a:r>
              <a:rPr lang="en-US" sz="1200" kern="0" dirty="0">
                <a:latin typeface="Calibri" pitchFamily="34" charset="0"/>
              </a:rPr>
              <a:t> v2.5 </a:t>
            </a:r>
            <a:r>
              <a:rPr lang="en-US" sz="1100" kern="0" dirty="0">
                <a:latin typeface="Calibri" pitchFamily="34" charset="0"/>
              </a:rPr>
              <a:t>(published October 2016)</a:t>
            </a:r>
          </a:p>
          <a:p>
            <a:pPr marL="800100" lvl="1" indent="-342900" eaLnBrk="0" hangingPunct="0">
              <a:spcBef>
                <a:spcPct val="20000"/>
              </a:spcBef>
              <a:buFont typeface="Arial" pitchFamily="34" charset="0"/>
              <a:buChar char="•"/>
              <a:defRPr/>
            </a:pPr>
            <a:r>
              <a:rPr lang="en-US" sz="1200" kern="0" dirty="0">
                <a:latin typeface="Calibri" pitchFamily="34" charset="0"/>
              </a:rPr>
              <a:t>Update of </a:t>
            </a:r>
            <a:r>
              <a:rPr lang="en-US" sz="1200" kern="0" dirty="0" err="1">
                <a:latin typeface="Calibri" pitchFamily="34" charset="0"/>
              </a:rPr>
              <a:t>RoO</a:t>
            </a:r>
            <a:r>
              <a:rPr lang="en-US" sz="1200" kern="0" dirty="0">
                <a:latin typeface="Calibri" pitchFamily="34" charset="0"/>
              </a:rPr>
              <a:t> to v3.1, focus for 2019 but first </a:t>
            </a:r>
            <a:r>
              <a:rPr lang="en-US" sz="1200" kern="0" dirty="0" err="1">
                <a:latin typeface="Calibri" pitchFamily="34" charset="0"/>
              </a:rPr>
              <a:t>TestPlan</a:t>
            </a:r>
            <a:r>
              <a:rPr lang="en-US" sz="1200" kern="0" dirty="0">
                <a:latin typeface="Calibri" pitchFamily="34" charset="0"/>
              </a:rPr>
              <a:t> v3.1. Excom (Oct 2018) asked for changing layout to same as IRD spec, most important content for </a:t>
            </a:r>
            <a:r>
              <a:rPr lang="en-US" sz="1200" kern="0" dirty="0" err="1">
                <a:latin typeface="Calibri" pitchFamily="34" charset="0"/>
              </a:rPr>
              <a:t>RoO</a:t>
            </a:r>
            <a:r>
              <a:rPr lang="en-US" sz="1200" kern="0" dirty="0">
                <a:latin typeface="Calibri" pitchFamily="34" charset="0"/>
              </a:rPr>
              <a:t> shall be items necessary to avoid misbehavior in IRDs.</a:t>
            </a:r>
          </a:p>
          <a:p>
            <a:pPr marL="342900" indent="-342900" eaLnBrk="0" hangingPunct="0">
              <a:spcBef>
                <a:spcPct val="20000"/>
              </a:spcBef>
              <a:buFont typeface="Arial" pitchFamily="34" charset="0"/>
              <a:buChar char="•"/>
              <a:defRPr/>
            </a:pPr>
            <a:r>
              <a:rPr lang="en-US" sz="1600" kern="0" dirty="0">
                <a:latin typeface="Calibri" pitchFamily="34" charset="0"/>
              </a:rPr>
              <a:t>Unified IRD specification </a:t>
            </a:r>
          </a:p>
          <a:p>
            <a:pPr marL="800100" lvl="1" indent="-342900" eaLnBrk="0" hangingPunct="0">
              <a:spcBef>
                <a:spcPct val="20000"/>
              </a:spcBef>
              <a:buFont typeface="Arial" pitchFamily="34" charset="0"/>
              <a:buChar char="•"/>
              <a:defRPr/>
            </a:pPr>
            <a:r>
              <a:rPr lang="en-US" sz="1200" kern="0" dirty="0">
                <a:latin typeface="Calibri" pitchFamily="34" charset="0"/>
              </a:rPr>
              <a:t>Latest published: IRD spec v3.1 </a:t>
            </a:r>
            <a:r>
              <a:rPr lang="en-US" sz="1100" kern="0" dirty="0">
                <a:latin typeface="Calibri" pitchFamily="34" charset="0"/>
              </a:rPr>
              <a:t>(published October 2018)  </a:t>
            </a:r>
          </a:p>
          <a:p>
            <a:pPr marL="800100" lvl="1" indent="-342900" eaLnBrk="0" hangingPunct="0">
              <a:spcBef>
                <a:spcPct val="20000"/>
              </a:spcBef>
              <a:buFont typeface="Arial" pitchFamily="34" charset="0"/>
              <a:buChar char="•"/>
              <a:defRPr/>
            </a:pPr>
            <a:r>
              <a:rPr lang="en-US" sz="1200" kern="0" dirty="0" smtClean="0">
                <a:solidFill>
                  <a:srgbClr val="0070C0"/>
                </a:solidFill>
                <a:latin typeface="Calibri" pitchFamily="34" charset="0"/>
              </a:rPr>
              <a:t>New IRD spec v3.1.1 to be published Q2.2019 (at the same time as new </a:t>
            </a:r>
            <a:r>
              <a:rPr lang="en-US" sz="1200" kern="0" dirty="0" err="1" smtClean="0">
                <a:solidFill>
                  <a:srgbClr val="0070C0"/>
                </a:solidFill>
                <a:latin typeface="Calibri" pitchFamily="34" charset="0"/>
              </a:rPr>
              <a:t>TestPlan</a:t>
            </a:r>
            <a:r>
              <a:rPr lang="en-US" sz="1200" kern="0" dirty="0" smtClean="0">
                <a:solidFill>
                  <a:srgbClr val="0070C0"/>
                </a:solidFill>
                <a:latin typeface="Calibri" pitchFamily="34" charset="0"/>
              </a:rPr>
              <a:t> v3.1.1) </a:t>
            </a:r>
            <a:r>
              <a:rPr lang="en-US" sz="1200" kern="0" dirty="0">
                <a:solidFill>
                  <a:srgbClr val="0070C0"/>
                </a:solidFill>
                <a:latin typeface="Calibri" pitchFamily="34" charset="0"/>
              </a:rPr>
              <a:t>silent approval process </a:t>
            </a:r>
            <a:r>
              <a:rPr lang="en-US" sz="1200" kern="0" dirty="0" err="1" smtClean="0">
                <a:latin typeface="Calibri" pitchFamily="34" charset="0"/>
              </a:rPr>
              <a:t>incl</a:t>
            </a:r>
            <a:r>
              <a:rPr lang="en-US" sz="1200" kern="0" dirty="0" smtClean="0">
                <a:latin typeface="Calibri" pitchFamily="34" charset="0"/>
              </a:rPr>
              <a:t>:</a:t>
            </a:r>
            <a:r>
              <a:rPr lang="en-US" sz="1200" kern="0" dirty="0" smtClean="0">
                <a:solidFill>
                  <a:srgbClr val="0070C0"/>
                </a:solidFill>
                <a:latin typeface="Calibri" pitchFamily="34" charset="0"/>
              </a:rPr>
              <a:t> </a:t>
            </a:r>
            <a:endParaRPr lang="en-US" sz="1200" kern="0" dirty="0">
              <a:solidFill>
                <a:srgbClr val="0070C0"/>
              </a:solidFill>
              <a:latin typeface="Calibri" pitchFamily="34" charset="0"/>
            </a:endParaRPr>
          </a:p>
          <a:p>
            <a:pPr marL="1257300" lvl="2" indent="-342900" eaLnBrk="0" hangingPunct="0">
              <a:spcBef>
                <a:spcPct val="20000"/>
              </a:spcBef>
              <a:buFont typeface="Arial" pitchFamily="34" charset="0"/>
              <a:buChar char="•"/>
              <a:defRPr/>
            </a:pPr>
            <a:r>
              <a:rPr lang="en-US" sz="1200" kern="0" dirty="0" smtClean="0">
                <a:solidFill>
                  <a:srgbClr val="0070C0"/>
                </a:solidFill>
                <a:latin typeface="Calibri" pitchFamily="34" charset="0"/>
              </a:rPr>
              <a:t>SI </a:t>
            </a:r>
            <a:r>
              <a:rPr lang="en-US" sz="1200" kern="0" dirty="0">
                <a:solidFill>
                  <a:srgbClr val="0070C0"/>
                </a:solidFill>
                <a:latin typeface="Calibri" pitchFamily="34" charset="0"/>
              </a:rPr>
              <a:t>APD </a:t>
            </a:r>
            <a:r>
              <a:rPr lang="en-US" sz="1200" kern="0" dirty="0" smtClean="0">
                <a:solidFill>
                  <a:srgbClr val="0070C0"/>
                </a:solidFill>
                <a:latin typeface="Calibri" pitchFamily="34" charset="0"/>
              </a:rPr>
              <a:t>change from optional mandatory</a:t>
            </a:r>
          </a:p>
          <a:p>
            <a:pPr marL="1257300" lvl="2" indent="-342900" eaLnBrk="0" hangingPunct="0">
              <a:spcBef>
                <a:spcPct val="20000"/>
              </a:spcBef>
              <a:buFont typeface="Arial" pitchFamily="34" charset="0"/>
              <a:buChar char="•"/>
              <a:defRPr/>
            </a:pPr>
            <a:r>
              <a:rPr lang="en-US" sz="1200" kern="0" dirty="0" err="1" smtClean="0">
                <a:solidFill>
                  <a:srgbClr val="0070C0"/>
                </a:solidFill>
                <a:latin typeface="Calibri" pitchFamily="34" charset="0"/>
              </a:rPr>
              <a:t>Buglist</a:t>
            </a:r>
            <a:r>
              <a:rPr lang="en-US" sz="1200" kern="0" dirty="0" smtClean="0">
                <a:solidFill>
                  <a:srgbClr val="0070C0"/>
                </a:solidFill>
                <a:latin typeface="Calibri" pitchFamily="34" charset="0"/>
              </a:rPr>
              <a:t> and clean-up </a:t>
            </a:r>
            <a:r>
              <a:rPr lang="en-US" sz="1200" kern="0" dirty="0" smtClean="0">
                <a:solidFill>
                  <a:schemeClr val="tx1">
                    <a:lumMod val="50000"/>
                    <a:lumOff val="50000"/>
                  </a:schemeClr>
                </a:solidFill>
                <a:latin typeface="Calibri" pitchFamily="34" charset="0"/>
              </a:rPr>
              <a:t>(removal) </a:t>
            </a:r>
            <a:r>
              <a:rPr lang="en-US" sz="1200" kern="0" dirty="0" smtClean="0">
                <a:solidFill>
                  <a:srgbClr val="0070C0"/>
                </a:solidFill>
                <a:latin typeface="Calibri" pitchFamily="34" charset="0"/>
              </a:rPr>
              <a:t>HFR text</a:t>
            </a:r>
            <a:endParaRPr lang="en-US" sz="1200" kern="0" dirty="0">
              <a:solidFill>
                <a:srgbClr val="0070C0"/>
              </a:solidFill>
              <a:latin typeface="Calibri" pitchFamily="34" charset="0"/>
            </a:endParaRPr>
          </a:p>
          <a:p>
            <a:pPr marL="342900" indent="-342900" eaLnBrk="0" hangingPunct="0">
              <a:spcBef>
                <a:spcPct val="20000"/>
              </a:spcBef>
              <a:buFont typeface="Arial" pitchFamily="34" charset="0"/>
              <a:buChar char="•"/>
              <a:defRPr/>
            </a:pPr>
            <a:r>
              <a:rPr lang="en-US" sz="1600" kern="0" noProof="0" dirty="0">
                <a:latin typeface="Calibri" pitchFamily="34" charset="0"/>
              </a:rPr>
              <a:t>Test </a:t>
            </a:r>
            <a:r>
              <a:rPr lang="en-US" sz="1600" kern="0" dirty="0">
                <a:latin typeface="Calibri" pitchFamily="34" charset="0"/>
              </a:rPr>
              <a:t>Plan</a:t>
            </a:r>
            <a:r>
              <a:rPr lang="en-US" sz="1200" kern="0" dirty="0">
                <a:latin typeface="Calibri" pitchFamily="34" charset="0"/>
              </a:rPr>
              <a:t>  </a:t>
            </a:r>
            <a:endParaRPr lang="en-US" sz="1400" kern="0" dirty="0">
              <a:latin typeface="Calibri" pitchFamily="34" charset="0"/>
            </a:endParaRPr>
          </a:p>
          <a:p>
            <a:pPr marL="800100" lvl="1" indent="-342900" eaLnBrk="0" hangingPunct="0">
              <a:spcBef>
                <a:spcPct val="20000"/>
              </a:spcBef>
              <a:buFont typeface="Arial" pitchFamily="34" charset="0"/>
              <a:buChar char="•"/>
              <a:defRPr/>
            </a:pPr>
            <a:r>
              <a:rPr lang="en-US" sz="1200" kern="0" dirty="0">
                <a:latin typeface="Calibri" pitchFamily="34" charset="0"/>
              </a:rPr>
              <a:t>Latest: Test Plan v2.6</a:t>
            </a:r>
            <a:r>
              <a:rPr lang="en-US" sz="1100" kern="0" dirty="0">
                <a:latin typeface="Calibri" pitchFamily="34" charset="0"/>
              </a:rPr>
              <a:t> (published Dec 2017, now </a:t>
            </a:r>
            <a:r>
              <a:rPr lang="en-US" sz="1100" kern="0" dirty="0" err="1">
                <a:latin typeface="Calibri" pitchFamily="34" charset="0"/>
              </a:rPr>
              <a:t>incl</a:t>
            </a:r>
            <a:r>
              <a:rPr lang="en-US" sz="1100" kern="0" dirty="0">
                <a:latin typeface="Calibri" pitchFamily="34" charset="0"/>
              </a:rPr>
              <a:t> Test for HbbTV)</a:t>
            </a:r>
          </a:p>
          <a:p>
            <a:pPr marL="800100" lvl="1" indent="-342900" eaLnBrk="0" hangingPunct="0">
              <a:spcBef>
                <a:spcPct val="20000"/>
              </a:spcBef>
              <a:buFont typeface="Arial" pitchFamily="34" charset="0"/>
              <a:buChar char="•"/>
              <a:defRPr/>
            </a:pPr>
            <a:r>
              <a:rPr lang="en-US" sz="1200" kern="0" dirty="0">
                <a:latin typeface="Calibri" pitchFamily="34" charset="0"/>
              </a:rPr>
              <a:t>Test Plan </a:t>
            </a:r>
            <a:r>
              <a:rPr lang="en-US" sz="1200" kern="0" dirty="0" smtClean="0">
                <a:latin typeface="Calibri" pitchFamily="34" charset="0"/>
              </a:rPr>
              <a:t>v3.1 </a:t>
            </a:r>
            <a:r>
              <a:rPr lang="en-US" sz="1200" kern="0" dirty="0">
                <a:solidFill>
                  <a:srgbClr val="0070C0"/>
                </a:solidFill>
                <a:latin typeface="Calibri" pitchFamily="34" charset="0"/>
              </a:rPr>
              <a:t>to be published Q2.2019 (at the same time as new </a:t>
            </a:r>
            <a:r>
              <a:rPr lang="en-US" sz="1200" kern="0" dirty="0" smtClean="0">
                <a:solidFill>
                  <a:srgbClr val="0070C0"/>
                </a:solidFill>
                <a:latin typeface="Calibri" pitchFamily="34" charset="0"/>
              </a:rPr>
              <a:t>IRD spec </a:t>
            </a:r>
            <a:r>
              <a:rPr lang="en-US" sz="1200" kern="0" dirty="0">
                <a:solidFill>
                  <a:srgbClr val="0070C0"/>
                </a:solidFill>
                <a:latin typeface="Calibri" pitchFamily="34" charset="0"/>
              </a:rPr>
              <a:t>v3.1.1</a:t>
            </a:r>
            <a:r>
              <a:rPr lang="en-US" sz="1200" kern="0" dirty="0" smtClean="0">
                <a:solidFill>
                  <a:srgbClr val="0070C0"/>
                </a:solidFill>
                <a:latin typeface="Calibri" pitchFamily="34" charset="0"/>
              </a:rPr>
              <a:t>), </a:t>
            </a:r>
            <a:r>
              <a:rPr lang="en-US" sz="1200" kern="0" dirty="0">
                <a:latin typeface="Calibri" pitchFamily="34" charset="0"/>
              </a:rPr>
              <a:t>silent approval process</a:t>
            </a:r>
            <a:r>
              <a:rPr lang="en-US" sz="1200" kern="0" dirty="0" smtClean="0">
                <a:solidFill>
                  <a:srgbClr val="0070C0"/>
                </a:solidFill>
                <a:latin typeface="Calibri" pitchFamily="34" charset="0"/>
              </a:rPr>
              <a:t> </a:t>
            </a:r>
          </a:p>
          <a:p>
            <a:pPr marL="1257300" lvl="2" indent="-342900" eaLnBrk="0" hangingPunct="0">
              <a:spcBef>
                <a:spcPct val="20000"/>
              </a:spcBef>
              <a:buFont typeface="Arial" pitchFamily="34" charset="0"/>
              <a:buChar char="•"/>
              <a:defRPr/>
            </a:pPr>
            <a:r>
              <a:rPr lang="en-US" sz="1200" kern="0" dirty="0" smtClean="0">
                <a:solidFill>
                  <a:srgbClr val="0070C0"/>
                </a:solidFill>
                <a:latin typeface="Calibri" pitchFamily="34" charset="0"/>
              </a:rPr>
              <a:t>Version to be changed </a:t>
            </a:r>
            <a:r>
              <a:rPr lang="en-US" sz="1200" kern="0" dirty="0" err="1" smtClean="0">
                <a:solidFill>
                  <a:srgbClr val="0070C0"/>
                </a:solidFill>
                <a:latin typeface="Calibri" pitchFamily="34" charset="0"/>
              </a:rPr>
              <a:t>fr</a:t>
            </a:r>
            <a:r>
              <a:rPr lang="en-US" sz="1200" kern="0" dirty="0" smtClean="0">
                <a:solidFill>
                  <a:srgbClr val="0070C0"/>
                </a:solidFill>
                <a:latin typeface="Calibri" pitchFamily="34" charset="0"/>
              </a:rPr>
              <a:t> v3.1 to v3.1.1</a:t>
            </a:r>
            <a:endParaRPr lang="en-US" sz="1200" kern="0" dirty="0">
              <a:solidFill>
                <a:srgbClr val="0070C0"/>
              </a:solidFill>
              <a:latin typeface="Calibri" pitchFamily="34" charset="0"/>
            </a:endParaRPr>
          </a:p>
          <a:p>
            <a:pPr marL="1257300" lvl="2" indent="-342900" eaLnBrk="0" hangingPunct="0">
              <a:spcBef>
                <a:spcPct val="20000"/>
              </a:spcBef>
              <a:buFont typeface="Arial" pitchFamily="34" charset="0"/>
              <a:buChar char="•"/>
              <a:defRPr/>
            </a:pPr>
            <a:r>
              <a:rPr lang="en-US" sz="1100" kern="0" dirty="0">
                <a:latin typeface="Calibri" pitchFamily="34" charset="0"/>
              </a:rPr>
              <a:t>Test Plan v3.1 </a:t>
            </a:r>
            <a:r>
              <a:rPr lang="en-US" sz="1100" kern="0" dirty="0" err="1">
                <a:latin typeface="Calibri" pitchFamily="34" charset="0"/>
              </a:rPr>
              <a:t>incl</a:t>
            </a:r>
            <a:r>
              <a:rPr lang="en-US" sz="1100" kern="0" dirty="0">
                <a:latin typeface="Calibri" pitchFamily="34" charset="0"/>
              </a:rPr>
              <a:t> new updated tests for SSU and therefore proposal withdraw Test Plan v2.6 SSU </a:t>
            </a:r>
            <a:r>
              <a:rPr lang="en-US" sz="1100" kern="0" dirty="0" smtClean="0">
                <a:latin typeface="Calibri" pitchFamily="34" charset="0"/>
              </a:rPr>
              <a:t>addendum</a:t>
            </a:r>
          </a:p>
          <a:p>
            <a:pPr marL="800100" lvl="1" indent="-342900" eaLnBrk="0" hangingPunct="0">
              <a:spcBef>
                <a:spcPct val="20000"/>
              </a:spcBef>
              <a:buFont typeface="Arial" pitchFamily="34" charset="0"/>
              <a:buChar char="•"/>
              <a:defRPr/>
            </a:pPr>
            <a:r>
              <a:rPr lang="en-US" sz="1100" kern="0" dirty="0" smtClean="0">
                <a:latin typeface="Calibri" pitchFamily="34" charset="0"/>
              </a:rPr>
              <a:t>NorDig </a:t>
            </a:r>
            <a:r>
              <a:rPr lang="en-US" sz="1100" kern="0" dirty="0" smtClean="0">
                <a:latin typeface="Calibri" pitchFamily="34" charset="0"/>
              </a:rPr>
              <a:t>Test stream, 8 streams for testing NGA/AC-4, to be used together with new Test Plan v3.1. </a:t>
            </a:r>
            <a:endParaRPr lang="en-US" sz="1100" kern="0" dirty="0">
              <a:latin typeface="Calibri" pitchFamily="34" charset="0"/>
            </a:endParaRPr>
          </a:p>
          <a:p>
            <a:pPr marL="342900" indent="-342900" eaLnBrk="0" hangingPunct="0">
              <a:spcBef>
                <a:spcPct val="20000"/>
              </a:spcBef>
              <a:buFont typeface="Arial" pitchFamily="34" charset="0"/>
              <a:buChar char="•"/>
              <a:defRPr/>
            </a:pPr>
            <a:r>
              <a:rPr lang="en-US" sz="1600" kern="0" dirty="0">
                <a:latin typeface="Calibri" pitchFamily="34" charset="0"/>
              </a:rPr>
              <a:t>Video –  potential HEVC extension: dynamic HDR and HFR  </a:t>
            </a:r>
            <a:r>
              <a:rPr lang="en-US" sz="1200" kern="0" dirty="0" smtClean="0">
                <a:latin typeface="Calibri" pitchFamily="34" charset="0"/>
              </a:rPr>
              <a:t>(see also separate slides)</a:t>
            </a:r>
            <a:endParaRPr lang="en-US" sz="1200" kern="0" dirty="0">
              <a:latin typeface="Calibri" pitchFamily="34" charset="0"/>
            </a:endParaRPr>
          </a:p>
          <a:p>
            <a:pPr marL="800100" lvl="1" indent="-342900" eaLnBrk="0" hangingPunct="0">
              <a:spcBef>
                <a:spcPct val="20000"/>
              </a:spcBef>
              <a:buFont typeface="Arial" pitchFamily="34" charset="0"/>
              <a:buChar char="•"/>
              <a:defRPr/>
            </a:pPr>
            <a:r>
              <a:rPr lang="en-US" sz="1200" kern="0" dirty="0" smtClean="0">
                <a:solidFill>
                  <a:srgbClr val="0070C0"/>
                </a:solidFill>
                <a:latin typeface="Calibri" pitchFamily="34" charset="0"/>
              </a:rPr>
              <a:t>dHDR Excom will investigate interest and service plan (NorDig T study and wait inputs f Excom)</a:t>
            </a:r>
          </a:p>
          <a:p>
            <a:pPr marL="800100" lvl="1" indent="-342900" eaLnBrk="0" hangingPunct="0">
              <a:spcBef>
                <a:spcPct val="20000"/>
              </a:spcBef>
              <a:buFont typeface="Arial" pitchFamily="34" charset="0"/>
              <a:buChar char="•"/>
              <a:defRPr/>
            </a:pPr>
            <a:r>
              <a:rPr lang="en-US" sz="1200" kern="0" dirty="0" smtClean="0">
                <a:solidFill>
                  <a:schemeClr val="bg1">
                    <a:lumMod val="50000"/>
                  </a:schemeClr>
                </a:solidFill>
                <a:latin typeface="Calibri" pitchFamily="34" charset="0"/>
              </a:rPr>
              <a:t>HFR postponed</a:t>
            </a:r>
            <a:endParaRPr lang="en-US" sz="1200" kern="0" dirty="0">
              <a:solidFill>
                <a:schemeClr val="bg1">
                  <a:lumMod val="50000"/>
                </a:schemeClr>
              </a:solidFill>
              <a:latin typeface="Calibri" pitchFamily="34" charset="0"/>
            </a:endParaRPr>
          </a:p>
          <a:p>
            <a:pPr marL="342900" indent="-342900" eaLnBrk="0" hangingPunct="0">
              <a:spcBef>
                <a:spcPct val="20000"/>
              </a:spcBef>
              <a:buFont typeface="Arial" pitchFamily="34" charset="0"/>
              <a:buChar char="•"/>
              <a:defRPr/>
            </a:pPr>
            <a:r>
              <a:rPr lang="en-US" sz="1600" kern="0" dirty="0">
                <a:latin typeface="Calibri" pitchFamily="34" charset="0"/>
              </a:rPr>
              <a:t>Accessibility</a:t>
            </a:r>
          </a:p>
          <a:p>
            <a:pPr marL="800100" lvl="1" indent="-342900" eaLnBrk="0" hangingPunct="0">
              <a:spcBef>
                <a:spcPct val="20000"/>
              </a:spcBef>
              <a:buFont typeface="Arial" pitchFamily="34" charset="0"/>
              <a:buChar char="•"/>
              <a:defRPr/>
            </a:pPr>
            <a:r>
              <a:rPr lang="en-US" sz="1200" kern="0" dirty="0">
                <a:latin typeface="Calibri" pitchFamily="34" charset="0"/>
              </a:rPr>
              <a:t>Status usage of Accessibility services among NorDig members/broadcasters - see separate slides </a:t>
            </a:r>
          </a:p>
          <a:p>
            <a:pPr marL="342900" indent="-342900" eaLnBrk="0" hangingPunct="0">
              <a:spcBef>
                <a:spcPct val="20000"/>
              </a:spcBef>
              <a:buFont typeface="Arial" pitchFamily="34" charset="0"/>
              <a:buChar char="•"/>
              <a:defRPr/>
            </a:pPr>
            <a:r>
              <a:rPr lang="en-US" sz="1600" kern="0" dirty="0">
                <a:latin typeface="Calibri" pitchFamily="34" charset="0"/>
              </a:rPr>
              <a:t>EPG/EIT exchange file format</a:t>
            </a:r>
          </a:p>
          <a:p>
            <a:pPr marL="800100" lvl="1" indent="-342900" eaLnBrk="0" hangingPunct="0">
              <a:spcBef>
                <a:spcPct val="20000"/>
              </a:spcBef>
              <a:buFont typeface="Arial" panose="020B0604020202020204" pitchFamily="34" charset="0"/>
              <a:buChar char="•"/>
              <a:defRPr/>
            </a:pPr>
            <a:r>
              <a:rPr lang="sv-SE" sz="1200" kern="0" dirty="0">
                <a:latin typeface="Calibri" pitchFamily="34" charset="0"/>
              </a:rPr>
              <a:t>Workshop Nov 2018 and new May 2019. </a:t>
            </a:r>
            <a:endParaRPr lang="sv-SE" sz="1200" kern="0" dirty="0" smtClean="0">
              <a:latin typeface="Calibri" pitchFamily="34" charset="0"/>
            </a:endParaRPr>
          </a:p>
          <a:p>
            <a:pPr marL="800100" lvl="1" indent="-342900" eaLnBrk="0" hangingPunct="0">
              <a:spcBef>
                <a:spcPct val="20000"/>
              </a:spcBef>
              <a:buFont typeface="Arial" panose="020B0604020202020204" pitchFamily="34" charset="0"/>
              <a:buChar char="•"/>
              <a:defRPr/>
            </a:pPr>
            <a:r>
              <a:rPr lang="sv-SE" sz="1200" kern="0" dirty="0" smtClean="0">
                <a:latin typeface="Calibri" pitchFamily="34" charset="0"/>
              </a:rPr>
              <a:t>Inputs </a:t>
            </a:r>
            <a:r>
              <a:rPr lang="sv-SE" sz="1200" kern="0" dirty="0">
                <a:latin typeface="Calibri" pitchFamily="34" charset="0"/>
              </a:rPr>
              <a:t>to TV Anytime organisation to </a:t>
            </a:r>
            <a:r>
              <a:rPr lang="sv-SE" sz="1200" kern="0" dirty="0" err="1">
                <a:latin typeface="Calibri" pitchFamily="34" charset="0"/>
              </a:rPr>
              <a:t>update</a:t>
            </a:r>
            <a:r>
              <a:rPr lang="sv-SE" sz="1200" kern="0" dirty="0">
                <a:latin typeface="Calibri" pitchFamily="34" charset="0"/>
              </a:rPr>
              <a:t> TV Anytime/ETSI </a:t>
            </a:r>
            <a:r>
              <a:rPr lang="sv-SE" sz="1200" kern="0" dirty="0" err="1">
                <a:latin typeface="Calibri" pitchFamily="34" charset="0"/>
              </a:rPr>
              <a:t>specifications</a:t>
            </a:r>
            <a:r>
              <a:rPr lang="sv-SE" sz="1200" kern="0" dirty="0">
                <a:latin typeface="Calibri" pitchFamily="34" charset="0"/>
              </a:rPr>
              <a:t> </a:t>
            </a:r>
          </a:p>
          <a:p>
            <a:pPr marL="342900" indent="-342900" eaLnBrk="0" hangingPunct="0">
              <a:spcBef>
                <a:spcPct val="20000"/>
              </a:spcBef>
              <a:buFont typeface="Arial" panose="020B0604020202020204" pitchFamily="34" charset="0"/>
              <a:buChar char="•"/>
              <a:defRPr/>
            </a:pPr>
            <a:r>
              <a:rPr lang="en-US" sz="1600" kern="0" dirty="0">
                <a:latin typeface="Calibri" pitchFamily="34" charset="0"/>
              </a:rPr>
              <a:t>Website and admin</a:t>
            </a:r>
          </a:p>
        </p:txBody>
      </p:sp>
    </p:spTree>
    <p:extLst>
      <p:ext uri="{BB962C8B-B14F-4D97-AF65-F5344CB8AC3E}">
        <p14:creationId xmlns:p14="http://schemas.microsoft.com/office/powerpoint/2010/main" val="40129562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spec v3.1.1  </a:t>
            </a:r>
            <a:r>
              <a:rPr lang="en-US" b="1" dirty="0" smtClean="0"/>
              <a:t>(2/2</a:t>
            </a:r>
            <a:r>
              <a:rPr lang="en-US" b="1" dirty="0"/>
              <a:t>) </a:t>
            </a:r>
            <a:br>
              <a:rPr lang="en-US" b="1" dirty="0"/>
            </a:b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20</a:t>
            </a:fld>
            <a:endParaRPr lang="en-US" dirty="0"/>
          </a:p>
        </p:txBody>
      </p:sp>
      <p:sp>
        <p:nvSpPr>
          <p:cNvPr id="5" name="Content Placeholder 4"/>
          <p:cNvSpPr>
            <a:spLocks noGrp="1"/>
          </p:cNvSpPr>
          <p:nvPr>
            <p:ph idx="1"/>
          </p:nvPr>
        </p:nvSpPr>
        <p:spPr>
          <a:xfrm>
            <a:off x="546273" y="794314"/>
            <a:ext cx="8424936" cy="5852354"/>
          </a:xfrm>
        </p:spPr>
        <p:txBody>
          <a:bodyPr/>
          <a:lstStyle/>
          <a:p>
            <a:pPr marL="0" indent="0">
              <a:buNone/>
            </a:pPr>
            <a:r>
              <a:rPr lang="en-GB" sz="1800" dirty="0"/>
              <a:t>NorDig Unified IRD spec v3.1  Oct 2018 </a:t>
            </a:r>
            <a:r>
              <a:rPr lang="en-GB" sz="1400" dirty="0"/>
              <a:t>(NGA/AC4, HbbTV v2.0.2, HEVC Sec)</a:t>
            </a:r>
            <a:r>
              <a:rPr lang="en-GB" sz="1600" dirty="0"/>
              <a:t>:</a:t>
            </a:r>
          </a:p>
          <a:p>
            <a:r>
              <a:rPr lang="en-GB" sz="1600" dirty="0">
                <a:solidFill>
                  <a:schemeClr val="tx1">
                    <a:lumMod val="50000"/>
                    <a:lumOff val="50000"/>
                  </a:schemeClr>
                </a:solidFill>
              </a:rPr>
              <a:t>Two items (ECP and APD) needed more time to sort out, pushed Excom March 2019 </a:t>
            </a:r>
            <a:r>
              <a:rPr lang="en-GB" sz="1600" dirty="0" smtClean="0">
                <a:solidFill>
                  <a:schemeClr val="tx1">
                    <a:lumMod val="50000"/>
                    <a:lumOff val="50000"/>
                  </a:schemeClr>
                </a:solidFill>
              </a:rPr>
              <a:t>meeting</a:t>
            </a:r>
          </a:p>
          <a:p>
            <a:r>
              <a:rPr lang="en-GB" sz="1600" dirty="0" smtClean="0"/>
              <a:t>Audio </a:t>
            </a:r>
            <a:r>
              <a:rPr lang="en-GB" sz="1600" dirty="0"/>
              <a:t>– NGA/AC-4 Audio Preselection descriptor (APD) </a:t>
            </a:r>
          </a:p>
          <a:p>
            <a:pPr lvl="1"/>
            <a:r>
              <a:rPr lang="en-GB" sz="1400" dirty="0"/>
              <a:t>Background</a:t>
            </a:r>
            <a:r>
              <a:rPr lang="en-GB" sz="1400" dirty="0" smtClean="0"/>
              <a:t>:</a:t>
            </a:r>
            <a:endParaRPr lang="en-GB" sz="1400" dirty="0" smtClean="0">
              <a:solidFill>
                <a:schemeClr val="tx1">
                  <a:lumMod val="50000"/>
                  <a:lumOff val="50000"/>
                </a:schemeClr>
              </a:solidFill>
            </a:endParaRPr>
          </a:p>
          <a:p>
            <a:pPr lvl="2">
              <a:spcBef>
                <a:spcPts val="0"/>
              </a:spcBef>
            </a:pPr>
            <a:r>
              <a:rPr lang="en-GB" sz="1400" dirty="0" smtClean="0">
                <a:solidFill>
                  <a:schemeClr val="tx1">
                    <a:lumMod val="50000"/>
                    <a:lumOff val="50000"/>
                  </a:schemeClr>
                </a:solidFill>
              </a:rPr>
              <a:t>NGA/AC-4 </a:t>
            </a:r>
            <a:r>
              <a:rPr lang="en-GB" sz="1400" dirty="0">
                <a:solidFill>
                  <a:schemeClr val="tx1">
                    <a:lumMod val="50000"/>
                    <a:lumOff val="50000"/>
                  </a:schemeClr>
                </a:solidFill>
              </a:rPr>
              <a:t>included as mandatory for NorDig HEVC IRDs (grace period until July 2020)</a:t>
            </a:r>
          </a:p>
          <a:p>
            <a:pPr lvl="2">
              <a:spcBef>
                <a:spcPts val="0"/>
              </a:spcBef>
            </a:pPr>
            <a:r>
              <a:rPr lang="en-GB" sz="1400" dirty="0" smtClean="0">
                <a:solidFill>
                  <a:schemeClr val="tx1">
                    <a:lumMod val="50000"/>
                    <a:lumOff val="50000"/>
                  </a:schemeClr>
                </a:solidFill>
              </a:rPr>
              <a:t>NorDig NGA/HEVC IRDs shall be able to separate &amp; have separate settings for AD and spoken subtitling </a:t>
            </a:r>
            <a:endParaRPr lang="en-GB" sz="1400" dirty="0">
              <a:solidFill>
                <a:schemeClr val="tx1">
                  <a:lumMod val="50000"/>
                  <a:lumOff val="50000"/>
                </a:schemeClr>
              </a:solidFill>
            </a:endParaRPr>
          </a:p>
          <a:p>
            <a:pPr lvl="2">
              <a:spcBef>
                <a:spcPts val="0"/>
              </a:spcBef>
            </a:pPr>
            <a:r>
              <a:rPr lang="en-GB" sz="1400" dirty="0">
                <a:solidFill>
                  <a:schemeClr val="tx1">
                    <a:lumMod val="50000"/>
                    <a:lumOff val="50000"/>
                  </a:schemeClr>
                </a:solidFill>
              </a:rPr>
              <a:t>all necessary NGA/AC-4 signalling included, BUT </a:t>
            </a:r>
            <a:r>
              <a:rPr lang="en-GB" sz="1400" dirty="0" smtClean="0">
                <a:solidFill>
                  <a:schemeClr val="tx1">
                    <a:lumMod val="50000"/>
                    <a:lumOff val="50000"/>
                  </a:schemeClr>
                </a:solidFill>
              </a:rPr>
              <a:t>the APD is included </a:t>
            </a:r>
            <a:r>
              <a:rPr lang="en-GB" sz="1400" dirty="0">
                <a:solidFill>
                  <a:schemeClr val="tx1">
                    <a:lumMod val="50000"/>
                    <a:lumOff val="50000"/>
                  </a:schemeClr>
                </a:solidFill>
              </a:rPr>
              <a:t>as </a:t>
            </a:r>
            <a:r>
              <a:rPr lang="en-GB" sz="1400" dirty="0" smtClean="0">
                <a:solidFill>
                  <a:schemeClr val="tx1">
                    <a:lumMod val="50000"/>
                    <a:lumOff val="50000"/>
                  </a:schemeClr>
                </a:solidFill>
              </a:rPr>
              <a:t>optional for HEVC IRDs, </a:t>
            </a:r>
            <a:endParaRPr lang="en-GB" sz="1400" dirty="0">
              <a:solidFill>
                <a:schemeClr val="tx1">
                  <a:lumMod val="50000"/>
                  <a:lumOff val="50000"/>
                </a:schemeClr>
              </a:solidFill>
            </a:endParaRPr>
          </a:p>
          <a:p>
            <a:pPr lvl="2">
              <a:spcBef>
                <a:spcPts val="0"/>
              </a:spcBef>
            </a:pPr>
            <a:r>
              <a:rPr lang="en-GB" sz="1400" dirty="0">
                <a:solidFill>
                  <a:schemeClr val="tx1">
                    <a:lumMod val="50000"/>
                    <a:lumOff val="50000"/>
                  </a:schemeClr>
                </a:solidFill>
              </a:rPr>
              <a:t>APD improves e.g. selections among Accessibility </a:t>
            </a:r>
            <a:r>
              <a:rPr lang="en-GB" sz="1400" dirty="0" smtClean="0">
                <a:solidFill>
                  <a:schemeClr val="tx1">
                    <a:lumMod val="50000"/>
                    <a:lumOff val="50000"/>
                  </a:schemeClr>
                </a:solidFill>
              </a:rPr>
              <a:t>audio. APD is the DVB standardised way to differentiate AD and Spoken </a:t>
            </a:r>
            <a:r>
              <a:rPr lang="en-GB" sz="1400" dirty="0" err="1" smtClean="0">
                <a:solidFill>
                  <a:schemeClr val="tx1">
                    <a:lumMod val="50000"/>
                    <a:lumOff val="50000"/>
                  </a:schemeClr>
                </a:solidFill>
              </a:rPr>
              <a:t>Subt</a:t>
            </a:r>
            <a:r>
              <a:rPr lang="en-GB" sz="1400" dirty="0" smtClean="0">
                <a:solidFill>
                  <a:schemeClr val="tx1">
                    <a:lumMod val="50000"/>
                    <a:lumOff val="50000"/>
                  </a:schemeClr>
                </a:solidFill>
              </a:rPr>
              <a:t> and to </a:t>
            </a:r>
            <a:r>
              <a:rPr lang="en-GB" sz="1400" dirty="0" err="1" smtClean="0">
                <a:solidFill>
                  <a:schemeClr val="tx1">
                    <a:lumMod val="50000"/>
                    <a:lumOff val="50000"/>
                  </a:schemeClr>
                </a:solidFill>
              </a:rPr>
              <a:t>incl</a:t>
            </a:r>
            <a:r>
              <a:rPr lang="en-GB" sz="1400" dirty="0" smtClean="0">
                <a:solidFill>
                  <a:schemeClr val="tx1">
                    <a:lumMod val="50000"/>
                    <a:lumOff val="50000"/>
                  </a:schemeClr>
                </a:solidFill>
              </a:rPr>
              <a:t> text labels. </a:t>
            </a:r>
          </a:p>
          <a:p>
            <a:pPr lvl="2">
              <a:spcBef>
                <a:spcPts val="0"/>
              </a:spcBef>
            </a:pPr>
            <a:r>
              <a:rPr lang="en-GB" sz="1400" dirty="0" smtClean="0">
                <a:solidFill>
                  <a:schemeClr val="tx1">
                    <a:lumMod val="50000"/>
                    <a:lumOff val="50000"/>
                  </a:schemeClr>
                </a:solidFill>
              </a:rPr>
              <a:t>Dolby: APD is recommended by Dolby, as Dolby can see it most IRDs likely to </a:t>
            </a:r>
            <a:r>
              <a:rPr lang="en-GB" sz="1400" dirty="0">
                <a:solidFill>
                  <a:schemeClr val="tx1">
                    <a:lumMod val="50000"/>
                    <a:lumOff val="50000"/>
                  </a:schemeClr>
                </a:solidFill>
              </a:rPr>
              <a:t>support APD </a:t>
            </a:r>
            <a:r>
              <a:rPr lang="en-GB" sz="1400" dirty="0" smtClean="0">
                <a:solidFill>
                  <a:schemeClr val="tx1">
                    <a:lumMod val="50000"/>
                    <a:lumOff val="50000"/>
                  </a:schemeClr>
                </a:solidFill>
              </a:rPr>
              <a:t>by </a:t>
            </a:r>
            <a:r>
              <a:rPr lang="en-GB" sz="1400" dirty="0">
                <a:solidFill>
                  <a:schemeClr val="tx1">
                    <a:lumMod val="50000"/>
                    <a:lumOff val="50000"/>
                  </a:schemeClr>
                </a:solidFill>
              </a:rPr>
              <a:t>mid 2020.  </a:t>
            </a:r>
            <a:endParaRPr lang="en-GB" sz="1400" dirty="0" smtClean="0">
              <a:solidFill>
                <a:schemeClr val="tx1">
                  <a:lumMod val="50000"/>
                  <a:lumOff val="50000"/>
                </a:schemeClr>
              </a:solidFill>
            </a:endParaRPr>
          </a:p>
          <a:p>
            <a:pPr lvl="2">
              <a:spcBef>
                <a:spcPts val="0"/>
              </a:spcBef>
            </a:pPr>
            <a:r>
              <a:rPr lang="en-GB" sz="1400" dirty="0" smtClean="0">
                <a:solidFill>
                  <a:schemeClr val="tx1">
                    <a:lumMod val="50000"/>
                    <a:lumOff val="50000"/>
                  </a:schemeClr>
                </a:solidFill>
              </a:rPr>
              <a:t>members </a:t>
            </a:r>
            <a:r>
              <a:rPr lang="en-GB" sz="1400" dirty="0">
                <a:solidFill>
                  <a:schemeClr val="tx1">
                    <a:lumMod val="50000"/>
                    <a:lumOff val="50000"/>
                  </a:schemeClr>
                </a:solidFill>
              </a:rPr>
              <a:t>wants to mandate, some TV manufactures asks for optional </a:t>
            </a:r>
            <a:endParaRPr lang="en-GB" sz="1400" dirty="0" smtClean="0">
              <a:solidFill>
                <a:schemeClr val="tx1">
                  <a:lumMod val="50000"/>
                  <a:lumOff val="50000"/>
                </a:schemeClr>
              </a:solidFill>
            </a:endParaRPr>
          </a:p>
          <a:p>
            <a:pPr lvl="3">
              <a:spcBef>
                <a:spcPts val="0"/>
              </a:spcBef>
            </a:pPr>
            <a:r>
              <a:rPr lang="en-GB" sz="1100" dirty="0" smtClean="0">
                <a:solidFill>
                  <a:schemeClr val="tx1">
                    <a:lumMod val="50000"/>
                    <a:lumOff val="50000"/>
                  </a:schemeClr>
                </a:solidFill>
              </a:rPr>
              <a:t>reports indicates that </a:t>
            </a:r>
            <a:r>
              <a:rPr lang="en-GB" sz="1100" dirty="0" err="1" smtClean="0">
                <a:solidFill>
                  <a:schemeClr val="tx1">
                    <a:lumMod val="50000"/>
                    <a:lumOff val="50000"/>
                  </a:schemeClr>
                </a:solidFill>
              </a:rPr>
              <a:t>HighEnd</a:t>
            </a:r>
            <a:r>
              <a:rPr lang="en-GB" sz="1100" dirty="0" smtClean="0">
                <a:solidFill>
                  <a:schemeClr val="tx1">
                    <a:lumMod val="50000"/>
                    <a:lumOff val="50000"/>
                  </a:schemeClr>
                </a:solidFill>
              </a:rPr>
              <a:t> HEVC TV sets seems to support APD, while </a:t>
            </a:r>
            <a:r>
              <a:rPr lang="en-GB" sz="1100" dirty="0" err="1" smtClean="0">
                <a:solidFill>
                  <a:schemeClr val="tx1">
                    <a:lumMod val="50000"/>
                    <a:lumOff val="50000"/>
                  </a:schemeClr>
                </a:solidFill>
              </a:rPr>
              <a:t>LowEnd</a:t>
            </a:r>
            <a:r>
              <a:rPr lang="en-GB" sz="1100" dirty="0" smtClean="0">
                <a:solidFill>
                  <a:schemeClr val="tx1">
                    <a:lumMod val="50000"/>
                    <a:lumOff val="50000"/>
                  </a:schemeClr>
                </a:solidFill>
              </a:rPr>
              <a:t>/entry level HEVC TV sets seems not yet support this. </a:t>
            </a:r>
            <a:endParaRPr lang="en-GB" sz="1100" dirty="0">
              <a:solidFill>
                <a:schemeClr val="tx1">
                  <a:lumMod val="50000"/>
                  <a:lumOff val="50000"/>
                </a:schemeClr>
              </a:solidFill>
            </a:endParaRPr>
          </a:p>
          <a:p>
            <a:pPr lvl="1"/>
            <a:r>
              <a:rPr lang="en-GB" sz="1400" dirty="0"/>
              <a:t>Excom Oct 2018 – decided to keep APD optional for v3.1, BUT with clear intention to mandate APD (with grace period until 1 July 2020) at Excom meeting March 2019 into update IRD spec v3.1.1. </a:t>
            </a:r>
          </a:p>
          <a:p>
            <a:pPr lvl="1"/>
            <a:r>
              <a:rPr lang="en-GB" sz="1600" dirty="0" smtClean="0"/>
              <a:t>NorDig T </a:t>
            </a:r>
          </a:p>
          <a:p>
            <a:pPr lvl="2"/>
            <a:r>
              <a:rPr lang="en-GB" sz="1400" dirty="0" smtClean="0"/>
              <a:t>Most (broadcaster and operator) members for mandating APD and most IRD manufactures can accept mandating APD (from 1 July 2020) </a:t>
            </a:r>
          </a:p>
          <a:p>
            <a:pPr lvl="3"/>
            <a:r>
              <a:rPr lang="en-GB" sz="1200" strike="sngStrike" dirty="0" smtClean="0"/>
              <a:t>One IRD manufacture (Samsung) is investigating internally</a:t>
            </a:r>
          </a:p>
          <a:p>
            <a:pPr lvl="2"/>
            <a:r>
              <a:rPr lang="en-GB" sz="1400" dirty="0" smtClean="0"/>
              <a:t>Recommend that it is OK to mandate APD and grace period (until July 2020) is necessary.</a:t>
            </a:r>
          </a:p>
          <a:p>
            <a:pPr lvl="2"/>
            <a:r>
              <a:rPr lang="en-GB" sz="1400" dirty="0" smtClean="0"/>
              <a:t>The prepared new NorDig AC-4 test stream includes APD (if Excom approves it today)</a:t>
            </a:r>
          </a:p>
          <a:p>
            <a:pPr lvl="1"/>
            <a:r>
              <a:rPr lang="en-GB" sz="1400" dirty="0" smtClean="0">
                <a:solidFill>
                  <a:srgbClr val="0070C0"/>
                </a:solidFill>
              </a:rPr>
              <a:t>Excom</a:t>
            </a:r>
            <a:r>
              <a:rPr lang="en-GB" sz="1400" dirty="0">
                <a:solidFill>
                  <a:srgbClr val="0070C0"/>
                </a:solidFill>
              </a:rPr>
              <a:t>: OK as proposed</a:t>
            </a:r>
            <a:r>
              <a:rPr lang="en-GB" sz="1400" dirty="0" smtClean="0">
                <a:solidFill>
                  <a:srgbClr val="0070C0"/>
                </a:solidFill>
              </a:rPr>
              <a:t>, mandate APD (w grace period same as AC4), prepare a release of </a:t>
            </a:r>
            <a:r>
              <a:rPr lang="en-GB" sz="1400" dirty="0" err="1" smtClean="0">
                <a:solidFill>
                  <a:srgbClr val="0070C0"/>
                </a:solidFill>
              </a:rPr>
              <a:t>ipdate</a:t>
            </a:r>
            <a:r>
              <a:rPr lang="en-GB" sz="1400" dirty="0" smtClean="0">
                <a:solidFill>
                  <a:srgbClr val="0070C0"/>
                </a:solidFill>
              </a:rPr>
              <a:t> of IRD spec “asap” v3.1.1 (APD + </a:t>
            </a:r>
            <a:r>
              <a:rPr lang="en-GB" sz="1400" dirty="0" err="1" smtClean="0">
                <a:solidFill>
                  <a:srgbClr val="0070C0"/>
                </a:solidFill>
              </a:rPr>
              <a:t>buglist</a:t>
            </a:r>
            <a:r>
              <a:rPr lang="en-GB" sz="1400" dirty="0" smtClean="0">
                <a:solidFill>
                  <a:srgbClr val="0070C0"/>
                </a:solidFill>
              </a:rPr>
              <a:t> and a joint </a:t>
            </a:r>
            <a:r>
              <a:rPr lang="en-GB" sz="1400" dirty="0">
                <a:solidFill>
                  <a:srgbClr val="0070C0"/>
                </a:solidFill>
              </a:rPr>
              <a:t>p</a:t>
            </a:r>
            <a:r>
              <a:rPr lang="en-GB" sz="1400" dirty="0" smtClean="0">
                <a:solidFill>
                  <a:srgbClr val="0070C0"/>
                </a:solidFill>
              </a:rPr>
              <a:t>ackage w TestPlanv3.1.1)</a:t>
            </a:r>
            <a:endParaRPr lang="en-GB" sz="1400" dirty="0">
              <a:solidFill>
                <a:srgbClr val="00B050"/>
              </a:solidFill>
            </a:endParaRPr>
          </a:p>
          <a:p>
            <a:endParaRPr lang="en-GB" sz="1600" dirty="0">
              <a:solidFill>
                <a:srgbClr val="0070C0"/>
              </a:solidFill>
            </a:endParaRPr>
          </a:p>
        </p:txBody>
      </p:sp>
    </p:spTree>
    <p:extLst>
      <p:ext uri="{BB962C8B-B14F-4D97-AF65-F5344CB8AC3E}">
        <p14:creationId xmlns:p14="http://schemas.microsoft.com/office/powerpoint/2010/main" val="6801847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70929" y="38891"/>
            <a:ext cx="7715200" cy="648072"/>
          </a:xfrm>
        </p:spPr>
        <p:txBody>
          <a:bodyPr/>
          <a:lstStyle/>
          <a:p>
            <a:pPr>
              <a:defRPr/>
            </a:pPr>
            <a:r>
              <a:rPr lang="en-US" b="1" dirty="0"/>
              <a:t>NorDig T report -  Unified IRD spec, </a:t>
            </a:r>
            <a:r>
              <a:rPr lang="en-US" sz="1800" b="1" dirty="0"/>
              <a:t>after v3.1</a:t>
            </a:r>
            <a:r>
              <a:rPr lang="en-US" b="1" dirty="0"/>
              <a:t/>
            </a:r>
            <a:br>
              <a:rPr lang="en-US" b="1" dirty="0"/>
            </a:b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21</a:t>
            </a:fld>
            <a:endParaRPr lang="en-US" dirty="0"/>
          </a:p>
        </p:txBody>
      </p:sp>
      <p:sp>
        <p:nvSpPr>
          <p:cNvPr id="5" name="Content Placeholder 4"/>
          <p:cNvSpPr>
            <a:spLocks noGrp="1"/>
          </p:cNvSpPr>
          <p:nvPr>
            <p:ph idx="1"/>
          </p:nvPr>
        </p:nvSpPr>
        <p:spPr>
          <a:xfrm>
            <a:off x="641969" y="954710"/>
            <a:ext cx="7170391" cy="5138585"/>
          </a:xfrm>
        </p:spPr>
        <p:txBody>
          <a:bodyPr/>
          <a:lstStyle/>
          <a:p>
            <a:pPr marL="0" indent="0">
              <a:buNone/>
            </a:pPr>
            <a:r>
              <a:rPr lang="en-US" sz="1800" dirty="0"/>
              <a:t>NorDig Unified IRD spec future – “v3.2</a:t>
            </a:r>
            <a:r>
              <a:rPr lang="en-US" sz="1800" dirty="0" smtClean="0"/>
              <a:t>” proposals</a:t>
            </a:r>
            <a:r>
              <a:rPr lang="en-US" sz="1600" dirty="0" smtClean="0"/>
              <a:t>:</a:t>
            </a:r>
            <a:endParaRPr lang="en-US" sz="1600" dirty="0"/>
          </a:p>
          <a:p>
            <a:r>
              <a:rPr lang="en-US" sz="1600" dirty="0" smtClean="0">
                <a:solidFill>
                  <a:srgbClr val="0070C0"/>
                </a:solidFill>
              </a:rPr>
              <a:t>v</a:t>
            </a:r>
            <a:r>
              <a:rPr lang="en-US" sz="1600" dirty="0" smtClean="0">
                <a:solidFill>
                  <a:srgbClr val="0070C0"/>
                </a:solidFill>
              </a:rPr>
              <a:t>3.1.1 “asap” together w new </a:t>
            </a:r>
            <a:r>
              <a:rPr lang="en-US" sz="1600" dirty="0" err="1" smtClean="0">
                <a:solidFill>
                  <a:srgbClr val="0070C0"/>
                </a:solidFill>
              </a:rPr>
              <a:t>TestPlan</a:t>
            </a:r>
            <a:r>
              <a:rPr lang="en-US" sz="1600" dirty="0" smtClean="0">
                <a:solidFill>
                  <a:srgbClr val="0070C0"/>
                </a:solidFill>
              </a:rPr>
              <a:t> v3.1.1.</a:t>
            </a:r>
          </a:p>
          <a:p>
            <a:pPr lvl="1"/>
            <a:r>
              <a:rPr lang="en-US" sz="1400" dirty="0" smtClean="0">
                <a:solidFill>
                  <a:srgbClr val="0070C0"/>
                </a:solidFill>
              </a:rPr>
              <a:t>APD change from optional to mandatory (w grace period)</a:t>
            </a:r>
          </a:p>
          <a:p>
            <a:pPr lvl="1"/>
            <a:r>
              <a:rPr lang="en-US" sz="1400" dirty="0" smtClean="0">
                <a:solidFill>
                  <a:srgbClr val="0070C0"/>
                </a:solidFill>
              </a:rPr>
              <a:t>Bug list items (</a:t>
            </a:r>
            <a:r>
              <a:rPr lang="en-US" sz="1400" dirty="0" err="1" smtClean="0">
                <a:solidFill>
                  <a:srgbClr val="0070C0"/>
                </a:solidFill>
              </a:rPr>
              <a:t>incl</a:t>
            </a:r>
            <a:r>
              <a:rPr lang="en-US" sz="1400" dirty="0" smtClean="0">
                <a:solidFill>
                  <a:srgbClr val="0070C0"/>
                </a:solidFill>
              </a:rPr>
              <a:t> HDCP)</a:t>
            </a:r>
          </a:p>
          <a:p>
            <a:pPr lvl="1"/>
            <a:r>
              <a:rPr lang="en-US" sz="1400" dirty="0" smtClean="0">
                <a:solidFill>
                  <a:srgbClr val="0070C0"/>
                </a:solidFill>
              </a:rPr>
              <a:t>Clean up HFR from spec </a:t>
            </a:r>
            <a:r>
              <a:rPr lang="en-US" sz="1100" dirty="0" smtClean="0">
                <a:solidFill>
                  <a:srgbClr val="0070C0"/>
                </a:solidFill>
              </a:rPr>
              <a:t>(v3.1 indicates that HFR will be coming)</a:t>
            </a:r>
            <a:endParaRPr lang="en-US" sz="1100" dirty="0" smtClean="0">
              <a:solidFill>
                <a:srgbClr val="0070C0"/>
              </a:solidFill>
            </a:endParaRPr>
          </a:p>
          <a:p>
            <a:pPr lvl="1"/>
            <a:endParaRPr lang="en-US" sz="1400" dirty="0" smtClean="0">
              <a:solidFill>
                <a:srgbClr val="0070C0"/>
              </a:solidFill>
            </a:endParaRPr>
          </a:p>
          <a:p>
            <a:r>
              <a:rPr lang="en-US" sz="1600" dirty="0" smtClean="0"/>
              <a:t>“v3.2” future proposals – </a:t>
            </a:r>
            <a:r>
              <a:rPr lang="en-US" sz="1600" dirty="0" smtClean="0">
                <a:solidFill>
                  <a:srgbClr val="0070C0"/>
                </a:solidFill>
              </a:rPr>
              <a:t>wait for Excom decision</a:t>
            </a:r>
            <a:endParaRPr lang="en-US" sz="1600" dirty="0" smtClean="0">
              <a:solidFill>
                <a:srgbClr val="0070C0"/>
              </a:solidFill>
            </a:endParaRPr>
          </a:p>
          <a:p>
            <a:pPr lvl="1"/>
            <a:r>
              <a:rPr lang="en-US" sz="1400" dirty="0" smtClean="0"/>
              <a:t>General (debugging/typos </a:t>
            </a:r>
            <a:r>
              <a:rPr lang="en-US" sz="1400" dirty="0" err="1" smtClean="0"/>
              <a:t>etc</a:t>
            </a:r>
            <a:r>
              <a:rPr lang="en-US" sz="1400" dirty="0" smtClean="0"/>
              <a:t>)</a:t>
            </a:r>
            <a:endParaRPr lang="en-US" sz="1200" dirty="0"/>
          </a:p>
          <a:p>
            <a:pPr lvl="1"/>
            <a:r>
              <a:rPr lang="en-US" sz="1400" dirty="0" smtClean="0"/>
              <a:t>Video</a:t>
            </a:r>
            <a:r>
              <a:rPr lang="en-US" sz="1400" dirty="0"/>
              <a:t>: </a:t>
            </a:r>
            <a:r>
              <a:rPr lang="en-US" sz="1400" dirty="0" smtClean="0"/>
              <a:t>dynamic HDR and/or </a:t>
            </a:r>
            <a:r>
              <a:rPr lang="en-US" sz="1400" dirty="0" smtClean="0"/>
              <a:t>HFR (</a:t>
            </a:r>
            <a:r>
              <a:rPr lang="en-US" sz="1400" dirty="0" smtClean="0">
                <a:solidFill>
                  <a:srgbClr val="0070C0"/>
                </a:solidFill>
              </a:rPr>
              <a:t>dHDR wait for Excom decision, HFR postponed</a:t>
            </a:r>
            <a:r>
              <a:rPr lang="en-US" sz="1400" dirty="0" smtClean="0"/>
              <a:t>)</a:t>
            </a:r>
            <a:endParaRPr lang="en-US" sz="1400" dirty="0"/>
          </a:p>
          <a:p>
            <a:pPr lvl="1"/>
            <a:r>
              <a:rPr lang="en-US" sz="1400" dirty="0" smtClean="0">
                <a:solidFill>
                  <a:schemeClr val="bg1">
                    <a:lumMod val="65000"/>
                  </a:schemeClr>
                </a:solidFill>
              </a:rPr>
              <a:t>CA/CP/Security (potentially CI v2)</a:t>
            </a:r>
            <a:endParaRPr lang="en-US" sz="1600" dirty="0">
              <a:solidFill>
                <a:schemeClr val="bg1">
                  <a:lumMod val="65000"/>
                </a:schemeClr>
              </a:solidFill>
            </a:endParaRPr>
          </a:p>
          <a:p>
            <a:pPr lvl="1"/>
            <a:r>
              <a:rPr lang="en-US" sz="1400" dirty="0">
                <a:solidFill>
                  <a:schemeClr val="bg1">
                    <a:lumMod val="65000"/>
                  </a:schemeClr>
                </a:solidFill>
              </a:rPr>
              <a:t>Audio – none</a:t>
            </a:r>
          </a:p>
          <a:p>
            <a:pPr lvl="1"/>
            <a:r>
              <a:rPr lang="en-US" sz="1400" dirty="0">
                <a:solidFill>
                  <a:schemeClr val="bg1">
                    <a:lumMod val="65000"/>
                  </a:schemeClr>
                </a:solidFill>
              </a:rPr>
              <a:t>Subtitling – none</a:t>
            </a:r>
          </a:p>
          <a:p>
            <a:pPr lvl="1"/>
            <a:r>
              <a:rPr lang="en-US" sz="1400" dirty="0">
                <a:solidFill>
                  <a:schemeClr val="bg1">
                    <a:lumMod val="65000"/>
                  </a:schemeClr>
                </a:solidFill>
              </a:rPr>
              <a:t>HbbTV - none</a:t>
            </a:r>
          </a:p>
          <a:p>
            <a:pPr lvl="1"/>
            <a:r>
              <a:rPr lang="en-US" sz="1400" dirty="0" err="1">
                <a:solidFill>
                  <a:schemeClr val="bg1">
                    <a:lumMod val="65000"/>
                  </a:schemeClr>
                </a:solidFill>
              </a:rPr>
              <a:t>FrontEnd</a:t>
            </a:r>
            <a:r>
              <a:rPr lang="en-US" sz="1400" dirty="0">
                <a:solidFill>
                  <a:schemeClr val="bg1">
                    <a:lumMod val="65000"/>
                  </a:schemeClr>
                </a:solidFill>
              </a:rPr>
              <a:t> – none</a:t>
            </a:r>
          </a:p>
          <a:p>
            <a:pPr lvl="1"/>
            <a:r>
              <a:rPr lang="en-US" sz="1400" dirty="0">
                <a:solidFill>
                  <a:schemeClr val="bg1">
                    <a:lumMod val="65000"/>
                  </a:schemeClr>
                </a:solidFill>
              </a:rPr>
              <a:t>SSU - none</a:t>
            </a:r>
          </a:p>
          <a:p>
            <a:pPr lvl="1"/>
            <a:r>
              <a:rPr lang="en-US" sz="1400" dirty="0">
                <a:solidFill>
                  <a:schemeClr val="bg1">
                    <a:lumMod val="65000"/>
                  </a:schemeClr>
                </a:solidFill>
              </a:rPr>
              <a:t>PSI/SI, menus </a:t>
            </a:r>
            <a:r>
              <a:rPr lang="en-US" sz="1400" dirty="0" err="1">
                <a:solidFill>
                  <a:schemeClr val="bg1">
                    <a:lumMod val="65000"/>
                  </a:schemeClr>
                </a:solidFill>
              </a:rPr>
              <a:t>etc</a:t>
            </a:r>
            <a:r>
              <a:rPr lang="en-US" sz="1400" dirty="0" smtClean="0">
                <a:solidFill>
                  <a:schemeClr val="bg1">
                    <a:lumMod val="65000"/>
                  </a:schemeClr>
                </a:solidFill>
              </a:rPr>
              <a:t>…</a:t>
            </a:r>
          </a:p>
          <a:p>
            <a:pPr lvl="1"/>
            <a:r>
              <a:rPr lang="en-US" sz="1400" dirty="0" smtClean="0">
                <a:solidFill>
                  <a:schemeClr val="bg1">
                    <a:lumMod val="65000"/>
                  </a:schemeClr>
                </a:solidFill>
              </a:rPr>
              <a:t>Others? </a:t>
            </a:r>
            <a:endParaRPr lang="en-US" sz="1400" dirty="0">
              <a:solidFill>
                <a:schemeClr val="bg1">
                  <a:lumMod val="65000"/>
                </a:schemeClr>
              </a:solidFill>
            </a:endParaRPr>
          </a:p>
        </p:txBody>
      </p:sp>
    </p:spTree>
    <p:extLst>
      <p:ext uri="{BB962C8B-B14F-4D97-AF65-F5344CB8AC3E}">
        <p14:creationId xmlns:p14="http://schemas.microsoft.com/office/powerpoint/2010/main" val="13170196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NorDig T – </a:t>
            </a:r>
            <a:r>
              <a:rPr lang="en-US" sz="1600" b="1" u="sng" dirty="0"/>
              <a:t>PROPOSAL</a:t>
            </a:r>
            <a:r>
              <a:rPr lang="en-US" sz="1600" dirty="0"/>
              <a:t> mandates &amp; items for period </a:t>
            </a:r>
            <a:r>
              <a:rPr lang="en-US" sz="1600" dirty="0" smtClean="0"/>
              <a:t>2019-2020</a:t>
            </a:r>
            <a:endParaRPr lang="en-US" sz="1400" dirty="0"/>
          </a:p>
          <a:p>
            <a:pPr marL="0" indent="0">
              <a:buNone/>
            </a:pPr>
            <a:r>
              <a:rPr lang="en-US" sz="1400" i="1" dirty="0" smtClean="0">
                <a:solidFill>
                  <a:srgbClr val="0070C0"/>
                </a:solidFill>
              </a:rPr>
              <a:t> </a:t>
            </a:r>
            <a:r>
              <a:rPr lang="en-US" sz="1100" i="1" dirty="0" smtClean="0">
                <a:solidFill>
                  <a:srgbClr val="0070C0"/>
                </a:solidFill>
              </a:rPr>
              <a:t>New Excom approved mandates:</a:t>
            </a:r>
            <a:r>
              <a:rPr lang="en-US" sz="1100" i="1" dirty="0" smtClean="0">
                <a:solidFill>
                  <a:srgbClr val="0070C0"/>
                </a:solidFill>
              </a:rPr>
              <a:t> </a:t>
            </a:r>
            <a:r>
              <a:rPr lang="en-US" sz="1400" i="1" dirty="0" smtClean="0">
                <a:solidFill>
                  <a:srgbClr val="0070C0"/>
                </a:solidFill>
              </a:rPr>
              <a:t> </a:t>
            </a:r>
            <a:endParaRPr lang="en-US" sz="1400" i="1" dirty="0">
              <a:solidFill>
                <a:srgbClr val="0070C0"/>
              </a:solidFill>
            </a:endParaRPr>
          </a:p>
          <a:p>
            <a:r>
              <a:rPr lang="en-US" sz="1400" dirty="0"/>
              <a:t>General: Keep IRD, RoO and Test Plan in line with each other</a:t>
            </a:r>
          </a:p>
          <a:p>
            <a:r>
              <a:rPr lang="en-US" sz="1600" dirty="0" err="1"/>
              <a:t>RoO</a:t>
            </a:r>
            <a:r>
              <a:rPr lang="en-US" sz="1600" dirty="0"/>
              <a:t> </a:t>
            </a:r>
            <a:endParaRPr lang="en-GB" sz="1600" dirty="0"/>
          </a:p>
          <a:p>
            <a:pPr lvl="1"/>
            <a:r>
              <a:rPr lang="en-US" sz="1400" dirty="0"/>
              <a:t>Maintain and update NorDig RoO - focus for 2019 RoO v3.1 </a:t>
            </a:r>
          </a:p>
          <a:p>
            <a:pPr lvl="1"/>
            <a:r>
              <a:rPr lang="en-US" sz="1400" dirty="0" smtClean="0"/>
              <a:t>change </a:t>
            </a:r>
            <a:r>
              <a:rPr lang="en-US" sz="1400" dirty="0"/>
              <a:t>layout to same as IRD spec, focus for RoO on items necessary to avoid misbehavior in IRDs.</a:t>
            </a:r>
          </a:p>
          <a:p>
            <a:r>
              <a:rPr lang="en-US" sz="1600" dirty="0"/>
              <a:t>Test and Test plan</a:t>
            </a:r>
            <a:endParaRPr lang="en-GB" sz="1600" dirty="0"/>
          </a:p>
          <a:p>
            <a:pPr lvl="1"/>
            <a:r>
              <a:rPr lang="en-US" sz="1400" dirty="0"/>
              <a:t>Maintain and update NorDig Test plan to match IRD spec</a:t>
            </a:r>
            <a:endParaRPr lang="en-GB" sz="2000" dirty="0"/>
          </a:p>
          <a:p>
            <a:pPr lvl="2"/>
            <a:r>
              <a:rPr lang="en-US" sz="1200" dirty="0"/>
              <a:t>Review and where possible combine similar test cases  to make it easier and faster to test</a:t>
            </a:r>
            <a:endParaRPr lang="en-GB" sz="1200" dirty="0"/>
          </a:p>
          <a:p>
            <a:pPr lvl="2"/>
            <a:r>
              <a:rPr lang="en-US" sz="1200" dirty="0"/>
              <a:t>“minimize” redundant test cases if possible without compromising with test quality, to speed up time for verification testing.</a:t>
            </a:r>
            <a:endParaRPr lang="en-GB" sz="1200" dirty="0"/>
          </a:p>
          <a:p>
            <a:pPr lvl="2"/>
            <a:r>
              <a:rPr lang="en-US" sz="1200" dirty="0"/>
              <a:t>Update and improve test </a:t>
            </a:r>
            <a:r>
              <a:rPr lang="en-US" sz="1200" dirty="0" smtClean="0"/>
              <a:t>cases</a:t>
            </a:r>
            <a:endParaRPr lang="en-US" sz="1600" dirty="0"/>
          </a:p>
          <a:p>
            <a:r>
              <a:rPr lang="en-US" sz="1600" dirty="0"/>
              <a:t>NorDig Unified IRD spec</a:t>
            </a:r>
            <a:endParaRPr lang="en-GB" sz="1600" dirty="0"/>
          </a:p>
          <a:p>
            <a:pPr lvl="1"/>
            <a:r>
              <a:rPr lang="en-US" sz="1400" dirty="0"/>
              <a:t>Maintain and update NorDig IRD specification </a:t>
            </a:r>
          </a:p>
          <a:p>
            <a:pPr lvl="2"/>
            <a:r>
              <a:rPr lang="en-US" sz="1200" dirty="0"/>
              <a:t>debugging, references to international standards and specifications are up to date)</a:t>
            </a:r>
            <a:endParaRPr lang="en-GB" sz="1800" dirty="0"/>
          </a:p>
          <a:p>
            <a:pPr lvl="1"/>
            <a:r>
              <a:rPr lang="en-US" sz="1400" dirty="0" smtClean="0"/>
              <a:t>Other </a:t>
            </a:r>
            <a:r>
              <a:rPr lang="en-US" sz="1400" dirty="0"/>
              <a:t>items </a:t>
            </a:r>
            <a:r>
              <a:rPr lang="en-US" sz="1400" dirty="0" smtClean="0"/>
              <a:t>that could be studied:</a:t>
            </a:r>
            <a:endParaRPr lang="en-GB" sz="1800" dirty="0"/>
          </a:p>
          <a:p>
            <a:pPr lvl="2"/>
            <a:r>
              <a:rPr lang="en-US" sz="1200" dirty="0"/>
              <a:t>Review and improve IRD’s auto update for network </a:t>
            </a:r>
            <a:r>
              <a:rPr lang="en-US" sz="1200" dirty="0" smtClean="0"/>
              <a:t>changes?</a:t>
            </a:r>
            <a:endParaRPr lang="en-GB" sz="1200" dirty="0"/>
          </a:p>
          <a:p>
            <a:pPr lvl="2"/>
            <a:r>
              <a:rPr lang="en-GB" sz="1200" dirty="0" smtClean="0"/>
              <a:t>Handle </a:t>
            </a:r>
            <a:r>
              <a:rPr lang="en-GB" sz="1200" dirty="0"/>
              <a:t>mix of broadcast and OTT in same channel </a:t>
            </a:r>
            <a:r>
              <a:rPr lang="en-GB" sz="1200" dirty="0" smtClean="0"/>
              <a:t>list? (similar to or based upon DVB-I)</a:t>
            </a:r>
            <a:endParaRPr lang="en-GB" sz="1200" dirty="0"/>
          </a:p>
          <a:p>
            <a:pPr lvl="2"/>
            <a:r>
              <a:rPr lang="en-GB" sz="1200" dirty="0" smtClean="0">
                <a:solidFill>
                  <a:srgbClr val="0070C0"/>
                </a:solidFill>
              </a:rPr>
              <a:t>Dynamic metadata HDR HEVC video – study mode (wait drafting to Excom decision)</a:t>
            </a:r>
          </a:p>
          <a:p>
            <a:pPr lvl="2"/>
            <a:endParaRPr lang="en-GB" sz="1200" dirty="0" smtClean="0">
              <a:solidFill>
                <a:srgbClr val="0070C0"/>
              </a:solidFill>
            </a:endParaRPr>
          </a:p>
          <a:p>
            <a:r>
              <a:rPr lang="en-US" sz="1600" dirty="0">
                <a:solidFill>
                  <a:srgbClr val="0070C0"/>
                </a:solidFill>
              </a:rPr>
              <a:t>Excom: OK with updates above.</a:t>
            </a:r>
            <a:endParaRPr lang="en-GB" sz="1600" dirty="0">
              <a:solidFill>
                <a:srgbClr val="0070C0"/>
              </a:solidFill>
            </a:endParaRPr>
          </a:p>
          <a:p>
            <a:pPr marL="0" indent="0">
              <a:buNone/>
            </a:pPr>
            <a:endParaRPr lang="en-GB" sz="1600" dirty="0">
              <a:solidFill>
                <a:srgbClr val="0070C0"/>
              </a:solidFill>
            </a:endParaRPr>
          </a:p>
        </p:txBody>
      </p:sp>
      <p:sp>
        <p:nvSpPr>
          <p:cNvPr id="3"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(1/4)</a:t>
            </a:r>
            <a:r>
              <a:rPr lang="en-GB" sz="1600" b="1" dirty="0">
                <a:solidFill>
                  <a:schemeClr val="tx1"/>
                </a:solidFill>
              </a:rPr>
              <a:t> </a:t>
            </a:r>
            <a:r>
              <a:rPr lang="en-GB" sz="1600" b="1" dirty="0"/>
              <a:t/>
            </a:r>
            <a:br>
              <a:rPr lang="en-GB" sz="1600" b="1" dirty="0"/>
            </a:b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22</a:t>
            </a:fld>
            <a:endParaRPr lang="en-US" dirty="0"/>
          </a:p>
        </p:txBody>
      </p:sp>
    </p:spTree>
    <p:extLst>
      <p:ext uri="{BB962C8B-B14F-4D97-AF65-F5344CB8AC3E}">
        <p14:creationId xmlns:p14="http://schemas.microsoft.com/office/powerpoint/2010/main" val="34496527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continue NorDig mandates &amp; items for period </a:t>
            </a:r>
            <a:r>
              <a:rPr lang="en-US" sz="1600" dirty="0" smtClean="0"/>
              <a:t>2019-2020</a:t>
            </a:r>
            <a:endParaRPr lang="en-US" sz="1600" dirty="0" smtClean="0">
              <a:solidFill>
                <a:srgbClr val="00B050"/>
              </a:solidFill>
            </a:endParaRPr>
          </a:p>
          <a:p>
            <a:r>
              <a:rPr lang="en-US" sz="1400" dirty="0" smtClean="0"/>
              <a:t>Video, audio, subtitling</a:t>
            </a:r>
            <a:endParaRPr lang="en-GB" sz="1400" dirty="0" smtClean="0"/>
          </a:p>
          <a:p>
            <a:pPr lvl="1"/>
            <a:r>
              <a:rPr lang="en-US" sz="1200" b="1" strike="sngStrike" dirty="0" smtClean="0"/>
              <a:t>Video</a:t>
            </a:r>
            <a:r>
              <a:rPr lang="en-US" sz="1200" strike="sngStrike" dirty="0" smtClean="0"/>
              <a:t> </a:t>
            </a:r>
            <a:r>
              <a:rPr lang="en-US" sz="1200" strike="sngStrike" dirty="0"/>
              <a:t>codec: NorDig’s first subset of HEVC (DVB’s UHD, HDR&amp;WCG, SFR), </a:t>
            </a:r>
            <a:r>
              <a:rPr lang="en-US" sz="1200" strike="sngStrike" dirty="0" err="1"/>
              <a:t>incl</a:t>
            </a:r>
            <a:r>
              <a:rPr lang="en-US" sz="1200" strike="sngStrike" dirty="0"/>
              <a:t> video processing and I/O (HDMI).   </a:t>
            </a:r>
            <a:endParaRPr lang="en-GB" sz="2000" strike="sngStrike" dirty="0"/>
          </a:p>
          <a:p>
            <a:pPr lvl="1"/>
            <a:r>
              <a:rPr lang="en-US" sz="1200" b="1" dirty="0" smtClean="0"/>
              <a:t>Video</a:t>
            </a:r>
            <a:r>
              <a:rPr lang="en-US" sz="1200" dirty="0" smtClean="0"/>
              <a:t> </a:t>
            </a:r>
            <a:r>
              <a:rPr lang="en-US" sz="1200" dirty="0"/>
              <a:t>codec: </a:t>
            </a:r>
            <a:r>
              <a:rPr lang="en-US" sz="1200" strike="sngStrike" dirty="0"/>
              <a:t>investigate issues with adding HEVC HFR support, check with Industry, make proposal    </a:t>
            </a:r>
          </a:p>
          <a:p>
            <a:pPr marL="914400" lvl="2" indent="0">
              <a:buNone/>
            </a:pPr>
            <a:r>
              <a:rPr lang="en-US" sz="1200" i="1" strike="sngStrike" dirty="0"/>
              <a:t>Questions that needs to be prepared by NorDig: </a:t>
            </a:r>
          </a:p>
          <a:p>
            <a:pPr lvl="3"/>
            <a:r>
              <a:rPr lang="en-US" sz="1200" i="1" strike="sngStrike" dirty="0"/>
              <a:t>two NorDig HEVC “profiles” (SFR HEVC + HFR HEVC) or one (HEVC that supports HFR), </a:t>
            </a:r>
          </a:p>
          <a:p>
            <a:pPr lvl="3"/>
            <a:r>
              <a:rPr lang="en-US" sz="1200" i="1" strike="sngStrike" dirty="0"/>
              <a:t>HFR both dual PID (backward compatible) and single PID or only single HFR PID, </a:t>
            </a:r>
          </a:p>
          <a:p>
            <a:pPr lvl="3"/>
            <a:r>
              <a:rPr lang="en-US" sz="1200" i="1" strike="sngStrike" dirty="0"/>
              <a:t>dynamic HDR how many of DVB three alt to be included? </a:t>
            </a:r>
            <a:endParaRPr lang="en-US" sz="1200" i="1" strike="sngStrike" dirty="0" smtClean="0"/>
          </a:p>
          <a:p>
            <a:pPr lvl="3"/>
            <a:r>
              <a:rPr lang="en-US" sz="1200" i="1" dirty="0" smtClean="0">
                <a:solidFill>
                  <a:srgbClr val="0070C0"/>
                </a:solidFill>
              </a:rPr>
              <a:t>Dynamic metadata HDR – study mode (or wait), wait Excom decision before drafting IRD spec update</a:t>
            </a:r>
          </a:p>
          <a:p>
            <a:pPr lvl="3"/>
            <a:r>
              <a:rPr lang="en-US" sz="1200" i="1" dirty="0" smtClean="0">
                <a:solidFill>
                  <a:srgbClr val="0070C0"/>
                </a:solidFill>
              </a:rPr>
              <a:t>(HFR postponed 2y (2021), then check interest)</a:t>
            </a:r>
            <a:endParaRPr lang="en-US" sz="1200" dirty="0">
              <a:solidFill>
                <a:srgbClr val="0070C0"/>
              </a:solidFill>
            </a:endParaRPr>
          </a:p>
          <a:p>
            <a:pPr lvl="1"/>
            <a:r>
              <a:rPr lang="en-US" sz="1200" b="1" strike="sngStrike" dirty="0">
                <a:solidFill>
                  <a:srgbClr val="0070C0"/>
                </a:solidFill>
              </a:rPr>
              <a:t>New Video</a:t>
            </a:r>
            <a:r>
              <a:rPr lang="en-US" sz="1200" strike="sngStrike" dirty="0">
                <a:solidFill>
                  <a:srgbClr val="0070C0"/>
                </a:solidFill>
              </a:rPr>
              <a:t> codec:  If Excom decide, propose tech requirements for HEVC HFR which incl also dynamic HDR, target ready to Oct 2019</a:t>
            </a:r>
            <a:endParaRPr lang="en-GB" sz="2000" strike="sngStrike" dirty="0">
              <a:solidFill>
                <a:srgbClr val="0070C0"/>
              </a:solidFill>
            </a:endParaRPr>
          </a:p>
          <a:p>
            <a:pPr lvl="1"/>
            <a:r>
              <a:rPr lang="en-US" sz="1200" b="1" dirty="0"/>
              <a:t>Video</a:t>
            </a:r>
            <a:r>
              <a:rPr lang="en-US" sz="1200" dirty="0"/>
              <a:t>: Secure good IRD implementation for mixing/blending of SDR content (HbbTV, menus, subtitling) on top of HDR video.</a:t>
            </a:r>
            <a:endParaRPr lang="en-GB" sz="2000" dirty="0"/>
          </a:p>
          <a:p>
            <a:pPr lvl="1"/>
            <a:r>
              <a:rPr lang="en-US" sz="1200" b="1" dirty="0"/>
              <a:t>Audio</a:t>
            </a:r>
            <a:r>
              <a:rPr lang="en-US" sz="1200" dirty="0"/>
              <a:t> NGA </a:t>
            </a:r>
            <a:r>
              <a:rPr lang="en-US" sz="1200" dirty="0"/>
              <a:t>(</a:t>
            </a:r>
            <a:r>
              <a:rPr lang="en-US" sz="1200" dirty="0" smtClean="0"/>
              <a:t>Dolby </a:t>
            </a:r>
            <a:r>
              <a:rPr lang="en-US" sz="1200" dirty="0"/>
              <a:t>AC-4), monitor </a:t>
            </a:r>
            <a:r>
              <a:rPr lang="en-US" sz="1200" dirty="0" smtClean="0"/>
              <a:t>DVB and Dolby specifications and </a:t>
            </a:r>
            <a:r>
              <a:rPr lang="en-US" sz="1200" dirty="0" smtClean="0"/>
              <a:t>recommendations</a:t>
            </a:r>
            <a:endParaRPr lang="en-GB" sz="2000" strike="sngStrike" dirty="0">
              <a:solidFill>
                <a:srgbClr val="0070C0"/>
              </a:solidFill>
            </a:endParaRPr>
          </a:p>
          <a:p>
            <a:pPr lvl="1"/>
            <a:r>
              <a:rPr lang="en-US" sz="1200" b="1" dirty="0" smtClean="0"/>
              <a:t>Audio: </a:t>
            </a:r>
            <a:r>
              <a:rPr lang="en-US" sz="1200" dirty="0" smtClean="0"/>
              <a:t>monitor evolution immersive audio and object based audio.</a:t>
            </a:r>
            <a:endParaRPr lang="en-US" sz="1200" b="1" dirty="0" smtClean="0"/>
          </a:p>
          <a:p>
            <a:pPr lvl="1"/>
            <a:r>
              <a:rPr lang="en-US" sz="1200" b="1" dirty="0" smtClean="0"/>
              <a:t>Audio:</a:t>
            </a:r>
            <a:r>
              <a:rPr lang="en-US" sz="1200" dirty="0" smtClean="0"/>
              <a:t> if it is possible supports with tests and trials of NGA audio (both basic NGA and more advanced NGA).</a:t>
            </a:r>
          </a:p>
          <a:p>
            <a:pPr lvl="1"/>
            <a:r>
              <a:rPr lang="en-US" sz="1200" b="1" dirty="0" smtClean="0"/>
              <a:t>Subtitling</a:t>
            </a:r>
            <a:r>
              <a:rPr lang="en-US" sz="1200" dirty="0"/>
              <a:t>: </a:t>
            </a:r>
            <a:r>
              <a:rPr lang="en-US" sz="1200" dirty="0" smtClean="0"/>
              <a:t>monitor DVB specifications (TXT </a:t>
            </a:r>
            <a:r>
              <a:rPr lang="en-US" sz="1200" dirty="0" err="1" smtClean="0"/>
              <a:t>subt</a:t>
            </a:r>
            <a:r>
              <a:rPr lang="en-US" sz="1200" dirty="0" smtClean="0"/>
              <a:t>, DVB </a:t>
            </a:r>
            <a:r>
              <a:rPr lang="en-US" sz="1200" dirty="0" err="1" smtClean="0"/>
              <a:t>Subt</a:t>
            </a:r>
            <a:r>
              <a:rPr lang="en-US" sz="1200" dirty="0" smtClean="0"/>
              <a:t>, TTML</a:t>
            </a:r>
            <a:r>
              <a:rPr lang="en-US" sz="1200" dirty="0" smtClean="0"/>
              <a:t>)</a:t>
            </a:r>
            <a:endParaRPr lang="en-GB" sz="2000" strike="sngStrike" dirty="0">
              <a:solidFill>
                <a:srgbClr val="0070C0"/>
              </a:solidFill>
            </a:endParaRPr>
          </a:p>
          <a:p>
            <a:pPr lvl="1"/>
            <a:r>
              <a:rPr lang="en-US" sz="1200" b="1" dirty="0"/>
              <a:t>HbbTV</a:t>
            </a:r>
            <a:r>
              <a:rPr lang="en-US" sz="1200" dirty="0"/>
              <a:t>: Investigate use and mandate of new codes (HEVC and NGA) for (HEVC) HbbTV/Hybrid IRDs</a:t>
            </a:r>
            <a:r>
              <a:rPr lang="en-US" sz="1200" dirty="0" smtClean="0"/>
              <a:t>.</a:t>
            </a:r>
          </a:p>
          <a:p>
            <a:pPr lvl="1"/>
            <a:endParaRPr lang="en-US" sz="1200" dirty="0" smtClean="0"/>
          </a:p>
          <a:p>
            <a:r>
              <a:rPr lang="en-US" sz="1800" dirty="0" smtClean="0">
                <a:solidFill>
                  <a:srgbClr val="0070C0"/>
                </a:solidFill>
              </a:rPr>
              <a:t>Excom: OK with updates above.</a:t>
            </a:r>
            <a:endParaRPr lang="en-GB" sz="1800" dirty="0">
              <a:solidFill>
                <a:srgbClr val="0070C0"/>
              </a:solidFill>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23</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a:t>
            </a:r>
            <a:r>
              <a:rPr lang="en-US" sz="1600" b="1" dirty="0" smtClean="0">
                <a:solidFill>
                  <a:schemeClr val="tx1"/>
                </a:solidFill>
              </a:rPr>
              <a:t>(2/4</a:t>
            </a:r>
            <a:r>
              <a:rPr lang="en-US" sz="1600" b="1" dirty="0">
                <a:solidFill>
                  <a:schemeClr val="tx1"/>
                </a:solidFill>
              </a:rPr>
              <a:t>)</a:t>
            </a:r>
            <a:r>
              <a:rPr lang="en-GB" sz="1600" b="1" dirty="0">
                <a:solidFill>
                  <a:schemeClr val="tx1"/>
                </a:solidFill>
              </a:rPr>
              <a:t> </a:t>
            </a:r>
            <a:r>
              <a:rPr lang="en-GB" sz="1600" b="1" dirty="0"/>
              <a:t/>
            </a:r>
            <a:br>
              <a:rPr lang="en-GB" sz="1600" b="1" dirty="0"/>
            </a:b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Tree>
    <p:extLst>
      <p:ext uri="{BB962C8B-B14F-4D97-AF65-F5344CB8AC3E}">
        <p14:creationId xmlns:p14="http://schemas.microsoft.com/office/powerpoint/2010/main" val="20044232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980728"/>
            <a:ext cx="8363272" cy="5472608"/>
          </a:xfrm>
        </p:spPr>
        <p:txBody>
          <a:bodyPr/>
          <a:lstStyle/>
          <a:p>
            <a:pPr>
              <a:buNone/>
            </a:pPr>
            <a:r>
              <a:rPr lang="en-US" sz="1600" dirty="0"/>
              <a:t>continue NorDig mandates &amp; items for period </a:t>
            </a:r>
            <a:r>
              <a:rPr lang="en-US" sz="1600" dirty="0" smtClean="0"/>
              <a:t>2019-2020</a:t>
            </a:r>
            <a:r>
              <a:rPr lang="en-US" sz="1400" dirty="0" smtClean="0"/>
              <a:t> </a:t>
            </a:r>
            <a:endParaRPr lang="en-US" sz="1600" dirty="0" smtClean="0">
              <a:solidFill>
                <a:srgbClr val="00B050"/>
              </a:solidFill>
            </a:endParaRPr>
          </a:p>
          <a:p>
            <a:r>
              <a:rPr lang="en-US" sz="1400" dirty="0" smtClean="0"/>
              <a:t>HbbTV</a:t>
            </a:r>
            <a:endParaRPr lang="en-GB" sz="1400" dirty="0" smtClean="0"/>
          </a:p>
          <a:p>
            <a:pPr lvl="1"/>
            <a:r>
              <a:rPr lang="en-US" sz="1200" dirty="0" smtClean="0"/>
              <a:t>NorDig </a:t>
            </a:r>
            <a:r>
              <a:rPr lang="en-US" sz="1200" dirty="0"/>
              <a:t>HbbTV test and test cases:</a:t>
            </a:r>
            <a:endParaRPr lang="en-GB" sz="2000" dirty="0"/>
          </a:p>
          <a:p>
            <a:pPr lvl="2"/>
            <a:r>
              <a:rPr lang="en-GB" sz="1100" dirty="0"/>
              <a:t>Maintain NorDig developed test cases. Propose new test cases to be developed if needed.  </a:t>
            </a:r>
            <a:endParaRPr lang="en-GB" sz="1400" dirty="0"/>
          </a:p>
          <a:p>
            <a:pPr lvl="1"/>
            <a:r>
              <a:rPr lang="en-US" sz="1200" dirty="0" smtClean="0"/>
              <a:t>NorDig </a:t>
            </a:r>
            <a:r>
              <a:rPr lang="en-US" sz="1200" dirty="0"/>
              <a:t>HbbTV IRD requirements:</a:t>
            </a:r>
            <a:endParaRPr lang="en-GB" sz="2000" dirty="0"/>
          </a:p>
          <a:p>
            <a:pPr lvl="2"/>
            <a:r>
              <a:rPr lang="en-US" sz="1100" dirty="0"/>
              <a:t>Maintain and update HbbTV requirements </a:t>
            </a:r>
          </a:p>
          <a:p>
            <a:pPr lvl="2"/>
            <a:r>
              <a:rPr lang="en-US" sz="1100" dirty="0" smtClean="0"/>
              <a:t>Monitor </a:t>
            </a:r>
            <a:r>
              <a:rPr lang="en-US" sz="1100" dirty="0"/>
              <a:t>and report HbbTV spec development and usage. </a:t>
            </a:r>
            <a:endParaRPr lang="en-GB" sz="1400" dirty="0"/>
          </a:p>
          <a:p>
            <a:pPr lvl="1"/>
            <a:r>
              <a:rPr lang="en-GB" sz="1200" dirty="0"/>
              <a:t>Investigate additional HbbTV feature and requirements that are of interest for NorDig members (to be confirmed by –T and Excom before detailed proposal and any </a:t>
            </a:r>
            <a:r>
              <a:rPr lang="en-GB" sz="1200" dirty="0" err="1"/>
              <a:t>incl</a:t>
            </a:r>
            <a:r>
              <a:rPr lang="en-GB" sz="1200" dirty="0"/>
              <a:t>  into IRD spec</a:t>
            </a:r>
            <a:r>
              <a:rPr lang="en-GB" sz="1200" dirty="0" smtClean="0"/>
              <a:t>).</a:t>
            </a:r>
          </a:p>
          <a:p>
            <a:pPr lvl="2"/>
            <a:r>
              <a:rPr lang="en-GB" sz="1100" dirty="0"/>
              <a:t>Investigate </a:t>
            </a:r>
            <a:r>
              <a:rPr lang="en-GB" sz="1100" dirty="0" smtClean="0"/>
              <a:t>DVB-TA </a:t>
            </a:r>
            <a:r>
              <a:rPr lang="en-GB" sz="1100" dirty="0"/>
              <a:t>watermarking, impact </a:t>
            </a:r>
            <a:r>
              <a:rPr lang="en-GB" sz="1100" dirty="0" smtClean="0"/>
              <a:t>V/A and </a:t>
            </a:r>
            <a:r>
              <a:rPr lang="en-GB" sz="1100" dirty="0"/>
              <a:t>possibility to use for STB </a:t>
            </a:r>
            <a:r>
              <a:rPr lang="en-GB" sz="1100" dirty="0" smtClean="0"/>
              <a:t>solutions </a:t>
            </a:r>
            <a:r>
              <a:rPr lang="en-GB" sz="1100" dirty="0"/>
              <a:t>where STB do not support </a:t>
            </a:r>
            <a:r>
              <a:rPr lang="en-GB" sz="1100" dirty="0" smtClean="0"/>
              <a:t>HbbTV </a:t>
            </a:r>
            <a:r>
              <a:rPr lang="en-GB" sz="1100" dirty="0"/>
              <a:t>(STB bypass)</a:t>
            </a:r>
            <a:r>
              <a:rPr lang="en-GB" sz="1100" dirty="0" smtClean="0"/>
              <a:t> </a:t>
            </a:r>
            <a:endParaRPr lang="en-GB" sz="1100" dirty="0"/>
          </a:p>
          <a:p>
            <a:pPr lvl="1"/>
            <a:r>
              <a:rPr lang="en-GB" sz="1200" dirty="0"/>
              <a:t>HbbTV implementation:</a:t>
            </a:r>
            <a:endParaRPr lang="en-GB" sz="2000" dirty="0"/>
          </a:p>
          <a:p>
            <a:pPr lvl="2"/>
            <a:r>
              <a:rPr lang="en-GB" sz="1100" dirty="0"/>
              <a:t>Monitor and report HbbTV implementation in NorDig networks and other networks, </a:t>
            </a:r>
            <a:endParaRPr lang="en-GB" sz="1400" dirty="0"/>
          </a:p>
          <a:p>
            <a:pPr lvl="2"/>
            <a:r>
              <a:rPr lang="en-GB" sz="1100" dirty="0"/>
              <a:t>Monitor and report implementation status on IRD side   </a:t>
            </a:r>
            <a:endParaRPr lang="en-GB" sz="1400" dirty="0"/>
          </a:p>
          <a:p>
            <a:pPr lvl="2"/>
            <a:r>
              <a:rPr lang="en-GB" sz="1100" dirty="0"/>
              <a:t>Monitor and discuss experience and issues/problems with launching HbbTV services</a:t>
            </a:r>
            <a:endParaRPr lang="en-GB" sz="1400" dirty="0"/>
          </a:p>
          <a:p>
            <a:pPr lvl="1"/>
            <a:r>
              <a:rPr lang="en-US" sz="1200" dirty="0"/>
              <a:t>HbbTV DRM</a:t>
            </a:r>
            <a:endParaRPr lang="en-GB" sz="2000" dirty="0"/>
          </a:p>
          <a:p>
            <a:pPr lvl="2"/>
            <a:r>
              <a:rPr lang="en-GB" sz="1100" dirty="0"/>
              <a:t>Monitor HbbTV </a:t>
            </a:r>
            <a:r>
              <a:rPr lang="en-GB" sz="1100" dirty="0" smtClean="0"/>
              <a:t>DRM</a:t>
            </a:r>
            <a:endParaRPr lang="en-GB" sz="1400" strike="sngStrike" dirty="0">
              <a:solidFill>
                <a:srgbClr val="0070C0"/>
              </a:solidFill>
            </a:endParaRPr>
          </a:p>
          <a:p>
            <a:pPr lvl="2"/>
            <a:r>
              <a:rPr lang="en-GB" sz="1100" dirty="0" smtClean="0"/>
              <a:t>Review </a:t>
            </a:r>
            <a:r>
              <a:rPr lang="en-GB" sz="1100" dirty="0"/>
              <a:t>security </a:t>
            </a:r>
            <a:r>
              <a:rPr lang="en-GB" sz="1100" dirty="0" smtClean="0"/>
              <a:t>requirements</a:t>
            </a:r>
          </a:p>
          <a:p>
            <a:pPr lvl="2"/>
            <a:endParaRPr lang="en-GB" sz="1100" dirty="0" smtClean="0"/>
          </a:p>
          <a:p>
            <a:r>
              <a:rPr lang="en-GB" sz="1600" dirty="0" smtClean="0">
                <a:solidFill>
                  <a:srgbClr val="0070C0"/>
                </a:solidFill>
              </a:rPr>
              <a:t>Excom: OK</a:t>
            </a:r>
            <a:endParaRPr lang="en-GB" sz="1600" dirty="0">
              <a:solidFill>
                <a:srgbClr val="0070C0"/>
              </a:solidFill>
            </a:endParaRP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24</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a:t>
            </a:r>
            <a:r>
              <a:rPr lang="en-US" sz="1600" b="1" dirty="0" smtClean="0">
                <a:solidFill>
                  <a:schemeClr val="tx1"/>
                </a:solidFill>
              </a:rPr>
              <a:t>(3/4</a:t>
            </a:r>
            <a:r>
              <a:rPr lang="en-US" sz="1600" b="1" dirty="0">
                <a:solidFill>
                  <a:schemeClr val="tx1"/>
                </a:solidFill>
              </a:rPr>
              <a:t>)</a:t>
            </a:r>
            <a:r>
              <a:rPr lang="en-GB" sz="1600" b="1" dirty="0">
                <a:solidFill>
                  <a:schemeClr val="tx1"/>
                </a:solidFill>
              </a:rPr>
              <a:t> </a:t>
            </a:r>
            <a:r>
              <a:rPr lang="en-GB" sz="1600" b="1" dirty="0"/>
              <a:t/>
            </a:r>
            <a:br>
              <a:rPr lang="en-GB" sz="1600" b="1" dirty="0"/>
            </a:b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Tree>
    <p:extLst>
      <p:ext uri="{BB962C8B-B14F-4D97-AF65-F5344CB8AC3E}">
        <p14:creationId xmlns:p14="http://schemas.microsoft.com/office/powerpoint/2010/main" val="39099933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57200" y="836712"/>
            <a:ext cx="8363272" cy="5472608"/>
          </a:xfrm>
        </p:spPr>
        <p:txBody>
          <a:bodyPr/>
          <a:lstStyle/>
          <a:p>
            <a:pPr>
              <a:buNone/>
            </a:pPr>
            <a:r>
              <a:rPr lang="en-US" sz="1600" dirty="0"/>
              <a:t>continue NorDig mandates &amp; items for period </a:t>
            </a:r>
            <a:r>
              <a:rPr lang="en-US" sz="1600" dirty="0" smtClean="0"/>
              <a:t>2019-2020 </a:t>
            </a:r>
            <a:endParaRPr lang="en-US" sz="1600" dirty="0" smtClean="0">
              <a:solidFill>
                <a:srgbClr val="00B050"/>
              </a:solidFill>
            </a:endParaRPr>
          </a:p>
          <a:p>
            <a:r>
              <a:rPr lang="en-US" sz="1400" dirty="0" smtClean="0"/>
              <a:t>Accessibility</a:t>
            </a:r>
            <a:endParaRPr lang="en-GB" sz="1400" dirty="0" smtClean="0"/>
          </a:p>
          <a:p>
            <a:pPr lvl="1"/>
            <a:r>
              <a:rPr lang="en-US" sz="1100" dirty="0" smtClean="0"/>
              <a:t>Work </a:t>
            </a:r>
            <a:r>
              <a:rPr lang="en-US" sz="1100" dirty="0"/>
              <a:t>with harmonization of broadcast and better describe current broadcast for IRD manufactures</a:t>
            </a:r>
            <a:endParaRPr lang="en-GB" sz="1100" dirty="0"/>
          </a:p>
          <a:p>
            <a:pPr lvl="1"/>
            <a:r>
              <a:rPr lang="en-US" sz="1100" dirty="0"/>
              <a:t>Subtitling, propose updates and new IRD requirements both for normal and hard-of-hearing </a:t>
            </a:r>
            <a:r>
              <a:rPr lang="en-US" sz="1100" dirty="0" smtClean="0"/>
              <a:t>subtitling.</a:t>
            </a:r>
            <a:endParaRPr lang="en-GB" sz="1100" strike="sngStrike" dirty="0" smtClean="0"/>
          </a:p>
          <a:p>
            <a:pPr lvl="1"/>
            <a:r>
              <a:rPr lang="en-GB" sz="1100" dirty="0" smtClean="0"/>
              <a:t>Create document </a:t>
            </a:r>
            <a:r>
              <a:rPr lang="en-GB" sz="1100" dirty="0"/>
              <a:t>explaining the work of the </a:t>
            </a:r>
            <a:r>
              <a:rPr lang="en-GB" sz="1100" dirty="0" smtClean="0"/>
              <a:t>group, (which ExCom </a:t>
            </a:r>
            <a:r>
              <a:rPr lang="en-GB" sz="1100" dirty="0"/>
              <a:t>members to pass this to their internal accessibility </a:t>
            </a:r>
            <a:r>
              <a:rPr lang="en-GB" sz="1100" dirty="0" smtClean="0"/>
              <a:t>teams). </a:t>
            </a:r>
            <a:r>
              <a:rPr lang="en-GB" sz="1100" dirty="0"/>
              <a:t>Gather information from accessibility groups and broadcasters to understand what their pain points </a:t>
            </a:r>
            <a:r>
              <a:rPr lang="en-GB" sz="1100" dirty="0" smtClean="0"/>
              <a:t>are.</a:t>
            </a:r>
            <a:endParaRPr lang="en-GB" sz="1100" dirty="0"/>
          </a:p>
          <a:p>
            <a:pPr lvl="1"/>
            <a:r>
              <a:rPr lang="en-GB" sz="1100" dirty="0"/>
              <a:t>S</a:t>
            </a:r>
            <a:r>
              <a:rPr lang="en-GB" sz="1100" dirty="0" smtClean="0"/>
              <a:t>et </a:t>
            </a:r>
            <a:r>
              <a:rPr lang="en-GB" sz="1100" dirty="0"/>
              <a:t>up a best practice workshop with broadcasters, manufacturers and </a:t>
            </a:r>
            <a:r>
              <a:rPr lang="en-GB" sz="1100" dirty="0" smtClean="0"/>
              <a:t>distributors</a:t>
            </a:r>
          </a:p>
          <a:p>
            <a:pPr lvl="1"/>
            <a:r>
              <a:rPr lang="en-GB" sz="1100" dirty="0"/>
              <a:t>Investigate the implications for streaming services on </a:t>
            </a:r>
            <a:r>
              <a:rPr lang="en-GB" sz="1100" dirty="0" smtClean="0"/>
              <a:t>accessibility</a:t>
            </a:r>
            <a:endParaRPr lang="en-GB" sz="1100" dirty="0"/>
          </a:p>
          <a:p>
            <a:pPr lvl="1"/>
            <a:r>
              <a:rPr lang="en-US" sz="1100" dirty="0" smtClean="0"/>
              <a:t>HbbTV </a:t>
            </a:r>
            <a:r>
              <a:rPr lang="en-US" sz="1100" dirty="0"/>
              <a:t>for Accessibility services – investigate how HbbTV can be used for Accessibility and if needed propose changes to IRD and RoO requirements  </a:t>
            </a:r>
            <a:endParaRPr lang="en-GB" sz="1100" dirty="0"/>
          </a:p>
          <a:p>
            <a:pPr lvl="1"/>
            <a:r>
              <a:rPr lang="en-GB" sz="1100" dirty="0"/>
              <a:t>Investigate benefits with NGA for accessibility</a:t>
            </a:r>
            <a:r>
              <a:rPr lang="en-GB" sz="1100" dirty="0" smtClean="0"/>
              <a:t>.</a:t>
            </a:r>
            <a:endParaRPr lang="en-GB" sz="1100" dirty="0"/>
          </a:p>
          <a:p>
            <a:r>
              <a:rPr lang="en-US" sz="1400" dirty="0"/>
              <a:t>CA and CI</a:t>
            </a:r>
            <a:endParaRPr lang="en-GB" sz="1400" dirty="0"/>
          </a:p>
          <a:p>
            <a:pPr lvl="1"/>
            <a:r>
              <a:rPr lang="en-US" sz="1100" dirty="0"/>
              <a:t>monitor and report </a:t>
            </a:r>
            <a:r>
              <a:rPr lang="en-US" sz="1100" dirty="0" err="1"/>
              <a:t>CIplus</a:t>
            </a:r>
            <a:r>
              <a:rPr lang="en-US" sz="1100" dirty="0"/>
              <a:t> LLP (CI+ v1.4 and v2.0) and DVB work (CI+ v2.0 </a:t>
            </a:r>
            <a:r>
              <a:rPr lang="en-US" sz="1100" dirty="0" err="1"/>
              <a:t>etc</a:t>
            </a:r>
            <a:r>
              <a:rPr lang="en-US" sz="1100" dirty="0"/>
              <a:t>) within these topics to NorDig Excom and Technical group. </a:t>
            </a:r>
            <a:endParaRPr lang="en-GB" sz="1600" dirty="0"/>
          </a:p>
          <a:p>
            <a:pPr lvl="1"/>
            <a:r>
              <a:rPr lang="en-GB" sz="1100" dirty="0"/>
              <a:t>Review security requirements </a:t>
            </a:r>
            <a:endParaRPr lang="en-GB" sz="1400" dirty="0"/>
          </a:p>
          <a:p>
            <a:r>
              <a:rPr lang="en-GB" sz="1300" dirty="0"/>
              <a:t>EPG/Event exchange file format: </a:t>
            </a:r>
            <a:endParaRPr lang="en-GB" dirty="0"/>
          </a:p>
          <a:p>
            <a:pPr lvl="1"/>
            <a:r>
              <a:rPr lang="en-US" sz="1100" dirty="0" smtClean="0"/>
              <a:t>Promote </a:t>
            </a:r>
            <a:r>
              <a:rPr lang="en-US" sz="1100" dirty="0"/>
              <a:t>use </a:t>
            </a:r>
            <a:r>
              <a:rPr lang="en-US" sz="1100" dirty="0" smtClean="0"/>
              <a:t>for </a:t>
            </a:r>
            <a:r>
              <a:rPr lang="en-US" sz="1100" dirty="0"/>
              <a:t>NorDig </a:t>
            </a:r>
            <a:r>
              <a:rPr lang="en-US" sz="1100" dirty="0" smtClean="0"/>
              <a:t>members for example via open </a:t>
            </a:r>
            <a:r>
              <a:rPr lang="en-GB" sz="1100" dirty="0" smtClean="0"/>
              <a:t>workshops </a:t>
            </a:r>
            <a:r>
              <a:rPr lang="en-GB" sz="1100" dirty="0"/>
              <a:t>to support promoting and implementation of NorDig TVA format</a:t>
            </a:r>
            <a:r>
              <a:rPr lang="en-US" sz="1100" dirty="0" smtClean="0"/>
              <a:t>. </a:t>
            </a:r>
            <a:endParaRPr lang="en-GB" sz="1600" dirty="0"/>
          </a:p>
          <a:p>
            <a:pPr lvl="1"/>
            <a:r>
              <a:rPr lang="en-US" sz="1100" dirty="0"/>
              <a:t>Maintain </a:t>
            </a:r>
            <a:r>
              <a:rPr lang="en-US" sz="1100" dirty="0" smtClean="0"/>
              <a:t>NorDig </a:t>
            </a:r>
            <a:r>
              <a:rPr lang="en-US" sz="1100" dirty="0"/>
              <a:t>specification of common EPG/Event exchange file format </a:t>
            </a:r>
            <a:r>
              <a:rPr lang="en-US" sz="1100" dirty="0" smtClean="0"/>
              <a:t>and Guidelines, to be inline with TA Anytime </a:t>
            </a:r>
            <a:r>
              <a:rPr lang="en-US" sz="1100" dirty="0" smtClean="0"/>
              <a:t>specs</a:t>
            </a:r>
            <a:endParaRPr lang="en-GB" sz="1600" strike="sngStrike" dirty="0"/>
          </a:p>
          <a:p>
            <a:pPr lvl="1"/>
            <a:r>
              <a:rPr lang="en-US" sz="1100" dirty="0" smtClean="0"/>
              <a:t>Common </a:t>
            </a:r>
            <a:r>
              <a:rPr lang="en-US" sz="1100" dirty="0"/>
              <a:t>solution and recommendations about unique program ID’s. </a:t>
            </a:r>
            <a:endParaRPr lang="en-GB" sz="1600" strike="sngStrike" dirty="0" smtClean="0"/>
          </a:p>
          <a:p>
            <a:pPr lvl="1"/>
            <a:r>
              <a:rPr lang="en-GB" sz="1100" dirty="0" smtClean="0"/>
              <a:t>T</a:t>
            </a:r>
            <a:r>
              <a:rPr lang="en-US" sz="1100" dirty="0" err="1"/>
              <a:t>ranslation</a:t>
            </a:r>
            <a:r>
              <a:rPr lang="en-US" sz="1100" dirty="0"/>
              <a:t> of genres between Nordic and </a:t>
            </a:r>
            <a:r>
              <a:rPr lang="en-US" sz="1100" dirty="0" err="1"/>
              <a:t>Irich</a:t>
            </a:r>
            <a:r>
              <a:rPr lang="en-US" sz="1100" dirty="0"/>
              <a:t> language and </a:t>
            </a:r>
            <a:r>
              <a:rPr lang="en-US" sz="1100" dirty="0" smtClean="0"/>
              <a:t>English.</a:t>
            </a:r>
          </a:p>
          <a:p>
            <a:pPr lvl="1"/>
            <a:r>
              <a:rPr lang="en-US" sz="1100" dirty="0" smtClean="0"/>
              <a:t>Transform </a:t>
            </a:r>
            <a:r>
              <a:rPr lang="en-US" sz="1100" dirty="0"/>
              <a:t>NorDig TVA XML schemas to JSON and developing guidelines for using TVA with JSON (on request from developers</a:t>
            </a:r>
            <a:r>
              <a:rPr lang="en-US" sz="1100" dirty="0" smtClean="0"/>
              <a:t>)</a:t>
            </a:r>
          </a:p>
          <a:p>
            <a:pPr lvl="1"/>
            <a:endParaRPr lang="en-US" sz="1100" dirty="0"/>
          </a:p>
          <a:p>
            <a:r>
              <a:rPr lang="en-GB" sz="1400" dirty="0">
                <a:solidFill>
                  <a:srgbClr val="0070C0"/>
                </a:solidFill>
              </a:rPr>
              <a:t>Excom: OK</a:t>
            </a:r>
          </a:p>
          <a:p>
            <a:pPr lvl="1"/>
            <a:endParaRPr lang="en-GB" sz="1100" dirty="0"/>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25</a:t>
            </a:fld>
            <a:endParaRPr lang="en-US" dirty="0"/>
          </a:p>
        </p:txBody>
      </p:sp>
      <p:sp>
        <p:nvSpPr>
          <p:cNvPr id="6" name="Rubrik 2"/>
          <p:cNvSpPr>
            <a:spLocks noGrp="1"/>
          </p:cNvSpPr>
          <p:nvPr>
            <p:ph type="title"/>
          </p:nvPr>
        </p:nvSpPr>
        <p:spPr>
          <a:xfrm>
            <a:off x="899592" y="17424"/>
            <a:ext cx="7776864" cy="706090"/>
          </a:xfrm>
        </p:spPr>
        <p:txBody>
          <a:bodyPr/>
          <a:lstStyle/>
          <a:p>
            <a:pPr>
              <a:defRPr/>
            </a:pPr>
            <a:r>
              <a:rPr lang="en-GB" b="1" dirty="0"/>
              <a:t>NorDig T report -</a:t>
            </a:r>
            <a:r>
              <a:rPr lang="en-US" sz="1600" b="1" dirty="0">
                <a:solidFill>
                  <a:schemeClr val="tx1"/>
                </a:solidFill>
              </a:rPr>
              <a:t> mandates and activities </a:t>
            </a:r>
            <a:r>
              <a:rPr lang="en-US" sz="1600" b="1" dirty="0" smtClean="0">
                <a:solidFill>
                  <a:schemeClr val="tx1"/>
                </a:solidFill>
              </a:rPr>
              <a:t>(4/4</a:t>
            </a:r>
            <a:r>
              <a:rPr lang="en-US" sz="1600" b="1" dirty="0">
                <a:solidFill>
                  <a:schemeClr val="tx1"/>
                </a:solidFill>
              </a:rPr>
              <a:t>)</a:t>
            </a:r>
            <a:r>
              <a:rPr lang="en-GB" sz="1600" b="1" dirty="0">
                <a:solidFill>
                  <a:schemeClr val="tx1"/>
                </a:solidFill>
              </a:rPr>
              <a:t> </a:t>
            </a:r>
            <a:r>
              <a:rPr lang="en-GB" sz="1600" b="1" dirty="0"/>
              <a:t/>
            </a:r>
            <a:br>
              <a:rPr lang="en-GB" sz="1600" b="1" dirty="0"/>
            </a:b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Tree>
    <p:extLst>
      <p:ext uri="{BB962C8B-B14F-4D97-AF65-F5344CB8AC3E}">
        <p14:creationId xmlns:p14="http://schemas.microsoft.com/office/powerpoint/2010/main" val="29803461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26</a:t>
            </a:fld>
            <a:endParaRPr lang="nb-NO" dirty="0"/>
          </a:p>
        </p:txBody>
      </p:sp>
      <p:sp>
        <p:nvSpPr>
          <p:cNvPr id="10" name="Rubrik 2"/>
          <p:cNvSpPr>
            <a:spLocks noGrp="1"/>
          </p:cNvSpPr>
          <p:nvPr>
            <p:ph type="title"/>
          </p:nvPr>
        </p:nvSpPr>
        <p:spPr/>
        <p:txBody>
          <a:bodyPr/>
          <a:lstStyle/>
          <a:p>
            <a:pPr>
              <a:defRPr/>
            </a:pPr>
            <a:r>
              <a:rPr lang="en-GB" b="1" dirty="0"/>
              <a:t>NorDig T report </a:t>
            </a:r>
            <a:r>
              <a:rPr lang="en-GB" b="1" dirty="0" smtClean="0"/>
              <a:t>– DVB Scene </a:t>
            </a:r>
            <a:r>
              <a:rPr lang="en-GB" b="1" dirty="0" err="1" smtClean="0"/>
              <a:t>Magasine</a:t>
            </a:r>
            <a:r>
              <a:rPr lang="en-GB" b="1" dirty="0" smtClean="0"/>
              <a:t> </a:t>
            </a:r>
            <a:r>
              <a:rPr lang="en-GB" b="1" dirty="0"/>
              <a:t/>
            </a:r>
            <a:br>
              <a:rPr lang="en-GB" b="1" dirty="0"/>
            </a:b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
        <p:nvSpPr>
          <p:cNvPr id="11" name="TextBox 10"/>
          <p:cNvSpPr txBox="1"/>
          <p:nvPr/>
        </p:nvSpPr>
        <p:spPr>
          <a:xfrm>
            <a:off x="395536" y="908720"/>
            <a:ext cx="8568952" cy="1107996"/>
          </a:xfrm>
          <a:prstGeom prst="rect">
            <a:avLst/>
          </a:prstGeom>
          <a:noFill/>
        </p:spPr>
        <p:txBody>
          <a:bodyPr wrap="square" rtlCol="0">
            <a:spAutoFit/>
          </a:bodyPr>
          <a:lstStyle/>
          <a:p>
            <a:r>
              <a:rPr lang="en-GB" sz="1400" dirty="0" smtClean="0"/>
              <a:t>NorDig was invited in Nov2018 by DVB Scene Magazine to contribute with an article around our NorDig work with NGA and 3</a:t>
            </a:r>
            <a:r>
              <a:rPr lang="en-GB" sz="1400" baseline="30000" dirty="0" smtClean="0"/>
              <a:t>rd</a:t>
            </a:r>
            <a:r>
              <a:rPr lang="en-GB" sz="1400" dirty="0" smtClean="0"/>
              <a:t> generation IRDs (HEVC, NGA, TTML, S2X…) to coming paper in March 2019 to DVB World  Conference</a:t>
            </a:r>
            <a:r>
              <a:rPr lang="en-GB" sz="1400" dirty="0" smtClean="0"/>
              <a:t>.</a:t>
            </a:r>
            <a:endParaRPr lang="en-GB" sz="1400" dirty="0" smtClean="0"/>
          </a:p>
          <a:p>
            <a:r>
              <a:rPr lang="en-GB" sz="1200" i="1" dirty="0" smtClean="0"/>
              <a:t>Many thanks to Peter </a:t>
            </a:r>
            <a:r>
              <a:rPr lang="en-GB" sz="1200" i="1" dirty="0" err="1" smtClean="0"/>
              <a:t>Molsted</a:t>
            </a:r>
            <a:r>
              <a:rPr lang="en-GB" sz="1200" i="1" dirty="0" smtClean="0"/>
              <a:t>, Johan Lindroos, Kari Eriksson, </a:t>
            </a:r>
            <a:r>
              <a:rPr lang="en-GB" sz="1200" i="1" dirty="0" err="1" smtClean="0"/>
              <a:t>Ingve</a:t>
            </a:r>
            <a:r>
              <a:rPr lang="en-GB" sz="1200" i="1" dirty="0" smtClean="0"/>
              <a:t> </a:t>
            </a:r>
            <a:r>
              <a:rPr lang="en-GB" sz="1200" i="1" dirty="0" err="1" smtClean="0"/>
              <a:t>Bjerknes</a:t>
            </a:r>
            <a:r>
              <a:rPr lang="en-GB" sz="1200" i="1" dirty="0" smtClean="0"/>
              <a:t>, Olli Sipilä and Per Tullstedt for the help contributing (with support from Industry Elfed, Richard and David)!!  </a:t>
            </a:r>
            <a:endParaRPr lang="en-GB" sz="1200" i="1" dirty="0"/>
          </a:p>
        </p:txBody>
      </p:sp>
      <p:pic>
        <p:nvPicPr>
          <p:cNvPr id="3" name="Picture 2"/>
          <p:cNvPicPr>
            <a:picLocks noChangeAspect="1"/>
          </p:cNvPicPr>
          <p:nvPr/>
        </p:nvPicPr>
        <p:blipFill>
          <a:blip r:embed="rId2"/>
          <a:stretch>
            <a:fillRect/>
          </a:stretch>
        </p:blipFill>
        <p:spPr>
          <a:xfrm>
            <a:off x="107505" y="2924944"/>
            <a:ext cx="2037300" cy="2880320"/>
          </a:xfrm>
          <a:prstGeom prst="rect">
            <a:avLst/>
          </a:prstGeom>
        </p:spPr>
      </p:pic>
      <p:pic>
        <p:nvPicPr>
          <p:cNvPr id="6" name="Picture 5"/>
          <p:cNvPicPr>
            <a:picLocks noChangeAspect="1"/>
          </p:cNvPicPr>
          <p:nvPr/>
        </p:nvPicPr>
        <p:blipFill>
          <a:blip r:embed="rId3"/>
          <a:stretch>
            <a:fillRect/>
          </a:stretch>
        </p:blipFill>
        <p:spPr>
          <a:xfrm>
            <a:off x="2144806" y="2100505"/>
            <a:ext cx="3203568" cy="4552704"/>
          </a:xfrm>
          <a:prstGeom prst="rect">
            <a:avLst/>
          </a:prstGeom>
        </p:spPr>
      </p:pic>
      <p:pic>
        <p:nvPicPr>
          <p:cNvPr id="9" name="Picture 8"/>
          <p:cNvPicPr>
            <a:picLocks noChangeAspect="1"/>
          </p:cNvPicPr>
          <p:nvPr/>
        </p:nvPicPr>
        <p:blipFill>
          <a:blip r:embed="rId4"/>
          <a:stretch>
            <a:fillRect/>
          </a:stretch>
        </p:blipFill>
        <p:spPr>
          <a:xfrm>
            <a:off x="5375430" y="2100506"/>
            <a:ext cx="3360118" cy="4762372"/>
          </a:xfrm>
          <a:prstGeom prst="rect">
            <a:avLst/>
          </a:prstGeom>
        </p:spPr>
      </p:pic>
    </p:spTree>
    <p:extLst>
      <p:ext uri="{BB962C8B-B14F-4D97-AF65-F5344CB8AC3E}">
        <p14:creationId xmlns:p14="http://schemas.microsoft.com/office/powerpoint/2010/main" val="16914981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996685" y="2132856"/>
            <a:ext cx="7321152" cy="3898381"/>
          </a:xfrm>
        </p:spPr>
        <p:txBody>
          <a:bodyPr/>
          <a:lstStyle/>
          <a:p>
            <a:pPr algn="ctr">
              <a:buNone/>
            </a:pPr>
            <a:r>
              <a:rPr lang="en-US" sz="3600" dirty="0"/>
              <a:t>END presentation </a:t>
            </a:r>
          </a:p>
          <a:p>
            <a:pPr algn="ctr">
              <a:buNone/>
            </a:pPr>
            <a:r>
              <a:rPr lang="en-US" sz="3600" dirty="0"/>
              <a:t>NorDig-T report</a:t>
            </a:r>
          </a:p>
          <a:p>
            <a:pPr algn="ctr">
              <a:buNone/>
            </a:pPr>
            <a:endParaRPr lang="en-US" sz="3600" dirty="0"/>
          </a:p>
        </p:txBody>
      </p:sp>
      <p:sp>
        <p:nvSpPr>
          <p:cNvPr id="3" name="Rubrik 2"/>
          <p:cNvSpPr>
            <a:spLocks noGrp="1"/>
          </p:cNvSpPr>
          <p:nvPr>
            <p:ph type="title"/>
          </p:nvPr>
        </p:nvSpPr>
        <p:spPr>
          <a:xfrm>
            <a:off x="971600" y="26016"/>
            <a:ext cx="7715200" cy="648072"/>
          </a:xfrm>
        </p:spPr>
        <p:txBody>
          <a:bodyPr/>
          <a:lstStyle/>
          <a:p>
            <a:pPr>
              <a:defRPr/>
            </a:pPr>
            <a:r>
              <a:rPr lang="en-GB" b="1" dirty="0"/>
              <a:t>NorDig T report –</a:t>
            </a:r>
            <a:br>
              <a:rPr lang="en-GB" b="1" dirty="0"/>
            </a:b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nb-NO" smtClean="0"/>
              <a:pPr>
                <a:defRPr/>
              </a:pPr>
              <a:t>27</a:t>
            </a:fld>
            <a:endParaRPr lang="nb-NO" dirty="0"/>
          </a:p>
        </p:txBody>
      </p:sp>
    </p:spTree>
    <p:extLst>
      <p:ext uri="{BB962C8B-B14F-4D97-AF65-F5344CB8AC3E}">
        <p14:creationId xmlns:p14="http://schemas.microsoft.com/office/powerpoint/2010/main" val="1126743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817240" y="836712"/>
            <a:ext cx="5842992" cy="936104"/>
          </a:xfrm>
        </p:spPr>
        <p:txBody>
          <a:bodyPr/>
          <a:lstStyle/>
          <a:p>
            <a:pPr lvl="0">
              <a:buNone/>
            </a:pPr>
            <a:r>
              <a:rPr lang="en-US" sz="1400" b="1" dirty="0">
                <a:latin typeface="+mn-lt"/>
              </a:rPr>
              <a:t>Overview - informative</a:t>
            </a:r>
          </a:p>
          <a:p>
            <a:pPr lvl="0">
              <a:buNone/>
            </a:pPr>
            <a:r>
              <a:rPr lang="en-US" sz="800" dirty="0">
                <a:latin typeface="+mn-lt"/>
              </a:rPr>
              <a:t> </a:t>
            </a:r>
          </a:p>
          <a:p>
            <a:pPr lvl="0">
              <a:buNone/>
            </a:pPr>
            <a:endParaRPr lang="en-US" sz="800" dirty="0">
              <a:latin typeface="+mn-lt"/>
            </a:endParaRPr>
          </a:p>
          <a:p>
            <a:pPr lvl="0">
              <a:buNone/>
            </a:pPr>
            <a:r>
              <a:rPr lang="en-US" sz="1800" dirty="0">
                <a:latin typeface="+mn-lt"/>
              </a:rPr>
              <a:t>NorDig T – </a:t>
            </a:r>
            <a:r>
              <a:rPr lang="en-US" sz="1800" i="1" dirty="0">
                <a:latin typeface="+mn-lt"/>
              </a:rPr>
              <a:t>active </a:t>
            </a:r>
            <a:r>
              <a:rPr lang="en-US" sz="1400" i="1" dirty="0">
                <a:latin typeface="+mn-lt"/>
              </a:rPr>
              <a:t>– Per Tullstedt, Teracom</a:t>
            </a:r>
            <a:endParaRPr lang="en-US" sz="1400" dirty="0">
              <a:latin typeface="+mn-lt"/>
            </a:endParaRPr>
          </a:p>
        </p:txBody>
      </p:sp>
      <p:sp>
        <p:nvSpPr>
          <p:cNvPr id="3" name="Rubrik 2"/>
          <p:cNvSpPr>
            <a:spLocks noGrp="1"/>
          </p:cNvSpPr>
          <p:nvPr>
            <p:ph type="title"/>
          </p:nvPr>
        </p:nvSpPr>
        <p:spPr>
          <a:xfrm>
            <a:off x="899592" y="44624"/>
            <a:ext cx="7715200" cy="648072"/>
          </a:xfrm>
        </p:spPr>
        <p:txBody>
          <a:bodyPr/>
          <a:lstStyle/>
          <a:p>
            <a:pPr>
              <a:defRPr/>
            </a:pPr>
            <a:r>
              <a:rPr lang="en-US" b="1" dirty="0"/>
              <a:t>NorDig T report -  </a:t>
            </a:r>
            <a:r>
              <a:rPr lang="en-US" sz="1800" b="1" dirty="0">
                <a:solidFill>
                  <a:schemeClr val="tx1"/>
                </a:solidFill>
              </a:rPr>
              <a:t>Work and subgroups</a:t>
            </a:r>
            <a:br>
              <a:rPr lang="en-US" sz="1800" b="1" dirty="0">
                <a:solidFill>
                  <a:schemeClr val="tx1"/>
                </a:solidFill>
              </a:rPr>
            </a:b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3</a:t>
            </a:fld>
            <a:endParaRPr lang="en-US"/>
          </a:p>
        </p:txBody>
      </p:sp>
      <p:sp>
        <p:nvSpPr>
          <p:cNvPr id="6" name="Platshållare för innehåll 1"/>
          <p:cNvSpPr txBox="1">
            <a:spLocks/>
          </p:cNvSpPr>
          <p:nvPr/>
        </p:nvSpPr>
        <p:spPr bwMode="auto">
          <a:xfrm>
            <a:off x="683568" y="1916832"/>
            <a:ext cx="7931224" cy="4032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defRPr/>
            </a:pPr>
            <a:r>
              <a:rPr lang="en-US" kern="0" dirty="0">
                <a:latin typeface="Calibri" pitchFamily="34" charset="0"/>
              </a:rPr>
              <a:t>NorDig T subgroups – status</a:t>
            </a:r>
            <a:endParaRPr lang="en-US" sz="2800" kern="0" dirty="0">
              <a:latin typeface="Calibri" pitchFamily="34" charset="0"/>
            </a:endParaRPr>
          </a:p>
          <a:p>
            <a:pPr marL="342900" indent="-342900" eaLnBrk="0" hangingPunct="0">
              <a:spcBef>
                <a:spcPct val="20000"/>
              </a:spcBef>
              <a:buFontTx/>
              <a:buChar char="•"/>
              <a:defRPr/>
            </a:pPr>
            <a:r>
              <a:rPr lang="en-US" kern="0" dirty="0">
                <a:latin typeface="Calibri" pitchFamily="34" charset="0"/>
              </a:rPr>
              <a:t>Audio – </a:t>
            </a:r>
            <a:r>
              <a:rPr lang="en-US" i="1" kern="0" dirty="0">
                <a:latin typeface="Calibri" pitchFamily="34" charset="0"/>
              </a:rPr>
              <a:t>active </a:t>
            </a:r>
            <a:r>
              <a:rPr lang="en-US" sz="1400" kern="0" dirty="0">
                <a:latin typeface="Calibri" pitchFamily="34" charset="0"/>
              </a:rPr>
              <a:t>– </a:t>
            </a:r>
            <a:r>
              <a:rPr lang="en-US" sz="1400" i="1" kern="0" dirty="0">
                <a:latin typeface="Calibri" pitchFamily="34" charset="0"/>
              </a:rPr>
              <a:t>Johan Lindroos, SVT</a:t>
            </a:r>
          </a:p>
          <a:p>
            <a:pPr marL="342900" indent="-342900" eaLnBrk="0" hangingPunct="0">
              <a:spcBef>
                <a:spcPct val="20000"/>
              </a:spcBef>
              <a:buFontTx/>
              <a:buChar char="•"/>
              <a:defRPr/>
            </a:pPr>
            <a:r>
              <a:rPr lang="en-US" kern="0" dirty="0">
                <a:latin typeface="Calibri" pitchFamily="34" charset="0"/>
              </a:rPr>
              <a:t>Test – </a:t>
            </a:r>
            <a:r>
              <a:rPr lang="en-US" i="1" kern="0" dirty="0">
                <a:latin typeface="Calibri" pitchFamily="34" charset="0"/>
              </a:rPr>
              <a:t>active </a:t>
            </a:r>
            <a:r>
              <a:rPr lang="en-US" sz="1400" kern="0" dirty="0">
                <a:latin typeface="Calibri" pitchFamily="34" charset="0"/>
              </a:rPr>
              <a:t>– (</a:t>
            </a:r>
            <a:r>
              <a:rPr lang="en-US" sz="1400" i="1" kern="0" dirty="0">
                <a:latin typeface="Calibri" pitchFamily="34" charset="0"/>
              </a:rPr>
              <a:t>Pasi Toiva, Labwise) </a:t>
            </a:r>
            <a:r>
              <a:rPr lang="en-US" sz="1000" i="1" kern="0" dirty="0">
                <a:latin typeface="Calibri" pitchFamily="34" charset="0"/>
              </a:rPr>
              <a:t>Per T and Peter M has co-chaired in absence of Pasi during autumn 2018/early 2019 </a:t>
            </a:r>
          </a:p>
          <a:p>
            <a:pPr marL="342900" indent="-342900" eaLnBrk="0" hangingPunct="0">
              <a:spcBef>
                <a:spcPct val="20000"/>
              </a:spcBef>
              <a:buFontTx/>
              <a:buChar char="•"/>
              <a:defRPr/>
            </a:pPr>
            <a:r>
              <a:rPr lang="en-US" kern="0" dirty="0" err="1">
                <a:latin typeface="Calibri" pitchFamily="34" charset="0"/>
              </a:rPr>
              <a:t>RoO</a:t>
            </a:r>
            <a:r>
              <a:rPr lang="en-US" kern="0" dirty="0">
                <a:latin typeface="Calibri" pitchFamily="34" charset="0"/>
              </a:rPr>
              <a:t> – </a:t>
            </a:r>
            <a:r>
              <a:rPr lang="en-US" sz="1600" i="1" kern="0" dirty="0">
                <a:latin typeface="Calibri" pitchFamily="34" charset="0"/>
              </a:rPr>
              <a:t>no meeting last period </a:t>
            </a:r>
            <a:r>
              <a:rPr lang="en-US" sz="1400" i="1" kern="0" dirty="0">
                <a:latin typeface="Calibri" pitchFamily="34" charset="0"/>
              </a:rPr>
              <a:t>- Des </a:t>
            </a:r>
            <a:r>
              <a:rPr lang="de-DE" sz="1400" i="1" kern="0" dirty="0">
                <a:latin typeface="Calibri" pitchFamily="34" charset="0"/>
              </a:rPr>
              <a:t>Mac Giolla an Chloig</a:t>
            </a:r>
            <a:r>
              <a:rPr lang="en-US" sz="1400" i="1" kern="0" dirty="0">
                <a:latin typeface="Calibri" pitchFamily="34" charset="0"/>
              </a:rPr>
              <a:t>, RTÉNL</a:t>
            </a:r>
          </a:p>
          <a:p>
            <a:pPr marL="342900" indent="-342900" eaLnBrk="0" hangingPunct="0">
              <a:spcBef>
                <a:spcPct val="20000"/>
              </a:spcBef>
              <a:buFontTx/>
              <a:buChar char="•"/>
              <a:defRPr/>
            </a:pPr>
            <a:r>
              <a:rPr lang="en-US" kern="0" dirty="0">
                <a:latin typeface="Calibri" pitchFamily="34" charset="0"/>
              </a:rPr>
              <a:t>Accessibility – </a:t>
            </a:r>
            <a:r>
              <a:rPr lang="en-US" i="1" kern="0" dirty="0">
                <a:latin typeface="Calibri" pitchFamily="34" charset="0"/>
              </a:rPr>
              <a:t>active </a:t>
            </a:r>
            <a:r>
              <a:rPr lang="en-US" sz="1400" kern="0" dirty="0">
                <a:latin typeface="Calibri" pitchFamily="34" charset="0"/>
              </a:rPr>
              <a:t>– </a:t>
            </a:r>
            <a:r>
              <a:rPr lang="en-US" sz="1400" i="1" kern="0" dirty="0" err="1">
                <a:latin typeface="Calibri" pitchFamily="34" charset="0"/>
              </a:rPr>
              <a:t>Kjell</a:t>
            </a:r>
            <a:r>
              <a:rPr lang="en-US" sz="1400" i="1" kern="0" dirty="0">
                <a:latin typeface="Calibri" pitchFamily="34" charset="0"/>
              </a:rPr>
              <a:t> </a:t>
            </a:r>
            <a:r>
              <a:rPr lang="en-US" sz="1400" i="1" kern="0" dirty="0" err="1">
                <a:latin typeface="Calibri" pitchFamily="34" charset="0"/>
              </a:rPr>
              <a:t>Norberg</a:t>
            </a:r>
            <a:r>
              <a:rPr lang="en-US" sz="1400" i="1" kern="0" dirty="0">
                <a:latin typeface="Calibri" pitchFamily="34" charset="0"/>
              </a:rPr>
              <a:t>, NRK</a:t>
            </a:r>
          </a:p>
          <a:p>
            <a:pPr marL="342900" indent="-342900" eaLnBrk="0" hangingPunct="0">
              <a:spcBef>
                <a:spcPct val="20000"/>
              </a:spcBef>
              <a:buFontTx/>
              <a:buChar char="•"/>
              <a:defRPr/>
            </a:pPr>
            <a:r>
              <a:rPr lang="en-US" kern="0" dirty="0">
                <a:latin typeface="Calibri" pitchFamily="34" charset="0"/>
              </a:rPr>
              <a:t>API/PVR – </a:t>
            </a:r>
            <a:r>
              <a:rPr lang="en-US" i="1" kern="0" dirty="0">
                <a:latin typeface="Calibri" pitchFamily="34" charset="0"/>
              </a:rPr>
              <a:t>active </a:t>
            </a:r>
            <a:r>
              <a:rPr lang="en-US" kern="0" dirty="0">
                <a:latin typeface="Calibri" pitchFamily="34" charset="0"/>
              </a:rPr>
              <a:t>– </a:t>
            </a:r>
            <a:r>
              <a:rPr lang="en-US" i="1" kern="0" dirty="0">
                <a:latin typeface="Calibri" pitchFamily="34" charset="0"/>
              </a:rPr>
              <a:t>Erik Vold, NRK</a:t>
            </a:r>
          </a:p>
          <a:p>
            <a:pPr marL="342900" indent="-342900" eaLnBrk="0" hangingPunct="0">
              <a:spcBef>
                <a:spcPct val="20000"/>
              </a:spcBef>
              <a:buFontTx/>
              <a:buChar char="•"/>
              <a:defRPr/>
            </a:pPr>
            <a:r>
              <a:rPr lang="en-US" kern="0" noProof="0" dirty="0">
                <a:latin typeface="Calibri" pitchFamily="34" charset="0"/>
              </a:rPr>
              <a:t>EPG/Event exchange metadata – </a:t>
            </a:r>
            <a:r>
              <a:rPr lang="en-US" i="1" kern="0" noProof="0" dirty="0">
                <a:latin typeface="Calibri" pitchFamily="34" charset="0"/>
              </a:rPr>
              <a:t>active - </a:t>
            </a:r>
            <a:r>
              <a:rPr lang="en-US" sz="1400" i="1" kern="0" dirty="0">
                <a:latin typeface="Calibri" pitchFamily="34" charset="0"/>
              </a:rPr>
              <a:t>Peter M</a:t>
            </a:r>
            <a:r>
              <a:rPr lang="en-US" sz="1400" i="1" kern="0" dirty="0">
                <a:latin typeface="Calibri" panose="020F0502020204030204" pitchFamily="34" charset="0"/>
                <a:ea typeface="Cambria Math" panose="02040503050406030204" pitchFamily="18" charset="0"/>
              </a:rPr>
              <a:t>ølsted,</a:t>
            </a:r>
            <a:r>
              <a:rPr lang="en-US" sz="1400" i="1" kern="0" dirty="0">
                <a:latin typeface="Calibri" pitchFamily="34" charset="0"/>
              </a:rPr>
              <a:t> consultant (NorDig tech secretary)</a:t>
            </a:r>
          </a:p>
          <a:p>
            <a:pPr marL="342900" indent="-342900" eaLnBrk="0" hangingPunct="0">
              <a:spcBef>
                <a:spcPct val="20000"/>
              </a:spcBef>
              <a:buFontTx/>
              <a:buChar char="•"/>
              <a:defRPr/>
            </a:pPr>
            <a:r>
              <a:rPr lang="en-US" kern="0" dirty="0">
                <a:latin typeface="Calibri" pitchFamily="34" charset="0"/>
              </a:rPr>
              <a:t>SSU – active </a:t>
            </a:r>
            <a:r>
              <a:rPr lang="en-US" sz="1400" kern="0" dirty="0">
                <a:latin typeface="Calibri" pitchFamily="34" charset="0"/>
              </a:rPr>
              <a:t>– </a:t>
            </a:r>
            <a:r>
              <a:rPr lang="en-US" sz="1400" i="1" kern="0" dirty="0">
                <a:latin typeface="Calibri" pitchFamily="34" charset="0"/>
              </a:rPr>
              <a:t>Per Tullstedt, Teracom </a:t>
            </a:r>
            <a:endParaRPr lang="en-US" sz="1400" kern="0" dirty="0">
              <a:latin typeface="Calibri" pitchFamily="34" charset="0"/>
            </a:endParaRPr>
          </a:p>
          <a:p>
            <a:pPr marL="342900" indent="-342900" eaLnBrk="0" hangingPunct="0">
              <a:spcBef>
                <a:spcPct val="20000"/>
              </a:spcBef>
              <a:buFontTx/>
              <a:buChar char="•"/>
              <a:defRPr/>
            </a:pPr>
            <a:r>
              <a:rPr lang="en-US" kern="0" dirty="0">
                <a:solidFill>
                  <a:schemeClr val="bg1">
                    <a:lumMod val="65000"/>
                  </a:schemeClr>
                </a:solidFill>
                <a:latin typeface="Calibri" pitchFamily="34" charset="0"/>
              </a:rPr>
              <a:t>CA/CI+/Sec  –  </a:t>
            </a:r>
            <a:r>
              <a:rPr lang="en-US" i="1" kern="0" dirty="0">
                <a:solidFill>
                  <a:schemeClr val="bg1">
                    <a:lumMod val="65000"/>
                  </a:schemeClr>
                </a:solidFill>
                <a:latin typeface="Calibri" pitchFamily="34" charset="0"/>
              </a:rPr>
              <a:t>within NorDig T</a:t>
            </a:r>
            <a:endParaRPr lang="en-US" sz="1400" i="1" kern="0" dirty="0">
              <a:solidFill>
                <a:schemeClr val="bg1">
                  <a:lumMod val="65000"/>
                </a:schemeClr>
              </a:solidFill>
              <a:latin typeface="Calibri" pitchFamily="34" charset="0"/>
            </a:endParaRPr>
          </a:p>
          <a:p>
            <a:pPr marL="342900" indent="-342900" eaLnBrk="0" hangingPunct="0">
              <a:spcBef>
                <a:spcPct val="20000"/>
              </a:spcBef>
              <a:buFontTx/>
              <a:buChar char="•"/>
              <a:defRPr/>
            </a:pPr>
            <a:r>
              <a:rPr lang="en-US" kern="0" dirty="0">
                <a:latin typeface="Calibri" pitchFamily="34" charset="0"/>
              </a:rPr>
              <a:t>Video – </a:t>
            </a:r>
            <a:r>
              <a:rPr lang="en-US" i="1" kern="0" dirty="0">
                <a:latin typeface="Calibri" pitchFamily="34" charset="0"/>
              </a:rPr>
              <a:t>active </a:t>
            </a:r>
            <a:r>
              <a:rPr lang="en-US" sz="1400" i="1" kern="0" dirty="0">
                <a:latin typeface="Calibri" pitchFamily="34" charset="0"/>
              </a:rPr>
              <a:t>- (Per Tullstedt, Teracom)</a:t>
            </a:r>
          </a:p>
          <a:p>
            <a:pPr marL="342900" indent="-342900" eaLnBrk="0" hangingPunct="0">
              <a:spcBef>
                <a:spcPct val="20000"/>
              </a:spcBef>
              <a:buFontTx/>
              <a:buChar char="•"/>
              <a:defRPr/>
            </a:pPr>
            <a:endParaRPr lang="en-US" sz="1400" i="1" kern="0" dirty="0">
              <a:solidFill>
                <a:schemeClr val="bg1">
                  <a:lumMod val="65000"/>
                </a:schemeClr>
              </a:solidFill>
              <a:latin typeface="Calibri" pitchFamily="34" charset="0"/>
            </a:endParaRPr>
          </a:p>
        </p:txBody>
      </p:sp>
      <p:sp>
        <p:nvSpPr>
          <p:cNvPr id="5" name="TextBox 4"/>
          <p:cNvSpPr txBox="1"/>
          <p:nvPr/>
        </p:nvSpPr>
        <p:spPr>
          <a:xfrm>
            <a:off x="1187624" y="1130724"/>
            <a:ext cx="1925527" cy="276999"/>
          </a:xfrm>
          <a:prstGeom prst="rect">
            <a:avLst/>
          </a:prstGeom>
          <a:noFill/>
        </p:spPr>
        <p:txBody>
          <a:bodyPr wrap="none" rtlCol="0">
            <a:spAutoFit/>
          </a:bodyPr>
          <a:lstStyle/>
          <a:p>
            <a:r>
              <a:rPr lang="en-GB" sz="1200" i="1" dirty="0">
                <a:solidFill>
                  <a:schemeClr val="bg1">
                    <a:lumMod val="50000"/>
                  </a:schemeClr>
                </a:solidFill>
              </a:rPr>
              <a:t>group – status - chairman</a:t>
            </a:r>
          </a:p>
        </p:txBody>
      </p:sp>
    </p:spTree>
    <p:extLst>
      <p:ext uri="{BB962C8B-B14F-4D97-AF65-F5344CB8AC3E}">
        <p14:creationId xmlns:p14="http://schemas.microsoft.com/office/powerpoint/2010/main" val="28248896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641969" y="993765"/>
            <a:ext cx="7787208" cy="5616624"/>
          </a:xfrm>
        </p:spPr>
        <p:txBody>
          <a:bodyPr/>
          <a:lstStyle/>
          <a:p>
            <a:pPr lvl="0">
              <a:buNone/>
            </a:pPr>
            <a:r>
              <a:rPr lang="en-US" sz="800" dirty="0">
                <a:latin typeface="+mn-lt"/>
              </a:rPr>
              <a:t> </a:t>
            </a:r>
          </a:p>
          <a:p>
            <a:pPr>
              <a:buNone/>
            </a:pPr>
            <a:r>
              <a:rPr lang="en-US" sz="1800" dirty="0">
                <a:latin typeface="+mn-lt"/>
              </a:rPr>
              <a:t>NorDig T (main group) meeting calendar 2019:</a:t>
            </a:r>
          </a:p>
          <a:p>
            <a:pPr>
              <a:buNone/>
            </a:pPr>
            <a:r>
              <a:rPr lang="en-US" sz="1400" i="1" dirty="0">
                <a:solidFill>
                  <a:schemeClr val="tx1">
                    <a:lumMod val="50000"/>
                    <a:lumOff val="50000"/>
                  </a:schemeClr>
                </a:solidFill>
              </a:rPr>
              <a:t>    </a:t>
            </a:r>
            <a:r>
              <a:rPr lang="en-US" sz="1100" i="1" dirty="0">
                <a:solidFill>
                  <a:schemeClr val="tx1">
                    <a:lumMod val="50000"/>
                    <a:lumOff val="50000"/>
                  </a:schemeClr>
                </a:solidFill>
              </a:rPr>
              <a:t>meetings 2019 are booked as shorter </a:t>
            </a:r>
            <a:r>
              <a:rPr lang="en-US" sz="1000" i="1" dirty="0">
                <a:solidFill>
                  <a:schemeClr val="tx1">
                    <a:lumMod val="50000"/>
                    <a:lumOff val="50000"/>
                  </a:schemeClr>
                </a:solidFill>
              </a:rPr>
              <a:t>(typically 2-3h/meeting) </a:t>
            </a:r>
            <a:r>
              <a:rPr lang="en-US" sz="1100" i="1" dirty="0">
                <a:solidFill>
                  <a:schemeClr val="tx1">
                    <a:lumMod val="50000"/>
                    <a:lumOff val="50000"/>
                  </a:schemeClr>
                </a:solidFill>
              </a:rPr>
              <a:t>compared to 2018 </a:t>
            </a:r>
            <a:r>
              <a:rPr lang="en-US" sz="1000" i="1" dirty="0">
                <a:solidFill>
                  <a:schemeClr val="tx1">
                    <a:lumMod val="50000"/>
                    <a:lumOff val="50000"/>
                  </a:schemeClr>
                </a:solidFill>
              </a:rPr>
              <a:t>(5-6h/meeting) </a:t>
            </a:r>
          </a:p>
          <a:p>
            <a:pPr>
              <a:buNone/>
            </a:pPr>
            <a:endParaRPr lang="en-US" sz="1400" dirty="0"/>
          </a:p>
          <a:p>
            <a:pPr lvl="0"/>
            <a:r>
              <a:rPr lang="en-US" sz="1800" dirty="0"/>
              <a:t>NorDig T, #1, Thu 31</a:t>
            </a:r>
            <a:r>
              <a:rPr lang="en-US" sz="1800" baseline="30000" dirty="0"/>
              <a:t>st</a:t>
            </a:r>
            <a:r>
              <a:rPr lang="en-US" sz="1800" dirty="0"/>
              <a:t> January 2019, </a:t>
            </a:r>
            <a:r>
              <a:rPr lang="en-US" sz="1400" dirty="0"/>
              <a:t>webinar, 10:00-12:30 CET </a:t>
            </a:r>
            <a:endParaRPr lang="en-GB" sz="1400" dirty="0"/>
          </a:p>
          <a:p>
            <a:pPr lvl="0"/>
            <a:r>
              <a:rPr lang="en-US" sz="1800" dirty="0"/>
              <a:t>NorDig T, #2, Tue 26</a:t>
            </a:r>
            <a:r>
              <a:rPr lang="en-US" sz="1800" baseline="30000" dirty="0"/>
              <a:t>th</a:t>
            </a:r>
            <a:r>
              <a:rPr lang="en-US" sz="1800" dirty="0"/>
              <a:t> February 2019, </a:t>
            </a:r>
            <a:r>
              <a:rPr lang="en-US" sz="1400" dirty="0"/>
              <a:t>webinar, 10:00-14:00 CET</a:t>
            </a:r>
            <a:endParaRPr lang="en-GB" sz="1400" dirty="0"/>
          </a:p>
          <a:p>
            <a:pPr marL="0" lvl="0" indent="0">
              <a:buNone/>
            </a:pPr>
            <a:r>
              <a:rPr lang="en-US" sz="1400" i="1" dirty="0">
                <a:solidFill>
                  <a:schemeClr val="bg1">
                    <a:lumMod val="65000"/>
                  </a:schemeClr>
                </a:solidFill>
              </a:rPr>
              <a:t>             Informative: Excom 7</a:t>
            </a:r>
            <a:r>
              <a:rPr lang="en-US" sz="1400" i="1" baseline="30000" dirty="0">
                <a:solidFill>
                  <a:schemeClr val="bg1">
                    <a:lumMod val="65000"/>
                  </a:schemeClr>
                </a:solidFill>
              </a:rPr>
              <a:t>th</a:t>
            </a:r>
            <a:r>
              <a:rPr lang="en-US" sz="1400" i="1" dirty="0">
                <a:solidFill>
                  <a:schemeClr val="bg1">
                    <a:lumMod val="65000"/>
                  </a:schemeClr>
                </a:solidFill>
              </a:rPr>
              <a:t> March </a:t>
            </a:r>
            <a:endParaRPr lang="en-GB" sz="1400" dirty="0">
              <a:solidFill>
                <a:schemeClr val="bg1">
                  <a:lumMod val="65000"/>
                </a:schemeClr>
              </a:solidFill>
            </a:endParaRPr>
          </a:p>
          <a:p>
            <a:pPr lvl="0"/>
            <a:r>
              <a:rPr lang="en-US" sz="1800" dirty="0"/>
              <a:t>NorDig T, #3</a:t>
            </a:r>
            <a:r>
              <a:rPr lang="en-GB" sz="1800" dirty="0"/>
              <a:t>, Tue 2</a:t>
            </a:r>
            <a:r>
              <a:rPr lang="en-GB" sz="1800" baseline="30000" dirty="0"/>
              <a:t>nd</a:t>
            </a:r>
            <a:r>
              <a:rPr lang="en-GB" sz="1800" dirty="0"/>
              <a:t> April 2019, </a:t>
            </a:r>
            <a:r>
              <a:rPr lang="en-GB" sz="1400" dirty="0"/>
              <a:t>webinar, 10:00-12:30 CET</a:t>
            </a:r>
          </a:p>
          <a:p>
            <a:pPr lvl="0"/>
            <a:r>
              <a:rPr lang="en-US" sz="1800" dirty="0"/>
              <a:t>NorDig T, #4, Tue 14</a:t>
            </a:r>
            <a:r>
              <a:rPr lang="en-US" sz="1800" baseline="30000" dirty="0"/>
              <a:t>th</a:t>
            </a:r>
            <a:r>
              <a:rPr lang="en-US" sz="1800" dirty="0"/>
              <a:t> May 2019, </a:t>
            </a:r>
            <a:r>
              <a:rPr lang="en-US" sz="1400" dirty="0"/>
              <a:t>TBD physical/webinar, 10:00-15:00 CET, </a:t>
            </a:r>
            <a:endParaRPr lang="en-GB" sz="1400" dirty="0"/>
          </a:p>
          <a:p>
            <a:pPr lvl="0"/>
            <a:r>
              <a:rPr lang="en-US" sz="1800" dirty="0"/>
              <a:t>NorDig T, #5, Tue 18</a:t>
            </a:r>
            <a:r>
              <a:rPr lang="en-US" sz="1800" baseline="30000" dirty="0"/>
              <a:t>th</a:t>
            </a:r>
            <a:r>
              <a:rPr lang="en-US" sz="1800" dirty="0"/>
              <a:t> June 2019, </a:t>
            </a:r>
            <a:r>
              <a:rPr lang="en-US" sz="1400" dirty="0"/>
              <a:t>webinar, placeholder, 10:00-12:30 CET</a:t>
            </a:r>
            <a:endParaRPr lang="en-GB" sz="1400" dirty="0"/>
          </a:p>
          <a:p>
            <a:pPr lvl="0"/>
            <a:r>
              <a:rPr lang="en-US" sz="1800" dirty="0"/>
              <a:t>NorDig T, #6, Tue 27</a:t>
            </a:r>
            <a:r>
              <a:rPr lang="en-US" sz="1800" baseline="30000" dirty="0"/>
              <a:t>th</a:t>
            </a:r>
            <a:r>
              <a:rPr lang="en-US" sz="1800" dirty="0"/>
              <a:t> August 2019, </a:t>
            </a:r>
            <a:r>
              <a:rPr lang="en-US" sz="1400" dirty="0"/>
              <a:t>webinar, 10:00-14:00 CET</a:t>
            </a:r>
            <a:endParaRPr lang="en-GB" sz="1400" dirty="0"/>
          </a:p>
          <a:p>
            <a:pPr lvl="0"/>
            <a:r>
              <a:rPr lang="en-US" sz="1800" dirty="0"/>
              <a:t>NorDig T, #7, Tue 24</a:t>
            </a:r>
            <a:r>
              <a:rPr lang="en-US" sz="1800" baseline="30000" dirty="0"/>
              <a:t>th</a:t>
            </a:r>
            <a:r>
              <a:rPr lang="en-US" sz="1800" dirty="0"/>
              <a:t> Sep 2019, </a:t>
            </a:r>
            <a:r>
              <a:rPr lang="en-US" sz="1400" dirty="0"/>
              <a:t>webinar, 10:00-16:00 CET. </a:t>
            </a:r>
            <a:endParaRPr lang="en-GB" sz="1400" dirty="0"/>
          </a:p>
          <a:p>
            <a:pPr marL="0" lvl="0" indent="0">
              <a:buNone/>
            </a:pPr>
            <a:r>
              <a:rPr lang="en-US" sz="1400" i="1" dirty="0">
                <a:solidFill>
                  <a:schemeClr val="bg1">
                    <a:lumMod val="65000"/>
                  </a:schemeClr>
                </a:solidFill>
              </a:rPr>
              <a:t>                Informative: Excom 10</a:t>
            </a:r>
            <a:r>
              <a:rPr lang="en-US" sz="1400" i="1" baseline="30000" dirty="0">
                <a:solidFill>
                  <a:schemeClr val="bg1">
                    <a:lumMod val="65000"/>
                  </a:schemeClr>
                </a:solidFill>
              </a:rPr>
              <a:t>th</a:t>
            </a:r>
            <a:r>
              <a:rPr lang="en-US" sz="1400" i="1" dirty="0">
                <a:solidFill>
                  <a:schemeClr val="bg1">
                    <a:lumMod val="65000"/>
                  </a:schemeClr>
                </a:solidFill>
              </a:rPr>
              <a:t> October (target </a:t>
            </a:r>
            <a:r>
              <a:rPr lang="en-US" sz="1400" i="1" dirty="0" err="1">
                <a:solidFill>
                  <a:schemeClr val="bg1">
                    <a:lumMod val="65000"/>
                  </a:schemeClr>
                </a:solidFill>
              </a:rPr>
              <a:t>RoO</a:t>
            </a:r>
            <a:r>
              <a:rPr lang="en-US" sz="1400" i="1" dirty="0">
                <a:solidFill>
                  <a:schemeClr val="bg1">
                    <a:lumMod val="65000"/>
                  </a:schemeClr>
                </a:solidFill>
              </a:rPr>
              <a:t> v3.2/3.1, IRD spec v3.2, Test Plan 3.2)</a:t>
            </a:r>
            <a:endParaRPr lang="en-GB" sz="1400" dirty="0">
              <a:solidFill>
                <a:schemeClr val="bg1">
                  <a:lumMod val="65000"/>
                </a:schemeClr>
              </a:solidFill>
            </a:endParaRPr>
          </a:p>
          <a:p>
            <a:pPr lvl="0"/>
            <a:r>
              <a:rPr lang="en-US" sz="1800" dirty="0"/>
              <a:t>NorDig T, #8, Thu 17</a:t>
            </a:r>
            <a:r>
              <a:rPr lang="en-US" sz="1800" baseline="30000" dirty="0"/>
              <a:t>th</a:t>
            </a:r>
            <a:r>
              <a:rPr lang="en-US" sz="1800" dirty="0"/>
              <a:t> October 2019, </a:t>
            </a:r>
            <a:r>
              <a:rPr lang="en-US" sz="1400" dirty="0"/>
              <a:t>webinar, 10:00-14:00 CET</a:t>
            </a:r>
            <a:endParaRPr lang="en-GB" sz="1400" dirty="0"/>
          </a:p>
          <a:p>
            <a:pPr lvl="0"/>
            <a:r>
              <a:rPr lang="en-US" sz="1800" dirty="0"/>
              <a:t>NorDig T, #9, Tue 3</a:t>
            </a:r>
            <a:r>
              <a:rPr lang="en-US" sz="1800" baseline="30000" dirty="0"/>
              <a:t>rd</a:t>
            </a:r>
            <a:r>
              <a:rPr lang="en-US" sz="1800" dirty="0"/>
              <a:t> December 2019, </a:t>
            </a:r>
            <a:r>
              <a:rPr lang="en-US" sz="1400" dirty="0"/>
              <a:t>webinar, placeholder, 10:00-12:00 CET.</a:t>
            </a:r>
            <a:endParaRPr lang="en-GB" sz="1400" dirty="0"/>
          </a:p>
          <a:p>
            <a:pPr lvl="0"/>
            <a:endParaRPr lang="en-US" sz="1400" dirty="0"/>
          </a:p>
        </p:txBody>
      </p:sp>
      <p:sp>
        <p:nvSpPr>
          <p:cNvPr id="3" name="Rubrik 2"/>
          <p:cNvSpPr>
            <a:spLocks noGrp="1"/>
          </p:cNvSpPr>
          <p:nvPr>
            <p:ph type="title"/>
          </p:nvPr>
        </p:nvSpPr>
        <p:spPr>
          <a:xfrm>
            <a:off x="970344" y="44624"/>
            <a:ext cx="7715200" cy="648072"/>
          </a:xfrm>
        </p:spPr>
        <p:txBody>
          <a:bodyPr/>
          <a:lstStyle/>
          <a:p>
            <a:pPr>
              <a:defRPr/>
            </a:pPr>
            <a:r>
              <a:rPr lang="en-US" b="1" dirty="0"/>
              <a:t>NorDig T report -  </a:t>
            </a:r>
            <a:r>
              <a:rPr lang="en-US" sz="1800" b="1" dirty="0">
                <a:solidFill>
                  <a:schemeClr val="tx1"/>
                </a:solidFill>
              </a:rPr>
              <a:t>Meeting calendar 2017</a:t>
            </a:r>
            <a:br>
              <a:rPr lang="en-US" sz="1800" b="1" dirty="0">
                <a:solidFill>
                  <a:schemeClr val="tx1"/>
                </a:solidFill>
              </a:rPr>
            </a:b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
        <p:nvSpPr>
          <p:cNvPr id="4" name="Platshållare för bildnummer 3"/>
          <p:cNvSpPr>
            <a:spLocks noGrp="1"/>
          </p:cNvSpPr>
          <p:nvPr>
            <p:ph type="sldNum" sz="quarter" idx="11"/>
          </p:nvPr>
        </p:nvSpPr>
        <p:spPr>
          <a:xfrm>
            <a:off x="6553200" y="6469813"/>
            <a:ext cx="2133600" cy="268139"/>
          </a:xfrm>
        </p:spPr>
        <p:txBody>
          <a:bodyPr/>
          <a:lstStyle/>
          <a:p>
            <a:pPr>
              <a:defRPr/>
            </a:pPr>
            <a:fld id="{CD43E73F-939E-41C0-A51D-E14F15C47D94}" type="slidenum">
              <a:rPr lang="en-US" smtClean="0"/>
              <a:pPr>
                <a:defRPr/>
              </a:pPr>
              <a:t>4</a:t>
            </a:fld>
            <a:endParaRPr lang="en-US" dirty="0"/>
          </a:p>
        </p:txBody>
      </p:sp>
      <p:pic>
        <p:nvPicPr>
          <p:cNvPr id="9" name="Picture 8"/>
          <p:cNvPicPr>
            <a:picLocks noChangeAspect="1"/>
          </p:cNvPicPr>
          <p:nvPr/>
        </p:nvPicPr>
        <p:blipFill>
          <a:blip r:embed="rId2"/>
          <a:stretch>
            <a:fillRect/>
          </a:stretch>
        </p:blipFill>
        <p:spPr>
          <a:xfrm>
            <a:off x="6687831" y="908915"/>
            <a:ext cx="2442101" cy="1831576"/>
          </a:xfrm>
          <a:prstGeom prst="rect">
            <a:avLst/>
          </a:prstGeom>
        </p:spPr>
      </p:pic>
    </p:spTree>
    <p:extLst>
      <p:ext uri="{BB962C8B-B14F-4D97-AF65-F5344CB8AC3E}">
        <p14:creationId xmlns:p14="http://schemas.microsoft.com/office/powerpoint/2010/main" val="20095346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957576" y="17778"/>
            <a:ext cx="7715200" cy="648072"/>
          </a:xfrm>
        </p:spPr>
        <p:txBody>
          <a:bodyPr/>
          <a:lstStyle/>
          <a:p>
            <a:pPr>
              <a:defRPr/>
            </a:pPr>
            <a:r>
              <a:rPr lang="en-GB" b="1" dirty="0"/>
              <a:t>NorDig T report </a:t>
            </a:r>
            <a:r>
              <a:rPr lang="en-GB" sz="2000" b="1" dirty="0"/>
              <a:t>– </a:t>
            </a:r>
            <a:r>
              <a:rPr lang="en-GB" sz="2000" b="1" dirty="0">
                <a:solidFill>
                  <a:schemeClr val="tx1"/>
                </a:solidFill>
              </a:rPr>
              <a:t>NorDig </a:t>
            </a:r>
            <a:r>
              <a:rPr lang="en-GB" sz="2000" b="1" dirty="0" smtClean="0">
                <a:solidFill>
                  <a:schemeClr val="tx1"/>
                </a:solidFill>
              </a:rPr>
              <a:t>countries/networks </a:t>
            </a:r>
            <a:r>
              <a:rPr lang="en-GB" b="1" dirty="0">
                <a:solidFill>
                  <a:schemeClr val="tx1"/>
                </a:solidFill>
              </a:rPr>
              <a:t/>
            </a:r>
            <a:br>
              <a:rPr lang="en-GB" b="1" dirty="0">
                <a:solidFill>
                  <a:schemeClr val="tx1"/>
                </a:solidFill>
              </a:rPr>
            </a:b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GB" smtClean="0"/>
              <a:pPr>
                <a:defRPr/>
              </a:pPr>
              <a:t>5</a:t>
            </a:fld>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476786329"/>
              </p:ext>
            </p:extLst>
          </p:nvPr>
        </p:nvGraphicFramePr>
        <p:xfrm>
          <a:off x="481039" y="2766536"/>
          <a:ext cx="8229600" cy="311404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xmlns="" val="20000"/>
                    </a:ext>
                  </a:extLst>
                </a:gridCol>
                <a:gridCol w="4114800">
                  <a:extLst>
                    <a:ext uri="{9D8B030D-6E8A-4147-A177-3AD203B41FA5}">
                      <a16:colId xmlns:a16="http://schemas.microsoft.com/office/drawing/2014/main" xmlns="" val="20001"/>
                    </a:ext>
                  </a:extLst>
                </a:gridCol>
              </a:tblGrid>
              <a:tr h="370840">
                <a:tc>
                  <a:txBody>
                    <a:bodyPr/>
                    <a:lstStyle/>
                    <a:p>
                      <a:r>
                        <a:rPr lang="sv-SE" sz="1600" dirty="0">
                          <a:solidFill>
                            <a:schemeClr val="bg1">
                              <a:lumMod val="50000"/>
                            </a:schemeClr>
                          </a:solidFill>
                        </a:rPr>
                        <a:t>Country / Network</a:t>
                      </a:r>
                    </a:p>
                  </a:txBody>
                  <a:tcPr/>
                </a:tc>
                <a:tc>
                  <a:txBody>
                    <a:bodyPr/>
                    <a:lstStyle/>
                    <a:p>
                      <a:r>
                        <a:rPr lang="sv-SE" sz="1600" dirty="0">
                          <a:solidFill>
                            <a:schemeClr val="bg1">
                              <a:lumMod val="50000"/>
                            </a:schemeClr>
                          </a:solidFill>
                        </a:rPr>
                        <a:t>Status </a:t>
                      </a:r>
                    </a:p>
                  </a:txBody>
                  <a:tcPr/>
                </a:tc>
                <a:extLst>
                  <a:ext uri="{0D108BD9-81ED-4DB2-BD59-A6C34878D82A}">
                    <a16:rowId xmlns:a16="http://schemas.microsoft.com/office/drawing/2014/main" xmlns="" val="10000"/>
                  </a:ext>
                </a:extLst>
              </a:tr>
              <a:tr h="370840">
                <a:tc>
                  <a:txBody>
                    <a:bodyPr/>
                    <a:lstStyle/>
                    <a:p>
                      <a:r>
                        <a:rPr lang="sv-SE" sz="1600" dirty="0" err="1">
                          <a:solidFill>
                            <a:schemeClr val="bg1">
                              <a:lumMod val="50000"/>
                            </a:schemeClr>
                          </a:solidFill>
                        </a:rPr>
                        <a:t>Turkey</a:t>
                      </a:r>
                      <a:r>
                        <a:rPr lang="sv-SE" sz="1600" dirty="0">
                          <a:solidFill>
                            <a:schemeClr val="bg1">
                              <a:lumMod val="50000"/>
                            </a:schemeClr>
                          </a:solidFill>
                        </a:rPr>
                        <a:t> DTT </a:t>
                      </a:r>
                    </a:p>
                  </a:txBody>
                  <a:tcPr/>
                </a:tc>
                <a:tc>
                  <a:txBody>
                    <a:bodyPr/>
                    <a:lstStyle/>
                    <a:p>
                      <a:r>
                        <a:rPr lang="sv-SE" sz="1400" dirty="0" err="1">
                          <a:solidFill>
                            <a:schemeClr val="bg1">
                              <a:lumMod val="50000"/>
                            </a:schemeClr>
                          </a:solidFill>
                        </a:rPr>
                        <a:t>Confirmed</a:t>
                      </a:r>
                      <a:r>
                        <a:rPr lang="sv-SE" sz="1400" dirty="0">
                          <a:solidFill>
                            <a:schemeClr val="bg1">
                              <a:lumMod val="50000"/>
                            </a:schemeClr>
                          </a:solidFill>
                        </a:rPr>
                        <a:t> via </a:t>
                      </a:r>
                      <a:r>
                        <a:rPr lang="sv-SE" sz="1400" dirty="0" err="1">
                          <a:solidFill>
                            <a:schemeClr val="bg1">
                              <a:lumMod val="50000"/>
                            </a:schemeClr>
                          </a:solidFill>
                        </a:rPr>
                        <a:t>Vestel</a:t>
                      </a:r>
                      <a:endParaRPr lang="sv-SE" sz="1400" dirty="0">
                        <a:solidFill>
                          <a:schemeClr val="bg1">
                            <a:lumMod val="50000"/>
                          </a:schemeClr>
                        </a:solidFill>
                      </a:endParaRPr>
                    </a:p>
                  </a:txBody>
                  <a:tcPr/>
                </a:tc>
                <a:extLst>
                  <a:ext uri="{0D108BD9-81ED-4DB2-BD59-A6C34878D82A}">
                    <a16:rowId xmlns:a16="http://schemas.microsoft.com/office/drawing/2014/main" xmlns="" val="10001"/>
                  </a:ext>
                </a:extLst>
              </a:tr>
              <a:tr h="370840">
                <a:tc>
                  <a:txBody>
                    <a:bodyPr/>
                    <a:lstStyle/>
                    <a:p>
                      <a:r>
                        <a:rPr lang="sv-SE" sz="1600" dirty="0" err="1">
                          <a:solidFill>
                            <a:schemeClr val="bg1">
                              <a:lumMod val="50000"/>
                            </a:schemeClr>
                          </a:solidFill>
                        </a:rPr>
                        <a:t>Several</a:t>
                      </a:r>
                      <a:r>
                        <a:rPr lang="sv-SE" sz="1600" dirty="0">
                          <a:solidFill>
                            <a:schemeClr val="bg1">
                              <a:lumMod val="50000"/>
                            </a:schemeClr>
                          </a:solidFill>
                        </a:rPr>
                        <a:t> </a:t>
                      </a:r>
                      <a:r>
                        <a:rPr lang="sv-SE" sz="1600" dirty="0" err="1">
                          <a:solidFill>
                            <a:schemeClr val="bg1">
                              <a:lumMod val="50000"/>
                            </a:schemeClr>
                          </a:solidFill>
                        </a:rPr>
                        <a:t>eastern</a:t>
                      </a:r>
                      <a:r>
                        <a:rPr lang="sv-SE" sz="1600" dirty="0">
                          <a:solidFill>
                            <a:schemeClr val="bg1">
                              <a:lumMod val="50000"/>
                            </a:schemeClr>
                          </a:solidFill>
                        </a:rPr>
                        <a:t> </a:t>
                      </a:r>
                      <a:r>
                        <a:rPr lang="sv-SE" sz="1600" dirty="0" err="1">
                          <a:solidFill>
                            <a:schemeClr val="bg1">
                              <a:lumMod val="50000"/>
                            </a:schemeClr>
                          </a:solidFill>
                        </a:rPr>
                        <a:t>Europe</a:t>
                      </a:r>
                      <a:r>
                        <a:rPr lang="sv-SE" sz="1600" dirty="0">
                          <a:solidFill>
                            <a:schemeClr val="bg1">
                              <a:lumMod val="50000"/>
                            </a:schemeClr>
                          </a:solidFill>
                        </a:rPr>
                        <a:t> </a:t>
                      </a:r>
                      <a:r>
                        <a:rPr lang="sv-SE" sz="1600" dirty="0" err="1">
                          <a:solidFill>
                            <a:schemeClr val="bg1">
                              <a:lumMod val="50000"/>
                            </a:schemeClr>
                          </a:solidFill>
                        </a:rPr>
                        <a:t>countries</a:t>
                      </a:r>
                      <a:endParaRPr lang="sv-SE" sz="1600" dirty="0">
                        <a:solidFill>
                          <a:schemeClr val="bg1">
                            <a:lumMod val="50000"/>
                          </a:schemeClr>
                        </a:solidFill>
                      </a:endParaRPr>
                    </a:p>
                  </a:txBody>
                  <a:tcPr/>
                </a:tc>
                <a:tc>
                  <a:txBody>
                    <a:bodyPr/>
                    <a:lstStyle/>
                    <a:p>
                      <a:r>
                        <a:rPr lang="sv-SE" sz="1400" dirty="0" err="1">
                          <a:solidFill>
                            <a:schemeClr val="bg1">
                              <a:lumMod val="50000"/>
                            </a:schemeClr>
                          </a:solidFill>
                        </a:rPr>
                        <a:t>Indications</a:t>
                      </a:r>
                      <a:r>
                        <a:rPr lang="sv-SE" sz="1400" dirty="0">
                          <a:solidFill>
                            <a:schemeClr val="bg1">
                              <a:lumMod val="50000"/>
                            </a:schemeClr>
                          </a:solidFill>
                        </a:rPr>
                        <a:t>,</a:t>
                      </a:r>
                      <a:r>
                        <a:rPr lang="sv-SE" sz="1400" baseline="0" dirty="0">
                          <a:solidFill>
                            <a:schemeClr val="bg1">
                              <a:lumMod val="50000"/>
                            </a:schemeClr>
                          </a:solidFill>
                        </a:rPr>
                        <a:t> n</a:t>
                      </a:r>
                      <a:r>
                        <a:rPr lang="sv-SE" sz="1400" dirty="0">
                          <a:solidFill>
                            <a:schemeClr val="bg1">
                              <a:lumMod val="50000"/>
                            </a:schemeClr>
                          </a:solidFill>
                        </a:rPr>
                        <a:t>ot </a:t>
                      </a:r>
                      <a:r>
                        <a:rPr lang="sv-SE" sz="1400" dirty="0" err="1">
                          <a:solidFill>
                            <a:schemeClr val="bg1">
                              <a:lumMod val="50000"/>
                            </a:schemeClr>
                          </a:solidFill>
                        </a:rPr>
                        <a:t>confirmed</a:t>
                      </a:r>
                      <a:endParaRPr lang="sv-SE" sz="1400" dirty="0">
                        <a:solidFill>
                          <a:schemeClr val="bg1">
                            <a:lumMod val="50000"/>
                          </a:schemeClr>
                        </a:solidFill>
                      </a:endParaRPr>
                    </a:p>
                  </a:txBody>
                  <a:tcPr/>
                </a:tc>
                <a:extLst>
                  <a:ext uri="{0D108BD9-81ED-4DB2-BD59-A6C34878D82A}">
                    <a16:rowId xmlns:a16="http://schemas.microsoft.com/office/drawing/2014/main" xmlns="" val="10002"/>
                  </a:ext>
                </a:extLst>
              </a:tr>
              <a:tr h="370840">
                <a:tc>
                  <a:txBody>
                    <a:bodyPr/>
                    <a:lstStyle/>
                    <a:p>
                      <a:r>
                        <a:rPr lang="sv-SE" sz="1600" dirty="0">
                          <a:solidFill>
                            <a:schemeClr val="bg1">
                              <a:lumMod val="50000"/>
                            </a:schemeClr>
                          </a:solidFill>
                        </a:rPr>
                        <a:t>Malaysia </a:t>
                      </a:r>
                      <a:r>
                        <a:rPr lang="sv-SE" sz="1600" i="1" dirty="0">
                          <a:solidFill>
                            <a:schemeClr val="bg1">
                              <a:lumMod val="50000"/>
                            </a:schemeClr>
                          </a:solidFill>
                        </a:rPr>
                        <a:t>(</a:t>
                      </a:r>
                      <a:r>
                        <a:rPr lang="sv-SE" sz="1600" i="1" dirty="0" err="1">
                          <a:solidFill>
                            <a:schemeClr val="bg1">
                              <a:lumMod val="50000"/>
                            </a:schemeClr>
                          </a:solidFill>
                        </a:rPr>
                        <a:t>blue</a:t>
                      </a:r>
                      <a:r>
                        <a:rPr lang="sv-SE" sz="1600" i="1" baseline="0" dirty="0">
                          <a:solidFill>
                            <a:schemeClr val="bg1">
                              <a:lumMod val="50000"/>
                            </a:schemeClr>
                          </a:solidFill>
                        </a:rPr>
                        <a:t> copy</a:t>
                      </a:r>
                      <a:r>
                        <a:rPr lang="sv-SE" sz="1600" i="1" dirty="0">
                          <a:solidFill>
                            <a:schemeClr val="bg1">
                              <a:lumMod val="50000"/>
                            </a:schemeClr>
                          </a:solidFill>
                        </a:rPr>
                        <a:t>)</a:t>
                      </a:r>
                      <a:r>
                        <a:rPr lang="sv-SE" sz="1600" i="1" baseline="0" dirty="0">
                          <a:solidFill>
                            <a:schemeClr val="bg1">
                              <a:lumMod val="50000"/>
                            </a:schemeClr>
                          </a:solidFill>
                        </a:rPr>
                        <a:t> </a:t>
                      </a:r>
                      <a:endParaRPr lang="sv-SE" sz="1600" i="1" dirty="0">
                        <a:solidFill>
                          <a:schemeClr val="bg1">
                            <a:lumMod val="50000"/>
                          </a:schemeClr>
                        </a:solidFill>
                      </a:endParaRPr>
                    </a:p>
                  </a:txBody>
                  <a:tcPr/>
                </a:tc>
                <a:tc>
                  <a:txBody>
                    <a:bodyPr/>
                    <a:lstStyle/>
                    <a:p>
                      <a:r>
                        <a:rPr lang="sv-SE" sz="1400" dirty="0">
                          <a:solidFill>
                            <a:schemeClr val="bg1">
                              <a:lumMod val="50000"/>
                            </a:schemeClr>
                          </a:solidFill>
                        </a:rPr>
                        <a:t>Digita</a:t>
                      </a:r>
                    </a:p>
                  </a:txBody>
                  <a:tcPr/>
                </a:tc>
                <a:extLst>
                  <a:ext uri="{0D108BD9-81ED-4DB2-BD59-A6C34878D82A}">
                    <a16:rowId xmlns:a16="http://schemas.microsoft.com/office/drawing/2014/main" xmlns="" val="10003"/>
                  </a:ext>
                </a:extLst>
              </a:tr>
              <a:tr h="370840">
                <a:tc>
                  <a:txBody>
                    <a:bodyPr/>
                    <a:lstStyle/>
                    <a:p>
                      <a:r>
                        <a:rPr lang="sv-SE" sz="1600" i="0" dirty="0" smtClean="0">
                          <a:solidFill>
                            <a:schemeClr val="bg1">
                              <a:lumMod val="50000"/>
                            </a:schemeClr>
                          </a:solidFill>
                        </a:rPr>
                        <a:t>German </a:t>
                      </a:r>
                      <a:r>
                        <a:rPr lang="sv-SE" sz="1600" i="0" dirty="0">
                          <a:solidFill>
                            <a:schemeClr val="bg1">
                              <a:lumMod val="50000"/>
                            </a:schemeClr>
                          </a:solidFill>
                        </a:rPr>
                        <a:t>DTT (Media broadcast/TDF)</a:t>
                      </a:r>
                    </a:p>
                  </a:txBody>
                  <a:tcPr/>
                </a:tc>
                <a:tc>
                  <a:txBody>
                    <a:bodyPr/>
                    <a:lstStyle/>
                    <a:p>
                      <a:r>
                        <a:rPr lang="sv-SE" sz="1400" i="0" dirty="0" err="1">
                          <a:solidFill>
                            <a:schemeClr val="bg1">
                              <a:lumMod val="50000"/>
                            </a:schemeClr>
                          </a:solidFill>
                        </a:rPr>
                        <a:t>Based</a:t>
                      </a:r>
                      <a:r>
                        <a:rPr lang="sv-SE" sz="1400" i="0" dirty="0">
                          <a:solidFill>
                            <a:schemeClr val="bg1">
                              <a:lumMod val="50000"/>
                            </a:schemeClr>
                          </a:solidFill>
                        </a:rPr>
                        <a:t> on/</a:t>
                      </a:r>
                      <a:r>
                        <a:rPr lang="sv-SE" sz="1400" i="0" dirty="0" err="1">
                          <a:solidFill>
                            <a:schemeClr val="bg1">
                              <a:lumMod val="50000"/>
                            </a:schemeClr>
                          </a:solidFill>
                        </a:rPr>
                        <a:t>reference</a:t>
                      </a:r>
                      <a:r>
                        <a:rPr lang="sv-SE" sz="1400" i="0" dirty="0">
                          <a:solidFill>
                            <a:schemeClr val="bg1">
                              <a:lumMod val="50000"/>
                            </a:schemeClr>
                          </a:solidFill>
                        </a:rPr>
                        <a:t> to NorDig IRD</a:t>
                      </a:r>
                    </a:p>
                  </a:txBody>
                  <a:tcPr/>
                </a:tc>
                <a:extLst>
                  <a:ext uri="{0D108BD9-81ED-4DB2-BD59-A6C34878D82A}">
                    <a16:rowId xmlns:a16="http://schemas.microsoft.com/office/drawing/2014/main" xmlns="" val="10004"/>
                  </a:ext>
                </a:extLst>
              </a:tr>
              <a:tr h="370840">
                <a:tc>
                  <a:txBody>
                    <a:bodyPr/>
                    <a:lstStyle/>
                    <a:p>
                      <a:r>
                        <a:rPr lang="sv-SE" sz="1600" kern="1200" dirty="0">
                          <a:solidFill>
                            <a:schemeClr val="bg1">
                              <a:lumMod val="50000"/>
                            </a:schemeClr>
                          </a:solidFill>
                          <a:latin typeface="+mn-lt"/>
                          <a:ea typeface="+mn-ea"/>
                          <a:cs typeface="+mn-cs"/>
                        </a:rPr>
                        <a:t>Georgia DTT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400" kern="1200" dirty="0" err="1">
                          <a:solidFill>
                            <a:schemeClr val="bg1">
                              <a:lumMod val="50000"/>
                            </a:schemeClr>
                          </a:solidFill>
                          <a:latin typeface="+mn-lt"/>
                          <a:ea typeface="+mn-ea"/>
                          <a:cs typeface="+mn-cs"/>
                        </a:rPr>
                        <a:t>Based</a:t>
                      </a:r>
                      <a:r>
                        <a:rPr lang="sv-SE" sz="1400" kern="1200" dirty="0">
                          <a:solidFill>
                            <a:schemeClr val="bg1">
                              <a:lumMod val="50000"/>
                            </a:schemeClr>
                          </a:solidFill>
                          <a:latin typeface="+mn-lt"/>
                          <a:ea typeface="+mn-ea"/>
                          <a:cs typeface="+mn-cs"/>
                        </a:rPr>
                        <a:t> on/</a:t>
                      </a:r>
                      <a:r>
                        <a:rPr lang="sv-SE" sz="1400" kern="1200" dirty="0" err="1">
                          <a:solidFill>
                            <a:schemeClr val="bg1">
                              <a:lumMod val="50000"/>
                            </a:schemeClr>
                          </a:solidFill>
                          <a:latin typeface="+mn-lt"/>
                          <a:ea typeface="+mn-ea"/>
                          <a:cs typeface="+mn-cs"/>
                        </a:rPr>
                        <a:t>reference</a:t>
                      </a:r>
                      <a:r>
                        <a:rPr lang="sv-SE" sz="1400" kern="1200" dirty="0">
                          <a:solidFill>
                            <a:schemeClr val="bg1">
                              <a:lumMod val="50000"/>
                            </a:schemeClr>
                          </a:solidFill>
                          <a:latin typeface="+mn-lt"/>
                          <a:ea typeface="+mn-ea"/>
                          <a:cs typeface="+mn-cs"/>
                        </a:rPr>
                        <a:t> to NorDig IRD (v2.2)</a:t>
                      </a:r>
                    </a:p>
                  </a:txBody>
                  <a:tcPr/>
                </a:tc>
                <a:extLst>
                  <a:ext uri="{0D108BD9-81ED-4DB2-BD59-A6C34878D82A}">
                    <a16:rowId xmlns:a16="http://schemas.microsoft.com/office/drawing/2014/main" xmlns="" val="10005"/>
                  </a:ext>
                </a:extLst>
              </a:tr>
              <a:tr h="370840">
                <a:tc>
                  <a:txBody>
                    <a:bodyPr/>
                    <a:lstStyle/>
                    <a:p>
                      <a:r>
                        <a:rPr lang="sv-SE" sz="1600" kern="1200" dirty="0" err="1">
                          <a:solidFill>
                            <a:schemeClr val="bg1">
                              <a:lumMod val="50000"/>
                            </a:schemeClr>
                          </a:solidFill>
                          <a:latin typeface="+mn-lt"/>
                          <a:ea typeface="+mn-ea"/>
                          <a:cs typeface="+mn-cs"/>
                        </a:rPr>
                        <a:t>French</a:t>
                      </a:r>
                      <a:r>
                        <a:rPr lang="sv-SE" sz="1600" kern="1200" dirty="0">
                          <a:solidFill>
                            <a:schemeClr val="bg1">
                              <a:lumMod val="50000"/>
                            </a:schemeClr>
                          </a:solidFill>
                          <a:latin typeface="+mn-lt"/>
                          <a:ea typeface="+mn-ea"/>
                          <a:cs typeface="+mn-cs"/>
                        </a:rPr>
                        <a:t> </a:t>
                      </a:r>
                      <a:r>
                        <a:rPr lang="sv-SE" sz="1600" kern="1200" dirty="0" smtClean="0">
                          <a:solidFill>
                            <a:schemeClr val="bg1">
                              <a:lumMod val="50000"/>
                            </a:schemeClr>
                          </a:solidFill>
                          <a:latin typeface="+mn-lt"/>
                          <a:ea typeface="+mn-ea"/>
                          <a:cs typeface="+mn-cs"/>
                        </a:rPr>
                        <a:t>DTT/FAVN </a:t>
                      </a:r>
                      <a:r>
                        <a:rPr lang="sv-SE" sz="1600" kern="1200" dirty="0">
                          <a:solidFill>
                            <a:schemeClr val="bg1">
                              <a:lumMod val="50000"/>
                            </a:schemeClr>
                          </a:solidFill>
                          <a:latin typeface="+mn-lt"/>
                          <a:ea typeface="+mn-ea"/>
                          <a:cs typeface="+mn-cs"/>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kern="1200" dirty="0" err="1">
                          <a:solidFill>
                            <a:schemeClr val="bg1">
                              <a:lumMod val="50000"/>
                            </a:schemeClr>
                          </a:solidFill>
                          <a:latin typeface="+mn-lt"/>
                          <a:ea typeface="+mn-ea"/>
                          <a:cs typeface="+mn-cs"/>
                        </a:rPr>
                        <a:t>Based</a:t>
                      </a:r>
                      <a:r>
                        <a:rPr lang="sv-SE" sz="1400" kern="1200" dirty="0">
                          <a:solidFill>
                            <a:schemeClr val="bg1">
                              <a:lumMod val="50000"/>
                            </a:schemeClr>
                          </a:solidFill>
                          <a:latin typeface="+mn-lt"/>
                          <a:ea typeface="+mn-ea"/>
                          <a:cs typeface="+mn-cs"/>
                        </a:rPr>
                        <a:t> on/</a:t>
                      </a:r>
                      <a:r>
                        <a:rPr lang="sv-SE" sz="1400" kern="1200" dirty="0" err="1">
                          <a:solidFill>
                            <a:schemeClr val="bg1">
                              <a:lumMod val="50000"/>
                            </a:schemeClr>
                          </a:solidFill>
                          <a:latin typeface="+mn-lt"/>
                          <a:ea typeface="+mn-ea"/>
                          <a:cs typeface="+mn-cs"/>
                        </a:rPr>
                        <a:t>reference</a:t>
                      </a:r>
                      <a:r>
                        <a:rPr lang="sv-SE" sz="1400" kern="1200" dirty="0">
                          <a:solidFill>
                            <a:schemeClr val="bg1">
                              <a:lumMod val="50000"/>
                            </a:schemeClr>
                          </a:solidFill>
                          <a:latin typeface="+mn-lt"/>
                          <a:ea typeface="+mn-ea"/>
                          <a:cs typeface="+mn-cs"/>
                        </a:rPr>
                        <a:t> to NorDig IRD v??</a:t>
                      </a:r>
                    </a:p>
                  </a:txBody>
                  <a:tcPr/>
                </a:tc>
                <a:extLst>
                  <a:ext uri="{0D108BD9-81ED-4DB2-BD59-A6C34878D82A}">
                    <a16:rowId xmlns:a16="http://schemas.microsoft.com/office/drawing/2014/main" xmlns="" val="10006"/>
                  </a:ext>
                </a:extLst>
              </a:tr>
              <a:tr h="370840">
                <a:tc>
                  <a:txBody>
                    <a:bodyPr/>
                    <a:lstStyle/>
                    <a:p>
                      <a:r>
                        <a:rPr lang="sv-SE" sz="1600" kern="1200" dirty="0">
                          <a:solidFill>
                            <a:schemeClr val="bg1">
                              <a:lumMod val="50000"/>
                            </a:schemeClr>
                          </a:solidFill>
                          <a:latin typeface="+mn-lt"/>
                          <a:ea typeface="+mn-ea"/>
                          <a:cs typeface="+mn-cs"/>
                        </a:rPr>
                        <a:t>Italien DTT </a:t>
                      </a:r>
                      <a:r>
                        <a:rPr lang="sv-SE" sz="1600" kern="1200" dirty="0" smtClean="0">
                          <a:solidFill>
                            <a:schemeClr val="bg1">
                              <a:lumMod val="50000"/>
                            </a:schemeClr>
                          </a:solidFill>
                          <a:latin typeface="+mn-lt"/>
                          <a:ea typeface="+mn-ea"/>
                          <a:cs typeface="+mn-cs"/>
                        </a:rPr>
                        <a:t>+ </a:t>
                      </a:r>
                      <a:r>
                        <a:rPr lang="sv-SE" sz="1600" kern="1200" dirty="0" err="1" smtClean="0">
                          <a:solidFill>
                            <a:schemeClr val="bg1">
                              <a:lumMod val="50000"/>
                            </a:schemeClr>
                          </a:solidFill>
                          <a:latin typeface="+mn-lt"/>
                          <a:ea typeface="+mn-ea"/>
                          <a:cs typeface="+mn-cs"/>
                        </a:rPr>
                        <a:t>Satellite</a:t>
                      </a:r>
                      <a:endParaRPr lang="sv-SE" sz="1600" kern="1200" dirty="0">
                        <a:solidFill>
                          <a:schemeClr val="bg1">
                            <a:lumMod val="50000"/>
                          </a:schemeClr>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400" kern="1200" dirty="0" err="1" smtClean="0">
                          <a:solidFill>
                            <a:schemeClr val="bg1">
                              <a:lumMod val="50000"/>
                            </a:schemeClr>
                          </a:solidFill>
                          <a:latin typeface="+mn-lt"/>
                          <a:ea typeface="+mn-ea"/>
                          <a:cs typeface="+mn-cs"/>
                        </a:rPr>
                        <a:t>Partly</a:t>
                      </a:r>
                      <a:r>
                        <a:rPr lang="sv-SE" sz="1400" kern="1200" dirty="0" smtClean="0">
                          <a:solidFill>
                            <a:schemeClr val="bg1">
                              <a:lumMod val="50000"/>
                            </a:schemeClr>
                          </a:solidFill>
                          <a:latin typeface="+mn-lt"/>
                          <a:ea typeface="+mn-ea"/>
                          <a:cs typeface="+mn-cs"/>
                        </a:rPr>
                        <a:t> </a:t>
                      </a:r>
                      <a:r>
                        <a:rPr lang="sv-SE" sz="1400" kern="1200" dirty="0" err="1" smtClean="0">
                          <a:solidFill>
                            <a:schemeClr val="bg1">
                              <a:lumMod val="50000"/>
                            </a:schemeClr>
                          </a:solidFill>
                          <a:latin typeface="+mn-lt"/>
                          <a:ea typeface="+mn-ea"/>
                          <a:cs typeface="+mn-cs"/>
                        </a:rPr>
                        <a:t>based</a:t>
                      </a:r>
                      <a:r>
                        <a:rPr lang="sv-SE" sz="1400" kern="1200" dirty="0" smtClean="0">
                          <a:solidFill>
                            <a:schemeClr val="bg1">
                              <a:lumMod val="50000"/>
                            </a:schemeClr>
                          </a:solidFill>
                          <a:latin typeface="+mn-lt"/>
                          <a:ea typeface="+mn-ea"/>
                          <a:cs typeface="+mn-cs"/>
                        </a:rPr>
                        <a:t> </a:t>
                      </a:r>
                      <a:r>
                        <a:rPr lang="sv-SE" sz="1400" kern="1200" dirty="0">
                          <a:solidFill>
                            <a:schemeClr val="bg1">
                              <a:lumMod val="50000"/>
                            </a:schemeClr>
                          </a:solidFill>
                          <a:latin typeface="+mn-lt"/>
                          <a:ea typeface="+mn-ea"/>
                          <a:cs typeface="+mn-cs"/>
                        </a:rPr>
                        <a:t>on/</a:t>
                      </a:r>
                      <a:r>
                        <a:rPr lang="sv-SE" sz="1400" kern="1200" dirty="0" err="1">
                          <a:solidFill>
                            <a:schemeClr val="bg1">
                              <a:lumMod val="50000"/>
                            </a:schemeClr>
                          </a:solidFill>
                          <a:latin typeface="+mn-lt"/>
                          <a:ea typeface="+mn-ea"/>
                          <a:cs typeface="+mn-cs"/>
                        </a:rPr>
                        <a:t>reference</a:t>
                      </a:r>
                      <a:r>
                        <a:rPr lang="sv-SE" sz="1400" kern="1200" dirty="0">
                          <a:solidFill>
                            <a:schemeClr val="bg1">
                              <a:lumMod val="50000"/>
                            </a:schemeClr>
                          </a:solidFill>
                          <a:latin typeface="+mn-lt"/>
                          <a:ea typeface="+mn-ea"/>
                          <a:cs typeface="+mn-cs"/>
                        </a:rPr>
                        <a:t> to NorDig IRD </a:t>
                      </a:r>
                      <a:r>
                        <a:rPr lang="sv-SE" sz="1400" kern="1200" dirty="0" smtClean="0">
                          <a:solidFill>
                            <a:schemeClr val="bg1">
                              <a:lumMod val="50000"/>
                            </a:schemeClr>
                          </a:solidFill>
                          <a:latin typeface="+mn-lt"/>
                          <a:ea typeface="+mn-ea"/>
                          <a:cs typeface="+mn-cs"/>
                        </a:rPr>
                        <a:t>(v2.5, RF), </a:t>
                      </a:r>
                      <a:r>
                        <a:rPr lang="sv-SE" sz="1400" kern="1200" dirty="0" err="1" smtClean="0">
                          <a:solidFill>
                            <a:schemeClr val="bg1">
                              <a:lumMod val="50000"/>
                            </a:schemeClr>
                          </a:solidFill>
                          <a:latin typeface="+mn-lt"/>
                          <a:ea typeface="+mn-ea"/>
                          <a:cs typeface="+mn-cs"/>
                        </a:rPr>
                        <a:t>partly</a:t>
                      </a:r>
                      <a:r>
                        <a:rPr lang="sv-SE" sz="1400" kern="1200" dirty="0" smtClean="0">
                          <a:solidFill>
                            <a:schemeClr val="bg1">
                              <a:lumMod val="50000"/>
                            </a:schemeClr>
                          </a:solidFill>
                          <a:latin typeface="+mn-lt"/>
                          <a:ea typeface="+mn-ea"/>
                          <a:cs typeface="+mn-cs"/>
                        </a:rPr>
                        <a:t> </a:t>
                      </a:r>
                      <a:r>
                        <a:rPr lang="sv-SE" sz="1400" kern="1200" dirty="0" err="1" smtClean="0">
                          <a:solidFill>
                            <a:schemeClr val="bg1">
                              <a:lumMod val="50000"/>
                            </a:schemeClr>
                          </a:solidFill>
                          <a:latin typeface="+mn-lt"/>
                          <a:ea typeface="+mn-ea"/>
                          <a:cs typeface="+mn-cs"/>
                        </a:rPr>
                        <a:t>own</a:t>
                      </a:r>
                      <a:r>
                        <a:rPr lang="sv-SE" sz="1400" kern="1200" dirty="0" smtClean="0">
                          <a:solidFill>
                            <a:schemeClr val="bg1">
                              <a:lumMod val="50000"/>
                            </a:schemeClr>
                          </a:solidFill>
                          <a:latin typeface="+mn-lt"/>
                          <a:ea typeface="+mn-ea"/>
                          <a:cs typeface="+mn-cs"/>
                        </a:rPr>
                        <a:t> </a:t>
                      </a:r>
                      <a:r>
                        <a:rPr lang="sv-SE" sz="1400" kern="1200" dirty="0" err="1" smtClean="0">
                          <a:solidFill>
                            <a:schemeClr val="bg1">
                              <a:lumMod val="50000"/>
                            </a:schemeClr>
                          </a:solidFill>
                          <a:latin typeface="+mn-lt"/>
                          <a:ea typeface="+mn-ea"/>
                          <a:cs typeface="+mn-cs"/>
                        </a:rPr>
                        <a:t>requirements</a:t>
                      </a:r>
                      <a:r>
                        <a:rPr lang="sv-SE" sz="1400" kern="1200" dirty="0" smtClean="0">
                          <a:solidFill>
                            <a:schemeClr val="bg1">
                              <a:lumMod val="50000"/>
                            </a:schemeClr>
                          </a:solidFill>
                          <a:latin typeface="+mn-lt"/>
                          <a:ea typeface="+mn-ea"/>
                          <a:cs typeface="+mn-cs"/>
                        </a:rPr>
                        <a:t> (</a:t>
                      </a:r>
                      <a:r>
                        <a:rPr lang="sv-SE" sz="1400" kern="1200" dirty="0" err="1" smtClean="0">
                          <a:solidFill>
                            <a:schemeClr val="bg1">
                              <a:lumMod val="50000"/>
                            </a:schemeClr>
                          </a:solidFill>
                          <a:latin typeface="+mn-lt"/>
                          <a:ea typeface="+mn-ea"/>
                          <a:cs typeface="+mn-cs"/>
                        </a:rPr>
                        <a:t>e.g</a:t>
                      </a:r>
                      <a:r>
                        <a:rPr lang="sv-SE" sz="1400" kern="1200" dirty="0" smtClean="0">
                          <a:solidFill>
                            <a:schemeClr val="bg1">
                              <a:lumMod val="50000"/>
                            </a:schemeClr>
                          </a:solidFill>
                          <a:latin typeface="+mn-lt"/>
                          <a:ea typeface="+mn-ea"/>
                          <a:cs typeface="+mn-cs"/>
                        </a:rPr>
                        <a:t>. SI)</a:t>
                      </a:r>
                      <a:endParaRPr lang="sv-SE" sz="1400" kern="1200" dirty="0">
                        <a:solidFill>
                          <a:schemeClr val="bg1">
                            <a:lumMod val="50000"/>
                          </a:schemeClr>
                        </a:solidFill>
                        <a:latin typeface="+mn-lt"/>
                        <a:ea typeface="+mn-ea"/>
                        <a:cs typeface="+mn-cs"/>
                      </a:endParaRPr>
                    </a:p>
                  </a:txBody>
                  <a:tcPr/>
                </a:tc>
                <a:extLst>
                  <a:ext uri="{0D108BD9-81ED-4DB2-BD59-A6C34878D82A}">
                    <a16:rowId xmlns:a16="http://schemas.microsoft.com/office/drawing/2014/main" xmlns="" val="10007"/>
                  </a:ext>
                </a:extLst>
              </a:tr>
            </a:tbl>
          </a:graphicData>
        </a:graphic>
      </p:graphicFrame>
      <p:sp>
        <p:nvSpPr>
          <p:cNvPr id="8" name="Rectangle 7"/>
          <p:cNvSpPr/>
          <p:nvPr/>
        </p:nvSpPr>
        <p:spPr>
          <a:xfrm>
            <a:off x="683568" y="1012668"/>
            <a:ext cx="7992888" cy="1631216"/>
          </a:xfrm>
          <a:prstGeom prst="rect">
            <a:avLst/>
          </a:prstGeom>
        </p:spPr>
        <p:txBody>
          <a:bodyPr wrap="square">
            <a:spAutoFit/>
          </a:bodyPr>
          <a:lstStyle/>
          <a:p>
            <a:r>
              <a:rPr lang="en-GB" sz="2000" dirty="0">
                <a:cs typeface="Tahoma" pitchFamily="34" charset="0"/>
              </a:rPr>
              <a:t>List of Countries using NorDig specifications </a:t>
            </a:r>
            <a:r>
              <a:rPr lang="en-GB" sz="1600" dirty="0">
                <a:cs typeface="Tahoma" pitchFamily="34" charset="0"/>
              </a:rPr>
              <a:t>(outside NorDig members),</a:t>
            </a:r>
            <a:endParaRPr lang="en-GB" dirty="0">
              <a:cs typeface="Tahoma" pitchFamily="34" charset="0"/>
            </a:endParaRPr>
          </a:p>
          <a:p>
            <a:r>
              <a:rPr lang="en-GB" sz="1600" dirty="0">
                <a:cs typeface="Tahoma" pitchFamily="34" charset="0"/>
              </a:rPr>
              <a:t>Nothing new to report, same as last meeting (same as previous report).</a:t>
            </a:r>
          </a:p>
          <a:p>
            <a:endParaRPr lang="en-GB" sz="1600" dirty="0">
              <a:cs typeface="Tahoma" pitchFamily="34" charset="0"/>
            </a:endParaRPr>
          </a:p>
          <a:p>
            <a:r>
              <a:rPr lang="en-GB" sz="1600" i="1" dirty="0">
                <a:solidFill>
                  <a:schemeClr val="bg1">
                    <a:lumMod val="50000"/>
                  </a:schemeClr>
                </a:solidFill>
                <a:cs typeface="Tahoma" pitchFamily="34" charset="0"/>
              </a:rPr>
              <a:t>Several IRD manufactures and other mentions that several other territories and DVB networks refers or uses NorDig as basis for their IRD specs (especially “newer” networks). Among reasons seems open spec and content </a:t>
            </a:r>
            <a:r>
              <a:rPr lang="en-GB" sz="1400" i="1" dirty="0">
                <a:solidFill>
                  <a:schemeClr val="bg1">
                    <a:lumMod val="50000"/>
                  </a:schemeClr>
                </a:solidFill>
                <a:cs typeface="Tahoma" pitchFamily="34" charset="0"/>
              </a:rPr>
              <a:t>(T2, HbbTV, subtitling etc). </a:t>
            </a:r>
            <a:endParaRPr lang="en-GB" sz="1600" i="1" dirty="0">
              <a:solidFill>
                <a:schemeClr val="bg1">
                  <a:lumMod val="50000"/>
                </a:schemeClr>
              </a:solidFill>
              <a:cs typeface="Tahoma" pitchFamily="34" charset="0"/>
            </a:endParaRPr>
          </a:p>
        </p:txBody>
      </p:sp>
      <p:sp>
        <p:nvSpPr>
          <p:cNvPr id="10" name="TextBox 9"/>
          <p:cNvSpPr txBox="1"/>
          <p:nvPr/>
        </p:nvSpPr>
        <p:spPr>
          <a:xfrm>
            <a:off x="85454" y="645693"/>
            <a:ext cx="526106" cy="276999"/>
          </a:xfrm>
          <a:prstGeom prst="rect">
            <a:avLst/>
          </a:prstGeom>
          <a:noFill/>
        </p:spPr>
        <p:txBody>
          <a:bodyPr wrap="none" rtlCol="0">
            <a:spAutoFit/>
          </a:bodyPr>
          <a:lstStyle/>
          <a:p>
            <a:r>
              <a:rPr lang="en-GB" sz="1200" b="1" dirty="0">
                <a:solidFill>
                  <a:schemeClr val="tx1">
                    <a:lumMod val="85000"/>
                    <a:lumOff val="15000"/>
                  </a:schemeClr>
                </a:solidFill>
              </a:rPr>
              <a:t>draft</a:t>
            </a:r>
          </a:p>
        </p:txBody>
      </p:sp>
    </p:spTree>
    <p:extLst>
      <p:ext uri="{BB962C8B-B14F-4D97-AF65-F5344CB8AC3E}">
        <p14:creationId xmlns:p14="http://schemas.microsoft.com/office/powerpoint/2010/main" val="9311307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olded Corner 68"/>
          <p:cNvSpPr/>
          <p:nvPr/>
        </p:nvSpPr>
        <p:spPr>
          <a:xfrm>
            <a:off x="251520" y="1804565"/>
            <a:ext cx="7344816" cy="5008811"/>
          </a:xfrm>
          <a:prstGeom prst="foldedCorner">
            <a:avLst>
              <a:gd name="adj" fmla="val 8944"/>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1"/>
          </p:nvPr>
        </p:nvSpPr>
        <p:spPr/>
        <p:txBody>
          <a:bodyPr/>
          <a:lstStyle/>
          <a:p>
            <a:pPr>
              <a:defRPr/>
            </a:pPr>
            <a:fld id="{CD43E73F-939E-41C0-A51D-E14F15C47D94}" type="slidenum">
              <a:rPr lang="nb-NO" smtClean="0"/>
              <a:pPr>
                <a:defRPr/>
              </a:pPr>
              <a:t>6</a:t>
            </a:fld>
            <a:endParaRPr lang="nb-NO" dirty="0"/>
          </a:p>
        </p:txBody>
      </p:sp>
      <p:sp>
        <p:nvSpPr>
          <p:cNvPr id="5" name="Rubrik 2"/>
          <p:cNvSpPr>
            <a:spLocks noGrp="1"/>
          </p:cNvSpPr>
          <p:nvPr>
            <p:ph type="title"/>
          </p:nvPr>
        </p:nvSpPr>
        <p:spPr/>
        <p:txBody>
          <a:bodyPr/>
          <a:lstStyle/>
          <a:p>
            <a:pPr>
              <a:defRPr/>
            </a:pPr>
            <a:r>
              <a:rPr lang="en-GB" b="1" dirty="0"/>
              <a:t>NorDig T report </a:t>
            </a:r>
            <a:r>
              <a:rPr lang="en-GB" sz="2000" b="1" dirty="0"/>
              <a:t>– </a:t>
            </a:r>
            <a:r>
              <a:rPr lang="en-GB" sz="2000" b="1" dirty="0" smtClean="0">
                <a:solidFill>
                  <a:schemeClr val="tx1"/>
                </a:solidFill>
              </a:rPr>
              <a:t>meeting w FAVN </a:t>
            </a:r>
            <a:r>
              <a:rPr lang="en-GB" sz="1600" b="1" dirty="0" smtClean="0">
                <a:solidFill>
                  <a:schemeClr val="tx1"/>
                </a:solidFill>
              </a:rPr>
              <a:t>(French HD forum) Nov 2018</a:t>
            </a:r>
            <a:r>
              <a:rPr lang="en-GB" sz="1800" b="1" dirty="0">
                <a:solidFill>
                  <a:schemeClr val="tx1"/>
                </a:solidFill>
              </a:rPr>
              <a:t/>
            </a:r>
            <a:br>
              <a:rPr lang="en-GB" sz="1800" b="1" dirty="0">
                <a:solidFill>
                  <a:schemeClr val="tx1"/>
                </a:solidFill>
              </a:rPr>
            </a:br>
            <a:r>
              <a:rPr lang="en-GB" sz="1400" b="1" dirty="0"/>
              <a:t>     </a:t>
            </a:r>
            <a:r>
              <a:rPr lang="en-US" sz="1400" b="1" dirty="0"/>
              <a:t>NorDig Excom meeting 7</a:t>
            </a:r>
            <a:r>
              <a:rPr lang="en-US" sz="1400" b="1" baseline="30000" dirty="0"/>
              <a:t>th</a:t>
            </a:r>
            <a:r>
              <a:rPr lang="en-US" sz="1400" b="1" dirty="0"/>
              <a:t> March 2019 </a:t>
            </a:r>
            <a:r>
              <a:rPr lang="en-US" sz="1200" b="1" dirty="0"/>
              <a:t>Stockholm, Sweden</a:t>
            </a:r>
          </a:p>
        </p:txBody>
      </p:sp>
      <p:sp>
        <p:nvSpPr>
          <p:cNvPr id="6" name="Content Placeholder 1"/>
          <p:cNvSpPr>
            <a:spLocks noGrp="1"/>
          </p:cNvSpPr>
          <p:nvPr>
            <p:ph idx="1"/>
          </p:nvPr>
        </p:nvSpPr>
        <p:spPr>
          <a:xfrm>
            <a:off x="251520" y="2515530"/>
            <a:ext cx="8266480" cy="1351135"/>
          </a:xfrm>
        </p:spPr>
        <p:txBody>
          <a:bodyPr/>
          <a:lstStyle/>
          <a:p>
            <a:pPr marL="0" indent="0">
              <a:buNone/>
            </a:pPr>
            <a:r>
              <a:rPr lang="en-GB" sz="1600" dirty="0">
                <a:solidFill>
                  <a:schemeClr val="tx1">
                    <a:lumMod val="50000"/>
                    <a:lumOff val="50000"/>
                  </a:schemeClr>
                </a:solidFill>
              </a:rPr>
              <a:t>NorDig timeline for HEVC and NGA work (here especially NGA part)</a:t>
            </a:r>
          </a:p>
          <a:p>
            <a:r>
              <a:rPr lang="en-GB" sz="1050" dirty="0">
                <a:solidFill>
                  <a:schemeClr val="tx1">
                    <a:lumMod val="50000"/>
                    <a:lumOff val="50000"/>
                  </a:schemeClr>
                </a:solidFill>
              </a:rPr>
              <a:t>NorDig Excom gives mandates to NorDig Tech group and approves proposal from tech group </a:t>
            </a:r>
          </a:p>
          <a:p>
            <a:r>
              <a:rPr lang="en-GB" sz="1050" dirty="0">
                <a:solidFill>
                  <a:schemeClr val="tx1">
                    <a:lumMod val="50000"/>
                    <a:lumOff val="50000"/>
                  </a:schemeClr>
                </a:solidFill>
              </a:rPr>
              <a:t>NorDig Technical group normally prepare drafts and comes w recommendation for selections to Excom who approve/decide</a:t>
            </a:r>
            <a:endParaRPr lang="en-GB" sz="1100" dirty="0">
              <a:solidFill>
                <a:schemeClr val="tx1">
                  <a:lumMod val="50000"/>
                  <a:lumOff val="50000"/>
                </a:schemeClr>
              </a:solidFill>
            </a:endParaRPr>
          </a:p>
          <a:p>
            <a:r>
              <a:rPr lang="en-GB" sz="1050" dirty="0">
                <a:solidFill>
                  <a:schemeClr val="tx1">
                    <a:lumMod val="50000"/>
                    <a:lumOff val="50000"/>
                  </a:schemeClr>
                </a:solidFill>
              </a:rPr>
              <a:t>Sometimes Technical group can not agree and pushes decision up to NorDig Excom to decide, this was the case for NGA </a:t>
            </a:r>
          </a:p>
        </p:txBody>
      </p:sp>
      <p:pic>
        <p:nvPicPr>
          <p:cNvPr id="63" name="Picture 62"/>
          <p:cNvPicPr>
            <a:picLocks noChangeAspect="1"/>
          </p:cNvPicPr>
          <p:nvPr/>
        </p:nvPicPr>
        <p:blipFill>
          <a:blip r:embed="rId2"/>
          <a:stretch>
            <a:fillRect/>
          </a:stretch>
        </p:blipFill>
        <p:spPr>
          <a:xfrm>
            <a:off x="515003" y="3351376"/>
            <a:ext cx="6505269" cy="3513701"/>
          </a:xfrm>
          <a:prstGeom prst="rect">
            <a:avLst/>
          </a:prstGeom>
        </p:spPr>
      </p:pic>
      <p:sp>
        <p:nvSpPr>
          <p:cNvPr id="64" name="Title 2"/>
          <p:cNvSpPr txBox="1">
            <a:spLocks/>
          </p:cNvSpPr>
          <p:nvPr/>
        </p:nvSpPr>
        <p:spPr bwMode="auto">
          <a:xfrm>
            <a:off x="323528" y="1939874"/>
            <a:ext cx="5760640" cy="6480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defRPr/>
            </a:pPr>
            <a:r>
              <a:rPr lang="en-US" sz="1800" b="1" kern="0" dirty="0" smtClean="0">
                <a:solidFill>
                  <a:schemeClr val="tx1">
                    <a:lumMod val="50000"/>
                    <a:lumOff val="50000"/>
                  </a:schemeClr>
                </a:solidFill>
              </a:rPr>
              <a:t>NorDig </a:t>
            </a:r>
            <a:r>
              <a:rPr lang="en-US" sz="1600" b="1" kern="0" dirty="0" smtClean="0">
                <a:solidFill>
                  <a:schemeClr val="tx1">
                    <a:lumMod val="50000"/>
                    <a:lumOff val="50000"/>
                  </a:schemeClr>
                </a:solidFill>
              </a:rPr>
              <a:t>- info about the HEVC and NGA process </a:t>
            </a:r>
            <a:r>
              <a:rPr lang="en-US" sz="1800" b="1" kern="0" dirty="0" smtClean="0">
                <a:solidFill>
                  <a:schemeClr val="tx1">
                    <a:lumMod val="50000"/>
                    <a:lumOff val="50000"/>
                  </a:schemeClr>
                </a:solidFill>
              </a:rPr>
              <a:t/>
            </a:r>
            <a:br>
              <a:rPr lang="en-US" sz="1800" b="1" kern="0" dirty="0" smtClean="0">
                <a:solidFill>
                  <a:schemeClr val="tx1">
                    <a:lumMod val="50000"/>
                    <a:lumOff val="50000"/>
                  </a:schemeClr>
                </a:solidFill>
              </a:rPr>
            </a:br>
            <a:r>
              <a:rPr lang="en-US" sz="1200" b="1" kern="0" dirty="0" smtClean="0">
                <a:solidFill>
                  <a:schemeClr val="tx1">
                    <a:lumMod val="50000"/>
                    <a:lumOff val="50000"/>
                  </a:schemeClr>
                </a:solidFill>
              </a:rPr>
              <a:t>    from NorDig Technical group and Audio subgroup</a:t>
            </a:r>
            <a:br>
              <a:rPr lang="en-US" sz="1200" b="1" kern="0" dirty="0" smtClean="0">
                <a:solidFill>
                  <a:schemeClr val="tx1">
                    <a:lumMod val="50000"/>
                    <a:lumOff val="50000"/>
                  </a:schemeClr>
                </a:solidFill>
              </a:rPr>
            </a:br>
            <a:r>
              <a:rPr lang="en-US" sz="1200" b="1" kern="0" dirty="0" smtClean="0">
                <a:solidFill>
                  <a:schemeClr val="tx1">
                    <a:lumMod val="50000"/>
                    <a:lumOff val="50000"/>
                  </a:schemeClr>
                </a:solidFill>
              </a:rPr>
              <a:t>    meeting with FAVN 2018.11.15</a:t>
            </a:r>
            <a:br>
              <a:rPr lang="en-US" sz="1200" b="1" kern="0" dirty="0" smtClean="0">
                <a:solidFill>
                  <a:schemeClr val="tx1">
                    <a:lumMod val="50000"/>
                    <a:lumOff val="50000"/>
                  </a:schemeClr>
                </a:solidFill>
              </a:rPr>
            </a:br>
            <a:endParaRPr lang="en-GB" sz="1200" kern="0" dirty="0">
              <a:solidFill>
                <a:schemeClr val="tx1">
                  <a:lumMod val="50000"/>
                  <a:lumOff val="50000"/>
                </a:schemeClr>
              </a:solidFill>
            </a:endParaRPr>
          </a:p>
        </p:txBody>
      </p:sp>
      <p:sp>
        <p:nvSpPr>
          <p:cNvPr id="68" name="TextBox 67"/>
          <p:cNvSpPr txBox="1"/>
          <p:nvPr/>
        </p:nvSpPr>
        <p:spPr>
          <a:xfrm>
            <a:off x="649881" y="850458"/>
            <a:ext cx="8386615" cy="738664"/>
          </a:xfrm>
          <a:prstGeom prst="rect">
            <a:avLst/>
          </a:prstGeom>
          <a:noFill/>
        </p:spPr>
        <p:txBody>
          <a:bodyPr wrap="square" rtlCol="0">
            <a:spAutoFit/>
          </a:bodyPr>
          <a:lstStyle/>
          <a:p>
            <a:r>
              <a:rPr lang="en-GB" sz="1400" dirty="0" smtClean="0">
                <a:solidFill>
                  <a:schemeClr val="tx1">
                    <a:lumMod val="65000"/>
                    <a:lumOff val="35000"/>
                  </a:schemeClr>
                </a:solidFill>
              </a:rPr>
              <a:t>NorDig T was invited to one French DTT forum (FAVN) meeting Nov 2018. Asked to present info of NorDig process around establishing HEVC IRD, especially about NGA. Johan Lindroos and Per Tullstedt participated and presented short about our NorDig work, however excluded sensitive part from our work. </a:t>
            </a:r>
            <a:endParaRPr lang="en-GB" sz="1400" dirty="0">
              <a:solidFill>
                <a:schemeClr val="tx1">
                  <a:lumMod val="65000"/>
                  <a:lumOff val="35000"/>
                </a:schemeClr>
              </a:solidFill>
            </a:endParaRPr>
          </a:p>
        </p:txBody>
      </p:sp>
    </p:spTree>
    <p:extLst>
      <p:ext uri="{BB962C8B-B14F-4D97-AF65-F5344CB8AC3E}">
        <p14:creationId xmlns:p14="http://schemas.microsoft.com/office/powerpoint/2010/main" val="36972897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Accessibility</a:t>
            </a:r>
            <a:r>
              <a:rPr lang="sv-SE" sz="1800" b="1" dirty="0">
                <a:solidFill>
                  <a:schemeClr val="tx1"/>
                </a:solidFill>
              </a:rPr>
              <a:t> </a:t>
            </a:r>
            <a:r>
              <a:rPr lang="sv-SE" sz="1800" b="1" dirty="0" err="1">
                <a:solidFill>
                  <a:schemeClr val="tx1"/>
                </a:solidFill>
              </a:rPr>
              <a:t>report</a:t>
            </a:r>
            <a:r>
              <a:rPr lang="sv-SE" sz="1800" b="1" dirty="0">
                <a:solidFill>
                  <a:schemeClr val="tx1"/>
                </a:solidFill>
              </a:rPr>
              <a:t> status </a:t>
            </a:r>
            <a:r>
              <a:rPr lang="sv-SE" sz="1800" b="1" dirty="0" smtClean="0">
                <a:solidFill>
                  <a:schemeClr val="tx1"/>
                </a:solidFill>
              </a:rPr>
              <a:t>         (1/4</a:t>
            </a:r>
            <a:r>
              <a:rPr lang="sv-SE" sz="1800" b="1" dirty="0">
                <a:solidFill>
                  <a:schemeClr val="tx1"/>
                </a:solidFill>
              </a:rPr>
              <a:t>)</a:t>
            </a:r>
            <a:br>
              <a:rPr lang="sv-SE" sz="1800" b="1" dirty="0">
                <a:solidFill>
                  <a:schemeClr val="tx1"/>
                </a:solidFill>
              </a:rPr>
            </a:br>
            <a:r>
              <a:rPr lang="sv-SE" sz="1400" b="1" dirty="0">
                <a:solidFill>
                  <a:schemeClr val="tx1"/>
                </a:solidFill>
              </a:rPr>
              <a:t>   </a:t>
            </a:r>
            <a:r>
              <a:rPr lang="en-GB" sz="1400" b="1" dirty="0"/>
              <a:t>  </a:t>
            </a:r>
            <a:r>
              <a:rPr lang="en-US" sz="1400" b="1" dirty="0"/>
              <a:t>NorDig Excom meeting 4</a:t>
            </a:r>
            <a:r>
              <a:rPr lang="en-US" sz="1400" b="1" baseline="30000" dirty="0"/>
              <a:t>th</a:t>
            </a:r>
            <a:r>
              <a:rPr lang="en-US" sz="1400" b="1" dirty="0"/>
              <a:t> October 2018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7</a:t>
            </a:fld>
            <a:endParaRPr lang="en-US"/>
          </a:p>
        </p:txBody>
      </p:sp>
      <p:sp>
        <p:nvSpPr>
          <p:cNvPr id="6" name="Platshållare för innehåll 1"/>
          <p:cNvSpPr txBox="1">
            <a:spLocks/>
          </p:cNvSpPr>
          <p:nvPr/>
        </p:nvSpPr>
        <p:spPr bwMode="auto">
          <a:xfrm>
            <a:off x="251520" y="784596"/>
            <a:ext cx="8712968" cy="8240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GB" sz="1400" dirty="0">
                <a:solidFill>
                  <a:schemeClr val="tx1">
                    <a:lumMod val="50000"/>
                    <a:lumOff val="50000"/>
                  </a:schemeClr>
                </a:solidFill>
              </a:rPr>
              <a:t>Investigate members usage of accessibility features and how it is signalized within the NorDig area (audio- and subtitle- languages, dubbing, spoken subtitles, sign languages and more). Make an overview. </a:t>
            </a:r>
            <a:endParaRPr lang="en-GB" sz="1400" dirty="0" smtClean="0">
              <a:solidFill>
                <a:schemeClr val="tx1">
                  <a:lumMod val="50000"/>
                  <a:lumOff val="50000"/>
                </a:schemeClr>
              </a:solidFill>
            </a:endParaRPr>
          </a:p>
          <a:p>
            <a:pPr eaLnBrk="0" hangingPunct="0">
              <a:spcBef>
                <a:spcPct val="20000"/>
              </a:spcBef>
              <a:defRPr/>
            </a:pPr>
            <a:r>
              <a:rPr lang="en-GB" sz="1400" dirty="0" smtClean="0">
                <a:solidFill>
                  <a:schemeClr val="tx1">
                    <a:lumMod val="50000"/>
                    <a:lumOff val="50000"/>
                  </a:schemeClr>
                </a:solidFill>
              </a:rPr>
              <a:t>(Full report in Annex B of this presentation).</a:t>
            </a:r>
            <a:endParaRPr lang="en-GB" sz="1400" strike="sngStrike" dirty="0">
              <a:solidFill>
                <a:schemeClr val="tx1">
                  <a:lumMod val="50000"/>
                  <a:lumOff val="50000"/>
                </a:schemeClr>
              </a:solidFill>
            </a:endParaRPr>
          </a:p>
          <a:p>
            <a:pPr marL="342900" indent="-342900" eaLnBrk="0" hangingPunct="0">
              <a:spcBef>
                <a:spcPct val="20000"/>
              </a:spcBef>
              <a:buFont typeface="Arial" pitchFamily="34" charset="0"/>
              <a:buChar char="•"/>
              <a:defRPr/>
            </a:pPr>
            <a:endParaRPr lang="en-US" sz="1400" i="1" kern="0" dirty="0">
              <a:solidFill>
                <a:srgbClr val="FF0000"/>
              </a:solidFill>
              <a:latin typeface="Calibri" pitchFamily="34" charset="0"/>
            </a:endParaRPr>
          </a:p>
        </p:txBody>
      </p:sp>
      <p:sp>
        <p:nvSpPr>
          <p:cNvPr id="9" name="Content Placeholder 1"/>
          <p:cNvSpPr>
            <a:spLocks noGrp="1"/>
          </p:cNvSpPr>
          <p:nvPr>
            <p:ph idx="1"/>
          </p:nvPr>
        </p:nvSpPr>
        <p:spPr>
          <a:xfrm>
            <a:off x="891275" y="1608667"/>
            <a:ext cx="8229600" cy="4968552"/>
          </a:xfrm>
        </p:spPr>
        <p:txBody>
          <a:bodyPr/>
          <a:lstStyle/>
          <a:p>
            <a:pPr marL="0" indent="0">
              <a:spcBef>
                <a:spcPts val="0"/>
              </a:spcBef>
              <a:buNone/>
            </a:pPr>
            <a:r>
              <a:rPr lang="en-GB" sz="1800" dirty="0" smtClean="0"/>
              <a:t>Mission</a:t>
            </a:r>
          </a:p>
          <a:p>
            <a:pPr>
              <a:spcBef>
                <a:spcPts val="0"/>
              </a:spcBef>
            </a:pPr>
            <a:r>
              <a:rPr lang="en-GB" sz="1800" dirty="0" smtClean="0"/>
              <a:t>To </a:t>
            </a:r>
            <a:r>
              <a:rPr lang="en-GB" sz="1800" dirty="0"/>
              <a:t>understand the current state of accessibility services across the NorDig region</a:t>
            </a:r>
          </a:p>
          <a:p>
            <a:pPr>
              <a:spcBef>
                <a:spcPts val="0"/>
              </a:spcBef>
            </a:pPr>
            <a:r>
              <a:rPr lang="en-GB" sz="1800" dirty="0"/>
              <a:t>To survey the members and gather feedback</a:t>
            </a:r>
          </a:p>
          <a:p>
            <a:pPr>
              <a:spcBef>
                <a:spcPts val="0"/>
              </a:spcBef>
            </a:pPr>
            <a:r>
              <a:rPr lang="en-GB" sz="1800" dirty="0"/>
              <a:t>To find the pain points in workflows</a:t>
            </a:r>
          </a:p>
          <a:p>
            <a:pPr>
              <a:spcBef>
                <a:spcPts val="0"/>
              </a:spcBef>
            </a:pPr>
            <a:r>
              <a:rPr lang="en-GB" sz="1800" dirty="0"/>
              <a:t>To find possible pain points in the customer experience</a:t>
            </a:r>
          </a:p>
          <a:p>
            <a:pPr>
              <a:spcBef>
                <a:spcPts val="0"/>
              </a:spcBef>
            </a:pPr>
            <a:r>
              <a:rPr lang="en-GB" sz="1800" dirty="0"/>
              <a:t>To learn if the technologies specified in the </a:t>
            </a:r>
            <a:r>
              <a:rPr lang="en-GB" sz="1800" dirty="0" err="1"/>
              <a:t>NorDig</a:t>
            </a:r>
            <a:r>
              <a:rPr lang="en-GB" sz="1800" dirty="0"/>
              <a:t> specification are being used </a:t>
            </a:r>
          </a:p>
          <a:p>
            <a:pPr>
              <a:spcBef>
                <a:spcPts val="0"/>
              </a:spcBef>
            </a:pPr>
            <a:r>
              <a:rPr lang="en-GB" sz="1800" dirty="0"/>
              <a:t>To find our why certain technologies are used or not used </a:t>
            </a:r>
            <a:endParaRPr lang="en-GB" sz="1800" dirty="0" smtClean="0"/>
          </a:p>
          <a:p>
            <a:pPr>
              <a:spcBef>
                <a:spcPts val="0"/>
              </a:spcBef>
            </a:pPr>
            <a:endParaRPr lang="en-GB" sz="1800" dirty="0"/>
          </a:p>
          <a:p>
            <a:pPr marL="0" indent="0">
              <a:buNone/>
            </a:pPr>
            <a:r>
              <a:rPr lang="en-GB" sz="1800" dirty="0" smtClean="0"/>
              <a:t>Questionnaire Jan 2019 </a:t>
            </a:r>
          </a:p>
          <a:p>
            <a:pPr marL="0" indent="0">
              <a:buNone/>
            </a:pPr>
            <a:r>
              <a:rPr lang="en-GB" sz="1800" dirty="0"/>
              <a:t>Q</a:t>
            </a:r>
            <a:r>
              <a:rPr lang="en-GB" sz="1800" dirty="0" smtClean="0"/>
              <a:t>uestions </a:t>
            </a:r>
            <a:r>
              <a:rPr lang="en-GB" sz="1800" dirty="0"/>
              <a:t>asked </a:t>
            </a:r>
            <a:r>
              <a:rPr lang="en-US" sz="1800" dirty="0"/>
              <a:t>to what extent the following accessibility / disability services types are used today:</a:t>
            </a:r>
            <a:endParaRPr lang="nb-NO" sz="1800" dirty="0"/>
          </a:p>
          <a:p>
            <a:pPr>
              <a:spcBef>
                <a:spcPts val="0"/>
              </a:spcBef>
            </a:pPr>
            <a:r>
              <a:rPr lang="en-US" sz="1800" dirty="0"/>
              <a:t>Audio Description (AD)</a:t>
            </a:r>
            <a:endParaRPr lang="nb-NO" sz="1800" dirty="0"/>
          </a:p>
          <a:p>
            <a:pPr>
              <a:spcBef>
                <a:spcPts val="0"/>
              </a:spcBef>
            </a:pPr>
            <a:r>
              <a:rPr lang="en-US" sz="1800" dirty="0"/>
              <a:t>Spoken subtitles (audio captioning)</a:t>
            </a:r>
            <a:endParaRPr lang="nb-NO" sz="1800" dirty="0"/>
          </a:p>
          <a:p>
            <a:pPr>
              <a:spcBef>
                <a:spcPts val="0"/>
              </a:spcBef>
            </a:pPr>
            <a:r>
              <a:rPr lang="en-US" sz="1800" dirty="0"/>
              <a:t>Same-language Subtitles (captioning) / Hard-of-Hearing Subtitles (HoH or HHS)</a:t>
            </a:r>
            <a:endParaRPr lang="nb-NO" sz="1800" dirty="0"/>
          </a:p>
          <a:p>
            <a:pPr>
              <a:spcBef>
                <a:spcPts val="0"/>
              </a:spcBef>
            </a:pPr>
            <a:r>
              <a:rPr lang="en-US" sz="1800" dirty="0"/>
              <a:t>Sign Language Description (video)</a:t>
            </a:r>
            <a:endParaRPr lang="nb-NO" sz="1800" dirty="0"/>
          </a:p>
          <a:p>
            <a:pPr>
              <a:spcBef>
                <a:spcPts val="0"/>
              </a:spcBef>
            </a:pPr>
            <a:r>
              <a:rPr lang="en-US" sz="1800" dirty="0"/>
              <a:t>Common questions</a:t>
            </a:r>
            <a:endParaRPr lang="nb-NO" sz="1800" dirty="0"/>
          </a:p>
          <a:p>
            <a:pPr marL="0" indent="0">
              <a:buNone/>
            </a:pPr>
            <a:r>
              <a:rPr lang="en-US" sz="1600" i="1" dirty="0"/>
              <a:t>      </a:t>
            </a:r>
            <a:r>
              <a:rPr lang="en-US" sz="1200" i="1" dirty="0"/>
              <a:t>(Prime time </a:t>
            </a:r>
            <a:r>
              <a:rPr lang="en-US" sz="1200" i="1" dirty="0" smtClean="0"/>
              <a:t>in this questionnaire was defined </a:t>
            </a:r>
            <a:r>
              <a:rPr lang="en-US" sz="1200" i="1" dirty="0"/>
              <a:t>from 19:00 to 23:00 every day, may differ in countries</a:t>
            </a:r>
            <a:r>
              <a:rPr lang="en-US" sz="1200" i="1" dirty="0" smtClean="0"/>
              <a:t>)</a:t>
            </a:r>
            <a:endParaRPr lang="nb-NO" sz="1200" dirty="0"/>
          </a:p>
        </p:txBody>
      </p:sp>
    </p:spTree>
    <p:extLst>
      <p:ext uri="{BB962C8B-B14F-4D97-AF65-F5344CB8AC3E}">
        <p14:creationId xmlns:p14="http://schemas.microsoft.com/office/powerpoint/2010/main" val="31014310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Accessibility</a:t>
            </a:r>
            <a:r>
              <a:rPr lang="sv-SE" sz="1800" b="1" dirty="0">
                <a:solidFill>
                  <a:schemeClr val="tx1"/>
                </a:solidFill>
              </a:rPr>
              <a:t> </a:t>
            </a:r>
            <a:r>
              <a:rPr lang="sv-SE" sz="1800" b="1" dirty="0" err="1">
                <a:solidFill>
                  <a:schemeClr val="tx1"/>
                </a:solidFill>
              </a:rPr>
              <a:t>report</a:t>
            </a:r>
            <a:r>
              <a:rPr lang="sv-SE" sz="1800" b="1" dirty="0">
                <a:solidFill>
                  <a:schemeClr val="tx1"/>
                </a:solidFill>
              </a:rPr>
              <a:t> </a:t>
            </a:r>
            <a:r>
              <a:rPr lang="sv-SE" sz="1800" b="1" dirty="0" smtClean="0">
                <a:solidFill>
                  <a:schemeClr val="tx1"/>
                </a:solidFill>
              </a:rPr>
              <a:t>status          (2/4)</a:t>
            </a:r>
            <a:r>
              <a:rPr lang="sv-SE" sz="1800" b="1" dirty="0">
                <a:solidFill>
                  <a:schemeClr val="tx1"/>
                </a:solidFill>
              </a:rPr>
              <a:t/>
            </a:r>
            <a:br>
              <a:rPr lang="sv-SE" sz="1800" b="1" dirty="0">
                <a:solidFill>
                  <a:schemeClr val="tx1"/>
                </a:solidFill>
              </a:rPr>
            </a:br>
            <a:r>
              <a:rPr lang="sv-SE" sz="1400" b="1" dirty="0">
                <a:solidFill>
                  <a:schemeClr val="tx1"/>
                </a:solidFill>
              </a:rPr>
              <a:t>   </a:t>
            </a:r>
            <a:r>
              <a:rPr lang="en-GB" sz="1400" b="1" dirty="0"/>
              <a:t>  </a:t>
            </a:r>
            <a:r>
              <a:rPr lang="en-US" sz="1400" b="1" dirty="0"/>
              <a:t>NorDig Excom meeting 4</a:t>
            </a:r>
            <a:r>
              <a:rPr lang="en-US" sz="1400" b="1" baseline="30000" dirty="0"/>
              <a:t>th</a:t>
            </a:r>
            <a:r>
              <a:rPr lang="en-US" sz="1400" b="1" dirty="0"/>
              <a:t> October 2018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8</a:t>
            </a:fld>
            <a:endParaRPr lang="en-US"/>
          </a:p>
        </p:txBody>
      </p:sp>
      <p:sp>
        <p:nvSpPr>
          <p:cNvPr id="9" name="Content Placeholder 1"/>
          <p:cNvSpPr>
            <a:spLocks noGrp="1"/>
          </p:cNvSpPr>
          <p:nvPr>
            <p:ph idx="1"/>
          </p:nvPr>
        </p:nvSpPr>
        <p:spPr>
          <a:xfrm>
            <a:off x="649881" y="922692"/>
            <a:ext cx="8229600" cy="5635957"/>
          </a:xfrm>
        </p:spPr>
        <p:txBody>
          <a:bodyPr/>
          <a:lstStyle/>
          <a:p>
            <a:pPr marL="0" indent="0">
              <a:buNone/>
            </a:pPr>
            <a:r>
              <a:rPr lang="en-GB" sz="1800" dirty="0"/>
              <a:t>Conclusions 1</a:t>
            </a:r>
          </a:p>
          <a:p>
            <a:pPr marL="0" indent="0">
              <a:buNone/>
            </a:pPr>
            <a:r>
              <a:rPr lang="en-GB" sz="1400" b="1" dirty="0" smtClean="0"/>
              <a:t>The </a:t>
            </a:r>
            <a:r>
              <a:rPr lang="en-GB" sz="1400" b="1" dirty="0"/>
              <a:t>use of accessibility in broadcast </a:t>
            </a:r>
            <a:r>
              <a:rPr lang="en-GB" sz="1400" b="1" dirty="0" smtClean="0"/>
              <a:t>services </a:t>
            </a:r>
          </a:p>
          <a:p>
            <a:pPr marL="0" indent="0">
              <a:buNone/>
            </a:pPr>
            <a:endParaRPr lang="en-GB" sz="1400" b="1" dirty="0"/>
          </a:p>
          <a:p>
            <a:r>
              <a:rPr lang="en-GB" sz="1800" dirty="0" smtClean="0"/>
              <a:t>More requirements and guidelines for accessibility are expected to be drafted as a result of the EAA and </a:t>
            </a:r>
            <a:r>
              <a:rPr lang="en-GB" sz="1800" dirty="0"/>
              <a:t>AVMS Directives (</a:t>
            </a:r>
            <a:r>
              <a:rPr lang="en-GB" sz="1800" dirty="0" smtClean="0"/>
              <a:t>EAA = European Accessibility Act </a:t>
            </a:r>
            <a:r>
              <a:rPr lang="en-GB" sz="1800" dirty="0"/>
              <a:t>and </a:t>
            </a:r>
            <a:r>
              <a:rPr lang="en-GB" sz="1800" dirty="0" smtClean="0"/>
              <a:t>AVMSD = Audio visual media services directive)</a:t>
            </a:r>
          </a:p>
          <a:p>
            <a:pPr marL="0" indent="0">
              <a:buNone/>
            </a:pPr>
            <a:endParaRPr lang="en-GB" sz="1800" dirty="0"/>
          </a:p>
          <a:p>
            <a:r>
              <a:rPr lang="en-GB" sz="1800" dirty="0" smtClean="0"/>
              <a:t>It </a:t>
            </a:r>
            <a:r>
              <a:rPr lang="en-GB" sz="1800" dirty="0"/>
              <a:t>was identified that in many </a:t>
            </a:r>
            <a:r>
              <a:rPr lang="en-GB" sz="1800" dirty="0" smtClean="0"/>
              <a:t>cases, except “Same Language Subtitles”, the </a:t>
            </a:r>
            <a:r>
              <a:rPr lang="en-GB" sz="1800" dirty="0"/>
              <a:t>provision of Accessibility services was lower than ideal, although always meeting minimum regulations, this may be because of several reasons:</a:t>
            </a:r>
          </a:p>
          <a:p>
            <a:pPr lvl="1">
              <a:spcBef>
                <a:spcPts val="600"/>
              </a:spcBef>
              <a:spcAft>
                <a:spcPts val="600"/>
              </a:spcAft>
            </a:pPr>
            <a:r>
              <a:rPr lang="en-GB" sz="1400" dirty="0"/>
              <a:t>Broadcasters want everyone to be able to receive their services, so transmission is done the simplest way which may not always be the most spectrally efficient or the best use of available technology.</a:t>
            </a:r>
          </a:p>
          <a:p>
            <a:pPr lvl="1">
              <a:spcBef>
                <a:spcPts val="600"/>
              </a:spcBef>
              <a:spcAft>
                <a:spcPts val="600"/>
              </a:spcAft>
            </a:pPr>
            <a:r>
              <a:rPr lang="en-GB" sz="1400" dirty="0"/>
              <a:t>There is a perception that legacy receivers may cause problems are preventing broadcasters from launching  new services or using new features.</a:t>
            </a:r>
          </a:p>
          <a:p>
            <a:pPr marL="0" indent="0">
              <a:spcAft>
                <a:spcPts val="600"/>
              </a:spcAft>
              <a:buNone/>
            </a:pPr>
            <a:endParaRPr lang="en-GB" sz="1400" dirty="0"/>
          </a:p>
          <a:p>
            <a:endParaRPr lang="en-GB" sz="1400" dirty="0"/>
          </a:p>
        </p:txBody>
      </p:sp>
    </p:spTree>
    <p:extLst>
      <p:ext uri="{BB962C8B-B14F-4D97-AF65-F5344CB8AC3E}">
        <p14:creationId xmlns:p14="http://schemas.microsoft.com/office/powerpoint/2010/main" val="14378237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899592" y="34254"/>
            <a:ext cx="7715200" cy="648072"/>
          </a:xfrm>
        </p:spPr>
        <p:txBody>
          <a:bodyPr/>
          <a:lstStyle/>
          <a:p>
            <a:pPr>
              <a:defRPr/>
            </a:pPr>
            <a:r>
              <a:rPr lang="en-GB" b="1" dirty="0"/>
              <a:t>NorDig T report - </a:t>
            </a:r>
            <a:r>
              <a:rPr lang="en-US" b="1" dirty="0"/>
              <a:t> </a:t>
            </a:r>
            <a:r>
              <a:rPr lang="sv-SE" sz="1800" b="1" dirty="0" err="1">
                <a:solidFill>
                  <a:schemeClr val="tx1"/>
                </a:solidFill>
              </a:rPr>
              <a:t>Accessibility</a:t>
            </a:r>
            <a:r>
              <a:rPr lang="sv-SE" sz="1800" b="1" dirty="0">
                <a:solidFill>
                  <a:schemeClr val="tx1"/>
                </a:solidFill>
              </a:rPr>
              <a:t> </a:t>
            </a:r>
            <a:r>
              <a:rPr lang="sv-SE" sz="1800" b="1" dirty="0" err="1">
                <a:solidFill>
                  <a:schemeClr val="tx1"/>
                </a:solidFill>
              </a:rPr>
              <a:t>report</a:t>
            </a:r>
            <a:r>
              <a:rPr lang="sv-SE" sz="1800" b="1" dirty="0">
                <a:solidFill>
                  <a:schemeClr val="tx1"/>
                </a:solidFill>
              </a:rPr>
              <a:t> status           </a:t>
            </a:r>
            <a:r>
              <a:rPr lang="sv-SE" sz="1800" b="1" dirty="0" smtClean="0">
                <a:solidFill>
                  <a:schemeClr val="tx1"/>
                </a:solidFill>
              </a:rPr>
              <a:t>(3/4</a:t>
            </a:r>
            <a:r>
              <a:rPr lang="sv-SE" sz="1800" b="1" dirty="0">
                <a:solidFill>
                  <a:schemeClr val="tx1"/>
                </a:solidFill>
              </a:rPr>
              <a:t>)</a:t>
            </a:r>
            <a:br>
              <a:rPr lang="sv-SE" sz="1800" b="1" dirty="0">
                <a:solidFill>
                  <a:schemeClr val="tx1"/>
                </a:solidFill>
              </a:rPr>
            </a:br>
            <a:r>
              <a:rPr lang="sv-SE" sz="1400" b="1" dirty="0">
                <a:solidFill>
                  <a:schemeClr val="tx1"/>
                </a:solidFill>
              </a:rPr>
              <a:t>   </a:t>
            </a:r>
            <a:r>
              <a:rPr lang="en-GB" sz="1400" b="1" dirty="0"/>
              <a:t>  </a:t>
            </a:r>
            <a:r>
              <a:rPr lang="en-US" sz="1400" b="1" dirty="0"/>
              <a:t>NorDig Excom meeting 4</a:t>
            </a:r>
            <a:r>
              <a:rPr lang="en-US" sz="1400" b="1" baseline="30000" dirty="0"/>
              <a:t>th</a:t>
            </a:r>
            <a:r>
              <a:rPr lang="en-US" sz="1400" b="1" dirty="0"/>
              <a:t> October 2018 </a:t>
            </a:r>
            <a:r>
              <a:rPr lang="en-US" sz="1200" b="1" dirty="0"/>
              <a:t>Stockholm, Sweden</a:t>
            </a:r>
          </a:p>
        </p:txBody>
      </p:sp>
      <p:sp>
        <p:nvSpPr>
          <p:cNvPr id="4" name="Platshållare för bildnummer 3"/>
          <p:cNvSpPr>
            <a:spLocks noGrp="1"/>
          </p:cNvSpPr>
          <p:nvPr>
            <p:ph type="sldNum" sz="quarter" idx="11"/>
          </p:nvPr>
        </p:nvSpPr>
        <p:spPr/>
        <p:txBody>
          <a:bodyPr/>
          <a:lstStyle/>
          <a:p>
            <a:pPr>
              <a:defRPr/>
            </a:pPr>
            <a:fld id="{CD43E73F-939E-41C0-A51D-E14F15C47D94}" type="slidenum">
              <a:rPr lang="en-US" smtClean="0"/>
              <a:pPr>
                <a:defRPr/>
              </a:pPr>
              <a:t>9</a:t>
            </a:fld>
            <a:endParaRPr lang="en-US"/>
          </a:p>
        </p:txBody>
      </p:sp>
      <p:sp>
        <p:nvSpPr>
          <p:cNvPr id="9" name="Content Placeholder 1"/>
          <p:cNvSpPr>
            <a:spLocks noGrp="1"/>
          </p:cNvSpPr>
          <p:nvPr>
            <p:ph idx="1"/>
          </p:nvPr>
        </p:nvSpPr>
        <p:spPr>
          <a:xfrm>
            <a:off x="755576" y="908086"/>
            <a:ext cx="8229600" cy="5635957"/>
          </a:xfrm>
        </p:spPr>
        <p:txBody>
          <a:bodyPr/>
          <a:lstStyle/>
          <a:p>
            <a:pPr marL="0" indent="0">
              <a:buNone/>
            </a:pPr>
            <a:r>
              <a:rPr lang="en-GB" sz="1800" dirty="0"/>
              <a:t>Conclusions </a:t>
            </a:r>
            <a:r>
              <a:rPr lang="en-GB" sz="1800" dirty="0" smtClean="0"/>
              <a:t>2</a:t>
            </a:r>
            <a:endParaRPr lang="en-GB" sz="1800" b="1" dirty="0" smtClean="0"/>
          </a:p>
          <a:p>
            <a:pPr marL="0" indent="0">
              <a:buNone/>
            </a:pPr>
            <a:r>
              <a:rPr lang="en-GB" sz="1400" b="1" dirty="0" smtClean="0"/>
              <a:t>The </a:t>
            </a:r>
            <a:r>
              <a:rPr lang="en-GB" sz="1400" b="1" dirty="0"/>
              <a:t>use of accessibility in broadcast </a:t>
            </a:r>
            <a:r>
              <a:rPr lang="en-GB" sz="1400" b="1" dirty="0" smtClean="0"/>
              <a:t>services</a:t>
            </a:r>
          </a:p>
          <a:p>
            <a:pPr marL="0" indent="0">
              <a:buNone/>
            </a:pPr>
            <a:endParaRPr lang="en-GB" sz="1400" b="1" dirty="0"/>
          </a:p>
          <a:p>
            <a:pPr>
              <a:spcBef>
                <a:spcPts val="600"/>
              </a:spcBef>
              <a:spcAft>
                <a:spcPts val="600"/>
              </a:spcAft>
            </a:pPr>
            <a:r>
              <a:rPr lang="en-GB" sz="1800" dirty="0" smtClean="0"/>
              <a:t>Pre-testing </a:t>
            </a:r>
            <a:r>
              <a:rPr lang="en-GB" sz="1800" dirty="0"/>
              <a:t>of Accessibility features on receivers </a:t>
            </a:r>
            <a:r>
              <a:rPr lang="en-GB" sz="1600" dirty="0"/>
              <a:t>(typically based upon Nordig </a:t>
            </a:r>
            <a:r>
              <a:rPr lang="en-GB" sz="1600" dirty="0" err="1"/>
              <a:t>testplan</a:t>
            </a:r>
            <a:r>
              <a:rPr lang="en-GB" sz="1600" dirty="0"/>
              <a:t>) </a:t>
            </a:r>
            <a:r>
              <a:rPr lang="en-GB" sz="1800" dirty="0"/>
              <a:t>may not always catch all problems and broadcaster use-case. </a:t>
            </a:r>
            <a:r>
              <a:rPr lang="en-GB" sz="1600" dirty="0"/>
              <a:t>(Some functionality like receiver mix is used outside Nordig area</a:t>
            </a:r>
            <a:r>
              <a:rPr lang="en-GB" sz="1600" dirty="0" smtClean="0"/>
              <a:t>)</a:t>
            </a:r>
            <a:endParaRPr lang="en-GB" sz="1600" dirty="0"/>
          </a:p>
          <a:p>
            <a:pPr>
              <a:spcBef>
                <a:spcPts val="600"/>
              </a:spcBef>
              <a:spcAft>
                <a:spcPts val="600"/>
              </a:spcAft>
            </a:pPr>
            <a:r>
              <a:rPr lang="en-GB" sz="1800" dirty="0"/>
              <a:t>Re-testing of new Accessibility features on legacy receivers is likely to be expensive and  broadcasters need to have a simple launch program. </a:t>
            </a:r>
          </a:p>
          <a:p>
            <a:pPr>
              <a:spcBef>
                <a:spcPts val="600"/>
              </a:spcBef>
              <a:spcAft>
                <a:spcPts val="600"/>
              </a:spcAft>
            </a:pPr>
            <a:r>
              <a:rPr lang="en-GB" sz="1800" dirty="0"/>
              <a:t>Broadcasters tends to use other types of broadcast technology than those recommended in Nordig/DVB, like setting up separate services for new accessibility features. </a:t>
            </a:r>
          </a:p>
          <a:p>
            <a:pPr>
              <a:spcBef>
                <a:spcPts val="600"/>
              </a:spcBef>
              <a:spcAft>
                <a:spcPts val="600"/>
              </a:spcAft>
            </a:pPr>
            <a:r>
              <a:rPr lang="en-GB" sz="1800" dirty="0" smtClean="0"/>
              <a:t>Broadcasters </a:t>
            </a:r>
            <a:r>
              <a:rPr lang="en-GB" sz="1800" dirty="0"/>
              <a:t>do</a:t>
            </a:r>
            <a:r>
              <a:rPr lang="en-GB" sz="1800" strike="sngStrike" dirty="0"/>
              <a:t> </a:t>
            </a:r>
            <a:r>
              <a:rPr lang="en-GB" sz="1800" dirty="0"/>
              <a:t>not prioritize informing consumers about their accessibility </a:t>
            </a:r>
            <a:r>
              <a:rPr lang="en-GB" sz="1800" dirty="0" smtClean="0"/>
              <a:t>services and how to find them on different IRDs.</a:t>
            </a:r>
            <a:endParaRPr lang="en-GB" sz="1800" dirty="0"/>
          </a:p>
          <a:p>
            <a:pPr>
              <a:spcBef>
                <a:spcPts val="600"/>
              </a:spcBef>
              <a:spcAft>
                <a:spcPts val="600"/>
              </a:spcAft>
            </a:pPr>
            <a:r>
              <a:rPr lang="en-GB" sz="1800" dirty="0"/>
              <a:t>Conclusion: We have a common spec, but all broadcasters are doing things their own way.</a:t>
            </a:r>
          </a:p>
          <a:p>
            <a:pPr>
              <a:spcAft>
                <a:spcPts val="600"/>
              </a:spcAft>
            </a:pPr>
            <a:endParaRPr lang="en-GB" sz="1800" dirty="0"/>
          </a:p>
          <a:p>
            <a:endParaRPr lang="en-GB" sz="1400" dirty="0"/>
          </a:p>
        </p:txBody>
      </p:sp>
    </p:spTree>
    <p:extLst>
      <p:ext uri="{BB962C8B-B14F-4D97-AF65-F5344CB8AC3E}">
        <p14:creationId xmlns:p14="http://schemas.microsoft.com/office/powerpoint/2010/main" val="863704283"/>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146767</TotalTime>
  <Words>5233</Words>
  <Application>Microsoft Office PowerPoint</Application>
  <PresentationFormat>On-screen Show (4:3)</PresentationFormat>
  <Paragraphs>488</Paragraphs>
  <Slides>27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Arial Narrow</vt:lpstr>
      <vt:lpstr>Calibri</vt:lpstr>
      <vt:lpstr>Cambria Math</vt:lpstr>
      <vt:lpstr>Tahoma</vt:lpstr>
      <vt:lpstr>Times New Roman</vt:lpstr>
      <vt:lpstr>Standard utforming</vt:lpstr>
      <vt:lpstr>PowerPoint Presentation</vt:lpstr>
      <vt:lpstr>NorDig T report -  Overview specification work      NorDig Excom meeting 4th October 2018 Stockholm, Sweden</vt:lpstr>
      <vt:lpstr>NorDig T report -  Work and subgroups      NorDig Excom meeting 7th March 2019 Stockholm, Sweden</vt:lpstr>
      <vt:lpstr>NorDig T report -  Meeting calendar 2017      NorDig Excom meeting 7th March 2019 Stockholm, Sweden</vt:lpstr>
      <vt:lpstr>NorDig T report – NorDig countries/networks       NorDig Excom meeting 7th March 2019 Stockholm, Sweden</vt:lpstr>
      <vt:lpstr>NorDig T report – meeting w FAVN (French HD forum) Nov 2018      NorDig Excom meeting 7th March 2019 Stockholm, Sweden</vt:lpstr>
      <vt:lpstr>NorDig T report -  Accessibility report status          (1/4)      NorDig Excom meeting 4th October 2018 Stockholm, Sweden</vt:lpstr>
      <vt:lpstr>NorDig T report -  Accessibility report status          (2/4)      NorDig Excom meeting 4th October 2018 Stockholm, Sweden</vt:lpstr>
      <vt:lpstr>NorDig T report -  Accessibility report status           (3/4)      NorDig Excom meeting 4th October 2018 Stockholm, Sweden</vt:lpstr>
      <vt:lpstr>NorDig T report -  Accessibility report status           (4/4)      NorDig Excom meeting 4th October 2018 Stockholm, Sweden</vt:lpstr>
      <vt:lpstr>NorDig T report -  Video dynamic HDR and HFR      NorDig Excom meeting 4th October 2018 Stockholm, Sweden</vt:lpstr>
      <vt:lpstr>NorDig T report -  Video dynamic HDR and HFR      NorDig Excom meeting 4th October 2018 Stockholm, Sweden</vt:lpstr>
      <vt:lpstr>NorDig T report -  Video dynamic HDR and HFR      NorDig Excom meeting 4th October 2018 Stockholm, Sweden</vt:lpstr>
      <vt:lpstr>NorDig T report -  Video dynamic HDR and HFR      NorDig Excom meeting 4th October 2018 Stockholm, Sweden</vt:lpstr>
      <vt:lpstr>NorDig T report -  Video dynamic HDR and HFR      NorDig Excom meeting 4th October 2018 Stockholm, Sweden</vt:lpstr>
      <vt:lpstr>NorDig T report -  HbbTV and NorDig EPG/Event info      NorDig Excom meeting 7th March 2019 Stockholm, Sweden</vt:lpstr>
      <vt:lpstr>NorDig T report -  Test Plan                             (1/2)      NorDig Excom meeting 7th March 2019 Stockholm, Sweden</vt:lpstr>
      <vt:lpstr>NorDig T report -  Test Plan                           (2/2)      NorDig Excom meeting 7th March 2019 Stockholm, Sweden</vt:lpstr>
      <vt:lpstr>NorDig T report -  Unified IRD spec v3.1.1  (1/2)       NorDig Excom meeting 7th March 2019 Stockholm, Sweden</vt:lpstr>
      <vt:lpstr>NorDig T report -  Unified IRD spec v3.1.1  (2/2)       NorDig Excom meeting 7th March 2019 Stockholm, Sweden</vt:lpstr>
      <vt:lpstr>NorDig T report -  Unified IRD spec, after v3.1      NorDig Excom meeting 7th March 2019 Stockholm, Sweden</vt:lpstr>
      <vt:lpstr>NorDig T report - mandates and activities (1/4)        NorDig Excom meeting 7th March 2019 Stockholm, Sweden</vt:lpstr>
      <vt:lpstr>NorDig T report - mandates and activities (2/4)        NorDig Excom meeting 7th March 2019 Stockholm, Sweden</vt:lpstr>
      <vt:lpstr>NorDig T report - mandates and activities (3/4)        NorDig Excom meeting 7th March 2019 Stockholm, Sweden</vt:lpstr>
      <vt:lpstr>NorDig T report - mandates and activities (4/4)        NorDig Excom meeting 7th March 2019 Stockholm, Sweden</vt:lpstr>
      <vt:lpstr>NorDig T report – DVB Scene Magasine       NorDig Excom meeting 7th March 2019 Stockholm, Sweden</vt:lpstr>
      <vt:lpstr>NorDig T report –      NorDig Excom meeting 7th March 2019 Stockholm, Sweden</vt:lpstr>
    </vt:vector>
  </TitlesOfParts>
  <Company>Telenor 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Message to ExCom</dc:title>
  <dc:creator>Henri Caddeo</dc:creator>
  <cp:lastModifiedBy>Per Tullstedt 1726</cp:lastModifiedBy>
  <cp:revision>1519</cp:revision>
  <cp:lastPrinted>2017-10-03T18:13:30Z</cp:lastPrinted>
  <dcterms:created xsi:type="dcterms:W3CDTF">2007-01-31T19:27:04Z</dcterms:created>
  <dcterms:modified xsi:type="dcterms:W3CDTF">2019-03-08T12:15:15Z</dcterms:modified>
</cp:coreProperties>
</file>