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77" r:id="rId2"/>
    <p:sldId id="1042" r:id="rId3"/>
    <p:sldId id="1045" r:id="rId4"/>
    <p:sldId id="1009" r:id="rId5"/>
    <p:sldId id="1046" r:id="rId6"/>
    <p:sldId id="990" r:id="rId7"/>
    <p:sldId id="1044" r:id="rId8"/>
  </p:sldIdLst>
  <p:sldSz cx="12192000" cy="6858000"/>
  <p:notesSz cx="6797675" cy="9926638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F9F"/>
    <a:srgbClr val="FF4747"/>
    <a:srgbClr val="7777D3"/>
    <a:srgbClr val="6262CC"/>
    <a:srgbClr val="005A9E"/>
    <a:srgbClr val="3333FF"/>
    <a:srgbClr val="009900"/>
    <a:srgbClr val="33CC33"/>
    <a:srgbClr val="008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2234" autoAdjust="0"/>
  </p:normalViewPr>
  <p:slideViewPr>
    <p:cSldViewPr>
      <p:cViewPr varScale="1">
        <p:scale>
          <a:sx n="84" d="100"/>
          <a:sy n="84" d="100"/>
        </p:scale>
        <p:origin x="48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8" y="9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52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A92433-1856-4F43-8A08-AD921B5655D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2733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76FCF84-E18E-4863-AF2E-AF6CBF85D62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7495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4"/>
            <a:ext cx="12192000" cy="48111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3986" y="106777"/>
            <a:ext cx="1520829" cy="1077588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>
              <a:defRPr sz="3600">
                <a:latin typeface="Calibri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sz="240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453338"/>
            <a:ext cx="28448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453338"/>
            <a:ext cx="38608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0608501" y="6453338"/>
            <a:ext cx="973899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8448E413-277E-44FD-9FFC-64B2CB6B3D44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AD0B0-430C-492C-B479-DA0B084581EF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481-7338-42A6-9766-AE6726C653D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40"/>
            <a:ext cx="12192000" cy="8013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461" y="14178"/>
            <a:ext cx="739947" cy="758765"/>
          </a:xfrm>
          <a:prstGeom prst="rect">
            <a:avLst/>
          </a:prstGeom>
        </p:spPr>
      </p:pic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09600" y="961396"/>
            <a:ext cx="10972800" cy="5419933"/>
          </a:xfrm>
        </p:spPr>
        <p:txBody>
          <a:bodyPr/>
          <a:lstStyle>
            <a:lvl1pPr>
              <a:defRPr sz="2000">
                <a:latin typeface="Calibri" pitchFamily="34" charset="0"/>
              </a:defRPr>
            </a:lvl1pPr>
            <a:lvl2pPr>
              <a:defRPr sz="18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400">
                <a:latin typeface="Calibri" pitchFamily="34" charset="0"/>
              </a:defRPr>
            </a:lvl4pPr>
            <a:lvl5pPr>
              <a:defRPr sz="1400">
                <a:latin typeface="Calibri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Tittel 1"/>
          <p:cNvSpPr>
            <a:spLocks noGrp="1"/>
          </p:cNvSpPr>
          <p:nvPr>
            <p:ph type="title"/>
          </p:nvPr>
        </p:nvSpPr>
        <p:spPr>
          <a:xfrm>
            <a:off x="983433" y="116632"/>
            <a:ext cx="10598968" cy="648072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0" name="Platshållare för datum 9"/>
          <p:cNvSpPr>
            <a:spLocks noGrp="1"/>
          </p:cNvSpPr>
          <p:nvPr>
            <p:ph type="dt" sz="half" idx="10"/>
          </p:nvPr>
        </p:nvSpPr>
        <p:spPr>
          <a:xfrm>
            <a:off x="609600" y="6548497"/>
            <a:ext cx="1813992" cy="28803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1" name="Platshållare för bildnummer 10"/>
          <p:cNvSpPr>
            <a:spLocks noGrp="1"/>
          </p:cNvSpPr>
          <p:nvPr>
            <p:ph type="sldNum" sz="quarter" idx="11"/>
          </p:nvPr>
        </p:nvSpPr>
        <p:spPr>
          <a:xfrm>
            <a:off x="9192344" y="6535416"/>
            <a:ext cx="28448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  <p:sp>
        <p:nvSpPr>
          <p:cNvPr id="12" name="Platshållare för sidfot 11"/>
          <p:cNvSpPr>
            <a:spLocks noGrp="1"/>
          </p:cNvSpPr>
          <p:nvPr>
            <p:ph type="ftr" sz="quarter" idx="12"/>
          </p:nvPr>
        </p:nvSpPr>
        <p:spPr>
          <a:xfrm>
            <a:off x="4151033" y="6545341"/>
            <a:ext cx="38608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nb-NO" dirty="0"/>
              <a:t>NorDig/T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798080"/>
            <a:ext cx="12192000" cy="922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81274-710A-4E52-832F-F617AFE2807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3097E-1200-41B3-8B38-8F142BFF3C8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02AB0-275D-437E-87DD-89525482DCD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18792-7E2F-4AC3-9DE1-916B1386EB93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5C692-F0EC-4778-BA56-1CC4A14A844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4AFA-28A4-452C-AC20-BFEC41F33A5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2513B-5372-41FB-A4C6-100EAA37D4B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D43E73F-939E-41C0-A51D-E14F15C47D9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E36E01-2040-4829-8CAC-3B11F247BC08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9833" y="6778239"/>
            <a:ext cx="1454151" cy="61555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Informationsklass</a:t>
            </a:r>
            <a:r>
              <a:rPr lang="en-GB" sz="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ÖPPEN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Folded Corner 2">
            <a:extLst>
              <a:ext uri="{FF2B5EF4-FFF2-40B4-BE49-F238E27FC236}">
                <a16:creationId xmlns:a16="http://schemas.microsoft.com/office/drawing/2014/main" id="{474BC535-E15F-CD22-BBC1-85CB80074E00}"/>
              </a:ext>
            </a:extLst>
          </p:cNvPr>
          <p:cNvSpPr/>
          <p:nvPr/>
        </p:nvSpPr>
        <p:spPr>
          <a:xfrm>
            <a:off x="6568481" y="2132856"/>
            <a:ext cx="5468663" cy="4536504"/>
          </a:xfrm>
          <a:prstGeom prst="foldedCorner">
            <a:avLst>
              <a:gd name="adj" fmla="val 987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6620813" y="2220615"/>
            <a:ext cx="5437088" cy="4320480"/>
          </a:xfrm>
        </p:spPr>
        <p:txBody>
          <a:bodyPr/>
          <a:lstStyle/>
          <a:p>
            <a:pPr lvl="0">
              <a:buNone/>
            </a:pPr>
            <a:r>
              <a:rPr lang="en-US" sz="1600" b="1" dirty="0">
                <a:solidFill>
                  <a:srgbClr val="005A9E"/>
                </a:solidFill>
                <a:latin typeface="+mn-lt"/>
              </a:rPr>
              <a:t>However now 2023/2024, </a:t>
            </a:r>
          </a:p>
          <a:p>
            <a:r>
              <a:rPr lang="en-US" sz="1600" dirty="0">
                <a:solidFill>
                  <a:srgbClr val="005A9E"/>
                </a:solidFill>
                <a:latin typeface="+mn-lt"/>
              </a:rPr>
              <a:t>NorDig T has less and less working items from NorDig Excom to handle in future </a:t>
            </a:r>
            <a:r>
              <a:rPr lang="en-US" sz="1400" dirty="0">
                <a:solidFill>
                  <a:srgbClr val="005A9E"/>
                </a:solidFill>
                <a:latin typeface="+mn-lt"/>
              </a:rPr>
              <a:t>(as right now no new major features/technology like video or audio and e.g. DVB-I waiting Excom decision and members real need/interest)</a:t>
            </a:r>
          </a:p>
          <a:p>
            <a:r>
              <a:rPr lang="en-US" sz="1600" dirty="0">
                <a:solidFill>
                  <a:srgbClr val="005A9E"/>
                </a:solidFill>
                <a:latin typeface="+mn-lt"/>
              </a:rPr>
              <a:t>Specifications </a:t>
            </a:r>
            <a:r>
              <a:rPr lang="en-US" sz="1200" dirty="0">
                <a:solidFill>
                  <a:srgbClr val="005A9E"/>
                </a:solidFill>
                <a:latin typeface="+mn-lt"/>
              </a:rPr>
              <a:t>(</a:t>
            </a:r>
            <a:r>
              <a:rPr lang="en-US" sz="1200" dirty="0" err="1">
                <a:solidFill>
                  <a:srgbClr val="005A9E"/>
                </a:solidFill>
                <a:latin typeface="+mn-lt"/>
              </a:rPr>
              <a:t>IRD+Test+RoO</a:t>
            </a:r>
            <a:r>
              <a:rPr lang="en-US" sz="1200" dirty="0">
                <a:solidFill>
                  <a:srgbClr val="005A9E"/>
                </a:solidFill>
                <a:latin typeface="+mn-lt"/>
              </a:rPr>
              <a:t>)</a:t>
            </a:r>
            <a:r>
              <a:rPr lang="en-US" sz="1400" dirty="0">
                <a:solidFill>
                  <a:srgbClr val="005A9E"/>
                </a:solidFill>
                <a:latin typeface="+mn-lt"/>
              </a:rPr>
              <a:t> </a:t>
            </a:r>
            <a:r>
              <a:rPr lang="en-US" sz="1600" dirty="0">
                <a:solidFill>
                  <a:srgbClr val="005A9E"/>
                </a:solidFill>
                <a:latin typeface="+mn-lt"/>
              </a:rPr>
              <a:t>are now going more into maintenance mode</a:t>
            </a:r>
          </a:p>
          <a:p>
            <a:r>
              <a:rPr lang="en-US" sz="1600" dirty="0">
                <a:solidFill>
                  <a:srgbClr val="005A9E"/>
                </a:solidFill>
                <a:latin typeface="+mn-lt"/>
              </a:rPr>
              <a:t>Less active participation from </a:t>
            </a:r>
            <a:r>
              <a:rPr lang="en-US" sz="1400" dirty="0">
                <a:solidFill>
                  <a:srgbClr val="005A9E"/>
                </a:solidFill>
                <a:latin typeface="+mn-lt"/>
              </a:rPr>
              <a:t>(Broadcast and Operator)</a:t>
            </a:r>
            <a:r>
              <a:rPr lang="en-US" sz="1600" dirty="0">
                <a:solidFill>
                  <a:srgbClr val="005A9E"/>
                </a:solidFill>
                <a:latin typeface="+mn-lt"/>
              </a:rPr>
              <a:t> members last years </a:t>
            </a:r>
          </a:p>
          <a:p>
            <a:r>
              <a:rPr lang="en-US" sz="1600" dirty="0">
                <a:solidFill>
                  <a:srgbClr val="005A9E"/>
                </a:solidFill>
                <a:latin typeface="+mn-lt"/>
              </a:rPr>
              <a:t>Several subgroups not been/less active last couple of years </a:t>
            </a:r>
            <a:r>
              <a:rPr lang="en-US" sz="1400" dirty="0">
                <a:solidFill>
                  <a:srgbClr val="005A9E"/>
                </a:solidFill>
                <a:latin typeface="+mn-lt"/>
              </a:rPr>
              <a:t>(among things due to lack of resources)</a:t>
            </a:r>
            <a:endParaRPr lang="en-US" sz="1600" dirty="0">
              <a:solidFill>
                <a:srgbClr val="005A9E"/>
              </a:solidFill>
              <a:latin typeface="+mn-lt"/>
            </a:endParaRPr>
          </a:p>
          <a:p>
            <a:r>
              <a:rPr lang="en-US" sz="1600" dirty="0">
                <a:solidFill>
                  <a:srgbClr val="005A9E"/>
                </a:solidFill>
                <a:latin typeface="+mn-lt"/>
              </a:rPr>
              <a:t>Most drafting has last years been taken care of by the remaining active groups/</a:t>
            </a:r>
            <a:r>
              <a:rPr lang="en-US" sz="1600" dirty="0" err="1">
                <a:solidFill>
                  <a:srgbClr val="005A9E"/>
                </a:solidFill>
                <a:latin typeface="+mn-lt"/>
              </a:rPr>
              <a:t>RoO</a:t>
            </a:r>
            <a:r>
              <a:rPr lang="en-US" sz="1600" dirty="0">
                <a:solidFill>
                  <a:srgbClr val="005A9E"/>
                </a:solidFill>
                <a:latin typeface="+mn-lt"/>
              </a:rPr>
              <a:t> groups (</a:t>
            </a:r>
            <a:r>
              <a:rPr lang="en-US" sz="1600" dirty="0" err="1">
                <a:solidFill>
                  <a:srgbClr val="005A9E"/>
                </a:solidFill>
                <a:latin typeface="+mn-lt"/>
              </a:rPr>
              <a:t>IRD+RoO</a:t>
            </a:r>
            <a:r>
              <a:rPr lang="en-US" sz="1600" dirty="0">
                <a:solidFill>
                  <a:srgbClr val="005A9E"/>
                </a:solidFill>
                <a:latin typeface="+mn-lt"/>
              </a:rPr>
              <a:t>)</a:t>
            </a:r>
          </a:p>
          <a:p>
            <a:r>
              <a:rPr lang="en-US" sz="1600" dirty="0">
                <a:solidFill>
                  <a:srgbClr val="005A9E"/>
                </a:solidFill>
                <a:latin typeface="+mn-lt"/>
              </a:rPr>
              <a:t>NorDig intension to keep all 3 main specifications </a:t>
            </a:r>
            <a:r>
              <a:rPr lang="en-US" sz="1400" dirty="0">
                <a:solidFill>
                  <a:srgbClr val="005A9E"/>
                </a:solidFill>
                <a:latin typeface="+mn-lt"/>
              </a:rPr>
              <a:t>(</a:t>
            </a:r>
            <a:r>
              <a:rPr lang="en-US" sz="1400" dirty="0" err="1">
                <a:solidFill>
                  <a:srgbClr val="005A9E"/>
                </a:solidFill>
                <a:latin typeface="+mn-lt"/>
              </a:rPr>
              <a:t>IRD+Test+RoO</a:t>
            </a:r>
            <a:r>
              <a:rPr lang="en-US" sz="1400" dirty="0">
                <a:solidFill>
                  <a:srgbClr val="005A9E"/>
                </a:solidFill>
                <a:latin typeface="+mn-lt"/>
              </a:rPr>
              <a:t>) </a:t>
            </a:r>
            <a:r>
              <a:rPr lang="en-US" sz="1600" dirty="0">
                <a:solidFill>
                  <a:srgbClr val="005A9E"/>
                </a:solidFill>
                <a:latin typeface="+mn-lt"/>
              </a:rPr>
              <a:t>in-line with each other, </a:t>
            </a:r>
            <a:r>
              <a:rPr lang="en-US" sz="1600" dirty="0" err="1">
                <a:solidFill>
                  <a:srgbClr val="005A9E"/>
                </a:solidFill>
                <a:latin typeface="+mn-lt"/>
              </a:rPr>
              <a:t>harmonise</a:t>
            </a:r>
            <a:r>
              <a:rPr lang="en-US" sz="1600" dirty="0">
                <a:solidFill>
                  <a:srgbClr val="005A9E"/>
                </a:solidFill>
                <a:latin typeface="+mn-lt"/>
              </a:rPr>
              <a:t> updates when possible.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Platshållare för innehåll 1"/>
          <p:cNvSpPr txBox="1">
            <a:spLocks/>
          </p:cNvSpPr>
          <p:nvPr/>
        </p:nvSpPr>
        <p:spPr bwMode="auto">
          <a:xfrm>
            <a:off x="519809" y="980728"/>
            <a:ext cx="604867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buNone/>
            </a:pPr>
            <a:r>
              <a:rPr lang="en-US" sz="1600" b="1" dirty="0">
                <a:latin typeface="+mn-lt"/>
              </a:rPr>
              <a:t>Current -2023 organization within NorDig Technical group</a:t>
            </a:r>
            <a:endParaRPr lang="en-US" sz="900" dirty="0">
              <a:latin typeface="+mn-lt"/>
            </a:endParaRPr>
          </a:p>
          <a:p>
            <a:pPr lvl="0">
              <a:buNone/>
            </a:pPr>
            <a:endParaRPr lang="en-US" sz="1000" dirty="0">
              <a:latin typeface="+mn-lt"/>
            </a:endParaRPr>
          </a:p>
          <a:p>
            <a:pPr lvl="0">
              <a:buNone/>
            </a:pPr>
            <a:r>
              <a:rPr lang="en-US" sz="2400" dirty="0">
                <a:latin typeface="+mn-lt"/>
              </a:rPr>
              <a:t>NorDig T (technical group)</a:t>
            </a:r>
            <a:r>
              <a:rPr lang="en-US" sz="2400" i="1" dirty="0">
                <a:latin typeface="+mn-lt"/>
              </a:rPr>
              <a:t> </a:t>
            </a:r>
            <a:r>
              <a:rPr lang="en-US" i="1" dirty="0">
                <a:latin typeface="+mn-lt"/>
              </a:rPr>
              <a:t>– Per Tullstedt, Teracom</a:t>
            </a:r>
          </a:p>
          <a:p>
            <a:pPr lvl="0">
              <a:buNone/>
            </a:pPr>
            <a:r>
              <a:rPr lang="en-US" sz="1050" dirty="0">
                <a:latin typeface="+mn-lt"/>
              </a:rPr>
              <a:t>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2400" kern="0" dirty="0">
                <a:latin typeface="+mn-lt"/>
              </a:rPr>
              <a:t>NorDig T subgroups – status</a:t>
            </a:r>
            <a:endParaRPr lang="en-US" sz="36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+mn-lt"/>
              </a:rPr>
              <a:t>Audio </a:t>
            </a:r>
            <a:r>
              <a:rPr lang="en-US" sz="1600" kern="0" dirty="0">
                <a:latin typeface="+mn-lt"/>
              </a:rPr>
              <a:t>– </a:t>
            </a:r>
            <a:r>
              <a:rPr lang="en-US" sz="1600" i="1" kern="0" dirty="0">
                <a:latin typeface="+mn-lt"/>
              </a:rPr>
              <a:t>Johan Lindroos, SVT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+mn-lt"/>
              </a:rPr>
              <a:t>Test</a:t>
            </a:r>
            <a:r>
              <a:rPr lang="en-US" sz="2000" i="1" kern="0" dirty="0">
                <a:latin typeface="+mn-lt"/>
              </a:rPr>
              <a:t> </a:t>
            </a:r>
            <a:r>
              <a:rPr lang="en-US" sz="1600" kern="0" dirty="0">
                <a:latin typeface="+mn-lt"/>
              </a:rPr>
              <a:t>– </a:t>
            </a:r>
            <a:r>
              <a:rPr lang="en-US" sz="1600" i="1" kern="0" dirty="0">
                <a:latin typeface="+mn-lt"/>
              </a:rPr>
              <a:t>Pasi Toiva, </a:t>
            </a:r>
            <a:r>
              <a:rPr lang="en-US" sz="1600" i="1" kern="0" dirty="0" err="1">
                <a:latin typeface="+mn-lt"/>
              </a:rPr>
              <a:t>Labwise</a:t>
            </a:r>
            <a:endParaRPr lang="en-US" sz="1050" i="1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+mn-lt"/>
              </a:rPr>
              <a:t>RoO – </a:t>
            </a:r>
            <a:r>
              <a:rPr lang="en-US" sz="1600" i="1" kern="0" dirty="0">
                <a:latin typeface="+mn-lt"/>
              </a:rPr>
              <a:t>Des </a:t>
            </a:r>
            <a:r>
              <a:rPr lang="de-DE" sz="1600" i="1" kern="0" dirty="0">
                <a:latin typeface="+mn-lt"/>
              </a:rPr>
              <a:t>Mac Giolla an Chloig</a:t>
            </a:r>
            <a:r>
              <a:rPr lang="en-US" sz="1600" i="1" kern="0" dirty="0">
                <a:latin typeface="+mn-lt"/>
              </a:rPr>
              <a:t>, 2rn and Peter M</a:t>
            </a:r>
            <a:r>
              <a:rPr lang="en-US" sz="1600" i="1" kern="0" dirty="0">
                <a:latin typeface="+mn-lt"/>
                <a:ea typeface="Cambria Math" panose="02040503050406030204" pitchFamily="18" charset="0"/>
              </a:rPr>
              <a:t>ølsted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+mn-lt"/>
              </a:rPr>
              <a:t>HbbTV/API/PVR – </a:t>
            </a:r>
            <a:r>
              <a:rPr lang="en-US" sz="1600" i="1" kern="0" dirty="0">
                <a:latin typeface="+mn-lt"/>
              </a:rPr>
              <a:t>Erik Vold, NRK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+mn-lt"/>
              </a:rPr>
              <a:t>EPG/Event exchange metadata</a:t>
            </a:r>
            <a:r>
              <a:rPr lang="en-US" sz="2000" i="1" kern="0" dirty="0">
                <a:latin typeface="+mn-lt"/>
              </a:rPr>
              <a:t> - </a:t>
            </a:r>
            <a:r>
              <a:rPr lang="en-US" sz="1600" i="1" kern="0" dirty="0">
                <a:latin typeface="+mn-lt"/>
              </a:rPr>
              <a:t>Peter M</a:t>
            </a:r>
            <a:r>
              <a:rPr lang="en-US" sz="1600" i="1" kern="0" dirty="0">
                <a:latin typeface="+mn-lt"/>
                <a:ea typeface="Cambria Math" panose="02040503050406030204" pitchFamily="18" charset="0"/>
              </a:rPr>
              <a:t>ølsted,</a:t>
            </a:r>
            <a:endParaRPr lang="en-US" sz="1600" i="1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+mn-lt"/>
              </a:rPr>
              <a:t>Accessibility – </a:t>
            </a:r>
            <a:r>
              <a:rPr lang="en-US" sz="1600" i="1" kern="0" dirty="0">
                <a:latin typeface="+mn-lt"/>
              </a:rPr>
              <a:t>Peter M</a:t>
            </a:r>
            <a:r>
              <a:rPr lang="en-US" sz="1600" i="1" kern="0" dirty="0">
                <a:latin typeface="+mn-lt"/>
                <a:ea typeface="Cambria Math" panose="02040503050406030204" pitchFamily="18" charset="0"/>
              </a:rPr>
              <a:t>ølsted</a:t>
            </a:r>
            <a:endParaRPr lang="en-US" sz="1600" i="1" kern="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000" i="1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SSU </a:t>
            </a:r>
            <a:r>
              <a:rPr lang="en-US" sz="1600" i="1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–  </a:t>
            </a:r>
            <a:r>
              <a:rPr lang="en-US" sz="1600" i="1" strike="dblStrike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Per Tullstedt</a:t>
            </a:r>
            <a:r>
              <a:rPr lang="en-US" sz="1600" i="1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dormant, within NorDig T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000" i="1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CA/CI+/Sec  </a:t>
            </a:r>
            <a:r>
              <a:rPr lang="en-US" sz="1600" i="1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–  </a:t>
            </a:r>
            <a:r>
              <a:rPr lang="en-US" sz="1600" i="1" strike="dblStrike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Per Tullstedt</a:t>
            </a:r>
            <a:r>
              <a:rPr lang="en-US" sz="1600" i="1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dormant, within NorDig T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000" i="1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Video </a:t>
            </a:r>
            <a:r>
              <a:rPr lang="en-US" sz="1600" i="1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– </a:t>
            </a:r>
            <a:r>
              <a:rPr lang="en-US" sz="1600" i="1" strike="dblStrike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Per Tullstedt</a:t>
            </a:r>
            <a:r>
              <a:rPr lang="en-US" sz="1600" i="1" kern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dormant, within NorDig T</a:t>
            </a:r>
            <a:endParaRPr lang="en-US" i="1" kern="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Rubrik 2">
            <a:extLst>
              <a:ext uri="{FF2B5EF4-FFF2-40B4-BE49-F238E27FC236}">
                <a16:creationId xmlns:a16="http://schemas.microsoft.com/office/drawing/2014/main" id="{16AB2B98-731C-8F2A-6FFB-3B027DD5E640}"/>
              </a:ext>
            </a:extLst>
          </p:cNvPr>
          <p:cNvSpPr txBox="1">
            <a:spLocks/>
          </p:cNvSpPr>
          <p:nvPr/>
        </p:nvSpPr>
        <p:spPr bwMode="auto">
          <a:xfrm>
            <a:off x="2423592" y="44624"/>
            <a:ext cx="77152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b="1" kern="0" dirty="0"/>
              <a:t>NorDig T </a:t>
            </a:r>
            <a:r>
              <a:rPr lang="en-US" b="1" kern="0" dirty="0">
                <a:solidFill>
                  <a:schemeClr val="tx1"/>
                </a:solidFill>
              </a:rPr>
              <a:t>- work and subgroups</a:t>
            </a:r>
            <a:br>
              <a:rPr lang="en-US" sz="1800" b="1" kern="0" dirty="0">
                <a:solidFill>
                  <a:schemeClr val="tx1"/>
                </a:solidFill>
              </a:rPr>
            </a:br>
            <a:r>
              <a:rPr lang="en-GB" sz="1400" b="1" kern="0" dirty="0"/>
              <a:t>     </a:t>
            </a:r>
            <a:r>
              <a:rPr lang="en-US" sz="1400" b="1" kern="0" dirty="0"/>
              <a:t>    NorDig T meeting 7</a:t>
            </a:r>
            <a:r>
              <a:rPr lang="en-US" sz="1400" b="1" kern="0" baseline="30000" dirty="0"/>
              <a:t>th</a:t>
            </a:r>
            <a:r>
              <a:rPr lang="en-US" sz="1400" b="1" kern="0" dirty="0"/>
              <a:t> December 2023 </a:t>
            </a:r>
            <a:endParaRPr lang="en-US" sz="1200" b="1" kern="0" dirty="0"/>
          </a:p>
        </p:txBody>
      </p:sp>
    </p:spTree>
    <p:extLst>
      <p:ext uri="{BB962C8B-B14F-4D97-AF65-F5344CB8AC3E}">
        <p14:creationId xmlns:p14="http://schemas.microsoft.com/office/powerpoint/2010/main" val="282488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1127448" y="764704"/>
            <a:ext cx="10513168" cy="5816304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latin typeface="+mn-lt"/>
              </a:rPr>
              <a:t>New idea for organization work within NorDig T</a:t>
            </a:r>
          </a:p>
          <a:p>
            <a:pPr marL="0" indent="0">
              <a:buNone/>
            </a:pPr>
            <a:r>
              <a:rPr lang="en-US" sz="2400" dirty="0">
                <a:latin typeface="+mn-lt"/>
              </a:rPr>
              <a:t>NorDig T (technical group) </a:t>
            </a:r>
            <a:r>
              <a:rPr lang="en-US" sz="1800" dirty="0">
                <a:latin typeface="+mn-lt"/>
              </a:rPr>
              <a:t>– </a:t>
            </a:r>
            <a:r>
              <a:rPr lang="en-US" sz="1800" i="1" dirty="0">
                <a:latin typeface="+mn-lt"/>
              </a:rPr>
              <a:t>main group</a:t>
            </a:r>
            <a:endParaRPr lang="en-US" sz="2400" i="1" dirty="0">
              <a:latin typeface="+mn-lt"/>
            </a:endParaRPr>
          </a:p>
          <a:p>
            <a:pPr lvl="1"/>
            <a:r>
              <a:rPr lang="en-US" sz="1400" dirty="0">
                <a:latin typeface="+mn-lt"/>
              </a:rPr>
              <a:t>General discussions all topic, simple drafting (corrections, debugs…), exchange experience,</a:t>
            </a:r>
          </a:p>
          <a:p>
            <a:pPr lvl="1"/>
            <a:r>
              <a:rPr lang="en-US" sz="1400" dirty="0">
                <a:latin typeface="+mn-lt"/>
              </a:rPr>
              <a:t>review and approve at NorDig/T level all text proposals for NorDig specifications/documents from drafting group and others,</a:t>
            </a:r>
          </a:p>
          <a:p>
            <a:pPr marL="0" indent="0">
              <a:buNone/>
            </a:pPr>
            <a:r>
              <a:rPr lang="en-US" sz="1000" dirty="0">
                <a:latin typeface="+mn-lt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+mn-lt"/>
              </a:rPr>
              <a:t>NorDig T subgroup/working groups 2024:</a:t>
            </a:r>
          </a:p>
          <a:p>
            <a:r>
              <a:rPr lang="en-US" b="1" dirty="0">
                <a:latin typeface="+mn-lt"/>
              </a:rPr>
              <a:t>Drafting group </a:t>
            </a:r>
            <a:endParaRPr lang="en-US" sz="1800" b="1" dirty="0">
              <a:latin typeface="+mn-lt"/>
            </a:endParaRPr>
          </a:p>
          <a:p>
            <a:r>
              <a:rPr lang="en-US" dirty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WG - </a:t>
            </a:r>
            <a:r>
              <a:rPr lang="en-US" dirty="0">
                <a:latin typeface="+mn-lt"/>
              </a:rPr>
              <a:t>Accessibility group </a:t>
            </a:r>
          </a:p>
          <a:p>
            <a:r>
              <a:rPr lang="en-US" dirty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WG - </a:t>
            </a:r>
            <a:r>
              <a:rPr lang="en-US" dirty="0">
                <a:latin typeface="+mn-lt"/>
              </a:rPr>
              <a:t>EPG/Event exchange metadata group</a:t>
            </a:r>
          </a:p>
          <a:p>
            <a:pPr marL="0" indent="0">
              <a:buNone/>
            </a:pPr>
            <a:r>
              <a:rPr lang="en-US" sz="900" i="1" dirty="0">
                <a:latin typeface="+mn-lt"/>
              </a:rPr>
              <a:t> </a:t>
            </a:r>
          </a:p>
          <a:p>
            <a:pPr marL="0" indent="0">
              <a:buNone/>
            </a:pPr>
            <a:r>
              <a:rPr lang="en-US" sz="1800" dirty="0">
                <a:latin typeface="+mn-lt"/>
              </a:rPr>
              <a:t>NorDig contacts/experts for areas</a:t>
            </a:r>
            <a:endParaRPr lang="en-US" sz="1800" dirty="0">
              <a:highlight>
                <a:srgbClr val="FFFF00"/>
              </a:highlight>
              <a:latin typeface="+mn-lt"/>
            </a:endParaRPr>
          </a:p>
          <a:p>
            <a:pPr>
              <a:defRPr/>
            </a:pPr>
            <a:r>
              <a:rPr lang="en-US" sz="1400" dirty="0">
                <a:latin typeface="+mn-lt"/>
              </a:rPr>
              <a:t>Audio – </a:t>
            </a:r>
            <a:r>
              <a:rPr lang="en-US" sz="1400" i="1" dirty="0">
                <a:latin typeface="+mn-lt"/>
              </a:rPr>
              <a:t>Johan </a:t>
            </a:r>
            <a:r>
              <a:rPr lang="en-US" sz="1400" i="1" dirty="0" err="1">
                <a:latin typeface="+mn-lt"/>
              </a:rPr>
              <a:t>Lindroos</a:t>
            </a:r>
            <a:r>
              <a:rPr lang="en-US" sz="1400" i="1" dirty="0">
                <a:latin typeface="+mn-lt"/>
              </a:rPr>
              <a:t>, SVT</a:t>
            </a:r>
          </a:p>
          <a:p>
            <a:pPr>
              <a:defRPr/>
            </a:pPr>
            <a:r>
              <a:rPr lang="en-US" sz="1400" dirty="0">
                <a:latin typeface="+mn-lt"/>
              </a:rPr>
              <a:t>Test – </a:t>
            </a:r>
            <a:r>
              <a:rPr lang="en-US" sz="1400" i="1" dirty="0">
                <a:latin typeface="+mn-lt"/>
              </a:rPr>
              <a:t>Pasi Toiva, </a:t>
            </a:r>
            <a:r>
              <a:rPr lang="en-US" sz="1400" i="1" dirty="0" err="1">
                <a:latin typeface="+mn-lt"/>
              </a:rPr>
              <a:t>Labwise</a:t>
            </a:r>
            <a:endParaRPr lang="en-US" sz="1400" i="1" dirty="0">
              <a:latin typeface="+mn-lt"/>
            </a:endParaRPr>
          </a:p>
          <a:p>
            <a:pPr>
              <a:defRPr/>
            </a:pPr>
            <a:r>
              <a:rPr lang="en-US" sz="1400" dirty="0" err="1">
                <a:latin typeface="+mn-lt"/>
              </a:rPr>
              <a:t>RoO</a:t>
            </a:r>
            <a:r>
              <a:rPr lang="en-US" sz="1400" dirty="0">
                <a:latin typeface="+mn-lt"/>
              </a:rPr>
              <a:t> – </a:t>
            </a:r>
            <a:r>
              <a:rPr lang="en-US" sz="1400" i="1" dirty="0">
                <a:latin typeface="+mn-lt"/>
              </a:rPr>
              <a:t>Des </a:t>
            </a:r>
            <a:r>
              <a:rPr lang="de-DE" sz="1400" i="1" dirty="0">
                <a:latin typeface="+mn-lt"/>
              </a:rPr>
              <a:t>Mac Giolla an Chloig</a:t>
            </a:r>
            <a:r>
              <a:rPr lang="en-US" sz="1400" i="1" dirty="0">
                <a:latin typeface="+mn-lt"/>
              </a:rPr>
              <a:t>, 2rn </a:t>
            </a:r>
          </a:p>
          <a:p>
            <a:pPr>
              <a:defRPr/>
            </a:pPr>
            <a:r>
              <a:rPr lang="en-US" sz="1400" dirty="0">
                <a:latin typeface="+mn-lt"/>
              </a:rPr>
              <a:t>HbbTV/API – </a:t>
            </a:r>
            <a:r>
              <a:rPr lang="en-US" sz="1400" i="1" dirty="0">
                <a:latin typeface="+mn-lt"/>
              </a:rPr>
              <a:t>Erik Vold, NRK</a:t>
            </a:r>
          </a:p>
          <a:p>
            <a:pPr>
              <a:defRPr/>
            </a:pPr>
            <a:r>
              <a:rPr lang="en-US" sz="1400" dirty="0">
                <a:latin typeface="+mn-lt"/>
              </a:rPr>
              <a:t>EPG/Event exchange metadata – </a:t>
            </a:r>
            <a:r>
              <a:rPr lang="en-US" sz="1400" i="1" dirty="0">
                <a:latin typeface="+mn-lt"/>
              </a:rPr>
              <a:t>Peter M</a:t>
            </a:r>
            <a:r>
              <a:rPr lang="en-US" sz="1400" i="1" dirty="0">
                <a:latin typeface="+mn-lt"/>
                <a:ea typeface="Cambria Math" panose="02040503050406030204" pitchFamily="18" charset="0"/>
              </a:rPr>
              <a:t>ølsted,</a:t>
            </a:r>
            <a:r>
              <a:rPr lang="en-US" sz="1400" i="1" dirty="0">
                <a:latin typeface="+mn-lt"/>
              </a:rPr>
              <a:t> </a:t>
            </a:r>
          </a:p>
          <a:p>
            <a:pPr>
              <a:defRPr/>
            </a:pPr>
            <a:r>
              <a:rPr lang="en-US" sz="1400" dirty="0">
                <a:latin typeface="+mn-lt"/>
              </a:rPr>
              <a:t>Accessibility – </a:t>
            </a:r>
            <a:r>
              <a:rPr lang="en-US" sz="1400" i="1" dirty="0">
                <a:latin typeface="+mn-lt"/>
              </a:rPr>
              <a:t>Peter M</a:t>
            </a:r>
            <a:r>
              <a:rPr lang="en-US" sz="1400" i="1" dirty="0">
                <a:latin typeface="+mn-lt"/>
                <a:ea typeface="Cambria Math" panose="02040503050406030204" pitchFamily="18" charset="0"/>
              </a:rPr>
              <a:t>ølsted</a:t>
            </a:r>
            <a:endParaRPr lang="en-US" sz="1400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pPr>
              <a:defRPr/>
            </a:pPr>
            <a:r>
              <a:rPr lang="en-US" sz="1400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SSU –  Per Tullstedt/NorDig T</a:t>
            </a:r>
          </a:p>
          <a:p>
            <a:pPr>
              <a:defRPr/>
            </a:pPr>
            <a:r>
              <a:rPr lang="en-US" sz="1400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CA/CI+/Sec  –  Per Tullstedt/NorDig T</a:t>
            </a:r>
          </a:p>
          <a:p>
            <a:pPr>
              <a:defRPr/>
            </a:pPr>
            <a:r>
              <a:rPr lang="en-US" sz="1400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Video – Per Tullstedt/NorDig T</a:t>
            </a:r>
            <a:endParaRPr lang="en-US" sz="1400" dirty="0">
              <a:latin typeface="+mn-lt"/>
            </a:endParaRPr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2423592" y="44624"/>
            <a:ext cx="7715200" cy="648072"/>
          </a:xfrm>
        </p:spPr>
        <p:txBody>
          <a:bodyPr/>
          <a:lstStyle/>
          <a:p>
            <a:pPr>
              <a:defRPr/>
            </a:pPr>
            <a:r>
              <a:rPr lang="en-US" b="1" dirty="0"/>
              <a:t>NorDig T </a:t>
            </a:r>
            <a:r>
              <a:rPr lang="en-US" b="1" dirty="0">
                <a:solidFill>
                  <a:schemeClr val="tx1"/>
                </a:solidFill>
              </a:rPr>
              <a:t>- w</a:t>
            </a:r>
            <a:r>
              <a:rPr lang="en-US" sz="2400" b="1" dirty="0">
                <a:solidFill>
                  <a:schemeClr val="tx1"/>
                </a:solidFill>
              </a:rPr>
              <a:t>ork and subgroups</a:t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GB" sz="1400" b="1" dirty="0"/>
              <a:t>     </a:t>
            </a:r>
            <a:r>
              <a:rPr lang="en-US" sz="1400" b="1" dirty="0"/>
              <a:t>    NorDig T meeting 7</a:t>
            </a:r>
            <a:r>
              <a:rPr lang="en-US" sz="1400" b="1" baseline="30000" dirty="0"/>
              <a:t>th</a:t>
            </a:r>
            <a:r>
              <a:rPr lang="en-US" sz="1400" b="1" dirty="0"/>
              <a:t> December 2023 </a:t>
            </a:r>
            <a:endParaRPr lang="en-US" sz="1200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22203D-9521-A43B-49D2-A67B98C74ACE}"/>
              </a:ext>
            </a:extLst>
          </p:cNvPr>
          <p:cNvSpPr txBox="1"/>
          <p:nvPr/>
        </p:nvSpPr>
        <p:spPr>
          <a:xfrm>
            <a:off x="7182814" y="3168310"/>
            <a:ext cx="44275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solidFill>
                  <a:srgbClr val="0070C0"/>
                </a:solidFill>
                <a:latin typeface="Aptos Narrow" panose="020B0004020202020204" pitchFamily="34" charset="0"/>
              </a:rPr>
              <a:t>Working Groups for </a:t>
            </a:r>
          </a:p>
          <a:p>
            <a:r>
              <a:rPr lang="sv-SE" sz="1600" b="1" dirty="0" err="1">
                <a:solidFill>
                  <a:srgbClr val="0070C0"/>
                </a:solidFill>
                <a:latin typeface="Aptos Narrow" panose="020B0004020202020204" pitchFamily="34" charset="0"/>
              </a:rPr>
              <a:t>specific</a:t>
            </a:r>
            <a:r>
              <a:rPr lang="sv-SE" sz="1600" b="1" dirty="0">
                <a:solidFill>
                  <a:srgbClr val="0070C0"/>
                </a:solidFill>
                <a:latin typeface="Aptos Narrow" panose="020B0004020202020204" pitchFamily="34" charset="0"/>
              </a:rPr>
              <a:t> areas </a:t>
            </a:r>
            <a:r>
              <a:rPr lang="sv-SE" sz="1600" b="1" dirty="0" err="1">
                <a:solidFill>
                  <a:srgbClr val="0070C0"/>
                </a:solidFill>
                <a:latin typeface="Aptos Narrow" panose="020B0004020202020204" pitchFamily="34" charset="0"/>
              </a:rPr>
              <a:t>when</a:t>
            </a:r>
            <a:r>
              <a:rPr lang="sv-SE" sz="1600" b="1" dirty="0">
                <a:solidFill>
                  <a:srgbClr val="0070C0"/>
                </a:solidFill>
                <a:latin typeface="Aptos Narrow" panose="020B0004020202020204" pitchFamily="34" charset="0"/>
              </a:rPr>
              <a:t> </a:t>
            </a:r>
            <a:r>
              <a:rPr lang="sv-SE" sz="1600" b="1" dirty="0" err="1">
                <a:solidFill>
                  <a:srgbClr val="0070C0"/>
                </a:solidFill>
                <a:latin typeface="Aptos Narrow" panose="020B0004020202020204" pitchFamily="34" charset="0"/>
              </a:rPr>
              <a:t>topics</a:t>
            </a:r>
            <a:r>
              <a:rPr lang="sv-SE" sz="1600" b="1" dirty="0">
                <a:solidFill>
                  <a:srgbClr val="0070C0"/>
                </a:solidFill>
                <a:latin typeface="Aptos Narrow" panose="020B0004020202020204" pitchFamily="34" charset="0"/>
              </a:rPr>
              <a:t> </a:t>
            </a:r>
            <a:r>
              <a:rPr lang="sv-SE" sz="1600" b="1" dirty="0" err="1">
                <a:solidFill>
                  <a:srgbClr val="0070C0"/>
                </a:solidFill>
                <a:latin typeface="Aptos Narrow" panose="020B0004020202020204" pitchFamily="34" charset="0"/>
              </a:rPr>
              <a:t>are</a:t>
            </a:r>
            <a:r>
              <a:rPr lang="sv-SE" sz="1600" b="1" dirty="0">
                <a:solidFill>
                  <a:srgbClr val="0070C0"/>
                </a:solidFill>
                <a:latin typeface="Aptos Narrow" panose="020B0004020202020204" pitchFamily="34" charset="0"/>
              </a:rPr>
              <a:t> </a:t>
            </a:r>
            <a:r>
              <a:rPr lang="sv-SE" sz="1600" b="1" dirty="0" err="1">
                <a:solidFill>
                  <a:srgbClr val="0070C0"/>
                </a:solidFill>
                <a:latin typeface="Aptos Narrow" panose="020B0004020202020204" pitchFamily="34" charset="0"/>
              </a:rPr>
              <a:t>active</a:t>
            </a:r>
            <a:r>
              <a:rPr lang="sv-SE" sz="1600" b="1" dirty="0">
                <a:solidFill>
                  <a:srgbClr val="0070C0"/>
                </a:solidFill>
                <a:latin typeface="Aptos Narrow" panose="020B0004020202020204" pitchFamily="34" charset="0"/>
              </a:rPr>
              <a:t> or </a:t>
            </a:r>
          </a:p>
          <a:p>
            <a:r>
              <a:rPr lang="sv-SE" sz="1600" b="1" dirty="0" err="1">
                <a:solidFill>
                  <a:srgbClr val="0070C0"/>
                </a:solidFill>
                <a:latin typeface="Aptos Narrow" panose="020B0004020202020204" pitchFamily="34" charset="0"/>
              </a:rPr>
              <a:t>separate</a:t>
            </a:r>
            <a:r>
              <a:rPr lang="sv-SE" sz="1600" b="1" dirty="0">
                <a:solidFill>
                  <a:srgbClr val="0070C0"/>
                </a:solidFill>
                <a:latin typeface="Aptos Narrow" panose="020B0004020202020204" pitchFamily="34" charset="0"/>
              </a:rPr>
              <a:t> group for </a:t>
            </a:r>
            <a:r>
              <a:rPr lang="sv-SE" sz="1600" b="1" dirty="0" err="1">
                <a:solidFill>
                  <a:srgbClr val="0070C0"/>
                </a:solidFill>
                <a:latin typeface="Aptos Narrow" panose="020B0004020202020204" pitchFamily="34" charset="0"/>
              </a:rPr>
              <a:t>separate</a:t>
            </a:r>
            <a:r>
              <a:rPr lang="sv-SE" sz="1600" b="1" dirty="0">
                <a:solidFill>
                  <a:srgbClr val="0070C0"/>
                </a:solidFill>
                <a:latin typeface="Aptos Narrow" panose="020B0004020202020204" pitchFamily="34" charset="0"/>
              </a:rPr>
              <a:t> areas (</a:t>
            </a:r>
            <a:r>
              <a:rPr lang="sv-SE" sz="1600" b="1" dirty="0" err="1">
                <a:solidFill>
                  <a:srgbClr val="0070C0"/>
                </a:solidFill>
                <a:latin typeface="Aptos Narrow" panose="020B0004020202020204" pitchFamily="34" charset="0"/>
              </a:rPr>
              <a:t>e.g</a:t>
            </a:r>
            <a:r>
              <a:rPr lang="sv-SE" sz="1600" b="1" dirty="0">
                <a:solidFill>
                  <a:srgbClr val="0070C0"/>
                </a:solidFill>
                <a:latin typeface="Aptos Narrow" panose="020B0004020202020204" pitchFamily="34" charset="0"/>
              </a:rPr>
              <a:t>. EPG)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4B3742EA-8BEB-F157-0F9B-55A3B1797FC2}"/>
              </a:ext>
            </a:extLst>
          </p:cNvPr>
          <p:cNvSpPr/>
          <p:nvPr/>
        </p:nvSpPr>
        <p:spPr>
          <a:xfrm>
            <a:off x="6816080" y="3234562"/>
            <a:ext cx="288032" cy="698494"/>
          </a:xfrm>
          <a:prstGeom prst="rightBrac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8066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1127448" y="764704"/>
            <a:ext cx="10513168" cy="5816304"/>
          </a:xfrm>
        </p:spPr>
        <p:txBody>
          <a:bodyPr/>
          <a:lstStyle/>
          <a:p>
            <a:pPr marL="0" indent="0">
              <a:buNone/>
            </a:pPr>
            <a:r>
              <a:rPr lang="en-US" sz="1200" b="1" dirty="0">
                <a:latin typeface="+mn-lt"/>
              </a:rPr>
              <a:t>New idea for organization work within NorDig T</a:t>
            </a: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NorDig T (technical group) </a:t>
            </a:r>
            <a:r>
              <a:rPr lang="en-US" sz="1400" dirty="0">
                <a:latin typeface="+mn-lt"/>
              </a:rPr>
              <a:t>– </a:t>
            </a:r>
            <a:r>
              <a:rPr lang="en-US" sz="1400" i="1" dirty="0">
                <a:latin typeface="+mn-lt"/>
              </a:rPr>
              <a:t>main group</a:t>
            </a:r>
            <a:endParaRPr lang="en-US" sz="1600" i="1" dirty="0">
              <a:latin typeface="+mn-lt"/>
            </a:endParaRPr>
          </a:p>
          <a:p>
            <a:pPr lvl="1"/>
            <a:r>
              <a:rPr lang="en-US" sz="1200" dirty="0">
                <a:latin typeface="+mn-lt"/>
              </a:rPr>
              <a:t>General discussions all topic, simple drafting (corrections, debugs…), handle AP &amp; working items from Excom within mandate, review and approve at NorDig/T level all text proposals for NorDig specifications/documents from drafting group and others, gather and share information and exchange experience among members</a:t>
            </a:r>
          </a:p>
          <a:p>
            <a:pPr lvl="1"/>
            <a:r>
              <a:rPr lang="en-US" sz="1200" dirty="0">
                <a:latin typeface="+mn-lt"/>
              </a:rPr>
              <a:t>In order to keep NorDig/T meeting efficient and valid for all participants - deeper discussions within certain areas not applicable to all in NorDig/T is typically handled in separate subgroups which report back, drafting text proposals (others than simple ones) handle in drafting group which report back.  </a:t>
            </a:r>
          </a:p>
          <a:p>
            <a:pPr lvl="1"/>
            <a:r>
              <a:rPr lang="en-US" sz="1200" dirty="0">
                <a:latin typeface="+mn-lt"/>
              </a:rPr>
              <a:t>NorDig T set the intension/context for items to drafting group or other working subgroup and guide drafting through the development</a:t>
            </a:r>
            <a:endParaRPr lang="en-US" sz="800" i="1" dirty="0">
              <a:latin typeface="+mn-lt"/>
            </a:endParaRPr>
          </a:p>
          <a:p>
            <a:pPr marL="0" indent="0">
              <a:buNone/>
            </a:pPr>
            <a:r>
              <a:rPr lang="en-US" sz="1400" dirty="0">
                <a:latin typeface="+mn-lt"/>
              </a:rPr>
              <a:t>NorDig T subgroup/working groups 2024:</a:t>
            </a:r>
          </a:p>
          <a:p>
            <a:r>
              <a:rPr lang="en-US" sz="1400" dirty="0">
                <a:latin typeface="+mn-lt"/>
              </a:rPr>
              <a:t>Drafting group </a:t>
            </a:r>
          </a:p>
          <a:p>
            <a:pPr lvl="1"/>
            <a:r>
              <a:rPr lang="en-US" sz="1200" dirty="0">
                <a:latin typeface="+mn-lt"/>
              </a:rPr>
              <a:t>detailed drafting of requirement text proposals for NorDig specifications </a:t>
            </a:r>
            <a:r>
              <a:rPr lang="en-US" sz="1200" dirty="0" err="1">
                <a:latin typeface="+mn-lt"/>
              </a:rPr>
              <a:t>IRD+TestPlan+RoO</a:t>
            </a:r>
            <a:r>
              <a:rPr lang="en-US" sz="1200" dirty="0">
                <a:latin typeface="+mn-lt"/>
              </a:rPr>
              <a:t>. </a:t>
            </a:r>
          </a:p>
          <a:p>
            <a:pPr lvl="1"/>
            <a:r>
              <a:rPr lang="en-US" sz="1200" dirty="0">
                <a:latin typeface="+mn-lt"/>
              </a:rPr>
              <a:t>for proposed changes, normally study and draft text for all three specifications (</a:t>
            </a:r>
            <a:r>
              <a:rPr lang="en-US" sz="1200" dirty="0" err="1">
                <a:latin typeface="+mn-lt"/>
              </a:rPr>
              <a:t>IRD+TestPlan+RoO</a:t>
            </a:r>
            <a:r>
              <a:rPr lang="en-US" sz="1200" dirty="0">
                <a:latin typeface="+mn-lt"/>
              </a:rPr>
              <a:t>) </a:t>
            </a:r>
          </a:p>
          <a:p>
            <a:pPr lvl="1"/>
            <a:r>
              <a:rPr lang="en-US" sz="1200" dirty="0">
                <a:latin typeface="+mn-lt"/>
              </a:rPr>
              <a:t>drafting based upon inputs/intension/context from NorDig T , continuously report back status and plans to NorDig/T for guidance.</a:t>
            </a:r>
          </a:p>
          <a:p>
            <a:r>
              <a:rPr lang="en-US" sz="1400" dirty="0">
                <a:latin typeface="+mn-lt"/>
              </a:rPr>
              <a:t> </a:t>
            </a:r>
            <a:r>
              <a:rPr lang="en-US" sz="1100" dirty="0">
                <a:latin typeface="+mn-lt"/>
              </a:rPr>
              <a:t>Working group - </a:t>
            </a:r>
            <a:r>
              <a:rPr lang="en-US" sz="1400" dirty="0">
                <a:latin typeface="+mn-lt"/>
              </a:rPr>
              <a:t>Accessibility group </a:t>
            </a:r>
            <a:r>
              <a:rPr lang="en-US" sz="1200" dirty="0">
                <a:latin typeface="+mn-lt"/>
              </a:rPr>
              <a:t>(NorDig Excom has 2023 id this as key area for NorDig)</a:t>
            </a:r>
          </a:p>
          <a:p>
            <a:pPr lvl="1"/>
            <a:r>
              <a:rPr lang="en-US" sz="1200" dirty="0">
                <a:latin typeface="+mn-lt"/>
              </a:rPr>
              <a:t>Identify and propose relevant improvement and/or new accessibility features and handling for NorDig (IRD, video, audio, </a:t>
            </a:r>
            <a:r>
              <a:rPr lang="en-US" sz="1200" dirty="0" err="1">
                <a:latin typeface="+mn-lt"/>
              </a:rPr>
              <a:t>subt</a:t>
            </a:r>
            <a:r>
              <a:rPr lang="en-US" sz="1200" dirty="0">
                <a:latin typeface="+mn-lt"/>
              </a:rPr>
              <a:t>, menus, EIT…).</a:t>
            </a:r>
          </a:p>
          <a:p>
            <a:r>
              <a:rPr lang="en-US" sz="1400" dirty="0">
                <a:latin typeface="+mn-lt"/>
              </a:rPr>
              <a:t> </a:t>
            </a:r>
            <a:r>
              <a:rPr lang="en-US" sz="1100" dirty="0">
                <a:latin typeface="+mn-lt"/>
              </a:rPr>
              <a:t>Working group - </a:t>
            </a:r>
            <a:r>
              <a:rPr lang="en-US" sz="1400" dirty="0">
                <a:latin typeface="+mn-lt"/>
              </a:rPr>
              <a:t>EPG/Event exchange metadata group</a:t>
            </a:r>
          </a:p>
          <a:p>
            <a:pPr lvl="1"/>
            <a:r>
              <a:rPr lang="en-US" sz="1200" dirty="0">
                <a:latin typeface="+mn-lt"/>
              </a:rPr>
              <a:t>Separate area, working group and drafting of EPG exchange file documents</a:t>
            </a:r>
          </a:p>
          <a:p>
            <a:pPr marL="0" indent="0">
              <a:buNone/>
            </a:pPr>
            <a:r>
              <a:rPr lang="en-US" sz="800" i="1" dirty="0">
                <a:latin typeface="+mn-lt"/>
              </a:rPr>
              <a:t> </a:t>
            </a:r>
            <a:r>
              <a:rPr lang="en-US" sz="1400" dirty="0">
                <a:latin typeface="+mn-lt"/>
              </a:rPr>
              <a:t>NorDig experts for the areas</a:t>
            </a:r>
            <a:endParaRPr lang="en-US" sz="1400" dirty="0">
              <a:highlight>
                <a:srgbClr val="FFFF00"/>
              </a:highlight>
              <a:latin typeface="+mn-lt"/>
            </a:endParaRPr>
          </a:p>
          <a:p>
            <a:pPr>
              <a:defRPr/>
            </a:pPr>
            <a:r>
              <a:rPr lang="en-US" sz="1100" dirty="0">
                <a:latin typeface="+mn-lt"/>
              </a:rPr>
              <a:t>Audio – </a:t>
            </a:r>
            <a:r>
              <a:rPr lang="en-US" sz="1100" i="1" dirty="0">
                <a:latin typeface="+mn-lt"/>
              </a:rPr>
              <a:t>Johan </a:t>
            </a:r>
            <a:r>
              <a:rPr lang="en-US" sz="1100" i="1" dirty="0" err="1">
                <a:latin typeface="+mn-lt"/>
              </a:rPr>
              <a:t>Lindroos</a:t>
            </a:r>
            <a:r>
              <a:rPr lang="en-US" sz="1100" i="1" dirty="0">
                <a:latin typeface="+mn-lt"/>
              </a:rPr>
              <a:t>, SVT</a:t>
            </a:r>
          </a:p>
          <a:p>
            <a:pPr>
              <a:defRPr/>
            </a:pPr>
            <a:r>
              <a:rPr lang="en-US" sz="1100" dirty="0">
                <a:latin typeface="+mn-lt"/>
              </a:rPr>
              <a:t>Test</a:t>
            </a:r>
            <a:r>
              <a:rPr lang="en-US" sz="1100" i="1" dirty="0">
                <a:latin typeface="+mn-lt"/>
              </a:rPr>
              <a:t> </a:t>
            </a:r>
            <a:r>
              <a:rPr lang="en-US" sz="1100" dirty="0">
                <a:latin typeface="+mn-lt"/>
              </a:rPr>
              <a:t>– </a:t>
            </a:r>
            <a:r>
              <a:rPr lang="en-US" sz="1100" i="1" dirty="0">
                <a:latin typeface="+mn-lt"/>
              </a:rPr>
              <a:t>Pasi Toiva, </a:t>
            </a:r>
            <a:r>
              <a:rPr lang="en-US" sz="1100" i="1" dirty="0" err="1">
                <a:latin typeface="+mn-lt"/>
              </a:rPr>
              <a:t>Labwise</a:t>
            </a:r>
            <a:endParaRPr lang="en-US" sz="1100" i="1" dirty="0">
              <a:latin typeface="+mn-lt"/>
            </a:endParaRPr>
          </a:p>
          <a:p>
            <a:pPr>
              <a:defRPr/>
            </a:pPr>
            <a:r>
              <a:rPr lang="en-US" sz="1100" dirty="0" err="1">
                <a:latin typeface="+mn-lt"/>
              </a:rPr>
              <a:t>RoO</a:t>
            </a:r>
            <a:r>
              <a:rPr lang="en-US" sz="1100" dirty="0">
                <a:latin typeface="+mn-lt"/>
              </a:rPr>
              <a:t> – </a:t>
            </a:r>
            <a:r>
              <a:rPr lang="en-US" sz="1100" i="1" dirty="0">
                <a:latin typeface="+mn-lt"/>
              </a:rPr>
              <a:t>Des </a:t>
            </a:r>
            <a:r>
              <a:rPr lang="de-DE" sz="1100" i="1" dirty="0">
                <a:latin typeface="+mn-lt"/>
              </a:rPr>
              <a:t>Mac Giolla an Chloig</a:t>
            </a:r>
            <a:r>
              <a:rPr lang="en-US" sz="1100" i="1" dirty="0">
                <a:latin typeface="+mn-lt"/>
              </a:rPr>
              <a:t>, 2rn </a:t>
            </a:r>
          </a:p>
          <a:p>
            <a:pPr>
              <a:defRPr/>
            </a:pPr>
            <a:r>
              <a:rPr lang="en-US" sz="1100" dirty="0">
                <a:latin typeface="+mn-lt"/>
              </a:rPr>
              <a:t>HbbTV/API/PVR – </a:t>
            </a:r>
            <a:r>
              <a:rPr lang="en-US" sz="1100" i="1" dirty="0">
                <a:latin typeface="+mn-lt"/>
              </a:rPr>
              <a:t>Erik Vold, NRK</a:t>
            </a:r>
          </a:p>
          <a:p>
            <a:pPr>
              <a:defRPr/>
            </a:pPr>
            <a:r>
              <a:rPr lang="en-US" sz="1100" dirty="0">
                <a:latin typeface="+mn-lt"/>
              </a:rPr>
              <a:t>EPG/Event exchange metadata – </a:t>
            </a:r>
            <a:r>
              <a:rPr lang="en-US" sz="1100" i="1" dirty="0">
                <a:latin typeface="+mn-lt"/>
              </a:rPr>
              <a:t>Peter M</a:t>
            </a:r>
            <a:r>
              <a:rPr lang="en-US" sz="1100" i="1" dirty="0">
                <a:latin typeface="+mn-lt"/>
                <a:ea typeface="Cambria Math" panose="02040503050406030204" pitchFamily="18" charset="0"/>
              </a:rPr>
              <a:t>ølsted,</a:t>
            </a:r>
            <a:r>
              <a:rPr lang="en-US" sz="1100" i="1" dirty="0">
                <a:latin typeface="+mn-lt"/>
              </a:rPr>
              <a:t> </a:t>
            </a:r>
          </a:p>
          <a:p>
            <a:pPr>
              <a:defRPr/>
            </a:pPr>
            <a:r>
              <a:rPr lang="en-US" sz="1100" dirty="0">
                <a:latin typeface="+mn-lt"/>
              </a:rPr>
              <a:t>Accessibility – </a:t>
            </a:r>
            <a:r>
              <a:rPr lang="en-US" sz="1100" i="1" dirty="0">
                <a:latin typeface="+mn-lt"/>
              </a:rPr>
              <a:t>Peter M</a:t>
            </a:r>
            <a:r>
              <a:rPr lang="en-US" sz="1100" i="1" dirty="0">
                <a:latin typeface="+mn-lt"/>
                <a:ea typeface="Cambria Math" panose="02040503050406030204" pitchFamily="18" charset="0"/>
              </a:rPr>
              <a:t>ølsted</a:t>
            </a:r>
            <a:endParaRPr lang="en-US" sz="1100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pPr>
              <a:defRPr/>
            </a:pPr>
            <a:r>
              <a:rPr lang="en-US" sz="1100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SSU –  Per Tullstedt/NorDig T</a:t>
            </a:r>
          </a:p>
          <a:p>
            <a:pPr>
              <a:defRPr/>
            </a:pPr>
            <a:r>
              <a:rPr lang="en-US" sz="1100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CA/CI+/Sec  –  Per Tullstedt/NorDig T</a:t>
            </a:r>
          </a:p>
          <a:p>
            <a:pPr>
              <a:defRPr/>
            </a:pPr>
            <a:r>
              <a:rPr lang="en-US" sz="1100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Video – Per Tullstedt/NorDig T</a:t>
            </a:r>
            <a:endParaRPr lang="en-US" sz="1100" dirty="0">
              <a:latin typeface="+mn-lt"/>
            </a:endParaRPr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2423592" y="44624"/>
            <a:ext cx="7715200" cy="648072"/>
          </a:xfrm>
        </p:spPr>
        <p:txBody>
          <a:bodyPr/>
          <a:lstStyle/>
          <a:p>
            <a:pPr>
              <a:defRPr/>
            </a:pPr>
            <a:r>
              <a:rPr lang="en-US" b="1" dirty="0"/>
              <a:t>NorDig T </a:t>
            </a:r>
            <a:r>
              <a:rPr lang="en-US" b="1" dirty="0">
                <a:solidFill>
                  <a:schemeClr val="tx1"/>
                </a:solidFill>
              </a:rPr>
              <a:t>- w</a:t>
            </a:r>
            <a:r>
              <a:rPr lang="en-US" sz="2400" b="1" dirty="0">
                <a:solidFill>
                  <a:schemeClr val="tx1"/>
                </a:solidFill>
              </a:rPr>
              <a:t>ork and subgroups</a:t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GB" sz="1400" b="1" dirty="0"/>
              <a:t>     </a:t>
            </a:r>
            <a:r>
              <a:rPr lang="en-US" sz="1400" b="1" dirty="0"/>
              <a:t>    NorDig T meeting 7</a:t>
            </a:r>
            <a:r>
              <a:rPr lang="en-US" sz="1400" b="1" baseline="30000" dirty="0"/>
              <a:t>th</a:t>
            </a:r>
            <a:r>
              <a:rPr lang="en-US" sz="1400" b="1" dirty="0"/>
              <a:t> December 2023 </a:t>
            </a:r>
            <a:endParaRPr lang="en-US" sz="1200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33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1487488" y="34254"/>
            <a:ext cx="9001000" cy="648072"/>
          </a:xfrm>
        </p:spPr>
        <p:txBody>
          <a:bodyPr/>
          <a:lstStyle/>
          <a:p>
            <a:pPr>
              <a:defRPr/>
            </a:pPr>
            <a:r>
              <a:rPr lang="en-GB" b="1" dirty="0"/>
              <a:t>NorDig specification status - </a:t>
            </a:r>
            <a:r>
              <a:rPr lang="en-US" b="1" dirty="0"/>
              <a:t> </a:t>
            </a:r>
            <a:r>
              <a:rPr lang="sv-SE" sz="1800" b="1" dirty="0">
                <a:solidFill>
                  <a:schemeClr val="tx1"/>
                </a:solidFill>
              </a:rPr>
              <a:t>IRD, </a:t>
            </a:r>
            <a:r>
              <a:rPr lang="sv-SE" sz="1800" b="1" dirty="0" err="1">
                <a:solidFill>
                  <a:schemeClr val="tx1"/>
                </a:solidFill>
              </a:rPr>
              <a:t>TestPlan</a:t>
            </a:r>
            <a:r>
              <a:rPr lang="sv-SE" sz="1800" b="1" dirty="0">
                <a:solidFill>
                  <a:schemeClr val="tx1"/>
                </a:solidFill>
              </a:rPr>
              <a:t> and </a:t>
            </a:r>
            <a:r>
              <a:rPr lang="sv-SE" sz="1800" b="1" dirty="0" err="1">
                <a:solidFill>
                  <a:schemeClr val="tx1"/>
                </a:solidFill>
              </a:rPr>
              <a:t>RoO</a:t>
            </a:r>
            <a:r>
              <a:rPr lang="sv-SE" sz="1800" b="1" dirty="0">
                <a:solidFill>
                  <a:schemeClr val="tx1"/>
                </a:solidFill>
              </a:rPr>
              <a:t> </a:t>
            </a:r>
            <a:r>
              <a:rPr lang="sv-SE" sz="1800" b="1" dirty="0" err="1">
                <a:solidFill>
                  <a:schemeClr val="tx1"/>
                </a:solidFill>
              </a:rPr>
              <a:t>specifications</a:t>
            </a:r>
            <a:br>
              <a:rPr lang="en-GB" sz="1800" b="1" dirty="0">
                <a:solidFill>
                  <a:schemeClr val="tx1"/>
                </a:solidFill>
              </a:rPr>
            </a:br>
            <a:r>
              <a:rPr lang="en-US" sz="1400" b="1" dirty="0"/>
              <a:t>     </a:t>
            </a:r>
            <a:endParaRPr lang="en-US" sz="1200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Platshållare för innehåll 1"/>
          <p:cNvSpPr txBox="1">
            <a:spLocks/>
          </p:cNvSpPr>
          <p:nvPr/>
        </p:nvSpPr>
        <p:spPr bwMode="auto">
          <a:xfrm>
            <a:off x="839416" y="855650"/>
            <a:ext cx="10513168" cy="529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b="1" kern="0" dirty="0">
                <a:latin typeface="+mn-lt"/>
              </a:rPr>
              <a:t>Status specifications </a:t>
            </a:r>
            <a:r>
              <a:rPr lang="en-US" sz="1400" kern="0" dirty="0">
                <a:latin typeface="Arial Narrow" panose="020B0606020202030204" pitchFamily="34" charset="0"/>
              </a:rPr>
              <a:t>(</a:t>
            </a:r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latest published </a:t>
            </a:r>
            <a:r>
              <a:rPr lang="en-US" sz="1400" kern="0" dirty="0">
                <a:latin typeface="Arial Narrow" panose="020B0606020202030204" pitchFamily="34" charset="0"/>
              </a:rPr>
              <a:t>and proposal for new updated version)</a:t>
            </a:r>
            <a:endParaRPr lang="en-US" sz="1600" kern="0" dirty="0">
              <a:latin typeface="Arial Narrow" panose="020B0606020202030204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>
                <a:latin typeface="+mn-lt"/>
              </a:rPr>
              <a:t>NorDig Unified IRD specification</a:t>
            </a:r>
            <a:endParaRPr lang="en-US" sz="1600" i="1" kern="0" dirty="0">
              <a:latin typeface="+mn-lt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Latest published: NorDig IRD spec v3.2.1   </a:t>
            </a:r>
            <a:r>
              <a:rPr 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(published </a:t>
            </a:r>
            <a:r>
              <a:rPr lang="en-US" sz="1050" kern="0" dirty="0">
                <a:latin typeface="+mn-lt"/>
              </a:rPr>
              <a:t>Nov 2023</a:t>
            </a:r>
            <a:r>
              <a:rPr 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)</a:t>
            </a:r>
            <a:r>
              <a:rPr lang="en-US" sz="1400" kern="0" dirty="0">
                <a:solidFill>
                  <a:srgbClr val="009900"/>
                </a:solidFill>
                <a:latin typeface="+mn-lt"/>
              </a:rPr>
              <a:t> </a:t>
            </a:r>
          </a:p>
          <a:p>
            <a:pPr marL="1257300" lvl="2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kern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bug/item list, BMP/UTF-8 for Skolt Sami for SI and TTML subtitling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0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>
                <a:latin typeface="+mn-lt"/>
              </a:rPr>
              <a:t>NorDig Test Plan</a:t>
            </a:r>
            <a:endParaRPr lang="en-US" sz="1400" kern="0" dirty="0">
              <a:latin typeface="+mn-lt"/>
            </a:endParaRP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Latest published: NorDig Test Plan v3.2.1  </a:t>
            </a:r>
            <a:r>
              <a:rPr 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(published </a:t>
            </a:r>
            <a:r>
              <a:rPr lang="en-US" sz="1050" kern="0" dirty="0">
                <a:latin typeface="+mn-lt"/>
              </a:rPr>
              <a:t>Nov 2023</a:t>
            </a:r>
            <a:r>
              <a:rPr 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) </a:t>
            </a:r>
          </a:p>
          <a:p>
            <a:pPr marL="1257300" lvl="2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200" kern="0" dirty="0">
                <a:latin typeface="Arial Narrow" panose="020B0606020202030204" pitchFamily="34" charset="0"/>
              </a:rPr>
              <a:t>Debug + update tests for IRD spec changes: </a:t>
            </a:r>
            <a:r>
              <a:rPr lang="en-US" sz="1200" kern="0" dirty="0" err="1">
                <a:latin typeface="Arial Narrow" panose="020B0606020202030204" pitchFamily="34" charset="0"/>
              </a:rPr>
              <a:t>Subtitling+HbbTV</a:t>
            </a:r>
            <a:r>
              <a:rPr lang="en-US" sz="1200" kern="0" dirty="0">
                <a:latin typeface="Arial Narrow" panose="020B0606020202030204" pitchFamily="34" charset="0"/>
              </a:rPr>
              <a:t>: task8:4 &amp; 8:7, </a:t>
            </a:r>
            <a:r>
              <a:rPr lang="en-US" sz="1200" kern="0" dirty="0" err="1">
                <a:latin typeface="Arial Narrow" panose="020B0606020202030204" pitchFamily="34" charset="0"/>
              </a:rPr>
              <a:t>TTMLsubtitling</a:t>
            </a:r>
            <a:r>
              <a:rPr lang="en-US" sz="1200" kern="0" dirty="0">
                <a:latin typeface="Arial Narrow" panose="020B0606020202030204" pitchFamily="34" charset="0"/>
              </a:rPr>
              <a:t>: task 8:15 &amp; new 8:16 and SI BMP/UTF-8: task 13:5 &amp; 13:23</a:t>
            </a:r>
            <a:endParaRPr lang="en-US" sz="1200" kern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400" kern="0" dirty="0">
                <a:latin typeface="+mn-lt"/>
              </a:rPr>
              <a:t>Test streams </a:t>
            </a:r>
            <a:r>
              <a:rPr lang="en-US" sz="1200" kern="0" dirty="0">
                <a:latin typeface="+mn-lt"/>
              </a:rPr>
              <a:t>[NGA/AC-4 + old LTE interference stream]  (looking into a TTML stream)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>
                <a:latin typeface="+mn-lt"/>
              </a:rPr>
              <a:t>NorDig Rules of Operation (</a:t>
            </a:r>
            <a:r>
              <a:rPr lang="en-US" sz="1600" kern="0" dirty="0" err="1">
                <a:latin typeface="+mn-lt"/>
              </a:rPr>
              <a:t>RoO</a:t>
            </a:r>
            <a:r>
              <a:rPr lang="en-US" sz="1600" kern="0" dirty="0">
                <a:latin typeface="+mn-lt"/>
              </a:rPr>
              <a:t>)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Latest published: NorDig </a:t>
            </a:r>
            <a:r>
              <a:rPr lang="en-US" sz="1400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RoO</a:t>
            </a:r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v3.2/3.2.0    </a:t>
            </a:r>
            <a:r>
              <a:rPr 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(published May 2022)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400" b="1" kern="0" dirty="0">
                <a:latin typeface="+mn-lt"/>
              </a:rPr>
              <a:t>Final Draft </a:t>
            </a:r>
            <a:r>
              <a:rPr lang="en-US" sz="1400" kern="0" dirty="0">
                <a:latin typeface="+mn-lt"/>
              </a:rPr>
              <a:t>ready</a:t>
            </a:r>
            <a:r>
              <a:rPr lang="en-US" sz="1400" b="1" kern="0" dirty="0">
                <a:latin typeface="+mn-lt"/>
              </a:rPr>
              <a:t> </a:t>
            </a:r>
            <a:r>
              <a:rPr lang="en-US" sz="1400" kern="0" dirty="0">
                <a:latin typeface="+mn-lt"/>
              </a:rPr>
              <a:t>v3.2.1 minor update </a:t>
            </a:r>
            <a:r>
              <a:rPr lang="en-US" sz="1400" b="1" kern="0" dirty="0">
                <a:solidFill>
                  <a:srgbClr val="009900"/>
                </a:solidFill>
                <a:latin typeface="+mn-lt"/>
              </a:rPr>
              <a:t>– not yet approved by Excom</a:t>
            </a:r>
            <a:endParaRPr lang="en-US" sz="1400" kern="0" dirty="0">
              <a:latin typeface="+mn-lt"/>
            </a:endParaRPr>
          </a:p>
          <a:p>
            <a:pPr marL="1257300" lvl="2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kern="0" dirty="0">
                <a:latin typeface="+mn-lt"/>
              </a:rPr>
              <a:t>6 items in bug/item list, e.g. BMP/UTF-8 for Skolt Sami for SI and TTML subtitling.</a:t>
            </a:r>
          </a:p>
          <a:p>
            <a:pPr marL="1257300" lvl="2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kern="0" dirty="0">
                <a:latin typeface="+mn-lt"/>
              </a:rPr>
              <a:t>Chapter 16.2.1 HbbTV General – chapters very long text split into subchapter.</a:t>
            </a:r>
          </a:p>
          <a:p>
            <a:pPr marL="1257300" lvl="2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kern="0" dirty="0">
                <a:latin typeface="+mn-lt"/>
              </a:rPr>
              <a:t>Chapter 16.2.1 HbbTV </a:t>
            </a:r>
            <a:r>
              <a:rPr lang="en-US" sz="1200" kern="0" dirty="0" err="1">
                <a:latin typeface="+mn-lt"/>
              </a:rPr>
              <a:t>RoO</a:t>
            </a:r>
            <a:r>
              <a:rPr lang="en-US" sz="1200" kern="0" dirty="0">
                <a:latin typeface="+mn-lt"/>
              </a:rPr>
              <a:t> guidelines – </a:t>
            </a:r>
            <a:r>
              <a:rPr lang="en-US" sz="1200" b="1" kern="0" dirty="0">
                <a:solidFill>
                  <a:srgbClr val="009900"/>
                </a:solidFill>
                <a:latin typeface="+mn-lt"/>
              </a:rPr>
              <a:t>disagreement around the HbbTV text </a:t>
            </a:r>
            <a:endParaRPr lang="en-US" sz="1200" kern="0" dirty="0">
              <a:latin typeface="+mn-lt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sz="1000" kern="0" dirty="0">
                <a:latin typeface="+mn-lt"/>
              </a:rPr>
              <a:t> </a:t>
            </a:r>
          </a:p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latin typeface="+mn-lt"/>
              </a:rPr>
              <a:t>NorDig EPG/EIT metadata exchange format 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Latest published:</a:t>
            </a:r>
            <a:r>
              <a:rPr lang="sv-SE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NorDig Metadata Exchange format </a:t>
            </a:r>
            <a:r>
              <a:rPr lang="sv-SE" sz="1400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specification</a:t>
            </a:r>
            <a:r>
              <a:rPr lang="sv-SE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v1.3 </a:t>
            </a:r>
            <a:r>
              <a:rPr lang="sv-SE" sz="1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</a:t>
            </a:r>
            <a:r>
              <a:rPr lang="sv-SE" sz="1200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Oct</a:t>
            </a:r>
            <a:r>
              <a:rPr lang="sv-SE" sz="1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2019), </a:t>
            </a:r>
            <a:r>
              <a:rPr lang="sv-SE" sz="1400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Guidelines</a:t>
            </a:r>
            <a:r>
              <a:rPr lang="sv-SE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v1.4 </a:t>
            </a:r>
            <a:r>
              <a:rPr lang="sv-SE" sz="1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(June 2022), </a:t>
            </a:r>
            <a:r>
              <a:rPr lang="sv-SE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Genre list v1.1, List </a:t>
            </a:r>
            <a:r>
              <a:rPr lang="sv-SE" sz="1400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of</a:t>
            </a:r>
            <a:r>
              <a:rPr lang="sv-SE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EPG/Event metadata in NorDig TVA format v.1.1  </a:t>
            </a:r>
            <a:r>
              <a:rPr lang="sv-SE" sz="1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(Sep 2020) </a:t>
            </a:r>
            <a:r>
              <a:rPr lang="sv-SE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and List </a:t>
            </a:r>
            <a:r>
              <a:rPr lang="sv-SE" sz="1400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of</a:t>
            </a:r>
            <a:r>
              <a:rPr lang="sv-SE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EPG/Event metadata in NorDig TVA format </a:t>
            </a:r>
            <a:r>
              <a:rPr lang="sv-SE" sz="1400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ver</a:t>
            </a:r>
            <a:r>
              <a:rPr lang="sv-SE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 1.1 </a:t>
            </a:r>
            <a:r>
              <a:rPr lang="sv-SE" sz="1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</a:t>
            </a:r>
            <a:r>
              <a:rPr lang="sv-SE" sz="1200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Oct</a:t>
            </a:r>
            <a:r>
              <a:rPr lang="sv-SE" sz="1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2020)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200" kern="0" dirty="0" err="1">
                <a:latin typeface="+mn-lt"/>
              </a:rPr>
              <a:t>Specs</a:t>
            </a:r>
            <a:r>
              <a:rPr lang="sv-SE" sz="1200" kern="0" dirty="0">
                <a:latin typeface="+mn-lt"/>
              </a:rPr>
              <a:t> is </a:t>
            </a:r>
            <a:r>
              <a:rPr lang="sv-SE" sz="1200" kern="0" dirty="0" err="1">
                <a:latin typeface="+mn-lt"/>
              </a:rPr>
              <a:t>up</a:t>
            </a:r>
            <a:r>
              <a:rPr lang="sv-SE" sz="1200" kern="0" dirty="0">
                <a:latin typeface="+mn-lt"/>
              </a:rPr>
              <a:t> to date</a:t>
            </a:r>
            <a:endParaRPr lang="en-US" sz="1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DB3D58-E1AB-7322-3DAC-8DEDEEC31171}"/>
              </a:ext>
            </a:extLst>
          </p:cNvPr>
          <p:cNvSpPr txBox="1"/>
          <p:nvPr/>
        </p:nvSpPr>
        <p:spPr>
          <a:xfrm>
            <a:off x="8394463" y="879104"/>
            <a:ext cx="2177199" cy="46166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sv-SE" sz="800" dirty="0"/>
              <a:t>        IRD – NorDig </a:t>
            </a:r>
            <a:r>
              <a:rPr lang="sv-SE" sz="800" dirty="0" err="1"/>
              <a:t>Unified</a:t>
            </a:r>
            <a:r>
              <a:rPr lang="sv-SE" sz="800" dirty="0"/>
              <a:t> IRD </a:t>
            </a:r>
            <a:r>
              <a:rPr lang="sv-SE" sz="800" dirty="0" err="1"/>
              <a:t>specification</a:t>
            </a:r>
            <a:endParaRPr lang="sv-SE" sz="800" dirty="0"/>
          </a:p>
          <a:p>
            <a:r>
              <a:rPr lang="sv-SE" sz="800" dirty="0" err="1"/>
              <a:t>TestPlan</a:t>
            </a:r>
            <a:r>
              <a:rPr lang="sv-SE" sz="800" dirty="0"/>
              <a:t> – NorDig </a:t>
            </a:r>
            <a:r>
              <a:rPr lang="sv-SE" sz="800" dirty="0" err="1"/>
              <a:t>Unified</a:t>
            </a:r>
            <a:r>
              <a:rPr lang="sv-SE" sz="800" dirty="0"/>
              <a:t> Test Plan</a:t>
            </a:r>
          </a:p>
          <a:p>
            <a:r>
              <a:rPr lang="sv-SE" sz="800" dirty="0"/>
              <a:t>       </a:t>
            </a:r>
            <a:r>
              <a:rPr lang="sv-SE" sz="800" dirty="0" err="1"/>
              <a:t>RoO</a:t>
            </a:r>
            <a:r>
              <a:rPr lang="sv-SE" sz="800" dirty="0"/>
              <a:t> – NorDig </a:t>
            </a:r>
            <a:r>
              <a:rPr lang="sv-SE" sz="800" dirty="0" err="1"/>
              <a:t>Rules</a:t>
            </a:r>
            <a:r>
              <a:rPr lang="sv-SE" sz="800" dirty="0"/>
              <a:t> </a:t>
            </a:r>
            <a:r>
              <a:rPr lang="sv-SE" sz="800" dirty="0" err="1"/>
              <a:t>of</a:t>
            </a:r>
            <a:r>
              <a:rPr lang="sv-SE" sz="800" dirty="0"/>
              <a:t> Operation</a:t>
            </a:r>
          </a:p>
        </p:txBody>
      </p:sp>
    </p:spTree>
    <p:extLst>
      <p:ext uri="{BB962C8B-B14F-4D97-AF65-F5344CB8AC3E}">
        <p14:creationId xmlns:p14="http://schemas.microsoft.com/office/powerpoint/2010/main" val="980546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9DE0F4-E453-B67C-D5C6-C448C2702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NorDig T </a:t>
            </a:r>
            <a:r>
              <a:rPr lang="sv-SE" dirty="0" err="1"/>
              <a:t>working</a:t>
            </a:r>
            <a:r>
              <a:rPr lang="sv-SE" dirty="0"/>
              <a:t> </a:t>
            </a:r>
            <a:r>
              <a:rPr lang="sv-SE" dirty="0" err="1"/>
              <a:t>items</a:t>
            </a:r>
            <a:r>
              <a:rPr lang="sv-SE" dirty="0"/>
              <a:t>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A816C4-583D-E4A4-2C93-4A983A640F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5</a:t>
            </a:fld>
            <a:endParaRPr lang="nb-NO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A1B8C4-A238-70B1-321C-E47903CE3299}"/>
              </a:ext>
            </a:extLst>
          </p:cNvPr>
          <p:cNvSpPr txBox="1"/>
          <p:nvPr/>
        </p:nvSpPr>
        <p:spPr>
          <a:xfrm>
            <a:off x="839416" y="1052736"/>
            <a:ext cx="10315644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Maintain and keep NorDig spec up to date 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(debug, reference list to international spec is up to date etc)</a:t>
            </a:r>
            <a:endParaRPr lang="sv-SE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Monitor DVB, HbbTV and other relevant IRD specs changes and new technologies 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(e.g. DVB-I) </a:t>
            </a:r>
            <a:endParaRPr lang="en-GB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Exchange experience</a:t>
            </a:r>
          </a:p>
          <a:p>
            <a:pPr marL="342900" lvl="0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Accessibility study</a:t>
            </a:r>
          </a:p>
          <a:p>
            <a:pPr marL="342900" lvl="0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EPG group</a:t>
            </a:r>
          </a:p>
          <a:p>
            <a:pPr marL="342900" lvl="0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Specification item list 2023/2024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“current” v3.2.1 – finalise </a:t>
            </a:r>
          </a:p>
          <a:p>
            <a:pPr marL="1257300" lvl="2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NorDig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HbbTV   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Next/future v3.2.2 </a:t>
            </a:r>
          </a:p>
          <a:p>
            <a:pPr marL="1257300" lvl="2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NorDig IRD – nothing new, general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debug&amp;update</a:t>
            </a:r>
            <a:endParaRPr lang="en-GB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7300" lvl="2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NorDig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TestPlan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nothing new, general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debug&amp;update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1257300" lvl="2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NorDig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nothing new, general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debug&amp;update</a:t>
            </a:r>
            <a:endParaRPr lang="en-GB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7300" lvl="2" indent="-342900">
              <a:spcBef>
                <a:spcPts val="600"/>
              </a:spcBef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Candidate; Accessibility related depending on Accessibility study and Excom decision March 2024.</a:t>
            </a:r>
          </a:p>
        </p:txBody>
      </p:sp>
    </p:spTree>
    <p:extLst>
      <p:ext uri="{BB962C8B-B14F-4D97-AF65-F5344CB8AC3E}">
        <p14:creationId xmlns:p14="http://schemas.microsoft.com/office/powerpoint/2010/main" val="2320512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1199456" y="1196753"/>
            <a:ext cx="9577064" cy="5273061"/>
          </a:xfrm>
        </p:spPr>
        <p:txBody>
          <a:bodyPr/>
          <a:lstStyle/>
          <a:p>
            <a:pPr lvl="0">
              <a:buNone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NorDig T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(main group)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meeting calendar 2023:</a:t>
            </a:r>
            <a:endParaRPr lang="sv-SE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NorDig T, #1, Thursday 19th January 2023, webinar, 10:00-12:00 CET 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NorDig T, #2, Friday 24th February 2023, webinar, 10:00-13:00 CET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1600" i="1" dirty="0">
                <a:solidFill>
                  <a:schemeClr val="bg1">
                    <a:lumMod val="50000"/>
                  </a:schemeClr>
                </a:solidFill>
              </a:rPr>
              <a:t>	Informative Excom 9th March 2023  </a:t>
            </a:r>
            <a:endParaRPr lang="sv-SE" sz="1600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NorDig T, #3,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Thursday 30th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March 2023, webinar, 10:00-12:00 CET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NorDig T, #4,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Thursday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May 2023, webinar, 10:00-12:00 CET, 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NorDig T, #5,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Thursday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7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September 2023, webinar, 10:00-12:00 CET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NorDig T, #6,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Thursday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October 2023, webinar, 10:00-12:00 CET  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1600" i="1" dirty="0">
                <a:solidFill>
                  <a:schemeClr val="bg1">
                    <a:lumMod val="50000"/>
                  </a:schemeClr>
                </a:solidFill>
              </a:rPr>
              <a:t>	Informative Excom 19th October 2023 </a:t>
            </a:r>
            <a:endParaRPr lang="sv-SE" sz="1600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NorDig T, #7, Thursday 2nd November 2023, webinar, 10:00-12:00 CET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NorDig T, #8, Thursday 7th December 2023, webinar, 10:00-12:00 CET.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2494344" y="44624"/>
            <a:ext cx="7715200" cy="648072"/>
          </a:xfrm>
        </p:spPr>
        <p:txBody>
          <a:bodyPr/>
          <a:lstStyle/>
          <a:p>
            <a:pPr>
              <a:defRPr/>
            </a:pPr>
            <a:r>
              <a:rPr lang="en-US" b="1" dirty="0"/>
              <a:t>NorDig T - </a:t>
            </a:r>
            <a:r>
              <a:rPr lang="en-US" sz="1800" b="1" dirty="0">
                <a:solidFill>
                  <a:schemeClr val="tx1"/>
                </a:solidFill>
              </a:rPr>
              <a:t>Meeting calendar 2023</a:t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GB" sz="1400" b="1" dirty="0"/>
              <a:t>     </a:t>
            </a:r>
            <a:r>
              <a:rPr lang="en-US" sz="1400" b="1" dirty="0"/>
              <a:t>    </a:t>
            </a:r>
            <a:endParaRPr lang="en-US" sz="1200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>
          <a:xfrm>
            <a:off x="8077200" y="6469814"/>
            <a:ext cx="2133600" cy="268139"/>
          </a:xfrm>
        </p:spPr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2882" y="928614"/>
            <a:ext cx="2442101" cy="183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268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1199456" y="1196753"/>
            <a:ext cx="9577064" cy="5273061"/>
          </a:xfrm>
        </p:spPr>
        <p:txBody>
          <a:bodyPr/>
          <a:lstStyle/>
          <a:p>
            <a:pPr lvl="0">
              <a:buNone/>
            </a:pPr>
            <a:r>
              <a:rPr lang="en-US" sz="900" dirty="0">
                <a:latin typeface="+mn-lt"/>
              </a:rPr>
              <a:t> </a:t>
            </a:r>
            <a:r>
              <a:rPr lang="en-GB" dirty="0">
                <a:latin typeface="+mn-lt"/>
              </a:rPr>
              <a:t>NorDig T </a:t>
            </a:r>
            <a:r>
              <a:rPr lang="en-US" dirty="0">
                <a:latin typeface="+mn-lt"/>
              </a:rPr>
              <a:t>– proposal for</a:t>
            </a:r>
            <a:r>
              <a:rPr lang="en-GB" dirty="0">
                <a:latin typeface="+mn-lt"/>
              </a:rPr>
              <a:t> meeting calendar 2024:</a:t>
            </a:r>
            <a:endParaRPr lang="sv-SE" dirty="0">
              <a:latin typeface="+mn-lt"/>
            </a:endParaRPr>
          </a:p>
          <a:p>
            <a:r>
              <a:rPr lang="en-US" dirty="0"/>
              <a:t>NorDig T, #1, Thursday 18</a:t>
            </a:r>
            <a:r>
              <a:rPr lang="en-US" baseline="30000" dirty="0"/>
              <a:t>th</a:t>
            </a:r>
            <a:r>
              <a:rPr lang="en-US" dirty="0"/>
              <a:t>  January 2024, webinar, 10:00-12:00 CET </a:t>
            </a:r>
            <a:endParaRPr lang="sv-SE" dirty="0"/>
          </a:p>
          <a:p>
            <a:r>
              <a:rPr lang="en-US" dirty="0"/>
              <a:t>NorDig T, #2, Thursday 22</a:t>
            </a:r>
            <a:r>
              <a:rPr lang="en-US" baseline="30000" dirty="0"/>
              <a:t>th</a:t>
            </a:r>
            <a:r>
              <a:rPr lang="en-US" dirty="0"/>
              <a:t> February 2024, webinar, 10:00-13:00 CET</a:t>
            </a:r>
            <a:endParaRPr lang="sv-SE" dirty="0"/>
          </a:p>
          <a:p>
            <a:pPr marL="0" indent="0">
              <a:buNone/>
            </a:pPr>
            <a:r>
              <a:rPr lang="en-GB" sz="1600" i="1" dirty="0">
                <a:solidFill>
                  <a:schemeClr val="bg1">
                    <a:lumMod val="65000"/>
                  </a:schemeClr>
                </a:solidFill>
              </a:rPr>
              <a:t>	Informative Excom 14</a:t>
            </a:r>
            <a:r>
              <a:rPr lang="en-GB" sz="1600" i="1" baseline="30000" dirty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GB" sz="1600" i="1" dirty="0">
                <a:solidFill>
                  <a:schemeClr val="bg1">
                    <a:lumMod val="65000"/>
                  </a:schemeClr>
                </a:solidFill>
              </a:rPr>
              <a:t> March 2024  </a:t>
            </a:r>
            <a:endParaRPr lang="sv-SE" sz="16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/>
              <a:t>NorDig T, #3, </a:t>
            </a:r>
            <a:r>
              <a:rPr lang="en-US" dirty="0"/>
              <a:t>Thursday </a:t>
            </a:r>
            <a:r>
              <a:rPr lang="en-GB" dirty="0"/>
              <a:t>23</a:t>
            </a:r>
            <a:r>
              <a:rPr lang="en-US" baseline="30000" dirty="0" err="1"/>
              <a:t>th</a:t>
            </a:r>
            <a:r>
              <a:rPr lang="en-US" dirty="0"/>
              <a:t> </a:t>
            </a:r>
            <a:r>
              <a:rPr lang="en-GB" dirty="0"/>
              <a:t> May 2024, </a:t>
            </a:r>
            <a:r>
              <a:rPr lang="en-GB" dirty="0" err="1"/>
              <a:t>physical+webinar</a:t>
            </a:r>
            <a:r>
              <a:rPr lang="en-GB" dirty="0"/>
              <a:t>, 10:00-12:00 CET,</a:t>
            </a:r>
            <a:endParaRPr lang="sv-SE" dirty="0"/>
          </a:p>
          <a:p>
            <a:r>
              <a:rPr lang="en-GB" dirty="0"/>
              <a:t>NorDig T, #4, </a:t>
            </a:r>
            <a:r>
              <a:rPr lang="en-US" dirty="0"/>
              <a:t>Thursday 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 September 2024, webinar, 10:00-12:00 CET</a:t>
            </a:r>
            <a:endParaRPr lang="sv-SE" dirty="0"/>
          </a:p>
          <a:p>
            <a:r>
              <a:rPr lang="en-GB" dirty="0"/>
              <a:t>NorDig T, #5, </a:t>
            </a:r>
            <a:r>
              <a:rPr lang="en-US" dirty="0">
                <a:highlight>
                  <a:srgbClr val="FFFF00"/>
                </a:highlight>
              </a:rPr>
              <a:t>Wednesday 2</a:t>
            </a:r>
            <a:r>
              <a:rPr lang="en-US" baseline="30000" dirty="0">
                <a:highlight>
                  <a:srgbClr val="FFFF00"/>
                </a:highlight>
              </a:rPr>
              <a:t>nd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GB" dirty="0">
                <a:highlight>
                  <a:srgbClr val="FFFF00"/>
                </a:highlight>
              </a:rPr>
              <a:t> </a:t>
            </a:r>
            <a:r>
              <a:rPr lang="en-GB" dirty="0"/>
              <a:t>October 2024, webinar, 10:00-12:00 CET  </a:t>
            </a:r>
            <a:endParaRPr lang="sv-SE" dirty="0"/>
          </a:p>
          <a:p>
            <a:pPr marL="0" indent="0">
              <a:buNone/>
            </a:pPr>
            <a:r>
              <a:rPr lang="en-GB" sz="1600" i="1" dirty="0">
                <a:solidFill>
                  <a:schemeClr val="bg1">
                    <a:lumMod val="65000"/>
                  </a:schemeClr>
                </a:solidFill>
              </a:rPr>
              <a:t>	Informative Excom DD October 2024 </a:t>
            </a:r>
            <a:endParaRPr lang="sv-SE" sz="16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/>
              <a:t>NorDig T, #6, Thursday 7</a:t>
            </a:r>
            <a:r>
              <a:rPr lang="en-US" baseline="30000" dirty="0"/>
              <a:t>nd</a:t>
            </a:r>
            <a:r>
              <a:rPr lang="en-US" dirty="0"/>
              <a:t>  November 2024, webinar, 10:00-12:00 CET</a:t>
            </a:r>
            <a:endParaRPr lang="sv-SE" dirty="0"/>
          </a:p>
          <a:p>
            <a:pPr lvl="0"/>
            <a:endParaRPr lang="en-US" sz="1600" dirty="0"/>
          </a:p>
          <a:p>
            <a:pPr lvl="0"/>
            <a:r>
              <a:rPr lang="en-US" dirty="0"/>
              <a:t>Physical?? </a:t>
            </a:r>
            <a:r>
              <a:rPr lang="en-US" sz="1800" dirty="0">
                <a:solidFill>
                  <a:srgbClr val="0070C0"/>
                </a:solidFill>
              </a:rPr>
              <a:t>It was decided that meeting #3 will be hybrid </a:t>
            </a:r>
            <a:r>
              <a:rPr lang="en-US" sz="1800" dirty="0" err="1">
                <a:solidFill>
                  <a:srgbClr val="0070C0"/>
                </a:solidFill>
              </a:rPr>
              <a:t>physical+webinar</a:t>
            </a:r>
            <a:r>
              <a:rPr lang="en-US" sz="1800" dirty="0">
                <a:solidFill>
                  <a:srgbClr val="0070C0"/>
                </a:solidFill>
              </a:rPr>
              <a:t> (</a:t>
            </a:r>
            <a:r>
              <a:rPr lang="en-US" sz="1800" dirty="0" err="1">
                <a:solidFill>
                  <a:srgbClr val="0070C0"/>
                </a:solidFill>
              </a:rPr>
              <a:t>prel</a:t>
            </a:r>
            <a:r>
              <a:rPr lang="en-US" sz="1800" dirty="0">
                <a:solidFill>
                  <a:srgbClr val="0070C0"/>
                </a:solidFill>
              </a:rPr>
              <a:t> Stockholm)</a:t>
            </a:r>
          </a:p>
          <a:p>
            <a:pPr lvl="0"/>
            <a:r>
              <a:rPr lang="en-US" sz="1800" dirty="0">
                <a:solidFill>
                  <a:srgbClr val="0070C0"/>
                </a:solidFill>
              </a:rPr>
              <a:t>Meeting #5 adjusted/moved from 3</a:t>
            </a:r>
            <a:r>
              <a:rPr lang="en-US" sz="1800" baseline="30000" dirty="0">
                <a:solidFill>
                  <a:srgbClr val="0070C0"/>
                </a:solidFill>
              </a:rPr>
              <a:t>rd</a:t>
            </a:r>
            <a:r>
              <a:rPr lang="en-US" sz="1800" dirty="0">
                <a:solidFill>
                  <a:srgbClr val="0070C0"/>
                </a:solidFill>
              </a:rPr>
              <a:t> Oct to 2</a:t>
            </a:r>
            <a:r>
              <a:rPr lang="en-US" sz="1800" baseline="30000" dirty="0">
                <a:solidFill>
                  <a:srgbClr val="0070C0"/>
                </a:solidFill>
              </a:rPr>
              <a:t>nd</a:t>
            </a:r>
            <a:r>
              <a:rPr lang="en-US" sz="1800" dirty="0">
                <a:solidFill>
                  <a:srgbClr val="0070C0"/>
                </a:solidFill>
              </a:rPr>
              <a:t> Oct to avoid public holiday</a:t>
            </a:r>
          </a:p>
          <a:p>
            <a:pPr lvl="0"/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2494344" y="44624"/>
            <a:ext cx="7715200" cy="648072"/>
          </a:xfrm>
        </p:spPr>
        <p:txBody>
          <a:bodyPr/>
          <a:lstStyle/>
          <a:p>
            <a:pPr>
              <a:defRPr/>
            </a:pPr>
            <a:r>
              <a:rPr lang="en-US" b="1" dirty="0"/>
              <a:t>NorDig T - </a:t>
            </a:r>
            <a:r>
              <a:rPr lang="en-US" sz="2000" b="1" u="sng" dirty="0">
                <a:solidFill>
                  <a:schemeClr val="tx1"/>
                </a:solidFill>
              </a:rPr>
              <a:t>PROPOSAL</a:t>
            </a:r>
            <a:r>
              <a:rPr lang="en-US" sz="2000" b="1" dirty="0"/>
              <a:t> for </a:t>
            </a:r>
            <a:r>
              <a:rPr lang="en-US" sz="2000" b="1" dirty="0">
                <a:solidFill>
                  <a:schemeClr val="tx1"/>
                </a:solidFill>
              </a:rPr>
              <a:t>Meeting calendar 2024</a:t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GB" sz="1400" b="1" dirty="0"/>
              <a:t>     </a:t>
            </a:r>
            <a:r>
              <a:rPr lang="en-US" sz="1400" b="1" dirty="0"/>
              <a:t>    NorDig T meeting 7</a:t>
            </a:r>
            <a:r>
              <a:rPr lang="en-US" sz="1400" b="1" baseline="30000" dirty="0"/>
              <a:t>th</a:t>
            </a:r>
            <a:r>
              <a:rPr lang="en-US" sz="1400" b="1" dirty="0"/>
              <a:t> December 2023 </a:t>
            </a:r>
            <a:endParaRPr lang="en-US" sz="1200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>
          <a:xfrm>
            <a:off x="8077200" y="6469814"/>
            <a:ext cx="2133600" cy="268139"/>
          </a:xfrm>
        </p:spPr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4392" y="928614"/>
            <a:ext cx="2250591" cy="168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694505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 utforming">
  <a:themeElements>
    <a:clrScheme name="Standard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 utform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186397</TotalTime>
  <Words>1562</Words>
  <Application>Microsoft Office PowerPoint</Application>
  <PresentationFormat>Widescreen</PresentationFormat>
  <Paragraphs>141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 Narrow</vt:lpstr>
      <vt:lpstr>Arial</vt:lpstr>
      <vt:lpstr>Arial Narrow</vt:lpstr>
      <vt:lpstr>Calibri</vt:lpstr>
      <vt:lpstr>Times New Roman</vt:lpstr>
      <vt:lpstr>Standard utforming</vt:lpstr>
      <vt:lpstr>PowerPoint Presentation</vt:lpstr>
      <vt:lpstr>NorDig T - work and subgroups          NorDig T meeting 7th December 2023 </vt:lpstr>
      <vt:lpstr>NorDig T - work and subgroups          NorDig T meeting 7th December 2023 </vt:lpstr>
      <vt:lpstr>NorDig specification status -  IRD, TestPlan and RoO specifications      </vt:lpstr>
      <vt:lpstr>NorDig T working items 2024</vt:lpstr>
      <vt:lpstr>NorDig T - Meeting calendar 2023          </vt:lpstr>
      <vt:lpstr>NorDig T - PROPOSAL for Meeting calendar 2024          NorDig T meeting 7th December 2023 </vt:lpstr>
    </vt:vector>
  </TitlesOfParts>
  <Company>Telenor 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Message to ExCom</dc:title>
  <dc:creator>Henri Caddeo</dc:creator>
  <cp:lastModifiedBy>Per Tullstedt 1726</cp:lastModifiedBy>
  <cp:revision>1790</cp:revision>
  <cp:lastPrinted>2017-10-03T18:13:30Z</cp:lastPrinted>
  <dcterms:created xsi:type="dcterms:W3CDTF">2007-01-31T19:27:04Z</dcterms:created>
  <dcterms:modified xsi:type="dcterms:W3CDTF">2023-12-07T10:38:27Z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09590d6-57cb-4910-a5a2-af1f3f398100_Enabled">
    <vt:lpwstr>true</vt:lpwstr>
  </property>
  <property fmtid="{D5CDD505-2E9C-101B-9397-08002B2CF9AE}" pid="3" name="MSIP_Label_009590d6-57cb-4910-a5a2-af1f3f398100_SetDate">
    <vt:lpwstr>2021-05-05T06:24:36Z</vt:lpwstr>
  </property>
  <property fmtid="{D5CDD505-2E9C-101B-9397-08002B2CF9AE}" pid="4" name="MSIP_Label_009590d6-57cb-4910-a5a2-af1f3f398100_Method">
    <vt:lpwstr>Privileged</vt:lpwstr>
  </property>
  <property fmtid="{D5CDD505-2E9C-101B-9397-08002B2CF9AE}" pid="5" name="MSIP_Label_009590d6-57cb-4910-a5a2-af1f3f398100_Name">
    <vt:lpwstr>Public</vt:lpwstr>
  </property>
  <property fmtid="{D5CDD505-2E9C-101B-9397-08002B2CF9AE}" pid="6" name="MSIP_Label_009590d6-57cb-4910-a5a2-af1f3f398100_SiteId">
    <vt:lpwstr>39475f2b-e6c8-46aa-92e0-e2b5fba94858</vt:lpwstr>
  </property>
  <property fmtid="{D5CDD505-2E9C-101B-9397-08002B2CF9AE}" pid="7" name="MSIP_Label_009590d6-57cb-4910-a5a2-af1f3f398100_ActionId">
    <vt:lpwstr>f27e3219-3021-4fe0-8336-3f011910eefb</vt:lpwstr>
  </property>
  <property fmtid="{D5CDD505-2E9C-101B-9397-08002B2CF9AE}" pid="8" name="MSIP_Label_009590d6-57cb-4910-a5a2-af1f3f398100_ContentBits">
    <vt:lpwstr>2</vt:lpwstr>
  </property>
  <property fmtid="{D5CDD505-2E9C-101B-9397-08002B2CF9AE}" pid="9" name="ClassificationContentMarkingFooterLocations">
    <vt:lpwstr>Standard utforming:3</vt:lpwstr>
  </property>
  <property fmtid="{D5CDD505-2E9C-101B-9397-08002B2CF9AE}" pid="10" name="ClassificationContentMarkingFooterText">
    <vt:lpwstr>Informationsklass: ÖPPEN</vt:lpwstr>
  </property>
</Properties>
</file>