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5">
  <p:sldMasterIdLst>
    <p:sldMasterId id="2147483648" r:id="rId1"/>
  </p:sldMasterIdLst>
  <p:notesMasterIdLst>
    <p:notesMasterId r:id="rId23"/>
  </p:notesMasterIdLst>
  <p:handoutMasterIdLst>
    <p:handoutMasterId r:id="rId24"/>
  </p:handoutMasterIdLst>
  <p:sldIdLst>
    <p:sldId id="672" r:id="rId2"/>
    <p:sldId id="599" r:id="rId3"/>
    <p:sldId id="724" r:id="rId4"/>
    <p:sldId id="764" r:id="rId5"/>
    <p:sldId id="581" r:id="rId6"/>
    <p:sldId id="643" r:id="rId7"/>
    <p:sldId id="644" r:id="rId8"/>
    <p:sldId id="641" r:id="rId9"/>
    <p:sldId id="655" r:id="rId10"/>
    <p:sldId id="802" r:id="rId11"/>
    <p:sldId id="803" r:id="rId12"/>
    <p:sldId id="804" r:id="rId13"/>
    <p:sldId id="768" r:id="rId14"/>
    <p:sldId id="646" r:id="rId15"/>
    <p:sldId id="765" r:id="rId16"/>
    <p:sldId id="767" r:id="rId17"/>
    <p:sldId id="674" r:id="rId18"/>
    <p:sldId id="807" r:id="rId19"/>
    <p:sldId id="512" r:id="rId20"/>
    <p:sldId id="729" r:id="rId21"/>
    <p:sldId id="808" r:id="rId22"/>
  </p:sldIdLst>
  <p:sldSz cx="9144000" cy="6858000" type="screen4x3"/>
  <p:notesSz cx="6797675" cy="9926638"/>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a:srgbClr val="D2ECB6"/>
    <a:srgbClr val="FFA3A5"/>
    <a:srgbClr val="FFABAD"/>
    <a:srgbClr val="C6E6A2"/>
    <a:srgbClr val="FF5050"/>
    <a:srgbClr val="FF7C80"/>
    <a:srgbClr val="CCCCFF"/>
    <a:srgbClr val="CC99FF"/>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98" autoAdjust="0"/>
    <p:restoredTop sz="92234" autoAdjust="0"/>
  </p:normalViewPr>
  <p:slideViewPr>
    <p:cSldViewPr>
      <p:cViewPr varScale="1">
        <p:scale>
          <a:sx n="102" d="100"/>
          <a:sy n="102" d="100"/>
        </p:scale>
        <p:origin x="258" y="114"/>
      </p:cViewPr>
      <p:guideLst>
        <p:guide orient="horz" pos="2160"/>
        <p:guide pos="2880"/>
      </p:guideLst>
    </p:cSldViewPr>
  </p:slideViewPr>
  <p:outlineViewPr>
    <p:cViewPr>
      <p:scale>
        <a:sx n="33" d="100"/>
        <a:sy n="33" d="100"/>
      </p:scale>
      <p:origin x="48" y="945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33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133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33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EAA92433-1856-4F43-8A08-AD921B5655D2}" type="slidenum">
              <a:rPr lang="nb-NO"/>
              <a:pPr>
                <a:defRPr/>
              </a:pPr>
              <a:t>‹#›</a:t>
            </a:fld>
            <a:endParaRPr lang="nb-NO"/>
          </a:p>
        </p:txBody>
      </p:sp>
    </p:spTree>
    <p:extLst>
      <p:ext uri="{BB962C8B-B14F-4D97-AF65-F5344CB8AC3E}">
        <p14:creationId xmlns:p14="http://schemas.microsoft.com/office/powerpoint/2010/main" val="1532733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229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6148" name="Rectangle 4"/>
          <p:cNvSpPr>
            <a:spLocks noGrp="1" noRot="1" noChangeAspect="1" noChangeArrowheads="1" noTextEdit="1"/>
          </p:cNvSpPr>
          <p:nvPr>
            <p:ph type="sldImg" idx="2"/>
          </p:nvPr>
        </p:nvSpPr>
        <p:spPr bwMode="auto">
          <a:xfrm>
            <a:off x="919163" y="744538"/>
            <a:ext cx="4962525" cy="3722687"/>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79450" y="4716463"/>
            <a:ext cx="5438775" cy="4465637"/>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1229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229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176FCF84-E18E-4863-AF2E-AF6CBF85D626}" type="slidenum">
              <a:rPr lang="nb-NO"/>
              <a:pPr>
                <a:defRPr/>
              </a:pPr>
              <a:t>‹#›</a:t>
            </a:fld>
            <a:endParaRPr lang="nb-NO"/>
          </a:p>
        </p:txBody>
      </p:sp>
    </p:spTree>
    <p:extLst>
      <p:ext uri="{BB962C8B-B14F-4D97-AF65-F5344CB8AC3E}">
        <p14:creationId xmlns:p14="http://schemas.microsoft.com/office/powerpoint/2010/main" val="26474957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685800" y="2130425"/>
            <a:ext cx="7772400" cy="1470025"/>
          </a:xfrm>
        </p:spPr>
        <p:txBody>
          <a:bodyPr/>
          <a:lstStyle>
            <a:lvl1pPr>
              <a:defRPr sz="3600">
                <a:latin typeface="Calibri" pitchFamily="34" charset="0"/>
              </a:defRPr>
            </a:lvl1pPr>
          </a:lstStyle>
          <a:p>
            <a:r>
              <a:rPr lang="nb-NO" dirty="0"/>
              <a:t>Klikk for å redigere tittelstil</a:t>
            </a:r>
          </a:p>
        </p:txBody>
      </p:sp>
      <p:sp>
        <p:nvSpPr>
          <p:cNvPr id="3" name="Undertittel 2"/>
          <p:cNvSpPr>
            <a:spLocks noGrp="1"/>
          </p:cNvSpPr>
          <p:nvPr>
            <p:ph type="subTitle" idx="1"/>
          </p:nvPr>
        </p:nvSpPr>
        <p:spPr>
          <a:xfrm>
            <a:off x="1371600" y="3886200"/>
            <a:ext cx="6400800" cy="1752600"/>
          </a:xfrm>
        </p:spPr>
        <p:txBody>
          <a:bodyPr/>
          <a:lstStyle>
            <a:lvl1pPr marL="0" indent="0" algn="ctr">
              <a:buNone/>
              <a:defRPr sz="240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b-NO"/>
              <a:t>Klikk for å redigere undertittelstil i malen</a:t>
            </a:r>
          </a:p>
        </p:txBody>
      </p:sp>
      <p:sp>
        <p:nvSpPr>
          <p:cNvPr id="4" name="Rectangle 4"/>
          <p:cNvSpPr>
            <a:spLocks noGrp="1" noChangeArrowheads="1"/>
          </p:cNvSpPr>
          <p:nvPr>
            <p:ph type="dt" sz="half" idx="10"/>
          </p:nvPr>
        </p:nvSpPr>
        <p:spPr>
          <a:xfrm>
            <a:off x="457200" y="6453335"/>
            <a:ext cx="2133600" cy="268139"/>
          </a:xfrm>
          <a:ln/>
        </p:spPr>
        <p:txBody>
          <a:bodyPr/>
          <a:lstStyle>
            <a:lvl1pPr>
              <a:defRPr sz="1000"/>
            </a:lvl1pPr>
          </a:lstStyle>
          <a:p>
            <a:pPr>
              <a:defRPr/>
            </a:pPr>
            <a:endParaRPr lang="nb-NO" dirty="0"/>
          </a:p>
        </p:txBody>
      </p:sp>
      <p:sp>
        <p:nvSpPr>
          <p:cNvPr id="5" name="Rectangle 5"/>
          <p:cNvSpPr>
            <a:spLocks noGrp="1" noChangeArrowheads="1"/>
          </p:cNvSpPr>
          <p:nvPr>
            <p:ph type="ftr" sz="quarter" idx="11"/>
          </p:nvPr>
        </p:nvSpPr>
        <p:spPr>
          <a:xfrm>
            <a:off x="3124200" y="6453335"/>
            <a:ext cx="2895600" cy="268139"/>
          </a:xfrm>
          <a:ln/>
        </p:spPr>
        <p:txBody>
          <a:bodyPr/>
          <a:lstStyle>
            <a:lvl1pPr>
              <a:defRPr sz="1000"/>
            </a:lvl1pPr>
          </a:lstStyle>
          <a:p>
            <a:pPr>
              <a:defRPr/>
            </a:pPr>
            <a:endParaRPr lang="nb-NO" dirty="0"/>
          </a:p>
        </p:txBody>
      </p:sp>
      <p:sp>
        <p:nvSpPr>
          <p:cNvPr id="6" name="Rectangle 6"/>
          <p:cNvSpPr>
            <a:spLocks noGrp="1" noChangeArrowheads="1"/>
          </p:cNvSpPr>
          <p:nvPr>
            <p:ph type="sldNum" sz="quarter" idx="12"/>
          </p:nvPr>
        </p:nvSpPr>
        <p:spPr>
          <a:xfrm>
            <a:off x="7956376" y="6453335"/>
            <a:ext cx="730424" cy="268139"/>
          </a:xfrm>
          <a:ln/>
        </p:spPr>
        <p:txBody>
          <a:bodyPr/>
          <a:lstStyle>
            <a:lvl1pPr>
              <a:defRPr sz="1000"/>
            </a:lvl1pPr>
          </a:lstStyle>
          <a:p>
            <a:pPr>
              <a:defRPr/>
            </a:pPr>
            <a:fld id="{8448E413-277E-44FD-9FFC-64B2CB6B3D44}" type="slidenum">
              <a:rPr lang="nb-NO" smtClean="0"/>
              <a:pPr>
                <a:defRPr/>
              </a:pPr>
              <a:t>‹#›</a:t>
            </a:fld>
            <a:endParaRPr lang="nb-NO"/>
          </a:p>
        </p:txBody>
      </p:sp>
      <p:pic>
        <p:nvPicPr>
          <p:cNvPr id="7" name="Picture 8"/>
          <p:cNvPicPr>
            <a:picLocks noChangeAspect="1" noChangeArrowheads="1"/>
          </p:cNvPicPr>
          <p:nvPr userDrawn="1"/>
        </p:nvPicPr>
        <p:blipFill>
          <a:blip r:embed="rId2" cstate="print"/>
          <a:srcRect/>
          <a:stretch>
            <a:fillRect/>
          </a:stretch>
        </p:blipFill>
        <p:spPr bwMode="auto">
          <a:xfrm>
            <a:off x="395536" y="116632"/>
            <a:ext cx="7776864" cy="72008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78CAD0B0-430C-492C-B479-DA0B084581EF}"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38"/>
            <a:ext cx="2057400" cy="5851525"/>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457200" y="274638"/>
            <a:ext cx="6019800" cy="5851525"/>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59AF2481-7338-42A6-9766-AE6726C653D1}" type="slidenum">
              <a:rPr lang="nb-NO"/>
              <a:pPr>
                <a:defRPr/>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457200" y="1268760"/>
            <a:ext cx="8229600" cy="5112568"/>
          </a:xfrm>
        </p:spPr>
        <p:txBody>
          <a:bodyPr/>
          <a:lstStyle>
            <a:lvl1pPr>
              <a:defRPr sz="2000">
                <a:latin typeface="Calibri" pitchFamily="34" charset="0"/>
              </a:defRPr>
            </a:lvl1pPr>
            <a:lvl2pPr>
              <a:defRPr sz="1800">
                <a:latin typeface="Calibri" pitchFamily="34" charset="0"/>
              </a:defRPr>
            </a:lvl2pPr>
            <a:lvl3pPr>
              <a:defRPr sz="1600">
                <a:latin typeface="Calibri" pitchFamily="34" charset="0"/>
              </a:defRPr>
            </a:lvl3pPr>
            <a:lvl4pPr>
              <a:defRPr sz="1400">
                <a:latin typeface="Calibri" pitchFamily="34" charset="0"/>
              </a:defRPr>
            </a:lvl4pPr>
            <a:lvl5pPr>
              <a:defRPr sz="1400">
                <a:latin typeface="Calibri"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pic>
        <p:nvPicPr>
          <p:cNvPr id="7" name="Picture 8"/>
          <p:cNvPicPr>
            <a:picLocks noChangeAspect="1" noChangeArrowheads="1"/>
          </p:cNvPicPr>
          <p:nvPr userDrawn="1"/>
        </p:nvPicPr>
        <p:blipFill>
          <a:blip r:embed="rId2" cstate="print"/>
          <a:srcRect/>
          <a:stretch>
            <a:fillRect/>
          </a:stretch>
        </p:blipFill>
        <p:spPr bwMode="auto">
          <a:xfrm>
            <a:off x="395536" y="116632"/>
            <a:ext cx="8280920" cy="720080"/>
          </a:xfrm>
          <a:prstGeom prst="rect">
            <a:avLst/>
          </a:prstGeom>
          <a:noFill/>
          <a:ln w="9525">
            <a:noFill/>
            <a:miter lim="800000"/>
            <a:headEnd/>
            <a:tailEnd/>
          </a:ln>
        </p:spPr>
      </p:pic>
      <p:sp>
        <p:nvSpPr>
          <p:cNvPr id="8" name="Tittel 1"/>
          <p:cNvSpPr>
            <a:spLocks noGrp="1"/>
          </p:cNvSpPr>
          <p:nvPr>
            <p:ph type="title"/>
          </p:nvPr>
        </p:nvSpPr>
        <p:spPr>
          <a:xfrm>
            <a:off x="2339752" y="130622"/>
            <a:ext cx="6264696" cy="706090"/>
          </a:xfrm>
        </p:spPr>
        <p:txBody>
          <a:bodyPr/>
          <a:lstStyle>
            <a:lvl1pPr algn="l">
              <a:defRPr sz="2400"/>
            </a:lvl1pPr>
          </a:lstStyle>
          <a:p>
            <a:r>
              <a:rPr lang="nb-NO" dirty="0"/>
              <a:t>Klikk for å redigere tittelstil</a:t>
            </a:r>
          </a:p>
        </p:txBody>
      </p:sp>
      <p:sp>
        <p:nvSpPr>
          <p:cNvPr id="10" name="Platshållare för datum 9"/>
          <p:cNvSpPr>
            <a:spLocks noGrp="1"/>
          </p:cNvSpPr>
          <p:nvPr>
            <p:ph type="dt" sz="half" idx="10"/>
          </p:nvPr>
        </p:nvSpPr>
        <p:spPr>
          <a:xfrm>
            <a:off x="457200" y="6453335"/>
            <a:ext cx="2133600" cy="268139"/>
          </a:xfrm>
        </p:spPr>
        <p:txBody>
          <a:bodyPr/>
          <a:lstStyle>
            <a:lvl1pPr>
              <a:defRPr sz="1000"/>
            </a:lvl1pPr>
          </a:lstStyle>
          <a:p>
            <a:pPr>
              <a:defRPr/>
            </a:pPr>
            <a:endParaRPr lang="nb-NO"/>
          </a:p>
        </p:txBody>
      </p:sp>
      <p:sp>
        <p:nvSpPr>
          <p:cNvPr id="11" name="Platshållare för bildnummer 10"/>
          <p:cNvSpPr>
            <a:spLocks noGrp="1"/>
          </p:cNvSpPr>
          <p:nvPr>
            <p:ph type="sldNum" sz="quarter" idx="11"/>
          </p:nvPr>
        </p:nvSpPr>
        <p:spPr>
          <a:xfrm>
            <a:off x="6553200" y="6453335"/>
            <a:ext cx="2133600" cy="268139"/>
          </a:xfrm>
        </p:spPr>
        <p:txBody>
          <a:bodyPr/>
          <a:lstStyle>
            <a:lvl1pPr>
              <a:defRPr sz="1000"/>
            </a:lvl1pPr>
          </a:lstStyle>
          <a:p>
            <a:pPr>
              <a:defRPr/>
            </a:pPr>
            <a:fld id="{CD43E73F-939E-41C0-A51D-E14F15C47D94}" type="slidenum">
              <a:rPr lang="nb-NO" smtClean="0"/>
              <a:pPr>
                <a:defRPr/>
              </a:pPr>
              <a:t>‹#›</a:t>
            </a:fld>
            <a:endParaRPr lang="nb-NO" dirty="0"/>
          </a:p>
        </p:txBody>
      </p:sp>
      <p:sp>
        <p:nvSpPr>
          <p:cNvPr id="12" name="Platshållare för sidfot 11"/>
          <p:cNvSpPr>
            <a:spLocks noGrp="1"/>
          </p:cNvSpPr>
          <p:nvPr>
            <p:ph type="ftr" sz="quarter" idx="12"/>
          </p:nvPr>
        </p:nvSpPr>
        <p:spPr>
          <a:xfrm>
            <a:off x="3124200" y="6453335"/>
            <a:ext cx="2895600" cy="268139"/>
          </a:xfrm>
        </p:spPr>
        <p:txBody>
          <a:bodyPr/>
          <a:lstStyle>
            <a:lvl1pPr>
              <a:defRPr sz="1000"/>
            </a:lvl1pPr>
          </a:lstStyle>
          <a:p>
            <a:pPr>
              <a:defRPr/>
            </a:pPr>
            <a:r>
              <a:rPr lang="nb-NO"/>
              <a:t>NorDig/T 10 February 2007</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0"/>
            <a:ext cx="7772400" cy="1362075"/>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b-NO"/>
              <a:t>Klikk for å redigere tekststiler i malen</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F9C81274-710A-4E52-832F-F617AFE28077}" type="slidenum">
              <a:rPr lang="nb-NO"/>
              <a:pPr>
                <a:defRPr/>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AAC3097E-1200-41B3-8B38-8F142BFF3C8B}" type="slidenum">
              <a:rPr lang="nb-NO"/>
              <a:pPr>
                <a:defRPr/>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Rectangle 4"/>
          <p:cNvSpPr>
            <a:spLocks noGrp="1" noChangeArrowheads="1"/>
          </p:cNvSpPr>
          <p:nvPr>
            <p:ph type="dt" sz="half" idx="10"/>
          </p:nvPr>
        </p:nvSpPr>
        <p:spPr>
          <a:ln/>
        </p:spPr>
        <p:txBody>
          <a:bodyPr/>
          <a:lstStyle>
            <a:lvl1pPr>
              <a:defRPr/>
            </a:lvl1pPr>
          </a:lstStyle>
          <a:p>
            <a:pPr>
              <a:defRPr/>
            </a:pPr>
            <a:endParaRPr lang="nb-NO"/>
          </a:p>
        </p:txBody>
      </p:sp>
      <p:sp>
        <p:nvSpPr>
          <p:cNvPr id="8"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9" name="Rectangle 6"/>
          <p:cNvSpPr>
            <a:spLocks noGrp="1" noChangeArrowheads="1"/>
          </p:cNvSpPr>
          <p:nvPr>
            <p:ph type="sldNum" sz="quarter" idx="12"/>
          </p:nvPr>
        </p:nvSpPr>
        <p:spPr>
          <a:ln/>
        </p:spPr>
        <p:txBody>
          <a:bodyPr/>
          <a:lstStyle>
            <a:lvl1pPr>
              <a:defRPr/>
            </a:lvl1pPr>
          </a:lstStyle>
          <a:p>
            <a:pPr>
              <a:defRPr/>
            </a:pPr>
            <a:fld id="{0FC02AB0-275D-437E-87DD-89525482DCD5}" type="slidenum">
              <a:rPr lang="nb-NO"/>
              <a:pPr>
                <a:defRPr/>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Rectangle 4"/>
          <p:cNvSpPr>
            <a:spLocks noGrp="1" noChangeArrowheads="1"/>
          </p:cNvSpPr>
          <p:nvPr>
            <p:ph type="dt" sz="half" idx="10"/>
          </p:nvPr>
        </p:nvSpPr>
        <p:spPr>
          <a:ln/>
        </p:spPr>
        <p:txBody>
          <a:bodyPr/>
          <a:lstStyle>
            <a:lvl1pPr>
              <a:defRPr/>
            </a:lvl1pPr>
          </a:lstStyle>
          <a:p>
            <a:pPr>
              <a:defRPr/>
            </a:pPr>
            <a:endParaRPr lang="nb-NO"/>
          </a:p>
        </p:txBody>
      </p:sp>
      <p:sp>
        <p:nvSpPr>
          <p:cNvPr id="4"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5" name="Rectangle 6"/>
          <p:cNvSpPr>
            <a:spLocks noGrp="1" noChangeArrowheads="1"/>
          </p:cNvSpPr>
          <p:nvPr>
            <p:ph type="sldNum" sz="quarter" idx="12"/>
          </p:nvPr>
        </p:nvSpPr>
        <p:spPr>
          <a:ln/>
        </p:spPr>
        <p:txBody>
          <a:bodyPr/>
          <a:lstStyle>
            <a:lvl1pPr>
              <a:defRPr/>
            </a:lvl1pPr>
          </a:lstStyle>
          <a:p>
            <a:pPr>
              <a:defRPr/>
            </a:pPr>
            <a:fld id="{34218792-7E2F-4AC3-9DE1-916B1386EB93}" type="slidenum">
              <a:rPr lang="nb-NO"/>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b-NO"/>
          </a:p>
        </p:txBody>
      </p:sp>
      <p:sp>
        <p:nvSpPr>
          <p:cNvPr id="3"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4" name="Rectangle 6"/>
          <p:cNvSpPr>
            <a:spLocks noGrp="1" noChangeArrowheads="1"/>
          </p:cNvSpPr>
          <p:nvPr>
            <p:ph type="sldNum" sz="quarter" idx="12"/>
          </p:nvPr>
        </p:nvSpPr>
        <p:spPr>
          <a:ln/>
        </p:spPr>
        <p:txBody>
          <a:bodyPr/>
          <a:lstStyle>
            <a:lvl1pPr>
              <a:defRPr/>
            </a:lvl1pPr>
          </a:lstStyle>
          <a:p>
            <a:pPr>
              <a:defRPr/>
            </a:pPr>
            <a:fld id="{8C45C692-F0EC-4778-BA56-1CC4A14A8441}" type="slidenum">
              <a:rPr lang="nb-NO"/>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0" y="273050"/>
            <a:ext cx="3008313" cy="1162050"/>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98AA4AFA-28A4-452C-AC20-BFEC41F33A5A}" type="slidenum">
              <a:rPr lang="nb-NO"/>
              <a:pPr>
                <a:defRPr/>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E462513B-5372-41FB-A4C6-100EAA37D4B2}" type="slidenum">
              <a:rPr lang="nb-NO"/>
              <a:pPr>
                <a:defRPr/>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a:t>Klikk for å redigere tittelstil</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nb-NO"/>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r>
              <a:rPr lang="nb-NO"/>
              <a:t>NorDig/T 10 February 2007</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D43E73F-939E-41C0-A51D-E14F15C47D94}" type="slidenum">
              <a:rPr lang="nb-NO"/>
              <a:pPr>
                <a:defRPr/>
              </a:pPr>
              <a:t>‹#›</a:t>
            </a:fld>
            <a:endParaRPr lang="nb-N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nordig.org/?get_group_doc=9/1475226141-NorDigIRDRemoteControl-proposalforupdatev014.docx" TargetMode="External"/><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emf"/><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nordig.org/?get_group_doc=13/1473924156-NorDigRulesofOperation_ver_2.5.doc"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hyperlink" Target="http://nordig.org/?get_group_doc=13/1473953900-NorDig-Unifiedver_2.6_ch3.4.10.6_Terrestrial_Immunity_proposal_800MHz_and_700MHz_LTE_v005.docx" TargetMode="External"/><Relationship Id="rId1" Type="http://schemas.openxmlformats.org/officeDocument/2006/relationships/slideLayout" Target="../slideLayouts/slideLayout2.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Plassholder for lysbildenummer 5"/>
          <p:cNvSpPr>
            <a:spLocks noGrp="1"/>
          </p:cNvSpPr>
          <p:nvPr>
            <p:ph type="sldNum" sz="quarter" idx="12"/>
          </p:nvPr>
        </p:nvSpPr>
        <p:spPr>
          <a:noFill/>
        </p:spPr>
        <p:txBody>
          <a:bodyPr/>
          <a:lstStyle/>
          <a:p>
            <a:fld id="{B0662081-7423-49C5-ACB0-9F37174CD27F}" type="slidenum">
              <a:rPr lang="en-US" smtClean="0"/>
              <a:pPr/>
              <a:t>1</a:t>
            </a:fld>
            <a:endParaRPr lang="en-US" dirty="0"/>
          </a:p>
        </p:txBody>
      </p:sp>
      <p:sp>
        <p:nvSpPr>
          <p:cNvPr id="10" name="Rectangle 2"/>
          <p:cNvSpPr txBox="1">
            <a:spLocks noChangeArrowheads="1"/>
          </p:cNvSpPr>
          <p:nvPr/>
        </p:nvSpPr>
        <p:spPr bwMode="auto">
          <a:xfrm>
            <a:off x="2386013" y="44624"/>
            <a:ext cx="6146427" cy="850900"/>
          </a:xfrm>
          <a:prstGeom prst="rect">
            <a:avLst/>
          </a:prstGeom>
          <a:noFill/>
          <a:ln w="9525">
            <a:noFill/>
            <a:miter lim="800000"/>
            <a:headEnd/>
            <a:tailEnd/>
          </a:ln>
        </p:spPr>
        <p:txBody>
          <a:bodyPr anchor="ctr"/>
          <a:lstStyle/>
          <a:p>
            <a:pPr>
              <a:defRPr/>
            </a:pPr>
            <a:r>
              <a:rPr lang="en-US" sz="2400" b="1" kern="0" dirty="0">
                <a:latin typeface="+mj-lt"/>
                <a:ea typeface="+mj-ea"/>
                <a:cs typeface="+mj-cs"/>
              </a:rPr>
              <a:t>NorDig T report to Excom</a:t>
            </a:r>
          </a:p>
          <a:p>
            <a:pPr>
              <a:defRPr/>
            </a:pPr>
            <a:r>
              <a:rPr lang="en-US" sz="1400" b="1" kern="0" dirty="0">
                <a:latin typeface="+mj-lt"/>
                <a:ea typeface="+mj-ea"/>
                <a:cs typeface="+mj-cs"/>
              </a:rPr>
              <a:t>   NorDig Excom meeting 13</a:t>
            </a:r>
            <a:r>
              <a:rPr lang="en-US" sz="1400" b="1" kern="0" baseline="30000" dirty="0">
                <a:latin typeface="+mj-lt"/>
                <a:ea typeface="+mj-ea"/>
                <a:cs typeface="+mj-cs"/>
              </a:rPr>
              <a:t>th</a:t>
            </a:r>
            <a:r>
              <a:rPr lang="en-US" sz="1400" b="1" kern="0" dirty="0">
                <a:latin typeface="+mj-lt"/>
                <a:ea typeface="+mj-ea"/>
                <a:cs typeface="+mj-cs"/>
              </a:rPr>
              <a:t> October 2016 </a:t>
            </a:r>
            <a:r>
              <a:rPr lang="en-US" sz="1200" b="1" kern="0" dirty="0">
                <a:latin typeface="+mj-lt"/>
                <a:ea typeface="+mj-ea"/>
                <a:cs typeface="+mj-cs"/>
              </a:rPr>
              <a:t>Stockholm, Sweden</a:t>
            </a:r>
          </a:p>
        </p:txBody>
      </p:sp>
      <p:sp>
        <p:nvSpPr>
          <p:cNvPr id="8" name="Content Placeholder 1"/>
          <p:cNvSpPr txBox="1">
            <a:spLocks/>
          </p:cNvSpPr>
          <p:nvPr/>
        </p:nvSpPr>
        <p:spPr bwMode="auto">
          <a:xfrm>
            <a:off x="961256" y="2681537"/>
            <a:ext cx="7571184" cy="41318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sz="2400">
                <a:solidFill>
                  <a:schemeClr val="tx1"/>
                </a:solidFill>
                <a:latin typeface="Calibri" pitchFamily="34" charset="0"/>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algn="l">
              <a:spcBef>
                <a:spcPts val="0"/>
              </a:spcBef>
            </a:pPr>
            <a:r>
              <a:rPr lang="en-US" sz="1100" b="1" kern="0" dirty="0"/>
              <a:t>NorDig Excom Agenda 13</a:t>
            </a:r>
            <a:r>
              <a:rPr lang="en-US" sz="1100" b="1" kern="0" baseline="30000" dirty="0"/>
              <a:t>th</a:t>
            </a:r>
            <a:r>
              <a:rPr lang="en-US" sz="1100" b="1" kern="0" dirty="0"/>
              <a:t> October</a:t>
            </a:r>
            <a:r>
              <a:rPr lang="en-US" sz="1050" b="1" kern="0" dirty="0"/>
              <a:t> 2016</a:t>
            </a:r>
            <a:r>
              <a:rPr lang="en-US" sz="1100" b="1" kern="0" dirty="0"/>
              <a:t>:</a:t>
            </a:r>
          </a:p>
          <a:p>
            <a:pPr lvl="0" algn="l"/>
            <a:r>
              <a:rPr lang="en-US" sz="1000" b="1" dirty="0">
                <a:solidFill>
                  <a:schemeClr val="bg1">
                    <a:lumMod val="75000"/>
                  </a:schemeClr>
                </a:solidFill>
              </a:rPr>
              <a:t>1. Agenda and report from previous meeting</a:t>
            </a:r>
            <a:endParaRPr lang="en-US" sz="1000" dirty="0">
              <a:solidFill>
                <a:schemeClr val="bg1">
                  <a:lumMod val="75000"/>
                </a:schemeClr>
              </a:solidFill>
            </a:endParaRPr>
          </a:p>
          <a:p>
            <a:pPr lvl="0" algn="l"/>
            <a:r>
              <a:rPr lang="en-US" sz="1000" b="1" dirty="0">
                <a:solidFill>
                  <a:schemeClr val="bg1">
                    <a:lumMod val="75000"/>
                  </a:schemeClr>
                </a:solidFill>
              </a:rPr>
              <a:t>2. Organizational matters</a:t>
            </a:r>
            <a:endParaRPr lang="en-US" sz="1000" dirty="0">
              <a:solidFill>
                <a:schemeClr val="bg1">
                  <a:lumMod val="75000"/>
                </a:schemeClr>
              </a:solidFill>
            </a:endParaRPr>
          </a:p>
          <a:p>
            <a:pPr lvl="1" algn="l"/>
            <a:r>
              <a:rPr lang="en-US" sz="1000" dirty="0">
                <a:solidFill>
                  <a:schemeClr val="bg1">
                    <a:lumMod val="75000"/>
                  </a:schemeClr>
                </a:solidFill>
              </a:rPr>
              <a:t>Membership situation</a:t>
            </a:r>
          </a:p>
          <a:p>
            <a:pPr lvl="1" algn="l"/>
            <a:r>
              <a:rPr lang="en-US" sz="1000" dirty="0">
                <a:solidFill>
                  <a:schemeClr val="bg1">
                    <a:lumMod val="75000"/>
                  </a:schemeClr>
                </a:solidFill>
              </a:rPr>
              <a:t>Finance matters</a:t>
            </a:r>
          </a:p>
          <a:p>
            <a:pPr lvl="1" algn="l"/>
            <a:r>
              <a:rPr lang="en-US" sz="1000" dirty="0">
                <a:solidFill>
                  <a:schemeClr val="bg1">
                    <a:lumMod val="75000"/>
                  </a:schemeClr>
                </a:solidFill>
              </a:rPr>
              <a:t>Future Chairman NorDig Excom</a:t>
            </a:r>
          </a:p>
          <a:p>
            <a:pPr lvl="0" algn="l"/>
            <a:r>
              <a:rPr lang="en-US" sz="1200" b="1" dirty="0"/>
              <a:t>3. Report from NorDig/T</a:t>
            </a:r>
            <a:endParaRPr lang="en-US" sz="1200" dirty="0"/>
          </a:p>
          <a:p>
            <a:pPr lvl="1" algn="l"/>
            <a:r>
              <a:rPr lang="en-US" sz="1200" dirty="0"/>
              <a:t>Specification and work status</a:t>
            </a:r>
          </a:p>
          <a:p>
            <a:pPr marL="628650" lvl="1" indent="-171450" algn="l">
              <a:buFont typeface="Arial" panose="020B0604020202020204" pitchFamily="34" charset="0"/>
              <a:buChar char="•"/>
            </a:pPr>
            <a:r>
              <a:rPr lang="en-US" sz="1100" b="1" dirty="0"/>
              <a:t>	</a:t>
            </a:r>
            <a:r>
              <a:rPr lang="en-US" sz="1100" dirty="0"/>
              <a:t>RoO new version waiting approval from Excom</a:t>
            </a:r>
          </a:p>
          <a:p>
            <a:pPr marL="628650" lvl="1" indent="-171450" algn="l">
              <a:buFont typeface="Arial" panose="020B0604020202020204" pitchFamily="34" charset="0"/>
              <a:buChar char="•"/>
            </a:pPr>
            <a:r>
              <a:rPr lang="en-US" sz="1100" dirty="0"/>
              <a:t>	IRD spec update plan</a:t>
            </a:r>
          </a:p>
          <a:p>
            <a:pPr lvl="1" algn="l"/>
            <a:r>
              <a:rPr lang="en-US" sz="1200" dirty="0"/>
              <a:t>Special issues, result HbbTV v2 questionnaire among members </a:t>
            </a:r>
            <a:r>
              <a:rPr lang="en-US" sz="1100" dirty="0"/>
              <a:t>(separate presentation)</a:t>
            </a:r>
          </a:p>
          <a:p>
            <a:pPr lvl="1" algn="l"/>
            <a:r>
              <a:rPr lang="en-US" sz="1200" dirty="0"/>
              <a:t>New NorDig Website design</a:t>
            </a:r>
          </a:p>
          <a:p>
            <a:pPr lvl="1" algn="l"/>
            <a:r>
              <a:rPr lang="en-US" sz="1200" dirty="0"/>
              <a:t>NorDig Liaison letter to DVB </a:t>
            </a:r>
          </a:p>
          <a:p>
            <a:pPr lvl="1" algn="l"/>
            <a:r>
              <a:rPr lang="en-US" sz="1200" dirty="0"/>
              <a:t>Proposal commercial requirements for NorDig HEVC IRD profile </a:t>
            </a:r>
            <a:r>
              <a:rPr lang="en-US" sz="1100" dirty="0"/>
              <a:t>(separate presentation)</a:t>
            </a:r>
          </a:p>
          <a:p>
            <a:pPr lvl="0" algn="l"/>
            <a:r>
              <a:rPr lang="en-US" sz="1000" b="1" dirty="0">
                <a:solidFill>
                  <a:schemeClr val="bg1">
                    <a:lumMod val="75000"/>
                  </a:schemeClr>
                </a:solidFill>
              </a:rPr>
              <a:t>4. Report from Industry</a:t>
            </a:r>
            <a:endParaRPr lang="en-US" sz="1000" dirty="0">
              <a:solidFill>
                <a:schemeClr val="bg1">
                  <a:lumMod val="75000"/>
                </a:schemeClr>
              </a:solidFill>
            </a:endParaRPr>
          </a:p>
          <a:p>
            <a:pPr lvl="1" algn="l"/>
            <a:r>
              <a:rPr lang="en-US" sz="1000" dirty="0">
                <a:solidFill>
                  <a:schemeClr val="bg1">
                    <a:lumMod val="75000"/>
                  </a:schemeClr>
                </a:solidFill>
              </a:rPr>
              <a:t>Report from Nordic Product Manager meeting</a:t>
            </a:r>
          </a:p>
          <a:p>
            <a:pPr lvl="1" algn="l"/>
            <a:r>
              <a:rPr lang="en-US" sz="1000" dirty="0">
                <a:solidFill>
                  <a:schemeClr val="bg1">
                    <a:lumMod val="75000"/>
                  </a:schemeClr>
                </a:solidFill>
              </a:rPr>
              <a:t>Report from industry members</a:t>
            </a:r>
          </a:p>
          <a:p>
            <a:pPr lvl="0" algn="l"/>
            <a:r>
              <a:rPr lang="en-US" sz="1000" b="1" dirty="0">
                <a:solidFill>
                  <a:schemeClr val="bg1">
                    <a:lumMod val="75000"/>
                  </a:schemeClr>
                </a:solidFill>
              </a:rPr>
              <a:t>6. Reports from members, DVB and other organizations</a:t>
            </a:r>
          </a:p>
          <a:p>
            <a:pPr lvl="0" algn="l"/>
            <a:r>
              <a:rPr lang="en-US" sz="1000" b="1" dirty="0">
                <a:solidFill>
                  <a:schemeClr val="bg1">
                    <a:lumMod val="75000"/>
                  </a:schemeClr>
                </a:solidFill>
              </a:rPr>
              <a:t>7. Any other business</a:t>
            </a:r>
            <a:endParaRPr lang="en-US" sz="1000" dirty="0">
              <a:solidFill>
                <a:schemeClr val="bg1">
                  <a:lumMod val="75000"/>
                </a:schemeClr>
              </a:solidFill>
            </a:endParaRPr>
          </a:p>
          <a:p>
            <a:pPr algn="l"/>
            <a:r>
              <a:rPr lang="en-US" sz="1000" b="1" dirty="0">
                <a:solidFill>
                  <a:schemeClr val="bg1">
                    <a:lumMod val="75000"/>
                  </a:schemeClr>
                </a:solidFill>
              </a:rPr>
              <a:t>8. Date and place for the meetings in 2017      </a:t>
            </a:r>
            <a:endParaRPr lang="en-US" sz="1000" dirty="0">
              <a:solidFill>
                <a:srgbClr val="00B050"/>
              </a:solidFill>
            </a:endParaRPr>
          </a:p>
          <a:p>
            <a:pPr lvl="0" algn="l"/>
            <a:r>
              <a:rPr lang="en-US" sz="1000" b="1" dirty="0">
                <a:solidFill>
                  <a:srgbClr val="00B050"/>
                </a:solidFill>
              </a:rPr>
              <a:t>	Green Text: text highlighted for Excom  (waiting Excom decision/approval)</a:t>
            </a:r>
          </a:p>
        </p:txBody>
      </p:sp>
      <p:sp>
        <p:nvSpPr>
          <p:cNvPr id="5" name="TextBox 4"/>
          <p:cNvSpPr txBox="1"/>
          <p:nvPr/>
        </p:nvSpPr>
        <p:spPr>
          <a:xfrm>
            <a:off x="548801" y="2162599"/>
            <a:ext cx="6759504" cy="523220"/>
          </a:xfrm>
          <a:prstGeom prst="rect">
            <a:avLst/>
          </a:prstGeom>
          <a:noFill/>
        </p:spPr>
        <p:txBody>
          <a:bodyPr wrap="square" rtlCol="0">
            <a:spAutoFit/>
          </a:bodyPr>
          <a:lstStyle/>
          <a:p>
            <a:r>
              <a:rPr lang="en-US" sz="2800" dirty="0"/>
              <a:t>Report from NorDig T up to Excom</a:t>
            </a:r>
          </a:p>
        </p:txBody>
      </p:sp>
      <p:sp>
        <p:nvSpPr>
          <p:cNvPr id="6" name="Rectangle 5"/>
          <p:cNvSpPr/>
          <p:nvPr/>
        </p:nvSpPr>
        <p:spPr>
          <a:xfrm>
            <a:off x="1187624" y="897835"/>
            <a:ext cx="6768752" cy="1169551"/>
          </a:xfrm>
          <a:prstGeom prst="rect">
            <a:avLst/>
          </a:prstGeom>
          <a:ln w="19050">
            <a:solidFill>
              <a:srgbClr val="0000FF"/>
            </a:solidFill>
          </a:ln>
        </p:spPr>
        <p:txBody>
          <a:bodyPr wrap="square">
            <a:spAutoFit/>
          </a:bodyPr>
          <a:lstStyle/>
          <a:p>
            <a:r>
              <a:rPr lang="en-US" sz="1200" b="1" i="1" dirty="0">
                <a:solidFill>
                  <a:srgbClr val="0000FF"/>
                </a:solidFill>
              </a:rPr>
              <a:t>Report back from NorDig Excom </a:t>
            </a:r>
          </a:p>
          <a:p>
            <a:r>
              <a:rPr lang="en-US" sz="1200" b="1" i="1" dirty="0">
                <a:solidFill>
                  <a:srgbClr val="0000FF"/>
                </a:solidFill>
              </a:rPr>
              <a:t>Marked as “Excom” in blue text is outcome from this Excom meeting </a:t>
            </a:r>
            <a:r>
              <a:rPr lang="en-US" sz="1000" i="1" dirty="0">
                <a:solidFill>
                  <a:srgbClr val="0000FF"/>
                </a:solidFill>
              </a:rPr>
              <a:t>(decision, comments, tasks, feedback etc)</a:t>
            </a:r>
            <a:endParaRPr lang="en-US" sz="1200" i="1" dirty="0">
              <a:solidFill>
                <a:srgbClr val="0000FF"/>
              </a:solidFill>
            </a:endParaRPr>
          </a:p>
          <a:p>
            <a:pPr marL="0" indent="0">
              <a:buNone/>
            </a:pPr>
            <a:endParaRPr lang="en-US" sz="1200" b="1" i="1" dirty="0">
              <a:solidFill>
                <a:srgbClr val="0000FF"/>
              </a:solidFill>
            </a:endParaRPr>
          </a:p>
          <a:p>
            <a:pPr marL="0" indent="0">
              <a:buNone/>
            </a:pPr>
            <a:r>
              <a:rPr lang="en-US" sz="1200" b="1" i="1" dirty="0">
                <a:solidFill>
                  <a:srgbClr val="0000FF"/>
                </a:solidFill>
              </a:rPr>
              <a:t>NorDig T </a:t>
            </a:r>
            <a:r>
              <a:rPr lang="en-US" sz="1050" b="1" i="1" dirty="0">
                <a:solidFill>
                  <a:srgbClr val="0000FF"/>
                </a:solidFill>
              </a:rPr>
              <a:t>(Per Tullstedt) </a:t>
            </a:r>
            <a:r>
              <a:rPr lang="en-US" sz="1200" b="1" i="1" dirty="0">
                <a:solidFill>
                  <a:srgbClr val="0000FF"/>
                </a:solidFill>
              </a:rPr>
              <a:t>extra report back from NorDig Excom meeting, mainly NorDig T related issues, not the official NorDig Excom report </a:t>
            </a:r>
            <a:r>
              <a:rPr lang="en-US" sz="1000" i="1" dirty="0">
                <a:solidFill>
                  <a:srgbClr val="0000FF"/>
                </a:solidFill>
              </a:rPr>
              <a:t>(which will come from our Excom secretary)</a:t>
            </a:r>
          </a:p>
        </p:txBody>
      </p:sp>
    </p:spTree>
    <p:extLst>
      <p:ext uri="{BB962C8B-B14F-4D97-AF65-F5344CB8AC3E}">
        <p14:creationId xmlns:p14="http://schemas.microsoft.com/office/powerpoint/2010/main" val="22623550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GB" b="1" dirty="0"/>
              <a:t>NorDig T report </a:t>
            </a:r>
            <a:r>
              <a:rPr lang="en-GB" sz="2000" b="1" dirty="0"/>
              <a:t>– </a:t>
            </a:r>
            <a:r>
              <a:rPr lang="en-GB" sz="2000" b="1" dirty="0">
                <a:solidFill>
                  <a:schemeClr val="tx1"/>
                </a:solidFill>
              </a:rPr>
              <a:t>SSU, IRD </a:t>
            </a:r>
            <a:r>
              <a:rPr lang="en-GB" sz="2000" b="1" dirty="0" err="1">
                <a:solidFill>
                  <a:schemeClr val="tx1"/>
                </a:solidFill>
              </a:rPr>
              <a:t>sw</a:t>
            </a:r>
            <a:r>
              <a:rPr lang="en-GB" sz="2000" b="1" dirty="0">
                <a:solidFill>
                  <a:schemeClr val="tx1"/>
                </a:solidFill>
              </a:rPr>
              <a:t> update (1/3)</a:t>
            </a:r>
            <a:r>
              <a:rPr lang="en-GB" b="1" dirty="0">
                <a:solidFill>
                  <a:schemeClr val="tx1"/>
                </a:solidFill>
              </a:rPr>
              <a:t/>
            </a:r>
            <a:br>
              <a:rPr lang="en-GB" b="1" dirty="0">
                <a:solidFill>
                  <a:schemeClr val="tx1"/>
                </a:solidFill>
              </a:rPr>
            </a:br>
            <a:r>
              <a:rPr lang="sv-SE" sz="1400" b="1" dirty="0">
                <a:solidFill>
                  <a:schemeClr val="tx1"/>
                </a:solidFill>
              </a:rPr>
              <a:t>   </a:t>
            </a:r>
            <a:r>
              <a:rPr lang="en-GB" sz="1400" b="1" dirty="0"/>
              <a:t> NorDig Excom meeting 13</a:t>
            </a:r>
            <a:r>
              <a:rPr lang="en-GB" sz="1400" b="1" baseline="30000" dirty="0"/>
              <a:t>th</a:t>
            </a:r>
            <a:r>
              <a:rPr lang="en-GB" sz="1400" b="1" dirty="0"/>
              <a:t> October 2016</a:t>
            </a:r>
            <a:endParaRPr lang="en-GB" sz="1400" dirty="0">
              <a:solidFill>
                <a:schemeClr val="tx1"/>
              </a:solidFill>
            </a:endParaRPr>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10</a:t>
            </a:fld>
            <a:endParaRPr lang="en-GB"/>
          </a:p>
        </p:txBody>
      </p:sp>
      <p:sp>
        <p:nvSpPr>
          <p:cNvPr id="5" name="Title 1"/>
          <p:cNvSpPr txBox="1">
            <a:spLocks/>
          </p:cNvSpPr>
          <p:nvPr/>
        </p:nvSpPr>
        <p:spPr bwMode="auto">
          <a:xfrm>
            <a:off x="755576" y="691161"/>
            <a:ext cx="7776864" cy="77809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GB" kern="0" dirty="0"/>
              <a:t>SSU update of requirements</a:t>
            </a:r>
          </a:p>
        </p:txBody>
      </p:sp>
      <p:sp>
        <p:nvSpPr>
          <p:cNvPr id="8" name="Content Placeholder 2"/>
          <p:cNvSpPr>
            <a:spLocks noGrp="1"/>
          </p:cNvSpPr>
          <p:nvPr>
            <p:ph idx="1"/>
          </p:nvPr>
        </p:nvSpPr>
        <p:spPr>
          <a:xfrm>
            <a:off x="1161474" y="1397250"/>
            <a:ext cx="7853545" cy="4696045"/>
          </a:xfrm>
        </p:spPr>
        <p:txBody>
          <a:bodyPr>
            <a:normAutofit fontScale="92500" lnSpcReduction="10000"/>
          </a:bodyPr>
          <a:lstStyle/>
          <a:p>
            <a:pPr marL="0" indent="0">
              <a:buNone/>
            </a:pPr>
            <a:r>
              <a:rPr lang="en-GB" sz="1600" dirty="0"/>
              <a:t>Plan to update System Software Update (SSU) requirements for Unified IRD spec v2.6</a:t>
            </a:r>
          </a:p>
          <a:p>
            <a:r>
              <a:rPr lang="en-GB" sz="1600" dirty="0"/>
              <a:t>Add of new SSU Notification (as earlier presented to Excom)</a:t>
            </a:r>
          </a:p>
          <a:p>
            <a:pPr lvl="1"/>
            <a:r>
              <a:rPr lang="en-GB" sz="1400" dirty="0"/>
              <a:t>Sending notification message via broadcast chain, reaching all receivers of a model, but actual SW size too big to transmit over classical broadcast networks, instead typical using Internet to download.</a:t>
            </a:r>
          </a:p>
          <a:p>
            <a:pPr lvl="1"/>
            <a:r>
              <a:rPr lang="en-GB" sz="1400" dirty="0"/>
              <a:t>Draft text started (not ready), plan to be ready end November 2016 </a:t>
            </a:r>
          </a:p>
          <a:p>
            <a:pPr lvl="1"/>
            <a:r>
              <a:rPr lang="en-GB" sz="1400" b="1" dirty="0">
                <a:solidFill>
                  <a:srgbClr val="0070C0"/>
                </a:solidFill>
              </a:rPr>
              <a:t>Excom OK</a:t>
            </a:r>
          </a:p>
          <a:p>
            <a:endParaRPr lang="en-GB" sz="1600" dirty="0"/>
          </a:p>
          <a:p>
            <a:pPr marL="0" indent="0">
              <a:buNone/>
            </a:pPr>
            <a:r>
              <a:rPr lang="en-GB" sz="1600" dirty="0"/>
              <a:t>New (Oct 2016)</a:t>
            </a:r>
          </a:p>
          <a:p>
            <a:r>
              <a:rPr lang="en-GB" sz="1600" dirty="0"/>
              <a:t>Industry asking NorDig to open up for new SSU alternative, see next slides </a:t>
            </a:r>
          </a:p>
          <a:p>
            <a:pPr lvl="1"/>
            <a:r>
              <a:rPr lang="en-GB" sz="1400" dirty="0"/>
              <a:t>allow connectable IRD to only rely upon updating via Internet (Over-The-Network)</a:t>
            </a:r>
          </a:p>
          <a:p>
            <a:pPr lvl="1"/>
            <a:r>
              <a:rPr lang="en-GB" sz="1400" dirty="0"/>
              <a:t>Several are positive inside NorDig T but a number of operators are a bit </a:t>
            </a:r>
            <a:r>
              <a:rPr lang="sv-SE" sz="1400" dirty="0" err="1"/>
              <a:t>doubtful</a:t>
            </a:r>
            <a:r>
              <a:rPr lang="sv-SE" sz="1400" dirty="0"/>
              <a:t>/</a:t>
            </a:r>
            <a:r>
              <a:rPr lang="sv-SE" sz="1400" dirty="0" err="1"/>
              <a:t>uncertain</a:t>
            </a:r>
            <a:r>
              <a:rPr lang="en-GB" sz="1400" dirty="0"/>
              <a:t> </a:t>
            </a:r>
          </a:p>
          <a:p>
            <a:pPr lvl="1"/>
            <a:r>
              <a:rPr lang="en-GB" sz="1500" b="1" dirty="0">
                <a:solidFill>
                  <a:srgbClr val="0070C0"/>
                </a:solidFill>
              </a:rPr>
              <a:t>Excom, not agreed, manufactures/industry should give more background/reasons, new presentation next Excom meeting, not </a:t>
            </a:r>
            <a:r>
              <a:rPr lang="en-GB" sz="1500" b="1" dirty="0" err="1">
                <a:solidFill>
                  <a:srgbClr val="0070C0"/>
                </a:solidFill>
              </a:rPr>
              <a:t>incl</a:t>
            </a:r>
            <a:r>
              <a:rPr lang="en-GB" sz="1500" b="1" dirty="0">
                <a:solidFill>
                  <a:srgbClr val="0070C0"/>
                </a:solidFill>
              </a:rPr>
              <a:t> in IRD spec v2.6 maybe in release after that “v3.0” </a:t>
            </a:r>
          </a:p>
          <a:p>
            <a:pPr lvl="1"/>
            <a:endParaRPr lang="en-GB" sz="1400" dirty="0"/>
          </a:p>
          <a:p>
            <a:r>
              <a:rPr lang="en-GB" sz="1600" dirty="0"/>
              <a:t>Clean up/removal old obsolete requirements and text, assumption is that these are likely no longer used for new IRDs : </a:t>
            </a:r>
          </a:p>
          <a:p>
            <a:pPr lvl="1"/>
            <a:r>
              <a:rPr lang="en-GB" sz="1400" dirty="0"/>
              <a:t>telephone descriptor for modem etc. </a:t>
            </a:r>
          </a:p>
          <a:p>
            <a:pPr lvl="1"/>
            <a:r>
              <a:rPr lang="en-GB" sz="1400" dirty="0"/>
              <a:t>update via return channel (update type 2).</a:t>
            </a:r>
          </a:p>
          <a:p>
            <a:pPr lvl="1"/>
            <a:r>
              <a:rPr lang="en-GB" sz="1400" b="1" dirty="0">
                <a:solidFill>
                  <a:srgbClr val="0070C0"/>
                </a:solidFill>
              </a:rPr>
              <a:t>Excom OK  </a:t>
            </a:r>
          </a:p>
        </p:txBody>
      </p:sp>
      <p:sp>
        <p:nvSpPr>
          <p:cNvPr id="9" name="Rectangle 3"/>
          <p:cNvSpPr/>
          <p:nvPr/>
        </p:nvSpPr>
        <p:spPr>
          <a:xfrm>
            <a:off x="0" y="6622354"/>
            <a:ext cx="9036496" cy="261610"/>
          </a:xfrm>
          <a:prstGeom prst="rect">
            <a:avLst/>
          </a:prstGeom>
        </p:spPr>
        <p:txBody>
          <a:bodyPr wrap="square">
            <a:spAutoFit/>
          </a:bodyPr>
          <a:lstStyle/>
          <a:p>
            <a:pPr lvl="1"/>
            <a:r>
              <a:rPr lang="en-GB" sz="1100" dirty="0"/>
              <a:t>IRD’s which do not support OTA search + OTA download shall also support a fall back mechanism such as local download (option 5). </a:t>
            </a:r>
          </a:p>
        </p:txBody>
      </p:sp>
    </p:spTree>
    <p:extLst>
      <p:ext uri="{BB962C8B-B14F-4D97-AF65-F5344CB8AC3E}">
        <p14:creationId xmlns:p14="http://schemas.microsoft.com/office/powerpoint/2010/main" val="531384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GB" b="1" dirty="0"/>
              <a:t>NorDig T report </a:t>
            </a:r>
            <a:r>
              <a:rPr lang="en-GB" sz="2000" b="1" dirty="0"/>
              <a:t>– </a:t>
            </a:r>
            <a:r>
              <a:rPr lang="en-GB" sz="2000" b="1" dirty="0">
                <a:solidFill>
                  <a:schemeClr val="tx1"/>
                </a:solidFill>
              </a:rPr>
              <a:t>SSU (2/3)</a:t>
            </a:r>
            <a:r>
              <a:rPr lang="en-GB" b="1" dirty="0">
                <a:solidFill>
                  <a:schemeClr val="tx1"/>
                </a:solidFill>
              </a:rPr>
              <a:t/>
            </a:r>
            <a:br>
              <a:rPr lang="en-GB" b="1" dirty="0">
                <a:solidFill>
                  <a:schemeClr val="tx1"/>
                </a:solidFill>
              </a:rPr>
            </a:br>
            <a:r>
              <a:rPr lang="sv-SE" sz="1400" b="1" dirty="0">
                <a:solidFill>
                  <a:schemeClr val="tx1"/>
                </a:solidFill>
              </a:rPr>
              <a:t>   </a:t>
            </a:r>
            <a:r>
              <a:rPr lang="en-GB" sz="1400" b="1" dirty="0"/>
              <a:t> NorDig Excom meeting 13</a:t>
            </a:r>
            <a:r>
              <a:rPr lang="en-GB" sz="1400" b="1" baseline="30000" dirty="0"/>
              <a:t>th</a:t>
            </a:r>
            <a:r>
              <a:rPr lang="en-GB" sz="1400" b="1" dirty="0"/>
              <a:t> October 2016</a:t>
            </a:r>
            <a:endParaRPr lang="en-GB" sz="1400" dirty="0">
              <a:solidFill>
                <a:schemeClr val="tx1"/>
              </a:solidFill>
            </a:endParaRPr>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11</a:t>
            </a:fld>
            <a:endParaRPr lang="en-GB"/>
          </a:p>
        </p:txBody>
      </p:sp>
      <p:sp>
        <p:nvSpPr>
          <p:cNvPr id="24" name="Title 1"/>
          <p:cNvSpPr txBox="1">
            <a:spLocks/>
          </p:cNvSpPr>
          <p:nvPr/>
        </p:nvSpPr>
        <p:spPr bwMode="auto">
          <a:xfrm>
            <a:off x="251520" y="2924944"/>
            <a:ext cx="8229600" cy="55733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GB" sz="2000" kern="0" dirty="0"/>
              <a:t>Status today</a:t>
            </a:r>
          </a:p>
        </p:txBody>
      </p:sp>
      <p:sp>
        <p:nvSpPr>
          <p:cNvPr id="25" name="Content Placeholder 6"/>
          <p:cNvSpPr>
            <a:spLocks noGrp="1"/>
          </p:cNvSpPr>
          <p:nvPr>
            <p:ph idx="1"/>
          </p:nvPr>
        </p:nvSpPr>
        <p:spPr>
          <a:xfrm>
            <a:off x="339661" y="3276686"/>
            <a:ext cx="8363272" cy="3581314"/>
          </a:xfrm>
        </p:spPr>
        <p:txBody>
          <a:bodyPr>
            <a:noAutofit/>
          </a:bodyPr>
          <a:lstStyle/>
          <a:p>
            <a:r>
              <a:rPr lang="en-GB" sz="1600" dirty="0"/>
              <a:t>NorDig Unified IRD spec</a:t>
            </a:r>
          </a:p>
          <a:p>
            <a:pPr lvl="1"/>
            <a:r>
              <a:rPr lang="en-GB" sz="1400" dirty="0"/>
              <a:t>NorDig (Unified 2.5.1) mandates support for:</a:t>
            </a:r>
          </a:p>
          <a:p>
            <a:pPr lvl="2"/>
            <a:r>
              <a:rPr lang="en-GB" sz="1200" dirty="0"/>
              <a:t>Complete SSU over OTA (OTA search/SI + OTA download) AND/OR</a:t>
            </a:r>
          </a:p>
          <a:p>
            <a:pPr lvl="2"/>
            <a:r>
              <a:rPr lang="en-GB" sz="1200" dirty="0"/>
              <a:t>OTA search/SI + return channel download (e.g. modem/PSTN/ISDN, now proposed to be removed) </a:t>
            </a:r>
          </a:p>
          <a:p>
            <a:pPr lvl="1"/>
            <a:r>
              <a:rPr lang="en-GB" sz="1400" dirty="0"/>
              <a:t>Operators are not keen on transmitting OTA SSU image sizes &gt;100MB (more precise timeout and similar issues due to restriction in capacity/bitrate for these services, typically max 50-200kbps)</a:t>
            </a:r>
          </a:p>
          <a:p>
            <a:pPr lvl="1"/>
            <a:r>
              <a:rPr lang="en-GB" sz="1400" dirty="0"/>
              <a:t>OTA is not used in reality for iDTV (since ~ 2011/2012)</a:t>
            </a:r>
          </a:p>
          <a:p>
            <a:pPr lvl="2"/>
            <a:r>
              <a:rPr lang="en-GB" sz="1200" dirty="0"/>
              <a:t>Operators still report frequent use for STB/PVR (especially operator branded devices)</a:t>
            </a:r>
          </a:p>
          <a:p>
            <a:pPr lvl="2"/>
            <a:r>
              <a:rPr lang="en-GB" sz="1200" dirty="0"/>
              <a:t>We understand that as more IRDs include connectivity functionality the image size is increasing, hence, in the long term OTA SSU usage will decrease.</a:t>
            </a:r>
            <a:endParaRPr lang="en-GB" dirty="0"/>
          </a:p>
          <a:p>
            <a:r>
              <a:rPr lang="en-GB" sz="1600" dirty="0"/>
              <a:t>DTG D-book spec</a:t>
            </a:r>
          </a:p>
          <a:p>
            <a:pPr lvl="1"/>
            <a:r>
              <a:rPr lang="en-GB" sz="1400" dirty="0"/>
              <a:t>Allows Notifications for image sizes &gt;100MB</a:t>
            </a:r>
          </a:p>
          <a:p>
            <a:pPr lvl="1"/>
            <a:r>
              <a:rPr lang="en-GB" sz="1400" dirty="0"/>
              <a:t>OTA is still mandatory but can be implemented with either </a:t>
            </a:r>
          </a:p>
          <a:p>
            <a:pPr lvl="2"/>
            <a:r>
              <a:rPr lang="en-GB" sz="1200" dirty="0"/>
              <a:t>OTA Notification only (leading to Network and/or USB download) and/or </a:t>
            </a:r>
          </a:p>
          <a:p>
            <a:pPr lvl="2"/>
            <a:r>
              <a:rPr lang="en-GB" sz="1200" dirty="0"/>
              <a:t>Complete SSU over OTA (OTA search/SI + OTA download)</a:t>
            </a:r>
          </a:p>
          <a:p>
            <a:endParaRPr lang="en-GB" sz="1600" dirty="0"/>
          </a:p>
        </p:txBody>
      </p:sp>
      <p:pic>
        <p:nvPicPr>
          <p:cNvPr id="2" name="Bildobjekt 1"/>
          <p:cNvPicPr>
            <a:picLocks noChangeAspect="1"/>
          </p:cNvPicPr>
          <p:nvPr/>
        </p:nvPicPr>
        <p:blipFill>
          <a:blip r:embed="rId2"/>
          <a:stretch>
            <a:fillRect/>
          </a:stretch>
        </p:blipFill>
        <p:spPr>
          <a:xfrm>
            <a:off x="1115616" y="1052736"/>
            <a:ext cx="6192688" cy="2319669"/>
          </a:xfrm>
          <a:prstGeom prst="rect">
            <a:avLst/>
          </a:prstGeom>
        </p:spPr>
      </p:pic>
      <p:sp>
        <p:nvSpPr>
          <p:cNvPr id="31" name="Title 1"/>
          <p:cNvSpPr txBox="1">
            <a:spLocks/>
          </p:cNvSpPr>
          <p:nvPr/>
        </p:nvSpPr>
        <p:spPr bwMode="auto">
          <a:xfrm>
            <a:off x="611560" y="706498"/>
            <a:ext cx="8391878" cy="50432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GB" sz="1400" i="1" kern="0" dirty="0">
                <a:solidFill>
                  <a:schemeClr val="tx1">
                    <a:lumMod val="50000"/>
                    <a:lumOff val="50000"/>
                  </a:schemeClr>
                </a:solidFill>
              </a:rPr>
              <a:t>Complete presentation of SSU alternatives (16 slides) background info </a:t>
            </a:r>
            <a:r>
              <a:rPr lang="en-GB" sz="1400" i="1" kern="0" dirty="0" err="1">
                <a:solidFill>
                  <a:schemeClr val="tx1">
                    <a:lumMod val="50000"/>
                    <a:lumOff val="50000"/>
                  </a:schemeClr>
                </a:solidFill>
              </a:rPr>
              <a:t>etc</a:t>
            </a:r>
            <a:r>
              <a:rPr lang="en-GB" sz="1400" i="1" kern="0" dirty="0">
                <a:solidFill>
                  <a:schemeClr val="tx1">
                    <a:lumMod val="50000"/>
                    <a:lumOff val="50000"/>
                  </a:schemeClr>
                </a:solidFill>
              </a:rPr>
              <a:t> in Annex of this presentation</a:t>
            </a:r>
          </a:p>
        </p:txBody>
      </p:sp>
    </p:spTree>
    <p:extLst>
      <p:ext uri="{BB962C8B-B14F-4D97-AF65-F5344CB8AC3E}">
        <p14:creationId xmlns:p14="http://schemas.microsoft.com/office/powerpoint/2010/main" val="16192934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GB" b="1" dirty="0"/>
              <a:t>NorDig T report </a:t>
            </a:r>
            <a:r>
              <a:rPr lang="en-GB" sz="2000" b="1" dirty="0"/>
              <a:t>– </a:t>
            </a:r>
            <a:r>
              <a:rPr lang="en-GB" sz="2000" b="1" dirty="0">
                <a:solidFill>
                  <a:schemeClr val="tx1"/>
                </a:solidFill>
              </a:rPr>
              <a:t>SSU alternatives (3/3)</a:t>
            </a:r>
            <a:r>
              <a:rPr lang="en-GB" b="1" dirty="0">
                <a:solidFill>
                  <a:schemeClr val="tx1"/>
                </a:solidFill>
              </a:rPr>
              <a:t/>
            </a:r>
            <a:br>
              <a:rPr lang="en-GB" b="1" dirty="0">
                <a:solidFill>
                  <a:schemeClr val="tx1"/>
                </a:solidFill>
              </a:rPr>
            </a:br>
            <a:r>
              <a:rPr lang="sv-SE" sz="1400" b="1" dirty="0">
                <a:solidFill>
                  <a:schemeClr val="tx1"/>
                </a:solidFill>
              </a:rPr>
              <a:t>   </a:t>
            </a:r>
            <a:r>
              <a:rPr lang="en-GB" sz="1400" b="1" dirty="0"/>
              <a:t> NorDig Excom meeting 13</a:t>
            </a:r>
            <a:r>
              <a:rPr lang="en-GB" sz="1400" b="1" baseline="30000" dirty="0"/>
              <a:t>th</a:t>
            </a:r>
            <a:r>
              <a:rPr lang="en-GB" sz="1400" b="1" dirty="0"/>
              <a:t> October 2016</a:t>
            </a:r>
            <a:endParaRPr lang="en-GB" sz="1400" dirty="0">
              <a:solidFill>
                <a:schemeClr val="tx1"/>
              </a:solidFill>
            </a:endParaRPr>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12</a:t>
            </a:fld>
            <a:endParaRPr lang="en-GB"/>
          </a:p>
        </p:txBody>
      </p:sp>
      <p:sp>
        <p:nvSpPr>
          <p:cNvPr id="5" name="Title 1"/>
          <p:cNvSpPr txBox="1">
            <a:spLocks/>
          </p:cNvSpPr>
          <p:nvPr/>
        </p:nvSpPr>
        <p:spPr bwMode="auto">
          <a:xfrm>
            <a:off x="395536" y="706686"/>
            <a:ext cx="8229600" cy="77809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GB" kern="0" dirty="0"/>
              <a:t>Device Manufacturers’ Proposal</a:t>
            </a:r>
          </a:p>
        </p:txBody>
      </p:sp>
      <p:graphicFrame>
        <p:nvGraphicFramePr>
          <p:cNvPr id="7" name="Table 5"/>
          <p:cNvGraphicFramePr>
            <a:graphicFrameLocks noGrp="1"/>
          </p:cNvGraphicFramePr>
          <p:nvPr>
            <p:extLst/>
          </p:nvPr>
        </p:nvGraphicFramePr>
        <p:xfrm>
          <a:off x="673224" y="3434902"/>
          <a:ext cx="8291264" cy="3048000"/>
        </p:xfrm>
        <a:graphic>
          <a:graphicData uri="http://schemas.openxmlformats.org/drawingml/2006/table">
            <a:tbl>
              <a:tblPr firstRow="1" bandRow="1">
                <a:tableStyleId>{21E4AEA4-8DFA-4A89-87EB-49C32662AFE0}</a:tableStyleId>
              </a:tblPr>
              <a:tblGrid>
                <a:gridCol w="469197">
                  <a:extLst>
                    <a:ext uri="{9D8B030D-6E8A-4147-A177-3AD203B41FA5}">
                      <a16:colId xmlns:a16="http://schemas.microsoft.com/office/drawing/2014/main" xmlns="" val="20000"/>
                    </a:ext>
                  </a:extLst>
                </a:gridCol>
                <a:gridCol w="4377866">
                  <a:extLst>
                    <a:ext uri="{9D8B030D-6E8A-4147-A177-3AD203B41FA5}">
                      <a16:colId xmlns:a16="http://schemas.microsoft.com/office/drawing/2014/main" xmlns="" val="20001"/>
                    </a:ext>
                  </a:extLst>
                </a:gridCol>
                <a:gridCol w="1099213">
                  <a:extLst>
                    <a:ext uri="{9D8B030D-6E8A-4147-A177-3AD203B41FA5}">
                      <a16:colId xmlns:a16="http://schemas.microsoft.com/office/drawing/2014/main" xmlns="" val="20002"/>
                    </a:ext>
                  </a:extLst>
                </a:gridCol>
                <a:gridCol w="1172494">
                  <a:extLst>
                    <a:ext uri="{9D8B030D-6E8A-4147-A177-3AD203B41FA5}">
                      <a16:colId xmlns:a16="http://schemas.microsoft.com/office/drawing/2014/main" xmlns="" val="20003"/>
                    </a:ext>
                  </a:extLst>
                </a:gridCol>
                <a:gridCol w="1172494">
                  <a:extLst>
                    <a:ext uri="{9D8B030D-6E8A-4147-A177-3AD203B41FA5}">
                      <a16:colId xmlns:a16="http://schemas.microsoft.com/office/drawing/2014/main" xmlns="" val="20004"/>
                    </a:ext>
                  </a:extLst>
                </a:gridCol>
              </a:tblGrid>
              <a:tr h="370840">
                <a:tc>
                  <a:txBody>
                    <a:bodyPr/>
                    <a:lstStyle/>
                    <a:p>
                      <a:r>
                        <a:rPr lang="en-GB" sz="1600" dirty="0"/>
                        <a:t>#</a:t>
                      </a:r>
                    </a:p>
                  </a:txBody>
                  <a:tcPr/>
                </a:tc>
                <a:tc>
                  <a:txBody>
                    <a:bodyPr/>
                    <a:lstStyle/>
                    <a:p>
                      <a:r>
                        <a:rPr lang="en-GB" sz="1600" dirty="0"/>
                        <a:t>Proposal:</a:t>
                      </a:r>
                    </a:p>
                    <a:p>
                      <a:r>
                        <a:rPr lang="en-GB" sz="1100" dirty="0"/>
                        <a:t>NorDig IRD’s shall implement at least one of the following options</a:t>
                      </a:r>
                    </a:p>
                  </a:txBody>
                  <a:tcPr/>
                </a:tc>
                <a:tc>
                  <a:txBody>
                    <a:bodyPr/>
                    <a:lstStyle/>
                    <a:p>
                      <a:r>
                        <a:rPr lang="en-GB" sz="1200" dirty="0"/>
                        <a:t>Connectable IRD (e.g. hybrid IRD)</a:t>
                      </a:r>
                    </a:p>
                  </a:txBody>
                  <a:tcPr/>
                </a:tc>
                <a:tc>
                  <a:txBody>
                    <a:bodyPr/>
                    <a:lstStyle/>
                    <a:p>
                      <a:r>
                        <a:rPr lang="en-GB" sz="1200" dirty="0"/>
                        <a:t>Non connectable IRD</a:t>
                      </a:r>
                    </a:p>
                  </a:txBody>
                  <a:tcPr/>
                </a:tc>
                <a:tc>
                  <a:txBody>
                    <a:bodyPr/>
                    <a:lstStyle/>
                    <a:p>
                      <a:r>
                        <a:rPr lang="en-GB" sz="1200" dirty="0"/>
                        <a:t>NorDig IRD spec (current)</a:t>
                      </a:r>
                    </a:p>
                  </a:txBody>
                  <a:tcPr/>
                </a:tc>
                <a:extLst>
                  <a:ext uri="{0D108BD9-81ED-4DB2-BD59-A6C34878D82A}">
                    <a16:rowId xmlns:a16="http://schemas.microsoft.com/office/drawing/2014/main" xmlns=""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kern="1200" dirty="0"/>
                        <a:t>1</a:t>
                      </a:r>
                      <a:endParaRPr lang="en-GB" sz="1400" kern="1200" dirty="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OTA search + OTA download </a:t>
                      </a:r>
                    </a:p>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t>(update_type 1 or 2)</a:t>
                      </a:r>
                    </a:p>
                  </a:txBody>
                  <a:tcPr/>
                </a:tc>
                <a:tc>
                  <a:txBody>
                    <a:bodyPr/>
                    <a:lstStyle/>
                    <a:p>
                      <a:r>
                        <a:rPr lang="en-GB" sz="1400" dirty="0"/>
                        <a:t>Option </a:t>
                      </a:r>
                      <a:endParaRPr lang="en-GB" sz="1100" dirty="0">
                        <a:solidFill>
                          <a:srgbClr val="0070C0"/>
                        </a:solidFill>
                      </a:endParaRPr>
                    </a:p>
                  </a:txBody>
                  <a:tcPr/>
                </a:tc>
                <a:tc>
                  <a:txBody>
                    <a:bodyPr/>
                    <a:lstStyle/>
                    <a:p>
                      <a:r>
                        <a:rPr lang="en-GB" sz="1400" dirty="0"/>
                        <a:t>Mandatory</a:t>
                      </a:r>
                    </a:p>
                  </a:txBody>
                  <a:tcPr/>
                </a:tc>
                <a:tc>
                  <a:txBody>
                    <a:bodyPr/>
                    <a:lstStyle/>
                    <a:p>
                      <a:r>
                        <a:rPr lang="en-GB" sz="1200" dirty="0"/>
                        <a:t>Specified</a:t>
                      </a:r>
                    </a:p>
                  </a:txBody>
                  <a:tcPr/>
                </a:tc>
                <a:extLst>
                  <a:ext uri="{0D108BD9-81ED-4DB2-BD59-A6C34878D82A}">
                    <a16:rowId xmlns:a16="http://schemas.microsoft.com/office/drawing/2014/main" xmlns=""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kern="1200" dirty="0"/>
                        <a:t>2</a:t>
                      </a:r>
                      <a:endParaRPr lang="en-GB" sz="1400" kern="1200" dirty="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OTA search + OTN download </a:t>
                      </a:r>
                    </a:p>
                    <a:p>
                      <a:pPr marL="0" marR="0" indent="0" algn="l" defTabSz="914400" rtl="0" eaLnBrk="1" fontAlgn="auto" latinLnBrk="0" hangingPunct="1">
                        <a:lnSpc>
                          <a:spcPct val="100000"/>
                        </a:lnSpc>
                        <a:spcBef>
                          <a:spcPts val="0"/>
                        </a:spcBef>
                        <a:spcAft>
                          <a:spcPts val="0"/>
                        </a:spcAft>
                        <a:buClrTx/>
                        <a:buSzTx/>
                        <a:buFontTx/>
                        <a:buNone/>
                        <a:tabLst/>
                        <a:defRPr/>
                      </a:pPr>
                      <a:r>
                        <a:rPr lang="en-GB" sz="1100" dirty="0"/>
                        <a:t>(update_type 3) </a:t>
                      </a:r>
                      <a:r>
                        <a:rPr lang="en-GB" sz="1050" dirty="0"/>
                        <a:t>very old modem</a:t>
                      </a:r>
                      <a:r>
                        <a:rPr lang="en-GB" sz="1050" baseline="0" dirty="0"/>
                        <a:t> alt,</a:t>
                      </a:r>
                      <a:r>
                        <a:rPr lang="en-GB" sz="1050" dirty="0"/>
                        <a:t> </a:t>
                      </a:r>
                      <a:r>
                        <a:rPr lang="en-GB" sz="1050" b="1" dirty="0">
                          <a:solidFill>
                            <a:srgbClr val="0070C0"/>
                          </a:solidFill>
                        </a:rPr>
                        <a:t>proposed to be removed  </a:t>
                      </a:r>
                    </a:p>
                  </a:txBody>
                  <a:tcPr/>
                </a:tc>
                <a:tc>
                  <a:txBody>
                    <a:bodyPr/>
                    <a:lstStyle/>
                    <a:p>
                      <a:r>
                        <a:rPr lang="en-GB" sz="1400" dirty="0"/>
                        <a:t>Option </a:t>
                      </a:r>
                      <a:r>
                        <a:rPr lang="en-GB" sz="1100" dirty="0">
                          <a:solidFill>
                            <a:srgbClr val="0070C0"/>
                          </a:solidFill>
                        </a:rPr>
                        <a:t>(remove?)</a:t>
                      </a:r>
                    </a:p>
                  </a:txBody>
                  <a:tcPr/>
                </a:tc>
                <a:tc>
                  <a:txBody>
                    <a:bodyPr/>
                    <a:lstStyle/>
                    <a:p>
                      <a:r>
                        <a:rPr lang="en-GB" sz="1400" dirty="0"/>
                        <a:t>N/A</a:t>
                      </a:r>
                    </a:p>
                  </a:txBody>
                  <a:tcPr/>
                </a:tc>
                <a:tc>
                  <a:txBody>
                    <a:bodyPr/>
                    <a:lstStyle/>
                    <a:p>
                      <a:r>
                        <a:rPr lang="en-GB" sz="1200" dirty="0"/>
                        <a:t>Specified but old</a:t>
                      </a:r>
                    </a:p>
                  </a:txBody>
                  <a:tcPr/>
                </a:tc>
                <a:extLst>
                  <a:ext uri="{0D108BD9-81ED-4DB2-BD59-A6C34878D82A}">
                    <a16:rowId xmlns:a16="http://schemas.microsoft.com/office/drawing/2014/main" xmlns=""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OTA Notification </a:t>
                      </a:r>
                      <a:r>
                        <a:rPr lang="en-GB" sz="1100" dirty="0"/>
                        <a:t>(OTA search) </a:t>
                      </a:r>
                      <a:r>
                        <a:rPr lang="en-GB" sz="1400" dirty="0"/>
                        <a:t>+ OTN/local update </a:t>
                      </a:r>
                      <a:r>
                        <a:rPr lang="en-GB" sz="1100" dirty="0"/>
                        <a:t>(update_type 4) SSU via Internet connection</a:t>
                      </a:r>
                      <a:endParaRPr lang="en-GB" sz="1400" dirty="0"/>
                    </a:p>
                  </a:txBody>
                  <a:tcPr/>
                </a:tc>
                <a:tc>
                  <a:txBody>
                    <a:bodyPr/>
                    <a:lstStyle/>
                    <a:p>
                      <a:r>
                        <a:rPr lang="en-GB" sz="1400" dirty="0"/>
                        <a:t>Option</a:t>
                      </a:r>
                    </a:p>
                  </a:txBody>
                  <a:tcPr/>
                </a:tc>
                <a:tc>
                  <a:txBody>
                    <a:bodyPr/>
                    <a:lstStyle/>
                    <a:p>
                      <a:r>
                        <a:rPr lang="en-GB" sz="1400" dirty="0"/>
                        <a:t>N/A</a:t>
                      </a:r>
                    </a:p>
                  </a:txBody>
                  <a:tcPr/>
                </a:tc>
                <a:tc>
                  <a:txBody>
                    <a:bodyPr/>
                    <a:lstStyle/>
                    <a:p>
                      <a:r>
                        <a:rPr lang="en-GB" sz="1200" dirty="0"/>
                        <a:t>Not specified but proposed</a:t>
                      </a:r>
                    </a:p>
                  </a:txBody>
                  <a:tcPr/>
                </a:tc>
                <a:extLst>
                  <a:ext uri="{0D108BD9-81ED-4DB2-BD59-A6C34878D82A}">
                    <a16:rowId xmlns:a16="http://schemas.microsoft.com/office/drawing/2014/main" xmlns=""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OTN search + OTN download</a:t>
                      </a:r>
                    </a:p>
                  </a:txBody>
                  <a:tcPr/>
                </a:tc>
                <a:tc>
                  <a:txBody>
                    <a:bodyPr/>
                    <a:lstStyle/>
                    <a:p>
                      <a:r>
                        <a:rPr lang="en-GB" sz="1400" dirty="0"/>
                        <a:t>Option</a:t>
                      </a:r>
                      <a:r>
                        <a:rPr lang="en-GB" sz="1400" baseline="0" dirty="0"/>
                        <a:t> </a:t>
                      </a:r>
                      <a:r>
                        <a:rPr lang="en-GB" sz="1400" dirty="0"/>
                        <a:t> </a:t>
                      </a:r>
                      <a:r>
                        <a:rPr lang="en-GB" sz="1100" dirty="0"/>
                        <a:t>(Preferred)</a:t>
                      </a:r>
                      <a:endParaRPr lang="en-GB" sz="1400" dirty="0"/>
                    </a:p>
                  </a:txBody>
                  <a:tcPr/>
                </a:tc>
                <a:tc>
                  <a:txBody>
                    <a:bodyPr/>
                    <a:lstStyle/>
                    <a:p>
                      <a:r>
                        <a:rPr lang="en-GB" sz="1400" dirty="0"/>
                        <a:t>N/A</a:t>
                      </a:r>
                    </a:p>
                  </a:txBody>
                  <a:tcPr/>
                </a:tc>
                <a:tc>
                  <a:txBody>
                    <a:bodyPr/>
                    <a:lstStyle/>
                    <a:p>
                      <a:r>
                        <a:rPr lang="en-GB" sz="1200" dirty="0"/>
                        <a:t>Not currently specified</a:t>
                      </a:r>
                      <a:r>
                        <a:rPr lang="en-GB" sz="1200" baseline="0" dirty="0"/>
                        <a:t> </a:t>
                      </a:r>
                      <a:endParaRPr lang="en-GB" sz="1200" dirty="0">
                        <a:solidFill>
                          <a:srgbClr val="00B0F0"/>
                        </a:solidFill>
                      </a:endParaRPr>
                    </a:p>
                  </a:txBody>
                  <a:tcPr/>
                </a:tc>
                <a:extLst>
                  <a:ext uri="{0D108BD9-81ED-4DB2-BD59-A6C34878D82A}">
                    <a16:rowId xmlns:a16="http://schemas.microsoft.com/office/drawing/2014/main" xmlns="" val="1000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Local</a:t>
                      </a:r>
                      <a:r>
                        <a:rPr lang="en-GB" sz="1400" baseline="0" dirty="0"/>
                        <a:t> (e.g. USB</a:t>
                      </a:r>
                      <a:r>
                        <a:rPr lang="en-GB" sz="1400"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t>mandatory</a:t>
                      </a:r>
                      <a:r>
                        <a:rPr lang="en-GB" sz="1200" baseline="0" dirty="0"/>
                        <a:t> for IRDs implementing option #3 and/or #4</a:t>
                      </a:r>
                      <a:endParaRPr lang="en-GB" sz="1200" dirty="0"/>
                    </a:p>
                  </a:txBody>
                  <a:tcPr/>
                </a:tc>
                <a:tc>
                  <a:txBody>
                    <a:bodyPr/>
                    <a:lstStyle/>
                    <a:p>
                      <a:r>
                        <a:rPr lang="en-GB" sz="1400" dirty="0"/>
                        <a:t>Optional</a:t>
                      </a:r>
                    </a:p>
                  </a:txBody>
                  <a:tcPr/>
                </a:tc>
                <a:tc>
                  <a:txBody>
                    <a:bodyPr/>
                    <a:lstStyle/>
                    <a:p>
                      <a:r>
                        <a:rPr lang="en-GB" sz="1400" dirty="0"/>
                        <a:t>Optional</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t>Not/limited specified</a:t>
                      </a:r>
                    </a:p>
                  </a:txBody>
                  <a:tcPr/>
                </a:tc>
                <a:extLst>
                  <a:ext uri="{0D108BD9-81ED-4DB2-BD59-A6C34878D82A}">
                    <a16:rowId xmlns:a16="http://schemas.microsoft.com/office/drawing/2014/main" xmlns="" val="10005"/>
                  </a:ext>
                </a:extLst>
              </a:tr>
            </a:tbl>
          </a:graphicData>
        </a:graphic>
      </p:graphicFrame>
      <p:sp>
        <p:nvSpPr>
          <p:cNvPr id="8" name="Content Placeholder 2"/>
          <p:cNvSpPr>
            <a:spLocks noGrp="1"/>
          </p:cNvSpPr>
          <p:nvPr>
            <p:ph idx="1"/>
          </p:nvPr>
        </p:nvSpPr>
        <p:spPr>
          <a:xfrm>
            <a:off x="437250" y="1323708"/>
            <a:ext cx="8229600" cy="2177300"/>
          </a:xfrm>
        </p:spPr>
        <p:txBody>
          <a:bodyPr>
            <a:normAutofit/>
          </a:bodyPr>
          <a:lstStyle/>
          <a:p>
            <a:r>
              <a:rPr lang="en-GB" sz="1400" dirty="0"/>
              <a:t>All IRDs shall still support Software Update, behaviour still according w NorDig</a:t>
            </a:r>
          </a:p>
          <a:p>
            <a:r>
              <a:rPr lang="en-GB" sz="1400" dirty="0"/>
              <a:t>Proposal is to have different requirements depending on if the IRD support (Internet) connection: connectable IRD and non-connectable IRD.</a:t>
            </a:r>
          </a:p>
          <a:p>
            <a:r>
              <a:rPr lang="en-GB" sz="1400" dirty="0"/>
              <a:t>No longer mandate Over-the-Air SSU for connectable IRDs (allow other options)</a:t>
            </a:r>
          </a:p>
          <a:p>
            <a:r>
              <a:rPr lang="en-GB" sz="1400" dirty="0"/>
              <a:t>Remove option 2, as no one is using this anymore, clean-up of unused options in NorDig (so far no report of anyone using this anymore for new IRDs)</a:t>
            </a:r>
          </a:p>
          <a:p>
            <a:r>
              <a:rPr lang="en-GB" sz="1400" dirty="0"/>
              <a:t>Non-connectable IRD’s no change is proposed</a:t>
            </a:r>
          </a:p>
          <a:p>
            <a:r>
              <a:rPr lang="en-GB" sz="1400" dirty="0"/>
              <a:t>Connectable IRD’s shall be allowed to implement at least one of the following options (#1 to #4):</a:t>
            </a:r>
          </a:p>
        </p:txBody>
      </p:sp>
      <p:sp>
        <p:nvSpPr>
          <p:cNvPr id="9" name="Rectangle 3"/>
          <p:cNvSpPr/>
          <p:nvPr/>
        </p:nvSpPr>
        <p:spPr>
          <a:xfrm>
            <a:off x="0" y="6622354"/>
            <a:ext cx="9036496" cy="261610"/>
          </a:xfrm>
          <a:prstGeom prst="rect">
            <a:avLst/>
          </a:prstGeom>
        </p:spPr>
        <p:txBody>
          <a:bodyPr wrap="square">
            <a:spAutoFit/>
          </a:bodyPr>
          <a:lstStyle/>
          <a:p>
            <a:pPr lvl="1"/>
            <a:r>
              <a:rPr lang="en-GB" sz="1100" dirty="0"/>
              <a:t>IRD’s which do not support OTA search + OTA download shall also support a fall back mechanism such as local download (option 5). </a:t>
            </a:r>
          </a:p>
        </p:txBody>
      </p:sp>
      <p:sp>
        <p:nvSpPr>
          <p:cNvPr id="2" name="textruta 1"/>
          <p:cNvSpPr txBox="1"/>
          <p:nvPr/>
        </p:nvSpPr>
        <p:spPr>
          <a:xfrm>
            <a:off x="51002" y="5517232"/>
            <a:ext cx="607859" cy="369332"/>
          </a:xfrm>
          <a:prstGeom prst="rect">
            <a:avLst/>
          </a:prstGeom>
          <a:noFill/>
        </p:spPr>
        <p:txBody>
          <a:bodyPr wrap="none" rtlCol="0">
            <a:spAutoFit/>
          </a:bodyPr>
          <a:lstStyle/>
          <a:p>
            <a:r>
              <a:rPr lang="sv-SE" dirty="0">
                <a:solidFill>
                  <a:srgbClr val="FF0000"/>
                </a:solidFill>
              </a:rPr>
              <a:t>new</a:t>
            </a:r>
          </a:p>
        </p:txBody>
      </p:sp>
      <p:sp>
        <p:nvSpPr>
          <p:cNvPr id="10" name="textruta 14"/>
          <p:cNvSpPr txBox="1"/>
          <p:nvPr/>
        </p:nvSpPr>
        <p:spPr>
          <a:xfrm rot="20969226">
            <a:off x="6576020" y="2627921"/>
            <a:ext cx="2299055" cy="461665"/>
          </a:xfrm>
          <a:prstGeom prst="rect">
            <a:avLst/>
          </a:prstGeom>
          <a:noFill/>
        </p:spPr>
        <p:txBody>
          <a:bodyPr wrap="square" rtlCol="0">
            <a:spAutoFit/>
          </a:bodyPr>
          <a:lstStyle/>
          <a:p>
            <a:r>
              <a:rPr lang="sv-SE" sz="1200" b="1" dirty="0" smtClean="0">
                <a:solidFill>
                  <a:srgbClr val="0070C0"/>
                </a:solidFill>
              </a:rPr>
              <a:t>Excom: not </a:t>
            </a:r>
            <a:r>
              <a:rPr lang="sv-SE" sz="1200" b="1" dirty="0" err="1" smtClean="0">
                <a:solidFill>
                  <a:srgbClr val="0070C0"/>
                </a:solidFill>
              </a:rPr>
              <a:t>agreed</a:t>
            </a:r>
            <a:r>
              <a:rPr lang="sv-SE" sz="1200" b="1" dirty="0" smtClean="0">
                <a:solidFill>
                  <a:srgbClr val="0070C0"/>
                </a:solidFill>
              </a:rPr>
              <a:t> to </a:t>
            </a:r>
            <a:r>
              <a:rPr lang="sv-SE" sz="1200" b="1" dirty="0" err="1" smtClean="0">
                <a:solidFill>
                  <a:srgbClr val="0070C0"/>
                </a:solidFill>
              </a:rPr>
              <a:t>allow</a:t>
            </a:r>
            <a:r>
              <a:rPr lang="sv-SE" sz="1200" b="1" dirty="0" smtClean="0">
                <a:solidFill>
                  <a:srgbClr val="0070C0"/>
                </a:solidFill>
              </a:rPr>
              <a:t> </a:t>
            </a:r>
          </a:p>
          <a:p>
            <a:r>
              <a:rPr lang="sv-SE" sz="1200" b="1" dirty="0">
                <a:solidFill>
                  <a:srgbClr val="0070C0"/>
                </a:solidFill>
              </a:rPr>
              <a:t> </a:t>
            </a:r>
            <a:r>
              <a:rPr lang="sv-SE" sz="1200" b="1" dirty="0" smtClean="0">
                <a:solidFill>
                  <a:srgbClr val="0070C0"/>
                </a:solidFill>
              </a:rPr>
              <a:t>             </a:t>
            </a:r>
            <a:r>
              <a:rPr lang="sv-SE" sz="1200" b="1" dirty="0" smtClean="0">
                <a:solidFill>
                  <a:srgbClr val="0070C0"/>
                </a:solidFill>
              </a:rPr>
              <a:t>option 4 </a:t>
            </a:r>
            <a:r>
              <a:rPr lang="sv-SE" sz="1200" b="1" dirty="0" err="1" smtClean="0">
                <a:solidFill>
                  <a:srgbClr val="0070C0"/>
                </a:solidFill>
              </a:rPr>
              <a:t>only</a:t>
            </a:r>
            <a:r>
              <a:rPr lang="sv-SE" sz="1200" b="1" dirty="0" smtClean="0">
                <a:solidFill>
                  <a:srgbClr val="0070C0"/>
                </a:solidFill>
              </a:rPr>
              <a:t> </a:t>
            </a:r>
            <a:r>
              <a:rPr lang="sv-SE" sz="1200" b="1" dirty="0" err="1" smtClean="0">
                <a:solidFill>
                  <a:srgbClr val="0070C0"/>
                </a:solidFill>
              </a:rPr>
              <a:t>impl</a:t>
            </a:r>
            <a:endParaRPr lang="sv-SE" sz="1200" b="1" dirty="0">
              <a:solidFill>
                <a:srgbClr val="0070C0"/>
              </a:solidFill>
            </a:endParaRPr>
          </a:p>
        </p:txBody>
      </p:sp>
    </p:spTree>
    <p:extLst>
      <p:ext uri="{BB962C8B-B14F-4D97-AF65-F5344CB8AC3E}">
        <p14:creationId xmlns:p14="http://schemas.microsoft.com/office/powerpoint/2010/main" val="242006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5508104" y="4797152"/>
            <a:ext cx="3446609" cy="1068261"/>
            <a:chOff x="3104685" y="5176338"/>
            <a:chExt cx="5931810" cy="1637038"/>
          </a:xfrm>
        </p:grpSpPr>
        <p:pic>
          <p:nvPicPr>
            <p:cNvPr id="20" name="Picture 19"/>
            <p:cNvPicPr>
              <a:picLocks noChangeAspect="1"/>
            </p:cNvPicPr>
            <p:nvPr/>
          </p:nvPicPr>
          <p:blipFill>
            <a:blip r:embed="rId2"/>
            <a:stretch>
              <a:fillRect/>
            </a:stretch>
          </p:blipFill>
          <p:spPr>
            <a:xfrm>
              <a:off x="6550084" y="5176338"/>
              <a:ext cx="438326" cy="1637038"/>
            </a:xfrm>
            <a:prstGeom prst="rect">
              <a:avLst/>
            </a:prstGeom>
          </p:spPr>
        </p:pic>
        <p:pic>
          <p:nvPicPr>
            <p:cNvPr id="21" name="Picture 20"/>
            <p:cNvPicPr>
              <a:picLocks noChangeAspect="1"/>
            </p:cNvPicPr>
            <p:nvPr/>
          </p:nvPicPr>
          <p:blipFill>
            <a:blip r:embed="rId3"/>
            <a:stretch>
              <a:fillRect/>
            </a:stretch>
          </p:blipFill>
          <p:spPr>
            <a:xfrm>
              <a:off x="4572000" y="5606326"/>
              <a:ext cx="1872208" cy="1165515"/>
            </a:xfrm>
            <a:prstGeom prst="rect">
              <a:avLst/>
            </a:prstGeom>
          </p:spPr>
        </p:pic>
        <p:pic>
          <p:nvPicPr>
            <p:cNvPr id="22" name="Picture 21"/>
            <p:cNvPicPr>
              <a:picLocks noChangeAspect="1"/>
            </p:cNvPicPr>
            <p:nvPr/>
          </p:nvPicPr>
          <p:blipFill>
            <a:blip r:embed="rId4"/>
            <a:stretch>
              <a:fillRect/>
            </a:stretch>
          </p:blipFill>
          <p:spPr>
            <a:xfrm>
              <a:off x="7308302" y="5517231"/>
              <a:ext cx="1728193" cy="1296145"/>
            </a:xfrm>
            <a:prstGeom prst="rect">
              <a:avLst/>
            </a:prstGeom>
          </p:spPr>
        </p:pic>
        <p:pic>
          <p:nvPicPr>
            <p:cNvPr id="23" name="Picture 22"/>
            <p:cNvPicPr>
              <a:picLocks noChangeAspect="1"/>
            </p:cNvPicPr>
            <p:nvPr/>
          </p:nvPicPr>
          <p:blipFill>
            <a:blip r:embed="rId5"/>
            <a:stretch>
              <a:fillRect/>
            </a:stretch>
          </p:blipFill>
          <p:spPr>
            <a:xfrm>
              <a:off x="3104685" y="5780842"/>
              <a:ext cx="1301208" cy="872752"/>
            </a:xfrm>
            <a:prstGeom prst="rect">
              <a:avLst/>
            </a:prstGeom>
          </p:spPr>
        </p:pic>
        <p:pic>
          <p:nvPicPr>
            <p:cNvPr id="24" name="Picture 23"/>
            <p:cNvPicPr>
              <a:picLocks noChangeAspect="1"/>
            </p:cNvPicPr>
            <p:nvPr/>
          </p:nvPicPr>
          <p:blipFill>
            <a:blip r:embed="rId6"/>
            <a:stretch>
              <a:fillRect/>
            </a:stretch>
          </p:blipFill>
          <p:spPr>
            <a:xfrm>
              <a:off x="6991526" y="5229200"/>
              <a:ext cx="460793" cy="1151644"/>
            </a:xfrm>
            <a:prstGeom prst="rect">
              <a:avLst/>
            </a:prstGeom>
          </p:spPr>
        </p:pic>
      </p:grpSp>
      <p:pic>
        <p:nvPicPr>
          <p:cNvPr id="25" name="Picture 24"/>
          <p:cNvPicPr>
            <a:picLocks noChangeAspect="1"/>
          </p:cNvPicPr>
          <p:nvPr/>
        </p:nvPicPr>
        <p:blipFill>
          <a:blip r:embed="rId7"/>
          <a:stretch>
            <a:fillRect/>
          </a:stretch>
        </p:blipFill>
        <p:spPr>
          <a:xfrm>
            <a:off x="189287" y="5047990"/>
            <a:ext cx="2654522" cy="1765386"/>
          </a:xfrm>
          <a:prstGeom prst="rect">
            <a:avLst/>
          </a:prstGeom>
        </p:spPr>
      </p:pic>
      <p:sp>
        <p:nvSpPr>
          <p:cNvPr id="26" name="Content Placeholder 4"/>
          <p:cNvSpPr txBox="1">
            <a:spLocks/>
          </p:cNvSpPr>
          <p:nvPr/>
        </p:nvSpPr>
        <p:spPr bwMode="auto">
          <a:xfrm>
            <a:off x="2679131" y="5617299"/>
            <a:ext cx="5585938" cy="12194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har char="–"/>
              <a:defRPr sz="1800">
                <a:solidFill>
                  <a:schemeClr val="tx1"/>
                </a:solidFill>
                <a:latin typeface="Calibri" pitchFamily="34" charset="0"/>
              </a:defRPr>
            </a:lvl2pPr>
            <a:lvl3pPr marL="1143000" indent="-228600" algn="l" rtl="0" eaLnBrk="0" fontAlgn="base" hangingPunct="0">
              <a:spcBef>
                <a:spcPct val="20000"/>
              </a:spcBef>
              <a:spcAft>
                <a:spcPct val="0"/>
              </a:spcAft>
              <a:buChar char="•"/>
              <a:defRPr sz="1600">
                <a:solidFill>
                  <a:schemeClr val="tx1"/>
                </a:solidFill>
                <a:latin typeface="Calibri" pitchFamily="34" charset="0"/>
              </a:defRPr>
            </a:lvl3pPr>
            <a:lvl4pPr marL="1600200" indent="-228600" algn="l" rtl="0" eaLnBrk="0" fontAlgn="base" hangingPunct="0">
              <a:spcBef>
                <a:spcPct val="20000"/>
              </a:spcBef>
              <a:spcAft>
                <a:spcPct val="0"/>
              </a:spcAft>
              <a:buChar char="–"/>
              <a:defRPr sz="1400">
                <a:solidFill>
                  <a:schemeClr val="tx1"/>
                </a:solidFill>
                <a:latin typeface="Calibri" pitchFamily="34" charset="0"/>
              </a:defRPr>
            </a:lvl4pPr>
            <a:lvl5pPr marL="2057400" indent="-228600" algn="l" rtl="0" eaLnBrk="0" fontAlgn="base" hangingPunct="0">
              <a:spcBef>
                <a:spcPct val="20000"/>
              </a:spcBef>
              <a:spcAft>
                <a:spcPct val="0"/>
              </a:spcAft>
              <a:buChar char="»"/>
              <a:defRPr sz="140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000" kern="0" dirty="0">
                <a:solidFill>
                  <a:schemeClr val="bg1">
                    <a:lumMod val="65000"/>
                  </a:schemeClr>
                </a:solidFill>
              </a:rPr>
              <a:t>Background Remote Control (RC)</a:t>
            </a:r>
          </a:p>
          <a:p>
            <a:r>
              <a:rPr lang="en-US" sz="1000" kern="0" dirty="0">
                <a:solidFill>
                  <a:schemeClr val="bg1">
                    <a:lumMod val="65000"/>
                  </a:schemeClr>
                </a:solidFill>
              </a:rPr>
              <a:t>Review Remote Control (very old text 1997/1998, some text unclear, update recommended):</a:t>
            </a:r>
          </a:p>
          <a:p>
            <a:pPr lvl="1"/>
            <a:r>
              <a:rPr lang="en-US" sz="1000" kern="0" dirty="0">
                <a:solidFill>
                  <a:schemeClr val="bg1">
                    <a:lumMod val="65000"/>
                  </a:schemeClr>
                </a:solidFill>
              </a:rPr>
              <a:t>Accessibility, to make it easier for these viewer to access these settings. </a:t>
            </a:r>
          </a:p>
          <a:p>
            <a:pPr lvl="1"/>
            <a:r>
              <a:rPr lang="en-US" sz="1000" kern="0" dirty="0">
                <a:solidFill>
                  <a:schemeClr val="bg1">
                    <a:lumMod val="65000"/>
                  </a:schemeClr>
                </a:solidFill>
              </a:rPr>
              <a:t>Requirements today for physical keys (arrows, numeric, OK etc…).</a:t>
            </a:r>
          </a:p>
          <a:p>
            <a:r>
              <a:rPr lang="en-US" sz="1000" kern="0" dirty="0">
                <a:solidFill>
                  <a:schemeClr val="bg1">
                    <a:lumMod val="65000"/>
                  </a:schemeClr>
                </a:solidFill>
              </a:rPr>
              <a:t>NorDig Excom Feb 2016: propose new up to date RC requirement and that is based on functions instead of mandating keys</a:t>
            </a:r>
          </a:p>
        </p:txBody>
      </p:sp>
      <p:sp>
        <p:nvSpPr>
          <p:cNvPr id="3" name="Rubrik 2"/>
          <p:cNvSpPr>
            <a:spLocks noGrp="1"/>
          </p:cNvSpPr>
          <p:nvPr>
            <p:ph type="title"/>
          </p:nvPr>
        </p:nvSpPr>
        <p:spPr/>
        <p:txBody>
          <a:bodyPr/>
          <a:lstStyle/>
          <a:p>
            <a:r>
              <a:rPr lang="en-US" b="1" dirty="0"/>
              <a:t>NorDig T report -  </a:t>
            </a:r>
            <a:r>
              <a:rPr lang="en-US" sz="1800" b="1" dirty="0"/>
              <a:t>IRD: Remote Control (RC)</a:t>
            </a:r>
            <a:r>
              <a:rPr lang="en-US" b="1" dirty="0"/>
              <a:t/>
            </a:r>
            <a:br>
              <a:rPr lang="en-US" b="1" dirty="0"/>
            </a:br>
            <a:r>
              <a:rPr lang="sv-SE" sz="1400" b="1" dirty="0">
                <a:solidFill>
                  <a:schemeClr val="tx1"/>
                </a:solidFill>
              </a:rPr>
              <a:t>   </a:t>
            </a:r>
            <a:r>
              <a:rPr lang="en-GB" sz="1400" b="1" dirty="0"/>
              <a:t> NorDig Excom meeting 13</a:t>
            </a:r>
            <a:r>
              <a:rPr lang="en-GB" sz="1400" b="1" baseline="30000" dirty="0"/>
              <a:t>th</a:t>
            </a:r>
            <a:r>
              <a:rPr lang="en-GB" sz="1400" b="1" dirty="0"/>
              <a:t> October 2016</a:t>
            </a:r>
            <a:endParaRPr lang="en-US"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13</a:t>
            </a:fld>
            <a:endParaRPr lang="en-US" dirty="0"/>
          </a:p>
        </p:txBody>
      </p:sp>
      <p:sp>
        <p:nvSpPr>
          <p:cNvPr id="27" name="Content Placeholder 4"/>
          <p:cNvSpPr>
            <a:spLocks noGrp="1"/>
          </p:cNvSpPr>
          <p:nvPr>
            <p:ph idx="1"/>
          </p:nvPr>
        </p:nvSpPr>
        <p:spPr>
          <a:xfrm>
            <a:off x="457200" y="836712"/>
            <a:ext cx="8229600" cy="5112568"/>
          </a:xfrm>
        </p:spPr>
        <p:txBody>
          <a:bodyPr/>
          <a:lstStyle/>
          <a:p>
            <a:pPr marL="0" indent="0">
              <a:buNone/>
              <a:defRPr/>
            </a:pPr>
            <a:r>
              <a:rPr lang="en-US" sz="1800" dirty="0"/>
              <a:t>Remote Control (RC) – status:</a:t>
            </a:r>
          </a:p>
          <a:p>
            <a:pPr>
              <a:defRPr/>
            </a:pPr>
            <a:r>
              <a:rPr lang="en-US" sz="1600" dirty="0"/>
              <a:t>Preparing proposal for update old text, 90% ready </a:t>
            </a:r>
            <a:r>
              <a:rPr lang="en-US" sz="1400" dirty="0"/>
              <a:t>(prepared inside Accessibility subgroup)</a:t>
            </a:r>
            <a:endParaRPr lang="en-US" sz="1600" dirty="0"/>
          </a:p>
          <a:p>
            <a:pPr>
              <a:defRPr/>
            </a:pPr>
            <a:r>
              <a:rPr lang="en-US" sz="1600" dirty="0"/>
              <a:t>Proposal (so far) </a:t>
            </a:r>
            <a:r>
              <a:rPr lang="en-US" sz="1600" dirty="0" err="1"/>
              <a:t>incl</a:t>
            </a:r>
            <a:r>
              <a:rPr lang="en-US" sz="1600" dirty="0"/>
              <a:t>: </a:t>
            </a:r>
          </a:p>
          <a:p>
            <a:pPr lvl="1">
              <a:defRPr/>
            </a:pPr>
            <a:r>
              <a:rPr lang="en-US" sz="1600" dirty="0"/>
              <a:t>changing from mandates physical keys to instead mandate RC functions </a:t>
            </a:r>
            <a:r>
              <a:rPr lang="en-US" sz="1400" dirty="0"/>
              <a:t>(to allow new/modern RC </a:t>
            </a:r>
            <a:r>
              <a:rPr lang="en-US" sz="1400" dirty="0" err="1"/>
              <a:t>impl</a:t>
            </a:r>
            <a:r>
              <a:rPr lang="en-US" sz="1400" dirty="0"/>
              <a:t> e.g. via smartphones, “magic wands” </a:t>
            </a:r>
            <a:r>
              <a:rPr lang="en-US" sz="1400" dirty="0" err="1"/>
              <a:t>etc</a:t>
            </a:r>
            <a:r>
              <a:rPr lang="en-US" sz="1400" dirty="0"/>
              <a:t>)</a:t>
            </a:r>
            <a:r>
              <a:rPr lang="en-US" sz="1600" dirty="0"/>
              <a:t>.</a:t>
            </a:r>
          </a:p>
          <a:p>
            <a:pPr lvl="1">
              <a:defRPr/>
            </a:pPr>
            <a:r>
              <a:rPr lang="en-US" sz="1600" dirty="0"/>
              <a:t>change layout in chapter from subchapters to a list </a:t>
            </a:r>
            <a:r>
              <a:rPr lang="en-US" sz="1400" dirty="0"/>
              <a:t>(similar as DTG D-book)</a:t>
            </a:r>
            <a:endParaRPr lang="en-US" sz="1600" dirty="0"/>
          </a:p>
          <a:p>
            <a:pPr lvl="1">
              <a:defRPr/>
            </a:pPr>
            <a:r>
              <a:rPr lang="en-US" sz="1600" dirty="0"/>
              <a:t>add some new functions and raise some optional to mandatory </a:t>
            </a:r>
            <a:r>
              <a:rPr lang="en-US" sz="1400" dirty="0"/>
              <a:t>(e.g. Power on/off for </a:t>
            </a:r>
            <a:r>
              <a:rPr lang="en-US" sz="1400" dirty="0" err="1"/>
              <a:t>iDTVs</a:t>
            </a:r>
            <a:r>
              <a:rPr lang="en-US" sz="1400" dirty="0"/>
              <a:t>) </a:t>
            </a:r>
            <a:r>
              <a:rPr lang="en-US" sz="1600" dirty="0"/>
              <a:t>, separate requirements into IRD types: STBs and </a:t>
            </a:r>
            <a:r>
              <a:rPr lang="en-US" sz="1600" dirty="0" err="1"/>
              <a:t>iDTVs</a:t>
            </a:r>
            <a:r>
              <a:rPr lang="en-US" sz="1600" dirty="0"/>
              <a:t>.</a:t>
            </a:r>
          </a:p>
          <a:p>
            <a:pPr lvl="1">
              <a:defRPr/>
            </a:pPr>
            <a:r>
              <a:rPr lang="en-US" sz="1600" dirty="0"/>
              <a:t>still struggles some with Persistent and Temporary settings</a:t>
            </a:r>
          </a:p>
          <a:p>
            <a:pPr lvl="1">
              <a:defRPr/>
            </a:pPr>
            <a:r>
              <a:rPr lang="en-US" sz="1600" dirty="0"/>
              <a:t>accessibility settings </a:t>
            </a:r>
            <a:r>
              <a:rPr lang="en-US" sz="1400" dirty="0"/>
              <a:t>(if possible collect all accessibility settings: </a:t>
            </a:r>
            <a:r>
              <a:rPr lang="en-US" sz="1400" dirty="0" err="1"/>
              <a:t>HoH</a:t>
            </a:r>
            <a:r>
              <a:rPr lang="en-US" sz="1400" dirty="0"/>
              <a:t> subtitling, AD audio </a:t>
            </a:r>
            <a:r>
              <a:rPr lang="en-US" sz="1400" dirty="0" err="1"/>
              <a:t>etc</a:t>
            </a:r>
            <a:r>
              <a:rPr lang="en-US" sz="1400" dirty="0"/>
              <a:t>)</a:t>
            </a:r>
          </a:p>
          <a:p>
            <a:pPr lvl="1">
              <a:defRPr/>
            </a:pPr>
            <a:r>
              <a:rPr lang="en-US" sz="1400" dirty="0"/>
              <a:t>Latest draft: </a:t>
            </a:r>
            <a:r>
              <a:rPr lang="en-US" sz="1100" dirty="0">
                <a:hlinkClick r:id="rId8"/>
              </a:rPr>
              <a:t>http://nordig.org/?get_group_doc=9/1475226141-NorDigIRDRemoteControl-proposalforupdatev014.docx</a:t>
            </a:r>
            <a:r>
              <a:rPr lang="en-US" sz="1100" dirty="0"/>
              <a:t> </a:t>
            </a:r>
            <a:endParaRPr lang="en-US" sz="1200" dirty="0"/>
          </a:p>
          <a:p>
            <a:pPr>
              <a:defRPr/>
            </a:pPr>
            <a:r>
              <a:rPr lang="en-US" sz="1600" dirty="0"/>
              <a:t>Other NorDig T members view: </a:t>
            </a:r>
          </a:p>
          <a:p>
            <a:pPr lvl="1">
              <a:defRPr/>
            </a:pPr>
            <a:r>
              <a:rPr lang="en-US" sz="1400" dirty="0"/>
              <a:t>No disagreement for changing to functions (responses from RTENL, LG, Sony, TP/Vision, Samsung and Teracom).</a:t>
            </a:r>
          </a:p>
          <a:p>
            <a:pPr lvl="1">
              <a:defRPr/>
            </a:pPr>
            <a:r>
              <a:rPr lang="en-US" sz="1400" dirty="0"/>
              <a:t>Some worries from API group related to HbbTV</a:t>
            </a:r>
          </a:p>
        </p:txBody>
      </p:sp>
      <p:sp>
        <p:nvSpPr>
          <p:cNvPr id="13" name="textruta 12"/>
          <p:cNvSpPr txBox="1"/>
          <p:nvPr/>
        </p:nvSpPr>
        <p:spPr>
          <a:xfrm>
            <a:off x="5886130" y="4481804"/>
            <a:ext cx="3010761" cy="400110"/>
          </a:xfrm>
          <a:prstGeom prst="rect">
            <a:avLst/>
          </a:prstGeom>
          <a:noFill/>
        </p:spPr>
        <p:txBody>
          <a:bodyPr wrap="none" rtlCol="0">
            <a:spAutoFit/>
          </a:bodyPr>
          <a:lstStyle/>
          <a:p>
            <a:r>
              <a:rPr lang="sv-SE" sz="2000" b="1" dirty="0">
                <a:solidFill>
                  <a:srgbClr val="0070C0"/>
                </a:solidFill>
              </a:rPr>
              <a:t>Excom OK </a:t>
            </a:r>
            <a:r>
              <a:rPr lang="sv-SE" sz="1400" b="1" dirty="0" err="1">
                <a:solidFill>
                  <a:srgbClr val="0070C0"/>
                </a:solidFill>
              </a:rPr>
              <a:t>continue</a:t>
            </a:r>
            <a:r>
              <a:rPr lang="sv-SE" sz="1400" b="1" dirty="0">
                <a:solidFill>
                  <a:srgbClr val="0070C0"/>
                </a:solidFill>
              </a:rPr>
              <a:t> </a:t>
            </a:r>
            <a:r>
              <a:rPr lang="sv-SE" sz="1400" b="1" dirty="0" err="1">
                <a:solidFill>
                  <a:srgbClr val="0070C0"/>
                </a:solidFill>
              </a:rPr>
              <a:t>drafting</a:t>
            </a:r>
            <a:endParaRPr lang="sv-SE" sz="2000" b="1" dirty="0">
              <a:solidFill>
                <a:srgbClr val="0070C0"/>
              </a:solidFill>
            </a:endParaRPr>
          </a:p>
        </p:txBody>
      </p:sp>
    </p:spTree>
    <p:extLst>
      <p:ext uri="{BB962C8B-B14F-4D97-AF65-F5344CB8AC3E}">
        <p14:creationId xmlns:p14="http://schemas.microsoft.com/office/powerpoint/2010/main" val="32878677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US" b="1" dirty="0"/>
              <a:t>NorDig T report -  </a:t>
            </a:r>
            <a:r>
              <a:rPr lang="en-US" sz="2000" b="1" dirty="0"/>
              <a:t>EPG interchange format </a:t>
            </a:r>
            <a:r>
              <a:rPr lang="en-US" b="1" dirty="0"/>
              <a:t/>
            </a:r>
            <a:br>
              <a:rPr lang="en-US" b="1" dirty="0"/>
            </a:br>
            <a:r>
              <a:rPr lang="sv-SE" sz="1400" b="1" dirty="0">
                <a:solidFill>
                  <a:schemeClr val="tx1"/>
                </a:solidFill>
              </a:rPr>
              <a:t>   </a:t>
            </a:r>
            <a:r>
              <a:rPr lang="en-GB" sz="1400" b="1" dirty="0"/>
              <a:t> NorDig Excom meeting 13</a:t>
            </a:r>
            <a:r>
              <a:rPr lang="en-GB" sz="1400" b="1" baseline="30000" dirty="0"/>
              <a:t>th</a:t>
            </a:r>
            <a:r>
              <a:rPr lang="en-GB" sz="1400" b="1" dirty="0"/>
              <a:t> October 2016</a:t>
            </a:r>
            <a:endParaRPr lang="en-US"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14</a:t>
            </a:fld>
            <a:endParaRPr lang="en-US" dirty="0"/>
          </a:p>
        </p:txBody>
      </p:sp>
      <p:sp>
        <p:nvSpPr>
          <p:cNvPr id="5" name="Content Placeholder 4"/>
          <p:cNvSpPr>
            <a:spLocks noGrp="1"/>
          </p:cNvSpPr>
          <p:nvPr>
            <p:ph idx="1"/>
          </p:nvPr>
        </p:nvSpPr>
        <p:spPr>
          <a:xfrm>
            <a:off x="457200" y="1124744"/>
            <a:ext cx="8229600" cy="5112568"/>
          </a:xfrm>
        </p:spPr>
        <p:txBody>
          <a:bodyPr/>
          <a:lstStyle/>
          <a:p>
            <a:pPr lvl="0">
              <a:buNone/>
              <a:defRPr/>
            </a:pPr>
            <a:r>
              <a:rPr lang="en-US" dirty="0"/>
              <a:t>Common EPG/Event interchange delivery file format – status report:</a:t>
            </a:r>
          </a:p>
          <a:p>
            <a:pPr>
              <a:defRPr/>
            </a:pPr>
            <a:r>
              <a:rPr lang="en-US" sz="1800" dirty="0"/>
              <a:t>Interest among members, invited/participants also external (Nordic and Irish) broadcasters and operators (Viasat, </a:t>
            </a:r>
            <a:r>
              <a:rPr lang="en-US" sz="1800" dirty="0" err="1"/>
              <a:t>Telia</a:t>
            </a:r>
            <a:r>
              <a:rPr lang="en-US" sz="1800" dirty="0"/>
              <a:t>, SBS, TV4, June </a:t>
            </a:r>
            <a:r>
              <a:rPr lang="en-US" sz="1800" dirty="0" err="1"/>
              <a:t>etc</a:t>
            </a:r>
            <a:r>
              <a:rPr lang="en-US" sz="1800" dirty="0"/>
              <a:t>).  </a:t>
            </a:r>
          </a:p>
          <a:p>
            <a:pPr>
              <a:defRPr/>
            </a:pPr>
            <a:r>
              <a:rPr lang="en-US" sz="1800" dirty="0"/>
              <a:t>Intension/idea has been to base it upon one existing common used format.</a:t>
            </a:r>
          </a:p>
          <a:p>
            <a:pPr>
              <a:defRPr/>
            </a:pPr>
            <a:r>
              <a:rPr lang="en-US" sz="1800" dirty="0"/>
              <a:t>Compare and evaluation of the various solutions / candidates:</a:t>
            </a:r>
          </a:p>
          <a:p>
            <a:pPr lvl="1">
              <a:defRPr/>
            </a:pPr>
            <a:r>
              <a:rPr lang="en-US" sz="1600" dirty="0"/>
              <a:t>(Swedish) Public Schedule format</a:t>
            </a:r>
          </a:p>
          <a:p>
            <a:pPr lvl="1">
              <a:defRPr/>
            </a:pPr>
            <a:r>
              <a:rPr lang="en-US" sz="1600" dirty="0"/>
              <a:t>TV Anytime</a:t>
            </a:r>
          </a:p>
          <a:p>
            <a:pPr lvl="1">
              <a:defRPr/>
            </a:pPr>
            <a:r>
              <a:rPr lang="en-US" sz="1600" dirty="0"/>
              <a:t>XMLTV</a:t>
            </a:r>
          </a:p>
          <a:p>
            <a:pPr lvl="1">
              <a:defRPr/>
            </a:pPr>
            <a:r>
              <a:rPr lang="en-US" sz="1600" dirty="0"/>
              <a:t>EBU Core </a:t>
            </a:r>
            <a:r>
              <a:rPr lang="en-US" sz="1400" dirty="0"/>
              <a:t>(more for broadcaster’s internal usage &amp;/or exchange w other broadcasters)</a:t>
            </a:r>
          </a:p>
          <a:p>
            <a:pPr>
              <a:defRPr/>
            </a:pPr>
            <a:r>
              <a:rPr lang="en-US" sz="1800" dirty="0"/>
              <a:t>First draft of comparison and evaluation document</a:t>
            </a:r>
          </a:p>
          <a:p>
            <a:pPr>
              <a:defRPr/>
            </a:pPr>
            <a:r>
              <a:rPr lang="en-US" sz="1800" dirty="0"/>
              <a:t>Functional requirements was reviewed and edited </a:t>
            </a:r>
          </a:p>
          <a:p>
            <a:pPr>
              <a:defRPr/>
            </a:pPr>
            <a:r>
              <a:rPr lang="en-US" sz="1800" dirty="0"/>
              <a:t>Remaining: to choose one format and to add/update format with NorDig identified missing things in current format. </a:t>
            </a:r>
          </a:p>
          <a:p>
            <a:pPr marL="0" indent="0">
              <a:buNone/>
              <a:defRPr/>
            </a:pPr>
            <a:r>
              <a:rPr lang="en-US" sz="800" dirty="0"/>
              <a:t> </a:t>
            </a:r>
          </a:p>
          <a:p>
            <a:pPr>
              <a:defRPr/>
            </a:pPr>
            <a:r>
              <a:rPr lang="en-US" sz="1800" dirty="0"/>
              <a:t>Some interest around unique program ids.</a:t>
            </a:r>
          </a:p>
          <a:p>
            <a:pPr>
              <a:defRPr/>
            </a:pPr>
            <a:r>
              <a:rPr lang="en-US" sz="1800" dirty="0"/>
              <a:t>Some interest also for Shared metadata/EPG repository: </a:t>
            </a:r>
            <a:r>
              <a:rPr lang="en-US" sz="1600" dirty="0"/>
              <a:t>Shared metadata repository to which everyone could send their data and from which it can be made available to third parties, only NorDig members or all globally. </a:t>
            </a:r>
            <a:endParaRPr lang="en-US" sz="1800" dirty="0"/>
          </a:p>
        </p:txBody>
      </p:sp>
    </p:spTree>
    <p:extLst>
      <p:ext uri="{BB962C8B-B14F-4D97-AF65-F5344CB8AC3E}">
        <p14:creationId xmlns:p14="http://schemas.microsoft.com/office/powerpoint/2010/main" val="3786166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b="1" dirty="0"/>
              <a:t>NorDig T report</a:t>
            </a:r>
            <a:r>
              <a:rPr lang="en-GB" sz="1800" b="1" dirty="0"/>
              <a:t> </a:t>
            </a:r>
            <a:r>
              <a:rPr lang="en-GB" sz="2000" b="1" dirty="0"/>
              <a:t>– </a:t>
            </a:r>
            <a:r>
              <a:rPr lang="en-GB" sz="2000" b="1" dirty="0">
                <a:solidFill>
                  <a:schemeClr val="tx1"/>
                </a:solidFill>
              </a:rPr>
              <a:t>website update</a:t>
            </a:r>
            <a:br>
              <a:rPr lang="en-GB" sz="2000" b="1" dirty="0">
                <a:solidFill>
                  <a:schemeClr val="tx1"/>
                </a:solidFill>
              </a:rPr>
            </a:br>
            <a:r>
              <a:rPr lang="sv-SE" sz="1800" b="1" dirty="0">
                <a:solidFill>
                  <a:schemeClr val="tx1"/>
                </a:solidFill>
              </a:rPr>
              <a:t>   </a:t>
            </a:r>
            <a:r>
              <a:rPr lang="en-GB" sz="1800" b="1" dirty="0"/>
              <a:t> </a:t>
            </a:r>
            <a:r>
              <a:rPr lang="en-GB" sz="1400" b="1" dirty="0"/>
              <a:t>NorDig Excom meeting 13</a:t>
            </a:r>
            <a:r>
              <a:rPr lang="en-GB" sz="1400" b="1" baseline="30000" dirty="0"/>
              <a:t>th</a:t>
            </a:r>
            <a:r>
              <a:rPr lang="en-GB" sz="1400" b="1" dirty="0"/>
              <a:t> October 2016                              (slide 1/2)</a:t>
            </a:r>
            <a:endParaRPr lang="sv-SE" sz="1400"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15</a:t>
            </a:fld>
            <a:endParaRPr lang="nb-NO" dirty="0"/>
          </a:p>
        </p:txBody>
      </p:sp>
      <p:pic>
        <p:nvPicPr>
          <p:cNvPr id="5" name="Picture 4"/>
          <p:cNvPicPr>
            <a:picLocks noChangeAspect="1"/>
          </p:cNvPicPr>
          <p:nvPr/>
        </p:nvPicPr>
        <p:blipFill>
          <a:blip r:embed="rId2"/>
          <a:stretch>
            <a:fillRect/>
          </a:stretch>
        </p:blipFill>
        <p:spPr>
          <a:xfrm>
            <a:off x="4490756" y="1521273"/>
            <a:ext cx="4644008" cy="4428485"/>
          </a:xfrm>
          <a:prstGeom prst="rect">
            <a:avLst/>
          </a:prstGeom>
        </p:spPr>
      </p:pic>
      <p:sp>
        <p:nvSpPr>
          <p:cNvPr id="7" name="Rectangle 6"/>
          <p:cNvSpPr/>
          <p:nvPr/>
        </p:nvSpPr>
        <p:spPr>
          <a:xfrm>
            <a:off x="71388" y="989117"/>
            <a:ext cx="4536727" cy="6001643"/>
          </a:xfrm>
          <a:prstGeom prst="rect">
            <a:avLst/>
          </a:prstGeom>
        </p:spPr>
        <p:txBody>
          <a:bodyPr wrap="square">
            <a:spAutoFit/>
          </a:bodyPr>
          <a:lstStyle/>
          <a:p>
            <a:pPr marL="342900" indent="-342900">
              <a:buFont typeface="Arial" panose="020B0604020202020204" pitchFamily="34" charset="0"/>
              <a:buChar char="•"/>
            </a:pPr>
            <a:r>
              <a:rPr lang="en-US" sz="1400" dirty="0">
                <a:latin typeface="Calibri" panose="020F0502020204030204" pitchFamily="34" charset="0"/>
              </a:rPr>
              <a:t>Launched May 2016 </a:t>
            </a:r>
            <a:r>
              <a:rPr lang="en-US" sz="1200" dirty="0">
                <a:latin typeface="Calibri" panose="020F0502020204030204" pitchFamily="34" charset="0"/>
              </a:rPr>
              <a:t>(individual members’ login June 2016), approx. 2-3 month from Excom decision.</a:t>
            </a:r>
          </a:p>
          <a:p>
            <a:pPr marL="342900" indent="-342900">
              <a:buFont typeface="Arial" panose="020B0604020202020204" pitchFamily="34" charset="0"/>
              <a:buChar char="•"/>
            </a:pPr>
            <a:r>
              <a:rPr lang="en-US" sz="1400" dirty="0">
                <a:latin typeface="Calibri" panose="020F0502020204030204" pitchFamily="34" charset="0"/>
              </a:rPr>
              <a:t>Based/hosed by </a:t>
            </a:r>
            <a:r>
              <a:rPr lang="en-US" sz="1400" dirty="0" err="1">
                <a:latin typeface="Calibri" panose="020F0502020204030204" pitchFamily="34" charset="0"/>
              </a:rPr>
              <a:t>WorldPress</a:t>
            </a:r>
            <a:r>
              <a:rPr lang="en-US" sz="1400" dirty="0">
                <a:latin typeface="Calibri" panose="020F0502020204030204" pitchFamily="34" charset="0"/>
              </a:rPr>
              <a:t> </a:t>
            </a:r>
            <a:r>
              <a:rPr lang="en-US" sz="1200" dirty="0">
                <a:latin typeface="Calibri" panose="020F0502020204030204" pitchFamily="34" charset="0"/>
              </a:rPr>
              <a:t>(ported from </a:t>
            </a:r>
            <a:r>
              <a:rPr lang="en-US" sz="1200" dirty="0" err="1">
                <a:latin typeface="Calibri" panose="020F0502020204030204" pitchFamily="34" charset="0"/>
              </a:rPr>
              <a:t>Labwise</a:t>
            </a:r>
            <a:r>
              <a:rPr lang="en-US" sz="1200" dirty="0">
                <a:latin typeface="Calibri" panose="020F0502020204030204" pitchFamily="34" charset="0"/>
              </a:rPr>
              <a:t> to </a:t>
            </a:r>
            <a:r>
              <a:rPr lang="en-US" sz="1200" dirty="0" err="1">
                <a:latin typeface="Calibri" panose="020F0502020204030204" pitchFamily="34" charset="0"/>
              </a:rPr>
              <a:t>WorldPress</a:t>
            </a:r>
            <a:r>
              <a:rPr lang="en-US" sz="1200" dirty="0">
                <a:latin typeface="Calibri" panose="020F0502020204030204" pitchFamily="34" charset="0"/>
              </a:rPr>
              <a:t>)</a:t>
            </a:r>
          </a:p>
          <a:p>
            <a:pPr marL="342900" indent="-342900">
              <a:buFont typeface="Arial" panose="020B0604020202020204" pitchFamily="34" charset="0"/>
              <a:buChar char="•"/>
            </a:pPr>
            <a:r>
              <a:rPr lang="en-US" sz="1400" dirty="0">
                <a:latin typeface="Calibri" panose="020F0502020204030204" pitchFamily="34" charset="0"/>
              </a:rPr>
              <a:t>New design and functions, made by Peter Mølsted </a:t>
            </a:r>
            <a:r>
              <a:rPr lang="en-US" sz="1200" dirty="0">
                <a:latin typeface="Calibri" panose="020F0502020204030204" pitchFamily="34" charset="0"/>
              </a:rPr>
              <a:t>(our NorDig </a:t>
            </a:r>
            <a:r>
              <a:rPr lang="en-US" sz="1200" dirty="0" err="1">
                <a:latin typeface="Calibri" panose="020F0502020204030204" pitchFamily="34" charset="0"/>
              </a:rPr>
              <a:t>techn</a:t>
            </a:r>
            <a:r>
              <a:rPr lang="en-US" sz="1200" dirty="0">
                <a:latin typeface="Calibri" panose="020F0502020204030204" pitchFamily="34" charset="0"/>
              </a:rPr>
              <a:t> consultant) </a:t>
            </a:r>
            <a:r>
              <a:rPr lang="en-US" sz="1400" dirty="0">
                <a:latin typeface="Calibri" panose="020F0502020204030204" pitchFamily="34" charset="0"/>
              </a:rPr>
              <a:t>with help from ST Digital </a:t>
            </a:r>
            <a:r>
              <a:rPr lang="en-US" sz="1200" dirty="0">
                <a:latin typeface="Calibri" panose="020F0502020204030204" pitchFamily="34" charset="0"/>
              </a:rPr>
              <a:t>(web expert </a:t>
            </a:r>
            <a:r>
              <a:rPr lang="en-US" sz="1200" dirty="0" err="1">
                <a:latin typeface="Calibri" panose="020F0502020204030204" pitchFamily="34" charset="0"/>
              </a:rPr>
              <a:t>WorldPress</a:t>
            </a:r>
            <a:r>
              <a:rPr lang="en-US" sz="1200" dirty="0">
                <a:latin typeface="Calibri" panose="020F0502020204030204" pitchFamily="34" charset="0"/>
              </a:rPr>
              <a:t>) </a:t>
            </a:r>
          </a:p>
          <a:p>
            <a:pPr marL="342900" indent="-342900">
              <a:buFont typeface="Arial" panose="020B0604020202020204" pitchFamily="34" charset="0"/>
              <a:buChar char="•"/>
            </a:pPr>
            <a:r>
              <a:rPr lang="en-US" sz="1400" dirty="0">
                <a:latin typeface="Calibri" panose="020F0502020204030204" pitchFamily="34" charset="0"/>
              </a:rPr>
              <a:t>Public area </a:t>
            </a:r>
            <a:r>
              <a:rPr lang="en-US" sz="1200" dirty="0">
                <a:latin typeface="Calibri" panose="020F0502020204030204" pitchFamily="34" charset="0"/>
              </a:rPr>
              <a:t>(specs, info, news, public calendar, newsletters…)</a:t>
            </a:r>
          </a:p>
          <a:p>
            <a:pPr marL="342900" indent="-342900">
              <a:buFont typeface="Arial" panose="020B0604020202020204" pitchFamily="34" charset="0"/>
              <a:buChar char="•"/>
            </a:pPr>
            <a:r>
              <a:rPr lang="en-US" sz="1400" dirty="0">
                <a:latin typeface="Calibri" panose="020F0502020204030204" pitchFamily="34" charset="0"/>
              </a:rPr>
              <a:t>Member area </a:t>
            </a:r>
            <a:r>
              <a:rPr lang="en-US" sz="1200" dirty="0">
                <a:latin typeface="Calibri" panose="020F0502020204030204" pitchFamily="34" charset="0"/>
              </a:rPr>
              <a:t>(individual login, draft documents, minutes of meetings </a:t>
            </a:r>
            <a:r>
              <a:rPr lang="en-US" sz="1200" dirty="0" err="1">
                <a:latin typeface="Calibri" panose="020F0502020204030204" pitchFamily="34" charset="0"/>
              </a:rPr>
              <a:t>etc</a:t>
            </a:r>
            <a:r>
              <a:rPr lang="en-US" sz="1200" dirty="0">
                <a:latin typeface="Calibri" panose="020F0502020204030204" pitchFamily="34" charset="0"/>
              </a:rPr>
              <a:t>)</a:t>
            </a:r>
          </a:p>
          <a:p>
            <a:pPr marL="342900" indent="-342900">
              <a:buFont typeface="Arial" panose="020B0604020202020204" pitchFamily="34" charset="0"/>
              <a:buChar char="•"/>
            </a:pPr>
            <a:r>
              <a:rPr lang="en-US" sz="1400" dirty="0">
                <a:latin typeface="Calibri" panose="020F0502020204030204" pitchFamily="34" charset="0"/>
              </a:rPr>
              <a:t>Cost: within budget (so far)</a:t>
            </a:r>
          </a:p>
          <a:p>
            <a:pPr marL="342900" indent="-342900">
              <a:buFont typeface="Arial" panose="020B0604020202020204" pitchFamily="34" charset="0"/>
              <a:buChar char="•"/>
            </a:pPr>
            <a:r>
              <a:rPr lang="en-US" sz="1400" dirty="0">
                <a:latin typeface="Calibri" panose="020F0502020204030204" pitchFamily="34" charset="0"/>
              </a:rPr>
              <a:t>Webmaster: Peter Mølsted </a:t>
            </a:r>
            <a:r>
              <a:rPr lang="en-US" sz="1100" dirty="0">
                <a:latin typeface="Calibri" panose="020F0502020204030204" pitchFamily="34" charset="0"/>
              </a:rPr>
              <a:t>(for text content, login </a:t>
            </a:r>
            <a:r>
              <a:rPr lang="en-US" sz="1100" dirty="0" err="1">
                <a:latin typeface="Calibri" panose="020F0502020204030204" pitchFamily="34" charset="0"/>
              </a:rPr>
              <a:t>etc</a:t>
            </a:r>
            <a:r>
              <a:rPr lang="en-US" sz="1100" dirty="0">
                <a:latin typeface="Calibri" panose="020F0502020204030204" pitchFamily="34" charset="0"/>
              </a:rPr>
              <a:t>)</a:t>
            </a:r>
          </a:p>
          <a:p>
            <a:r>
              <a:rPr lang="en-US" sz="800" dirty="0">
                <a:latin typeface="Calibri" panose="020F0502020204030204" pitchFamily="34" charset="0"/>
              </a:rPr>
              <a:t> </a:t>
            </a:r>
          </a:p>
          <a:p>
            <a:pPr marL="342900" indent="-342900">
              <a:buFont typeface="Arial" panose="020B0604020202020204" pitchFamily="34" charset="0"/>
              <a:buChar char="•"/>
            </a:pPr>
            <a:r>
              <a:rPr lang="en-US" sz="1400" dirty="0">
                <a:latin typeface="Calibri" panose="020F0502020204030204" pitchFamily="34" charset="0"/>
              </a:rPr>
              <a:t>However: so far no </a:t>
            </a:r>
            <a:r>
              <a:rPr lang="en-US" sz="1400" u="sng" dirty="0">
                <a:latin typeface="Calibri" panose="020F0502020204030204" pitchFamily="34" charset="0"/>
              </a:rPr>
              <a:t>internal</a:t>
            </a:r>
            <a:r>
              <a:rPr lang="en-US" sz="1400" dirty="0">
                <a:latin typeface="Calibri" panose="020F0502020204030204" pitchFamily="34" charset="0"/>
              </a:rPr>
              <a:t> mail reflector (too complex), basic calendar (good enough?)</a:t>
            </a:r>
          </a:p>
          <a:p>
            <a:pPr marL="342900" indent="-342900">
              <a:buFont typeface="Arial" panose="020B0604020202020204" pitchFamily="34" charset="0"/>
              <a:buChar char="•"/>
            </a:pPr>
            <a:r>
              <a:rPr lang="en-US" sz="1400" dirty="0">
                <a:latin typeface="Calibri" panose="020F0502020204030204" pitchFamily="34" charset="0"/>
              </a:rPr>
              <a:t>Remaining: update text (info), guideline/templates for contribution/work.</a:t>
            </a:r>
          </a:p>
          <a:p>
            <a:r>
              <a:rPr lang="en-US" sz="800" dirty="0">
                <a:latin typeface="Calibri" panose="020F0502020204030204" pitchFamily="34" charset="0"/>
              </a:rPr>
              <a:t> </a:t>
            </a:r>
          </a:p>
          <a:p>
            <a:pPr marL="342900" indent="-342900">
              <a:buFont typeface="Arial" panose="020B0604020202020204" pitchFamily="34" charset="0"/>
              <a:buChar char="•"/>
            </a:pPr>
            <a:r>
              <a:rPr lang="en-US" sz="1400" dirty="0">
                <a:latin typeface="Calibri" panose="020F0502020204030204" pitchFamily="34" charset="0"/>
              </a:rPr>
              <a:t>Experience: so far very positive feedback, quite many activities on website, quite many visitors, several subgroups now uploading documents/minutes into website instead of e-mailing (members receive notification via e-mail).</a:t>
            </a:r>
          </a:p>
          <a:p>
            <a:pPr marL="342900" lvl="1" indent="-342900">
              <a:buFont typeface="Arial" panose="020B0604020202020204" pitchFamily="34" charset="0"/>
              <a:buChar char="•"/>
            </a:pPr>
            <a:r>
              <a:rPr lang="en-US" sz="1400" dirty="0">
                <a:latin typeface="Calibri" panose="020F0502020204030204" pitchFamily="34" charset="0"/>
              </a:rPr>
              <a:t>Question from webmaster: </a:t>
            </a:r>
          </a:p>
          <a:p>
            <a:pPr marL="800100" lvl="2" indent="-342900">
              <a:buFont typeface="Arial" panose="020B0604020202020204" pitchFamily="34" charset="0"/>
              <a:buChar char="•"/>
            </a:pPr>
            <a:r>
              <a:rPr lang="en-US" sz="1200" dirty="0">
                <a:latin typeface="Calibri" panose="020F0502020204030204" pitchFamily="34" charset="0"/>
              </a:rPr>
              <a:t>“</a:t>
            </a:r>
            <a:r>
              <a:rPr lang="en-US" sz="1200" dirty="0" err="1">
                <a:latin typeface="Calibri" panose="020F0502020204030204" pitchFamily="34" charset="0"/>
              </a:rPr>
              <a:t>klippekort</a:t>
            </a:r>
            <a:r>
              <a:rPr lang="en-US" sz="1200" dirty="0">
                <a:latin typeface="Calibri" panose="020F0502020204030204" pitchFamily="34" charset="0"/>
              </a:rPr>
              <a:t>” (</a:t>
            </a:r>
            <a:r>
              <a:rPr lang="sv-SE" sz="1200" dirty="0" err="1">
                <a:latin typeface="Calibri" panose="020F0502020204030204" pitchFamily="34" charset="0"/>
              </a:rPr>
              <a:t>discount</a:t>
            </a:r>
            <a:r>
              <a:rPr lang="sv-SE" sz="1200" dirty="0">
                <a:latin typeface="Calibri" panose="020F0502020204030204" pitchFamily="34" charset="0"/>
              </a:rPr>
              <a:t> </a:t>
            </a:r>
            <a:r>
              <a:rPr lang="sv-SE" sz="1200" dirty="0" err="1">
                <a:latin typeface="Calibri" panose="020F0502020204030204" pitchFamily="34" charset="0"/>
              </a:rPr>
              <a:t>card</a:t>
            </a:r>
            <a:r>
              <a:rPr lang="en-US" sz="1200" dirty="0">
                <a:latin typeface="Calibri" panose="020F0502020204030204" pitchFamily="34" charset="0"/>
              </a:rPr>
              <a:t>) for web expert support ST Digital (10x30min 3750DKK instead of minimum 1 hour a 750DKK) – </a:t>
            </a:r>
            <a:r>
              <a:rPr lang="en-US" sz="1200" dirty="0">
                <a:solidFill>
                  <a:srgbClr val="00B050"/>
                </a:solidFill>
                <a:latin typeface="Calibri" panose="020F0502020204030204" pitchFamily="34" charset="0"/>
              </a:rPr>
              <a:t>Excom view </a:t>
            </a:r>
            <a:r>
              <a:rPr lang="en-US" sz="1200" dirty="0">
                <a:latin typeface="Calibri" panose="020F0502020204030204" pitchFamily="34" charset="0"/>
              </a:rPr>
              <a:t>for “discount card”</a:t>
            </a:r>
            <a:r>
              <a:rPr lang="en-US" sz="1200" dirty="0">
                <a:solidFill>
                  <a:srgbClr val="00B050"/>
                </a:solidFill>
                <a:latin typeface="Calibri" panose="020F0502020204030204" pitchFamily="34" charset="0"/>
              </a:rPr>
              <a:t>?</a:t>
            </a:r>
            <a:endParaRPr lang="en-US" sz="800" dirty="0">
              <a:latin typeface="Calibri" panose="020F0502020204030204" pitchFamily="34" charset="0"/>
            </a:endParaRPr>
          </a:p>
          <a:p>
            <a:pPr marL="342900" indent="-342900">
              <a:buFont typeface="Arial" panose="020B0604020202020204" pitchFamily="34" charset="0"/>
              <a:buChar char="•"/>
            </a:pPr>
            <a:r>
              <a:rPr lang="en-US" sz="1200" b="1" dirty="0">
                <a:solidFill>
                  <a:srgbClr val="0070C0"/>
                </a:solidFill>
                <a:latin typeface="Calibri" panose="020F0502020204030204" pitchFamily="34" charset="0"/>
              </a:rPr>
              <a:t>Excom: no request for any more, no immediate need for discount card </a:t>
            </a:r>
          </a:p>
        </p:txBody>
      </p:sp>
      <p:sp>
        <p:nvSpPr>
          <p:cNvPr id="8" name="TextBox 7"/>
          <p:cNvSpPr txBox="1"/>
          <p:nvPr/>
        </p:nvSpPr>
        <p:spPr>
          <a:xfrm>
            <a:off x="1483081" y="764704"/>
            <a:ext cx="5340180" cy="400110"/>
          </a:xfrm>
          <a:prstGeom prst="rect">
            <a:avLst/>
          </a:prstGeom>
          <a:noFill/>
        </p:spPr>
        <p:txBody>
          <a:bodyPr wrap="none" rtlCol="0">
            <a:spAutoFit/>
          </a:bodyPr>
          <a:lstStyle/>
          <a:p>
            <a:r>
              <a:rPr lang="en-US" sz="2000" b="1" dirty="0">
                <a:latin typeface="Calibri" panose="020F0502020204030204" pitchFamily="34" charset="0"/>
              </a:rPr>
              <a:t>Informative New NorDig website (design &amp; host)</a:t>
            </a:r>
          </a:p>
        </p:txBody>
      </p:sp>
      <p:sp>
        <p:nvSpPr>
          <p:cNvPr id="9" name="Rectangle 8"/>
          <p:cNvSpPr/>
          <p:nvPr/>
        </p:nvSpPr>
        <p:spPr>
          <a:xfrm>
            <a:off x="5864802" y="1289299"/>
            <a:ext cx="2304256" cy="276999"/>
          </a:xfrm>
          <a:prstGeom prst="rect">
            <a:avLst/>
          </a:prstGeom>
        </p:spPr>
        <p:txBody>
          <a:bodyPr wrap="square">
            <a:spAutoFit/>
          </a:bodyPr>
          <a:lstStyle/>
          <a:p>
            <a:r>
              <a:rPr lang="en-US" sz="1200" dirty="0">
                <a:solidFill>
                  <a:srgbClr val="0070C0"/>
                </a:solidFill>
                <a:latin typeface="Calibri" panose="020F0502020204030204" pitchFamily="34" charset="0"/>
              </a:rPr>
              <a:t>Snapshot example public area</a:t>
            </a:r>
          </a:p>
        </p:txBody>
      </p:sp>
      <p:sp>
        <p:nvSpPr>
          <p:cNvPr id="10" name="Rectangle 9"/>
          <p:cNvSpPr/>
          <p:nvPr/>
        </p:nvSpPr>
        <p:spPr>
          <a:xfrm>
            <a:off x="4490756" y="1527114"/>
            <a:ext cx="4635695" cy="449417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4" name="Picture 13"/>
          <p:cNvPicPr>
            <a:picLocks noChangeAspect="1"/>
          </p:cNvPicPr>
          <p:nvPr/>
        </p:nvPicPr>
        <p:blipFill>
          <a:blip r:embed="rId3"/>
          <a:stretch>
            <a:fillRect/>
          </a:stretch>
        </p:blipFill>
        <p:spPr>
          <a:xfrm>
            <a:off x="0" y="4581128"/>
            <a:ext cx="465277" cy="630522"/>
          </a:xfrm>
          <a:prstGeom prst="rect">
            <a:avLst/>
          </a:prstGeom>
        </p:spPr>
      </p:pic>
    </p:spTree>
    <p:extLst>
      <p:ext uri="{BB962C8B-B14F-4D97-AF65-F5344CB8AC3E}">
        <p14:creationId xmlns:p14="http://schemas.microsoft.com/office/powerpoint/2010/main" val="8792019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b="1" dirty="0"/>
              <a:t>NorDig T report</a:t>
            </a:r>
            <a:r>
              <a:rPr lang="en-GB" sz="1800" b="1" dirty="0"/>
              <a:t> </a:t>
            </a:r>
            <a:r>
              <a:rPr lang="en-GB" sz="2000" b="1" dirty="0"/>
              <a:t>– </a:t>
            </a:r>
            <a:r>
              <a:rPr lang="en-GB" sz="2000" b="1" dirty="0">
                <a:solidFill>
                  <a:schemeClr val="tx1"/>
                </a:solidFill>
              </a:rPr>
              <a:t>website update</a:t>
            </a:r>
            <a:br>
              <a:rPr lang="en-GB" sz="2000" b="1" dirty="0">
                <a:solidFill>
                  <a:schemeClr val="tx1"/>
                </a:solidFill>
              </a:rPr>
            </a:br>
            <a:r>
              <a:rPr lang="sv-SE" sz="1800" b="1" dirty="0">
                <a:solidFill>
                  <a:schemeClr val="tx1"/>
                </a:solidFill>
              </a:rPr>
              <a:t>   </a:t>
            </a:r>
            <a:r>
              <a:rPr lang="en-GB" sz="1800" b="1" dirty="0"/>
              <a:t> </a:t>
            </a:r>
            <a:r>
              <a:rPr lang="en-GB" sz="1400" b="1" dirty="0"/>
              <a:t>NorDig Excom meeting 13</a:t>
            </a:r>
            <a:r>
              <a:rPr lang="en-GB" sz="1400" b="1" baseline="30000" dirty="0"/>
              <a:t>th</a:t>
            </a:r>
            <a:r>
              <a:rPr lang="en-GB" sz="1400" b="1" dirty="0"/>
              <a:t> October 2016                              (slide 2/2)</a:t>
            </a:r>
            <a:endParaRPr lang="sv-SE" sz="1400"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16</a:t>
            </a:fld>
            <a:endParaRPr lang="nb-NO" dirty="0"/>
          </a:p>
        </p:txBody>
      </p:sp>
      <p:sp>
        <p:nvSpPr>
          <p:cNvPr id="8" name="TextBox 7"/>
          <p:cNvSpPr txBox="1"/>
          <p:nvPr/>
        </p:nvSpPr>
        <p:spPr>
          <a:xfrm>
            <a:off x="524622" y="836712"/>
            <a:ext cx="5340180" cy="400110"/>
          </a:xfrm>
          <a:prstGeom prst="rect">
            <a:avLst/>
          </a:prstGeom>
          <a:noFill/>
        </p:spPr>
        <p:txBody>
          <a:bodyPr wrap="none" rtlCol="0">
            <a:spAutoFit/>
          </a:bodyPr>
          <a:lstStyle/>
          <a:p>
            <a:r>
              <a:rPr lang="en-US" sz="2000" b="1" dirty="0">
                <a:latin typeface="Calibri" panose="020F0502020204030204" pitchFamily="34" charset="0"/>
              </a:rPr>
              <a:t>Informative New NorDig website (design &amp; host)</a:t>
            </a:r>
          </a:p>
        </p:txBody>
      </p:sp>
      <p:pic>
        <p:nvPicPr>
          <p:cNvPr id="2" name="Picture 1"/>
          <p:cNvPicPr>
            <a:picLocks noChangeAspect="1"/>
          </p:cNvPicPr>
          <p:nvPr/>
        </p:nvPicPr>
        <p:blipFill>
          <a:blip r:embed="rId2"/>
          <a:stretch>
            <a:fillRect/>
          </a:stretch>
        </p:blipFill>
        <p:spPr>
          <a:xfrm>
            <a:off x="4707358" y="2241808"/>
            <a:ext cx="4401881" cy="4242237"/>
          </a:xfrm>
          <a:prstGeom prst="rect">
            <a:avLst/>
          </a:prstGeom>
        </p:spPr>
      </p:pic>
      <p:sp>
        <p:nvSpPr>
          <p:cNvPr id="9" name="Rectangle 8"/>
          <p:cNvSpPr/>
          <p:nvPr/>
        </p:nvSpPr>
        <p:spPr>
          <a:xfrm>
            <a:off x="185222" y="1837003"/>
            <a:ext cx="4239540" cy="276999"/>
          </a:xfrm>
          <a:prstGeom prst="rect">
            <a:avLst/>
          </a:prstGeom>
        </p:spPr>
        <p:txBody>
          <a:bodyPr wrap="square">
            <a:spAutoFit/>
          </a:bodyPr>
          <a:lstStyle/>
          <a:p>
            <a:r>
              <a:rPr lang="en-US" sz="1200" i="1" dirty="0">
                <a:solidFill>
                  <a:schemeClr val="tx1">
                    <a:lumMod val="50000"/>
                    <a:lumOff val="50000"/>
                  </a:schemeClr>
                </a:solidFill>
                <a:latin typeface="Calibri" panose="020F0502020204030204" pitchFamily="34" charset="0"/>
              </a:rPr>
              <a:t>Snapshot example member’s area (starting page member area)</a:t>
            </a:r>
          </a:p>
        </p:txBody>
      </p:sp>
      <p:pic>
        <p:nvPicPr>
          <p:cNvPr id="6" name="Picture 5"/>
          <p:cNvPicPr>
            <a:picLocks noChangeAspect="1"/>
          </p:cNvPicPr>
          <p:nvPr/>
        </p:nvPicPr>
        <p:blipFill>
          <a:blip r:embed="rId3"/>
          <a:stretch>
            <a:fillRect/>
          </a:stretch>
        </p:blipFill>
        <p:spPr>
          <a:xfrm>
            <a:off x="81676" y="2241808"/>
            <a:ext cx="4446632" cy="4242237"/>
          </a:xfrm>
          <a:prstGeom prst="rect">
            <a:avLst/>
          </a:prstGeom>
        </p:spPr>
      </p:pic>
      <p:sp>
        <p:nvSpPr>
          <p:cNvPr id="10" name="Rectangle 9"/>
          <p:cNvSpPr/>
          <p:nvPr/>
        </p:nvSpPr>
        <p:spPr>
          <a:xfrm>
            <a:off x="4707358" y="1832803"/>
            <a:ext cx="4401881" cy="276999"/>
          </a:xfrm>
          <a:prstGeom prst="rect">
            <a:avLst/>
          </a:prstGeom>
        </p:spPr>
        <p:txBody>
          <a:bodyPr wrap="square">
            <a:spAutoFit/>
          </a:bodyPr>
          <a:lstStyle/>
          <a:p>
            <a:r>
              <a:rPr lang="en-US" sz="1200" i="1" dirty="0">
                <a:solidFill>
                  <a:schemeClr val="tx1">
                    <a:lumMod val="50000"/>
                    <a:lumOff val="50000"/>
                  </a:schemeClr>
                </a:solidFill>
                <a:latin typeface="Calibri" panose="020F0502020204030204" pitchFamily="34" charset="0"/>
              </a:rPr>
              <a:t>Snapshot example member’s area (Excom group page/documents)</a:t>
            </a:r>
          </a:p>
        </p:txBody>
      </p:sp>
      <p:sp>
        <p:nvSpPr>
          <p:cNvPr id="11" name="Rectangle 10"/>
          <p:cNvSpPr/>
          <p:nvPr/>
        </p:nvSpPr>
        <p:spPr>
          <a:xfrm>
            <a:off x="35496" y="2088556"/>
            <a:ext cx="4527572" cy="438625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 name="Rectangle 11"/>
          <p:cNvSpPr/>
          <p:nvPr/>
        </p:nvSpPr>
        <p:spPr>
          <a:xfrm>
            <a:off x="4644512" y="2079320"/>
            <a:ext cx="4464727" cy="438625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Rectangle 12"/>
          <p:cNvSpPr/>
          <p:nvPr/>
        </p:nvSpPr>
        <p:spPr>
          <a:xfrm>
            <a:off x="856627" y="1124226"/>
            <a:ext cx="7575770" cy="646331"/>
          </a:xfrm>
          <a:prstGeom prst="rect">
            <a:avLst/>
          </a:prstGeom>
        </p:spPr>
        <p:txBody>
          <a:bodyPr wrap="square">
            <a:spAutoFit/>
          </a:bodyPr>
          <a:lstStyle/>
          <a:p>
            <a:r>
              <a:rPr lang="en-US" sz="1200" dirty="0">
                <a:latin typeface="Calibri" panose="020F0502020204030204" pitchFamily="34" charset="0"/>
              </a:rPr>
              <a:t> Cost (hosting &amp; managing): </a:t>
            </a:r>
          </a:p>
          <a:p>
            <a:pPr marL="171450" indent="-171450">
              <a:buFont typeface="Arial" panose="020B0604020202020204" pitchFamily="34" charset="0"/>
              <a:buChar char="•"/>
            </a:pPr>
            <a:r>
              <a:rPr lang="en-US" sz="1200" dirty="0">
                <a:latin typeface="Calibri" panose="020F0502020204030204" pitchFamily="34" charset="0"/>
              </a:rPr>
              <a:t>old site: webmaster time + hosting </a:t>
            </a:r>
            <a:r>
              <a:rPr lang="en-US" sz="1200" dirty="0" err="1">
                <a:latin typeface="Calibri" panose="020F0502020204030204" pitchFamily="34" charset="0"/>
              </a:rPr>
              <a:t>Labwise</a:t>
            </a:r>
            <a:r>
              <a:rPr lang="en-US" sz="1200" dirty="0">
                <a:latin typeface="Calibri" panose="020F0502020204030204" pitchFamily="34" charset="0"/>
              </a:rPr>
              <a:t> “0” EUR/y, </a:t>
            </a:r>
          </a:p>
          <a:p>
            <a:pPr marL="171450" indent="-171450">
              <a:buFont typeface="Arial" panose="020B0604020202020204" pitchFamily="34" charset="0"/>
              <a:buChar char="•"/>
            </a:pPr>
            <a:r>
              <a:rPr lang="en-US" sz="1200" dirty="0">
                <a:latin typeface="Calibri" panose="020F0502020204030204" pitchFamily="34" charset="0"/>
              </a:rPr>
              <a:t>new site: webmaster time (Peter M, consultant) + hosting </a:t>
            </a:r>
            <a:r>
              <a:rPr lang="en-US" sz="1200" dirty="0" err="1">
                <a:latin typeface="Calibri" panose="020F0502020204030204" pitchFamily="34" charset="0"/>
              </a:rPr>
              <a:t>WorldPress</a:t>
            </a:r>
            <a:r>
              <a:rPr lang="en-US" sz="1200" dirty="0">
                <a:latin typeface="Calibri" panose="020F0502020204030204" pitchFamily="34" charset="0"/>
              </a:rPr>
              <a:t> 280 EUR/y </a:t>
            </a:r>
            <a:endParaRPr lang="en-US" sz="1100" dirty="0">
              <a:latin typeface="Calibri" panose="020F0502020204030204" pitchFamily="34" charset="0"/>
            </a:endParaRPr>
          </a:p>
        </p:txBody>
      </p:sp>
    </p:spTree>
    <p:extLst>
      <p:ext uri="{BB962C8B-B14F-4D97-AF65-F5344CB8AC3E}">
        <p14:creationId xmlns:p14="http://schemas.microsoft.com/office/powerpoint/2010/main" val="21288921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GB" b="1" dirty="0"/>
              <a:t>NorDig T report </a:t>
            </a:r>
            <a:r>
              <a:rPr lang="en-GB" sz="2000" b="1" dirty="0"/>
              <a:t>– </a:t>
            </a:r>
            <a:r>
              <a:rPr lang="en-GB" sz="2000" b="1" dirty="0">
                <a:solidFill>
                  <a:schemeClr val="tx1"/>
                </a:solidFill>
              </a:rPr>
              <a:t>NorDig and DTG</a:t>
            </a:r>
            <a:r>
              <a:rPr lang="en-GB" b="1" dirty="0">
                <a:solidFill>
                  <a:schemeClr val="tx1"/>
                </a:solidFill>
              </a:rPr>
              <a:t/>
            </a:r>
            <a:br>
              <a:rPr lang="en-GB" b="1" dirty="0">
                <a:solidFill>
                  <a:schemeClr val="tx1"/>
                </a:solidFill>
              </a:rPr>
            </a:br>
            <a:r>
              <a:rPr lang="sv-SE" sz="1400" b="1" dirty="0">
                <a:solidFill>
                  <a:schemeClr val="tx1"/>
                </a:solidFill>
              </a:rPr>
              <a:t>   </a:t>
            </a:r>
            <a:r>
              <a:rPr lang="en-GB" sz="1400" b="1" dirty="0"/>
              <a:t> NorDig Excom meeting 13</a:t>
            </a:r>
            <a:r>
              <a:rPr lang="en-GB" sz="1400" b="1" baseline="30000" dirty="0"/>
              <a:t>th</a:t>
            </a:r>
            <a:r>
              <a:rPr lang="en-GB" sz="1400" b="1" dirty="0"/>
              <a:t> October 2016</a:t>
            </a:r>
            <a:endParaRPr lang="en-GB" sz="1400" dirty="0">
              <a:solidFill>
                <a:schemeClr val="tx1"/>
              </a:solidFill>
            </a:endParaRPr>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17</a:t>
            </a:fld>
            <a:endParaRPr lang="en-GB"/>
          </a:p>
        </p:txBody>
      </p:sp>
      <p:sp>
        <p:nvSpPr>
          <p:cNvPr id="8" name="Rectangle 7"/>
          <p:cNvSpPr/>
          <p:nvPr/>
        </p:nvSpPr>
        <p:spPr>
          <a:xfrm>
            <a:off x="683568" y="1012666"/>
            <a:ext cx="7992888" cy="3785652"/>
          </a:xfrm>
          <a:prstGeom prst="rect">
            <a:avLst/>
          </a:prstGeom>
        </p:spPr>
        <p:txBody>
          <a:bodyPr wrap="square">
            <a:spAutoFit/>
          </a:bodyPr>
          <a:lstStyle/>
          <a:p>
            <a:r>
              <a:rPr lang="en-GB" sz="2000" dirty="0">
                <a:latin typeface="Calibri" panose="020F0502020204030204" pitchFamily="34" charset="0"/>
                <a:cs typeface="Tahoma" pitchFamily="34" charset="0"/>
              </a:rPr>
              <a:t>Harmonise NorDig Unified IRD spec and DTG D-book spec</a:t>
            </a:r>
          </a:p>
          <a:p>
            <a:pPr marL="342900" indent="-342900">
              <a:buFont typeface="Arial" panose="020B0604020202020204" pitchFamily="34" charset="0"/>
              <a:buChar char="•"/>
            </a:pPr>
            <a:r>
              <a:rPr lang="en-GB" dirty="0">
                <a:latin typeface="Calibri" panose="020F0502020204030204" pitchFamily="34" charset="0"/>
                <a:cs typeface="Tahoma" pitchFamily="34" charset="0"/>
              </a:rPr>
              <a:t>Nothing new to report - since earlier NorDig T tries where possible to harmonise with DTG and Digital Europe. Some contact with DTG since last NorDig Excom.</a:t>
            </a:r>
          </a:p>
          <a:p>
            <a:endParaRPr lang="en-GB" sz="2000" dirty="0">
              <a:latin typeface="Calibri" panose="020F0502020204030204" pitchFamily="34" charset="0"/>
              <a:cs typeface="Tahoma" pitchFamily="34" charset="0"/>
            </a:endParaRPr>
          </a:p>
          <a:p>
            <a:r>
              <a:rPr lang="en-GB" i="1" dirty="0">
                <a:solidFill>
                  <a:schemeClr val="bg1">
                    <a:lumMod val="50000"/>
                  </a:schemeClr>
                </a:solidFill>
                <a:latin typeface="Calibri" panose="020F0502020204030204" pitchFamily="34" charset="0"/>
                <a:cs typeface="Tahoma" pitchFamily="34" charset="0"/>
              </a:rPr>
              <a:t>From earlier report:</a:t>
            </a:r>
          </a:p>
          <a:p>
            <a:pPr marL="342900" indent="-342900">
              <a:buFont typeface="Arial" panose="020B0604020202020204" pitchFamily="34" charset="0"/>
              <a:buChar char="•"/>
            </a:pPr>
            <a:r>
              <a:rPr lang="en-GB" sz="1600" i="1" dirty="0">
                <a:solidFill>
                  <a:schemeClr val="bg1">
                    <a:lumMod val="50000"/>
                  </a:schemeClr>
                </a:solidFill>
                <a:latin typeface="Calibri" panose="020F0502020204030204" pitchFamily="34" charset="0"/>
                <a:cs typeface="Tahoma" pitchFamily="34" charset="0"/>
              </a:rPr>
              <a:t>DTG shown interest to harmonise with NorDig. Propose regular meetings to identify and share information/work.</a:t>
            </a:r>
          </a:p>
          <a:p>
            <a:pPr marL="342900" indent="-342900">
              <a:buFont typeface="Arial" panose="020B0604020202020204" pitchFamily="34" charset="0"/>
              <a:buChar char="•"/>
            </a:pPr>
            <a:r>
              <a:rPr lang="en-GB" sz="1600" i="1" dirty="0">
                <a:solidFill>
                  <a:schemeClr val="bg1">
                    <a:lumMod val="50000"/>
                  </a:schemeClr>
                </a:solidFill>
                <a:latin typeface="Calibri" panose="020F0502020204030204" pitchFamily="34" charset="0"/>
                <a:cs typeface="Tahoma" pitchFamily="34" charset="0"/>
              </a:rPr>
              <a:t>Both NorDig and DTG will benefit corporation, examples from past </a:t>
            </a:r>
          </a:p>
          <a:p>
            <a:pPr marL="742950" lvl="1" indent="-285750">
              <a:buFont typeface="Arial" panose="020B0604020202020204" pitchFamily="34" charset="0"/>
              <a:buChar char="•"/>
            </a:pPr>
            <a:r>
              <a:rPr lang="en-GB" sz="1600" i="1" dirty="0">
                <a:solidFill>
                  <a:schemeClr val="bg1">
                    <a:lumMod val="50000"/>
                  </a:schemeClr>
                </a:solidFill>
                <a:latin typeface="Calibri" panose="020F0502020204030204" pitchFamily="34" charset="0"/>
                <a:cs typeface="Tahoma" pitchFamily="34" charset="0"/>
              </a:rPr>
              <a:t>DTG &gt; NorDig: PVR, SSU</a:t>
            </a:r>
          </a:p>
          <a:p>
            <a:pPr marL="742950" lvl="1" indent="-285750">
              <a:buFont typeface="Arial" panose="020B0604020202020204" pitchFamily="34" charset="0"/>
              <a:buChar char="•"/>
            </a:pPr>
            <a:r>
              <a:rPr lang="en-GB" sz="1600" i="1" dirty="0">
                <a:solidFill>
                  <a:schemeClr val="bg1">
                    <a:lumMod val="50000"/>
                  </a:schemeClr>
                </a:solidFill>
                <a:latin typeface="Calibri" panose="020F0502020204030204" pitchFamily="34" charset="0"/>
                <a:cs typeface="Tahoma" pitchFamily="34" charset="0"/>
              </a:rPr>
              <a:t>NorDig &gt; DTG: </a:t>
            </a:r>
            <a:r>
              <a:rPr lang="en-GB" sz="1600" i="1" dirty="0" err="1">
                <a:solidFill>
                  <a:schemeClr val="bg1">
                    <a:lumMod val="50000"/>
                  </a:schemeClr>
                </a:solidFill>
                <a:latin typeface="Calibri" panose="020F0502020204030204" pitchFamily="34" charset="0"/>
                <a:cs typeface="Tahoma" pitchFamily="34" charset="0"/>
              </a:rPr>
              <a:t>FrontEnd</a:t>
            </a:r>
            <a:r>
              <a:rPr lang="en-GB" sz="1600" i="1" dirty="0">
                <a:solidFill>
                  <a:schemeClr val="bg1">
                    <a:lumMod val="50000"/>
                  </a:schemeClr>
                </a:solidFill>
                <a:latin typeface="Calibri" panose="020F0502020204030204" pitchFamily="34" charset="0"/>
                <a:cs typeface="Tahoma" pitchFamily="34" charset="0"/>
              </a:rPr>
              <a:t> </a:t>
            </a:r>
          </a:p>
          <a:p>
            <a:pPr marL="742950" lvl="1" indent="-285750">
              <a:buFont typeface="Arial" panose="020B0604020202020204" pitchFamily="34" charset="0"/>
              <a:buChar char="•"/>
            </a:pPr>
            <a:r>
              <a:rPr lang="en-GB" sz="1600" i="1" dirty="0">
                <a:solidFill>
                  <a:schemeClr val="bg1">
                    <a:lumMod val="50000"/>
                  </a:schemeClr>
                </a:solidFill>
                <a:latin typeface="Calibri" panose="020F0502020204030204" pitchFamily="34" charset="0"/>
                <a:cs typeface="Tahoma" pitchFamily="34" charset="0"/>
              </a:rPr>
              <a:t>Simultaneous: MPEG4, SSU</a:t>
            </a:r>
          </a:p>
          <a:p>
            <a:pPr marL="285750" indent="-285750">
              <a:buFont typeface="Arial" panose="020B0604020202020204" pitchFamily="34" charset="0"/>
              <a:buChar char="•"/>
            </a:pPr>
            <a:r>
              <a:rPr lang="en-GB" sz="1600" i="1" dirty="0">
                <a:solidFill>
                  <a:schemeClr val="bg1">
                    <a:lumMod val="50000"/>
                  </a:schemeClr>
                </a:solidFill>
                <a:latin typeface="Calibri" panose="020F0502020204030204" pitchFamily="34" charset="0"/>
                <a:cs typeface="Tahoma" pitchFamily="34" charset="0"/>
              </a:rPr>
              <a:t>DTG (due to their financial model) can only share chapter-by-chapter (after DTG board approval) </a:t>
            </a:r>
          </a:p>
          <a:p>
            <a:endParaRPr lang="en-GB" dirty="0">
              <a:latin typeface="Calibri" panose="020F0502020204030204" pitchFamily="34" charset="0"/>
              <a:cs typeface="Tahoma" pitchFamily="34" charset="0"/>
            </a:endParaRPr>
          </a:p>
        </p:txBody>
      </p:sp>
    </p:spTree>
    <p:extLst>
      <p:ext uri="{BB962C8B-B14F-4D97-AF65-F5344CB8AC3E}">
        <p14:creationId xmlns:p14="http://schemas.microsoft.com/office/powerpoint/2010/main" val="26398427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GB" b="1" dirty="0"/>
              <a:t>NorDig T report </a:t>
            </a:r>
            <a:r>
              <a:rPr lang="en-GB" sz="2000" b="1" dirty="0"/>
              <a:t>– </a:t>
            </a:r>
            <a:r>
              <a:rPr lang="en-GB" sz="2000" b="1" dirty="0">
                <a:solidFill>
                  <a:schemeClr val="tx1"/>
                </a:solidFill>
              </a:rPr>
              <a:t>Digital Europe letter</a:t>
            </a:r>
            <a:r>
              <a:rPr lang="en-GB" b="1" dirty="0">
                <a:solidFill>
                  <a:schemeClr val="tx1"/>
                </a:solidFill>
              </a:rPr>
              <a:t/>
            </a:r>
            <a:br>
              <a:rPr lang="en-GB" b="1" dirty="0">
                <a:solidFill>
                  <a:schemeClr val="tx1"/>
                </a:solidFill>
              </a:rPr>
            </a:br>
            <a:r>
              <a:rPr lang="sv-SE" sz="1400" b="1" dirty="0">
                <a:solidFill>
                  <a:schemeClr val="tx1"/>
                </a:solidFill>
              </a:rPr>
              <a:t>   </a:t>
            </a:r>
            <a:r>
              <a:rPr lang="en-GB" sz="1400" b="1" dirty="0"/>
              <a:t> NorDig Excom meeting 13</a:t>
            </a:r>
            <a:r>
              <a:rPr lang="en-GB" sz="1400" b="1" baseline="30000" dirty="0"/>
              <a:t>th</a:t>
            </a:r>
            <a:r>
              <a:rPr lang="en-GB" sz="1400" b="1" dirty="0"/>
              <a:t> October 2016</a:t>
            </a:r>
            <a:endParaRPr lang="en-GB" sz="1400" dirty="0">
              <a:solidFill>
                <a:schemeClr val="tx1"/>
              </a:solidFill>
            </a:endParaRPr>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18</a:t>
            </a:fld>
            <a:endParaRPr lang="en-GB"/>
          </a:p>
        </p:txBody>
      </p:sp>
      <p:sp>
        <p:nvSpPr>
          <p:cNvPr id="8" name="Rectangle 7"/>
          <p:cNvSpPr/>
          <p:nvPr/>
        </p:nvSpPr>
        <p:spPr>
          <a:xfrm>
            <a:off x="683568" y="836712"/>
            <a:ext cx="7992888" cy="5663089"/>
          </a:xfrm>
          <a:prstGeom prst="rect">
            <a:avLst/>
          </a:prstGeom>
        </p:spPr>
        <p:txBody>
          <a:bodyPr wrap="square">
            <a:spAutoFit/>
          </a:bodyPr>
          <a:lstStyle/>
          <a:p>
            <a:r>
              <a:rPr lang="en-GB" dirty="0" err="1">
                <a:latin typeface="Calibri" panose="020F0502020204030204" pitchFamily="34" charset="0"/>
                <a:cs typeface="Tahoma" pitchFamily="34" charset="0"/>
              </a:rPr>
              <a:t>DigitalEurope</a:t>
            </a:r>
            <a:r>
              <a:rPr lang="en-GB" dirty="0">
                <a:latin typeface="Calibri" panose="020F0502020204030204" pitchFamily="34" charset="0"/>
                <a:cs typeface="Tahoma" pitchFamily="34" charset="0"/>
              </a:rPr>
              <a:t> (DE) has sent letter in </a:t>
            </a:r>
            <a:r>
              <a:rPr lang="en-GB" sz="1600" dirty="0">
                <a:latin typeface="Calibri" panose="020F0502020204030204" pitchFamily="34" charset="0"/>
                <a:cs typeface="Tahoma" pitchFamily="34" charset="0"/>
              </a:rPr>
              <a:t>28</a:t>
            </a:r>
            <a:r>
              <a:rPr lang="en-GB" sz="1600" baseline="30000" dirty="0">
                <a:latin typeface="Calibri" panose="020F0502020204030204" pitchFamily="34" charset="0"/>
                <a:cs typeface="Tahoma" pitchFamily="34" charset="0"/>
              </a:rPr>
              <a:t>th</a:t>
            </a:r>
            <a:r>
              <a:rPr lang="en-GB" sz="1600" dirty="0">
                <a:latin typeface="Calibri" panose="020F0502020204030204" pitchFamily="34" charset="0"/>
                <a:cs typeface="Tahoma" pitchFamily="34" charset="0"/>
              </a:rPr>
              <a:t> June 2016 </a:t>
            </a:r>
            <a:r>
              <a:rPr lang="en-GB" dirty="0">
                <a:latin typeface="Calibri" panose="020F0502020204030204" pitchFamily="34" charset="0"/>
                <a:cs typeface="Tahoma" pitchFamily="34" charset="0"/>
              </a:rPr>
              <a:t>to most TV organisations and TV forums </a:t>
            </a:r>
            <a:r>
              <a:rPr lang="en-GB" dirty="0" err="1">
                <a:latin typeface="Calibri" panose="020F0502020204030204" pitchFamily="34" charset="0"/>
                <a:cs typeface="Tahoma" pitchFamily="34" charset="0"/>
              </a:rPr>
              <a:t>incl</a:t>
            </a:r>
            <a:r>
              <a:rPr lang="en-GB" dirty="0">
                <a:latin typeface="Calibri" panose="020F0502020204030204" pitchFamily="34" charset="0"/>
                <a:cs typeface="Tahoma" pitchFamily="34" charset="0"/>
              </a:rPr>
              <a:t> NorDig T and NorDig API about </a:t>
            </a:r>
            <a:r>
              <a:rPr lang="en-GB" b="1" dirty="0">
                <a:latin typeface="Calibri" panose="020F0502020204030204" pitchFamily="34" charset="0"/>
                <a:cs typeface="Tahoma" pitchFamily="34" charset="0"/>
              </a:rPr>
              <a:t>Connected TVs</a:t>
            </a:r>
            <a:r>
              <a:rPr lang="en-GB" dirty="0">
                <a:latin typeface="Calibri" panose="020F0502020204030204" pitchFamily="34" charset="0"/>
                <a:cs typeface="Tahoma" pitchFamily="34" charset="0"/>
              </a:rPr>
              <a:t>: </a:t>
            </a:r>
          </a:p>
          <a:p>
            <a:pPr marL="342900" indent="-342900">
              <a:buFont typeface="Arial" panose="020B0604020202020204" pitchFamily="34" charset="0"/>
              <a:buChar char="•"/>
            </a:pPr>
            <a:r>
              <a:rPr lang="en-US" dirty="0">
                <a:latin typeface="Calibri" panose="020F0502020204030204" pitchFamily="34" charset="0"/>
              </a:rPr>
              <a:t>Letter: </a:t>
            </a:r>
            <a:r>
              <a:rPr lang="en-US" i="1" dirty="0">
                <a:latin typeface="Calibri" panose="020F0502020204030204" pitchFamily="34" charset="0"/>
              </a:rPr>
              <a:t>DIGITALEUROPE Policy Statement on Connected TV within the Global Media Value Chain</a:t>
            </a:r>
            <a:r>
              <a:rPr lang="en-US" sz="1600" dirty="0">
                <a:latin typeface="Calibri" panose="020F0502020204030204" pitchFamily="34" charset="0"/>
              </a:rPr>
              <a:t>, see separate pdf document. </a:t>
            </a:r>
          </a:p>
          <a:p>
            <a:pPr marL="285750" indent="-285750">
              <a:buFont typeface="Arial" panose="020B0604020202020204" pitchFamily="34" charset="0"/>
              <a:buChar char="•"/>
            </a:pPr>
            <a:r>
              <a:rPr lang="en-US" sz="1600" dirty="0" err="1">
                <a:latin typeface="Calibri" panose="020F0502020204030204" pitchFamily="34" charset="0"/>
                <a:cs typeface="Tahoma" pitchFamily="34" charset="0"/>
              </a:rPr>
              <a:t>DigitalEurope</a:t>
            </a:r>
            <a:r>
              <a:rPr lang="en-US" sz="1600" dirty="0">
                <a:latin typeface="Calibri" panose="020F0502020204030204" pitchFamily="34" charset="0"/>
                <a:cs typeface="Tahoma" pitchFamily="34" charset="0"/>
              </a:rPr>
              <a:t> would like to share their position paper on </a:t>
            </a:r>
            <a:r>
              <a:rPr lang="en-US" sz="1600" u="sng" dirty="0" err="1">
                <a:latin typeface="Calibri" panose="020F0502020204030204" pitchFamily="34" charset="0"/>
                <a:cs typeface="Tahoma" pitchFamily="34" charset="0"/>
              </a:rPr>
              <a:t>ConnectedTV</a:t>
            </a:r>
            <a:r>
              <a:rPr lang="en-US" sz="1600" dirty="0">
                <a:latin typeface="Calibri" panose="020F0502020204030204" pitchFamily="34" charset="0"/>
                <a:cs typeface="Tahoma" pitchFamily="34" charset="0"/>
              </a:rPr>
              <a:t> and the Global Media Value Chain… They hope it is a useful input to you and your </a:t>
            </a:r>
            <a:r>
              <a:rPr lang="en-US" sz="1600" dirty="0" err="1">
                <a:latin typeface="Calibri" panose="020F0502020204030204" pitchFamily="34" charset="0"/>
                <a:cs typeface="Tahoma" pitchFamily="34" charset="0"/>
              </a:rPr>
              <a:t>organisation</a:t>
            </a:r>
            <a:r>
              <a:rPr lang="en-US" sz="1600" dirty="0">
                <a:latin typeface="Calibri" panose="020F0502020204030204" pitchFamily="34" charset="0"/>
                <a:cs typeface="Tahoma" pitchFamily="34" charset="0"/>
              </a:rPr>
              <a:t>, on the developments in the global television manufacturer landscape. </a:t>
            </a:r>
          </a:p>
          <a:p>
            <a:pPr marL="285750" indent="-285750">
              <a:buFont typeface="Arial" panose="020B0604020202020204" pitchFamily="34" charset="0"/>
              <a:buChar char="•"/>
            </a:pPr>
            <a:r>
              <a:rPr lang="en-US" sz="1600" dirty="0">
                <a:latin typeface="Calibri" panose="020F0502020204030204" pitchFamily="34" charset="0"/>
                <a:cs typeface="Tahoma" pitchFamily="34" charset="0"/>
              </a:rPr>
              <a:t>No concert request for NorDig to respond on this letter.</a:t>
            </a:r>
          </a:p>
          <a:p>
            <a:pPr marL="285750" indent="-285750">
              <a:buFont typeface="Arial" panose="020B0604020202020204" pitchFamily="34" charset="0"/>
              <a:buChar char="•"/>
            </a:pPr>
            <a:r>
              <a:rPr lang="en-GB" sz="1600" dirty="0">
                <a:latin typeface="Calibri" panose="020F0502020204030204" pitchFamily="34" charset="0"/>
                <a:cs typeface="Tahoma" pitchFamily="34" charset="0"/>
              </a:rPr>
              <a:t>DE </a:t>
            </a:r>
            <a:r>
              <a:rPr lang="en-US" sz="1600" dirty="0">
                <a:latin typeface="Calibri" panose="020F0502020204030204" pitchFamily="34" charset="0"/>
                <a:cs typeface="Tahoma" pitchFamily="34" charset="0"/>
              </a:rPr>
              <a:t>see issues with more and more advanced functions are required to be added into this type of products by broadcasters and operators </a:t>
            </a:r>
            <a:r>
              <a:rPr lang="en-US" sz="1400" dirty="0">
                <a:latin typeface="Calibri" panose="020F0502020204030204" pitchFamily="34" charset="0"/>
                <a:cs typeface="Tahoma" pitchFamily="34" charset="0"/>
              </a:rPr>
              <a:t>(adding more cost into connectable TV set)</a:t>
            </a:r>
            <a:r>
              <a:rPr lang="en-US" sz="1600" dirty="0">
                <a:latin typeface="Calibri" panose="020F0502020204030204" pitchFamily="34" charset="0"/>
                <a:cs typeface="Tahoma" pitchFamily="34" charset="0"/>
              </a:rPr>
              <a:t>.</a:t>
            </a:r>
          </a:p>
          <a:p>
            <a:pPr marL="285750" indent="-285750">
              <a:buFont typeface="Arial" panose="020B0604020202020204" pitchFamily="34" charset="0"/>
              <a:buChar char="•"/>
            </a:pPr>
            <a:r>
              <a:rPr lang="en-GB" sz="1600" dirty="0">
                <a:latin typeface="Calibri" panose="020F0502020204030204" pitchFamily="34" charset="0"/>
                <a:cs typeface="Tahoma" pitchFamily="34" charset="0"/>
              </a:rPr>
              <a:t>DE reports that consumers/viewers still buy TV set mainly upon display quality </a:t>
            </a:r>
            <a:r>
              <a:rPr lang="en-GB" sz="1400" dirty="0">
                <a:latin typeface="Calibri" panose="020F0502020204030204" pitchFamily="34" charset="0"/>
                <a:cs typeface="Tahoma" pitchFamily="34" charset="0"/>
              </a:rPr>
              <a:t>(pixels </a:t>
            </a:r>
            <a:r>
              <a:rPr lang="en-GB" sz="1400" dirty="0" err="1">
                <a:latin typeface="Calibri" panose="020F0502020204030204" pitchFamily="34" charset="0"/>
                <a:cs typeface="Tahoma" pitchFamily="34" charset="0"/>
              </a:rPr>
              <a:t>etc</a:t>
            </a:r>
            <a:r>
              <a:rPr lang="en-GB" sz="1400" dirty="0">
                <a:latin typeface="Calibri" panose="020F0502020204030204" pitchFamily="34" charset="0"/>
                <a:cs typeface="Tahoma" pitchFamily="34" charset="0"/>
              </a:rPr>
              <a:t>)</a:t>
            </a:r>
            <a:r>
              <a:rPr lang="en-GB" sz="1600" dirty="0">
                <a:latin typeface="Calibri" panose="020F0502020204030204" pitchFamily="34" charset="0"/>
                <a:cs typeface="Tahoma" pitchFamily="34" charset="0"/>
              </a:rPr>
              <a:t> and size, difficult to cover costs for </a:t>
            </a:r>
            <a:r>
              <a:rPr lang="en-GB" sz="1600" dirty="0" err="1">
                <a:latin typeface="Calibri" panose="020F0502020204030204" pitchFamily="34" charset="0"/>
                <a:cs typeface="Tahoma" pitchFamily="34" charset="0"/>
              </a:rPr>
              <a:t>adv</a:t>
            </a:r>
            <a:r>
              <a:rPr lang="en-GB" sz="1600" dirty="0">
                <a:latin typeface="Calibri" panose="020F0502020204030204" pitchFamily="34" charset="0"/>
                <a:cs typeface="Tahoma" pitchFamily="34" charset="0"/>
              </a:rPr>
              <a:t> smart-TV functions </a:t>
            </a:r>
            <a:r>
              <a:rPr lang="en-GB" sz="1400" dirty="0">
                <a:latin typeface="Calibri" panose="020F0502020204030204" pitchFamily="34" charset="0"/>
                <a:cs typeface="Tahoma" pitchFamily="34" charset="0"/>
              </a:rPr>
              <a:t>(like HbbTV)</a:t>
            </a:r>
            <a:r>
              <a:rPr lang="en-GB" sz="1600" dirty="0">
                <a:latin typeface="Calibri" panose="020F0502020204030204" pitchFamily="34" charset="0"/>
                <a:cs typeface="Tahoma" pitchFamily="34" charset="0"/>
              </a:rPr>
              <a:t>.</a:t>
            </a:r>
          </a:p>
          <a:p>
            <a:pPr marL="285750" indent="-285750">
              <a:buFont typeface="Arial" panose="020B0604020202020204" pitchFamily="34" charset="0"/>
              <a:buChar char="•"/>
            </a:pPr>
            <a:r>
              <a:rPr lang="en-GB" sz="1600" dirty="0">
                <a:latin typeface="Calibri" panose="020F0502020204030204" pitchFamily="34" charset="0"/>
                <a:cs typeface="Tahoma" pitchFamily="34" charset="0"/>
              </a:rPr>
              <a:t>DE asking broadcasters, organisation, forums to: </a:t>
            </a:r>
          </a:p>
          <a:p>
            <a:pPr marL="742950" lvl="1" indent="-285750">
              <a:buFont typeface="Arial" panose="020B0604020202020204" pitchFamily="34" charset="0"/>
              <a:buChar char="•"/>
            </a:pPr>
            <a:r>
              <a:rPr lang="en-GB" sz="1400" dirty="0">
                <a:latin typeface="Calibri" panose="020F0502020204030204" pitchFamily="34" charset="0"/>
                <a:cs typeface="Tahoma" pitchFamily="34" charset="0"/>
              </a:rPr>
              <a:t>Not add requirements or expect advanced functions on connected TVs without concrete assurance that services will be used.</a:t>
            </a:r>
          </a:p>
          <a:p>
            <a:pPr marL="742950" lvl="1" indent="-285750">
              <a:buFont typeface="Arial" panose="020B0604020202020204" pitchFamily="34" charset="0"/>
              <a:buChar char="•"/>
            </a:pPr>
            <a:r>
              <a:rPr lang="en-US" sz="1400" dirty="0">
                <a:latin typeface="Calibri" panose="020F0502020204030204" pitchFamily="34" charset="0"/>
                <a:cs typeface="Tahoma" pitchFamily="34" charset="0"/>
              </a:rPr>
              <a:t>Where advanced features are being used to generate additional revenues on top of the core DTV offering, then fair and appropriate on-going remuneration will be due</a:t>
            </a:r>
          </a:p>
          <a:p>
            <a:pPr marL="742950" lvl="1" indent="-285750">
              <a:buFont typeface="Arial" panose="020B0604020202020204" pitchFamily="34" charset="0"/>
              <a:buChar char="•"/>
            </a:pPr>
            <a:r>
              <a:rPr lang="en-US" sz="1400" dirty="0">
                <a:latin typeface="Calibri" panose="020F0502020204030204" pitchFamily="34" charset="0"/>
                <a:cs typeface="Tahoma" pitchFamily="34" charset="0"/>
              </a:rPr>
              <a:t>No responsibility in regards to data protection compliance can be simply transferred to manufacturers when broadcasters launch new services.</a:t>
            </a:r>
          </a:p>
          <a:p>
            <a:pPr marL="742950" lvl="1" indent="-285750">
              <a:buFont typeface="Arial" panose="020B0604020202020204" pitchFamily="34" charset="0"/>
              <a:buChar char="•"/>
            </a:pPr>
            <a:r>
              <a:rPr lang="en-US" sz="1400" dirty="0">
                <a:latin typeface="Calibri" panose="020F0502020204030204" pitchFamily="34" charset="0"/>
                <a:cs typeface="Tahoma" pitchFamily="34" charset="0"/>
              </a:rPr>
              <a:t>Provision and exchange of data will be subject to commercial or bi-lateral agreement.</a:t>
            </a:r>
            <a:endParaRPr lang="en-GB" sz="1400" dirty="0">
              <a:latin typeface="Calibri" panose="020F0502020204030204" pitchFamily="34" charset="0"/>
              <a:cs typeface="Tahoma" pitchFamily="34" charset="0"/>
            </a:endParaRPr>
          </a:p>
          <a:p>
            <a:pPr marL="285750" indent="-285750">
              <a:buFont typeface="Arial" panose="020B0604020202020204" pitchFamily="34" charset="0"/>
              <a:buChar char="•"/>
            </a:pPr>
            <a:r>
              <a:rPr lang="en-GB" sz="1600" dirty="0">
                <a:latin typeface="Calibri" panose="020F0502020204030204" pitchFamily="34" charset="0"/>
                <a:cs typeface="Tahoma" pitchFamily="34" charset="0"/>
              </a:rPr>
              <a:t>NorDig T: one of the reasons why manufactures shall participate in NorDig work and difficult/impossible for NorDig to sign agreement, </a:t>
            </a:r>
          </a:p>
          <a:p>
            <a:pPr marL="285750" indent="-285750">
              <a:buFont typeface="Arial" panose="020B0604020202020204" pitchFamily="34" charset="0"/>
              <a:buChar char="•"/>
            </a:pPr>
            <a:r>
              <a:rPr lang="en-GB" sz="1600" b="1" dirty="0">
                <a:solidFill>
                  <a:srgbClr val="0070C0"/>
                </a:solidFill>
                <a:latin typeface="Calibri" panose="020F0502020204030204" pitchFamily="34" charset="0"/>
                <a:cs typeface="Tahoma" pitchFamily="34" charset="0"/>
              </a:rPr>
              <a:t>Excom: noted, no reply</a:t>
            </a:r>
          </a:p>
        </p:txBody>
      </p:sp>
      <p:sp>
        <p:nvSpPr>
          <p:cNvPr id="6" name="Rectangle 5"/>
          <p:cNvSpPr/>
          <p:nvPr/>
        </p:nvSpPr>
        <p:spPr>
          <a:xfrm>
            <a:off x="1115616" y="6577348"/>
            <a:ext cx="7056784" cy="276999"/>
          </a:xfrm>
          <a:prstGeom prst="rect">
            <a:avLst/>
          </a:prstGeom>
        </p:spPr>
        <p:txBody>
          <a:bodyPr wrap="square">
            <a:spAutoFit/>
          </a:bodyPr>
          <a:lstStyle/>
          <a:p>
            <a:r>
              <a:rPr lang="en-GB" sz="1200" i="1" dirty="0">
                <a:latin typeface="Calibri" panose="020F0502020204030204" pitchFamily="34" charset="0"/>
                <a:cs typeface="Tahoma" pitchFamily="34" charset="0"/>
              </a:rPr>
              <a:t>Digital Europe: TV manufactures organisation (similar as NorDig &amp; DTG), has their E/C-book and HD Ready logo</a:t>
            </a:r>
          </a:p>
        </p:txBody>
      </p:sp>
    </p:spTree>
    <p:extLst>
      <p:ext uri="{BB962C8B-B14F-4D97-AF65-F5344CB8AC3E}">
        <p14:creationId xmlns:p14="http://schemas.microsoft.com/office/powerpoint/2010/main" val="41126336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GB" b="1" dirty="0"/>
              <a:t>NorDig T report </a:t>
            </a:r>
            <a:r>
              <a:rPr lang="en-GB" sz="2000" b="1" dirty="0"/>
              <a:t>– </a:t>
            </a:r>
            <a:r>
              <a:rPr lang="en-GB" sz="2000" b="1" dirty="0">
                <a:solidFill>
                  <a:schemeClr val="tx1"/>
                </a:solidFill>
              </a:rPr>
              <a:t>NorDig countries/networks</a:t>
            </a:r>
            <a:r>
              <a:rPr lang="en-GB" b="1" dirty="0">
                <a:solidFill>
                  <a:schemeClr val="tx1"/>
                </a:solidFill>
              </a:rPr>
              <a:t/>
            </a:r>
            <a:br>
              <a:rPr lang="en-GB" b="1" dirty="0">
                <a:solidFill>
                  <a:schemeClr val="tx1"/>
                </a:solidFill>
              </a:rPr>
            </a:br>
            <a:r>
              <a:rPr lang="sv-SE" sz="1400" b="1" dirty="0">
                <a:solidFill>
                  <a:schemeClr val="tx1"/>
                </a:solidFill>
              </a:rPr>
              <a:t>   </a:t>
            </a:r>
            <a:r>
              <a:rPr lang="en-GB" sz="1400" b="1" dirty="0"/>
              <a:t> NorDig Excom meeting 13</a:t>
            </a:r>
            <a:r>
              <a:rPr lang="en-GB" sz="1400" b="1" baseline="30000" dirty="0"/>
              <a:t>th</a:t>
            </a:r>
            <a:r>
              <a:rPr lang="en-GB" sz="1400" b="1" dirty="0"/>
              <a:t> October 2016</a:t>
            </a:r>
            <a:endParaRPr lang="en-GB" sz="1400" dirty="0">
              <a:solidFill>
                <a:schemeClr val="tx1"/>
              </a:solidFill>
            </a:endParaRPr>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19</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749230164"/>
              </p:ext>
            </p:extLst>
          </p:nvPr>
        </p:nvGraphicFramePr>
        <p:xfrm>
          <a:off x="481039" y="3327626"/>
          <a:ext cx="8229600" cy="259588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xmlns="" val="20000"/>
                    </a:ext>
                  </a:extLst>
                </a:gridCol>
                <a:gridCol w="4114800">
                  <a:extLst>
                    <a:ext uri="{9D8B030D-6E8A-4147-A177-3AD203B41FA5}">
                      <a16:colId xmlns:a16="http://schemas.microsoft.com/office/drawing/2014/main" xmlns="" val="20001"/>
                    </a:ext>
                  </a:extLst>
                </a:gridCol>
              </a:tblGrid>
              <a:tr h="370840">
                <a:tc>
                  <a:txBody>
                    <a:bodyPr/>
                    <a:lstStyle/>
                    <a:p>
                      <a:r>
                        <a:rPr lang="sv-SE" sz="1600" dirty="0">
                          <a:solidFill>
                            <a:schemeClr val="bg1">
                              <a:lumMod val="50000"/>
                            </a:schemeClr>
                          </a:solidFill>
                        </a:rPr>
                        <a:t>Country / Network</a:t>
                      </a:r>
                    </a:p>
                  </a:txBody>
                  <a:tcPr/>
                </a:tc>
                <a:tc>
                  <a:txBody>
                    <a:bodyPr/>
                    <a:lstStyle/>
                    <a:p>
                      <a:r>
                        <a:rPr lang="sv-SE" sz="1600" dirty="0">
                          <a:solidFill>
                            <a:schemeClr val="bg1">
                              <a:lumMod val="50000"/>
                            </a:schemeClr>
                          </a:solidFill>
                        </a:rPr>
                        <a:t>Status </a:t>
                      </a:r>
                    </a:p>
                  </a:txBody>
                  <a:tcPr/>
                </a:tc>
                <a:extLst>
                  <a:ext uri="{0D108BD9-81ED-4DB2-BD59-A6C34878D82A}">
                    <a16:rowId xmlns:a16="http://schemas.microsoft.com/office/drawing/2014/main" xmlns="" val="10000"/>
                  </a:ext>
                </a:extLst>
              </a:tr>
              <a:tr h="370840">
                <a:tc>
                  <a:txBody>
                    <a:bodyPr/>
                    <a:lstStyle/>
                    <a:p>
                      <a:r>
                        <a:rPr lang="sv-SE" sz="1600" dirty="0" err="1">
                          <a:solidFill>
                            <a:schemeClr val="bg1">
                              <a:lumMod val="50000"/>
                            </a:schemeClr>
                          </a:solidFill>
                        </a:rPr>
                        <a:t>Turkey</a:t>
                      </a:r>
                      <a:r>
                        <a:rPr lang="sv-SE" sz="1600" dirty="0">
                          <a:solidFill>
                            <a:schemeClr val="bg1">
                              <a:lumMod val="50000"/>
                            </a:schemeClr>
                          </a:solidFill>
                        </a:rPr>
                        <a:t> DTT </a:t>
                      </a:r>
                    </a:p>
                  </a:txBody>
                  <a:tcPr/>
                </a:tc>
                <a:tc>
                  <a:txBody>
                    <a:bodyPr/>
                    <a:lstStyle/>
                    <a:p>
                      <a:r>
                        <a:rPr lang="sv-SE" sz="1600" dirty="0" err="1">
                          <a:solidFill>
                            <a:schemeClr val="bg1">
                              <a:lumMod val="50000"/>
                            </a:schemeClr>
                          </a:solidFill>
                        </a:rPr>
                        <a:t>Confirmed</a:t>
                      </a:r>
                      <a:r>
                        <a:rPr lang="sv-SE" sz="1600" dirty="0">
                          <a:solidFill>
                            <a:schemeClr val="bg1">
                              <a:lumMod val="50000"/>
                            </a:schemeClr>
                          </a:solidFill>
                        </a:rPr>
                        <a:t> via </a:t>
                      </a:r>
                      <a:r>
                        <a:rPr lang="sv-SE" sz="1600" dirty="0" err="1">
                          <a:solidFill>
                            <a:schemeClr val="bg1">
                              <a:lumMod val="50000"/>
                            </a:schemeClr>
                          </a:solidFill>
                        </a:rPr>
                        <a:t>Vestel</a:t>
                      </a:r>
                      <a:endParaRPr lang="sv-SE" sz="1600" dirty="0">
                        <a:solidFill>
                          <a:schemeClr val="bg1">
                            <a:lumMod val="50000"/>
                          </a:schemeClr>
                        </a:solidFill>
                      </a:endParaRPr>
                    </a:p>
                  </a:txBody>
                  <a:tcPr/>
                </a:tc>
                <a:extLst>
                  <a:ext uri="{0D108BD9-81ED-4DB2-BD59-A6C34878D82A}">
                    <a16:rowId xmlns:a16="http://schemas.microsoft.com/office/drawing/2014/main" xmlns="" val="10001"/>
                  </a:ext>
                </a:extLst>
              </a:tr>
              <a:tr h="370840">
                <a:tc>
                  <a:txBody>
                    <a:bodyPr/>
                    <a:lstStyle/>
                    <a:p>
                      <a:r>
                        <a:rPr lang="sv-SE" sz="1600" dirty="0" err="1">
                          <a:solidFill>
                            <a:schemeClr val="bg1">
                              <a:lumMod val="50000"/>
                            </a:schemeClr>
                          </a:solidFill>
                        </a:rPr>
                        <a:t>Several</a:t>
                      </a:r>
                      <a:r>
                        <a:rPr lang="sv-SE" sz="1600" dirty="0">
                          <a:solidFill>
                            <a:schemeClr val="bg1">
                              <a:lumMod val="50000"/>
                            </a:schemeClr>
                          </a:solidFill>
                        </a:rPr>
                        <a:t> </a:t>
                      </a:r>
                      <a:r>
                        <a:rPr lang="sv-SE" sz="1600" dirty="0" err="1">
                          <a:solidFill>
                            <a:schemeClr val="bg1">
                              <a:lumMod val="50000"/>
                            </a:schemeClr>
                          </a:solidFill>
                        </a:rPr>
                        <a:t>eastern</a:t>
                      </a:r>
                      <a:r>
                        <a:rPr lang="sv-SE" sz="1600" dirty="0">
                          <a:solidFill>
                            <a:schemeClr val="bg1">
                              <a:lumMod val="50000"/>
                            </a:schemeClr>
                          </a:solidFill>
                        </a:rPr>
                        <a:t> </a:t>
                      </a:r>
                      <a:r>
                        <a:rPr lang="sv-SE" sz="1600" dirty="0" err="1">
                          <a:solidFill>
                            <a:schemeClr val="bg1">
                              <a:lumMod val="50000"/>
                            </a:schemeClr>
                          </a:solidFill>
                        </a:rPr>
                        <a:t>Europe</a:t>
                      </a:r>
                      <a:r>
                        <a:rPr lang="sv-SE" sz="1600" dirty="0">
                          <a:solidFill>
                            <a:schemeClr val="bg1">
                              <a:lumMod val="50000"/>
                            </a:schemeClr>
                          </a:solidFill>
                        </a:rPr>
                        <a:t> </a:t>
                      </a:r>
                      <a:r>
                        <a:rPr lang="sv-SE" sz="1600" dirty="0" err="1">
                          <a:solidFill>
                            <a:schemeClr val="bg1">
                              <a:lumMod val="50000"/>
                            </a:schemeClr>
                          </a:solidFill>
                        </a:rPr>
                        <a:t>countries</a:t>
                      </a:r>
                      <a:endParaRPr lang="sv-SE" sz="1600" dirty="0">
                        <a:solidFill>
                          <a:schemeClr val="bg1">
                            <a:lumMod val="50000"/>
                          </a:schemeClr>
                        </a:solidFill>
                      </a:endParaRPr>
                    </a:p>
                  </a:txBody>
                  <a:tcPr/>
                </a:tc>
                <a:tc>
                  <a:txBody>
                    <a:bodyPr/>
                    <a:lstStyle/>
                    <a:p>
                      <a:r>
                        <a:rPr lang="sv-SE" sz="1600" dirty="0" err="1">
                          <a:solidFill>
                            <a:schemeClr val="bg1">
                              <a:lumMod val="50000"/>
                            </a:schemeClr>
                          </a:solidFill>
                        </a:rPr>
                        <a:t>Indications</a:t>
                      </a:r>
                      <a:r>
                        <a:rPr lang="sv-SE" sz="1600" dirty="0">
                          <a:solidFill>
                            <a:schemeClr val="bg1">
                              <a:lumMod val="50000"/>
                            </a:schemeClr>
                          </a:solidFill>
                        </a:rPr>
                        <a:t>,</a:t>
                      </a:r>
                      <a:r>
                        <a:rPr lang="sv-SE" sz="1600" baseline="0" dirty="0">
                          <a:solidFill>
                            <a:schemeClr val="bg1">
                              <a:lumMod val="50000"/>
                            </a:schemeClr>
                          </a:solidFill>
                        </a:rPr>
                        <a:t> n</a:t>
                      </a:r>
                      <a:r>
                        <a:rPr lang="sv-SE" sz="1600" dirty="0">
                          <a:solidFill>
                            <a:schemeClr val="bg1">
                              <a:lumMod val="50000"/>
                            </a:schemeClr>
                          </a:solidFill>
                        </a:rPr>
                        <a:t>ot </a:t>
                      </a:r>
                      <a:r>
                        <a:rPr lang="sv-SE" sz="1600" dirty="0" err="1">
                          <a:solidFill>
                            <a:schemeClr val="bg1">
                              <a:lumMod val="50000"/>
                            </a:schemeClr>
                          </a:solidFill>
                        </a:rPr>
                        <a:t>confirmed</a:t>
                      </a:r>
                      <a:endParaRPr lang="sv-SE" sz="1600" dirty="0">
                        <a:solidFill>
                          <a:schemeClr val="bg1">
                            <a:lumMod val="50000"/>
                          </a:schemeClr>
                        </a:solidFill>
                      </a:endParaRPr>
                    </a:p>
                  </a:txBody>
                  <a:tcPr/>
                </a:tc>
                <a:extLst>
                  <a:ext uri="{0D108BD9-81ED-4DB2-BD59-A6C34878D82A}">
                    <a16:rowId xmlns:a16="http://schemas.microsoft.com/office/drawing/2014/main" xmlns="" val="10002"/>
                  </a:ext>
                </a:extLst>
              </a:tr>
              <a:tr h="370840">
                <a:tc>
                  <a:txBody>
                    <a:bodyPr/>
                    <a:lstStyle/>
                    <a:p>
                      <a:r>
                        <a:rPr lang="sv-SE" sz="1600" dirty="0">
                          <a:solidFill>
                            <a:schemeClr val="bg1">
                              <a:lumMod val="50000"/>
                            </a:schemeClr>
                          </a:solidFill>
                        </a:rPr>
                        <a:t>Malaysia </a:t>
                      </a:r>
                      <a:r>
                        <a:rPr lang="sv-SE" sz="1600" i="1" dirty="0">
                          <a:solidFill>
                            <a:schemeClr val="bg1">
                              <a:lumMod val="50000"/>
                            </a:schemeClr>
                          </a:solidFill>
                        </a:rPr>
                        <a:t>(</a:t>
                      </a:r>
                      <a:r>
                        <a:rPr lang="sv-SE" sz="1600" i="1" dirty="0" err="1">
                          <a:solidFill>
                            <a:schemeClr val="bg1">
                              <a:lumMod val="50000"/>
                            </a:schemeClr>
                          </a:solidFill>
                        </a:rPr>
                        <a:t>blue</a:t>
                      </a:r>
                      <a:r>
                        <a:rPr lang="sv-SE" sz="1600" i="1" baseline="0" dirty="0">
                          <a:solidFill>
                            <a:schemeClr val="bg1">
                              <a:lumMod val="50000"/>
                            </a:schemeClr>
                          </a:solidFill>
                        </a:rPr>
                        <a:t> copy</a:t>
                      </a:r>
                      <a:r>
                        <a:rPr lang="sv-SE" sz="1600" i="1" dirty="0">
                          <a:solidFill>
                            <a:schemeClr val="bg1">
                              <a:lumMod val="50000"/>
                            </a:schemeClr>
                          </a:solidFill>
                        </a:rPr>
                        <a:t>)</a:t>
                      </a:r>
                      <a:r>
                        <a:rPr lang="sv-SE" sz="1600" i="1" baseline="0" dirty="0">
                          <a:solidFill>
                            <a:schemeClr val="bg1">
                              <a:lumMod val="50000"/>
                            </a:schemeClr>
                          </a:solidFill>
                        </a:rPr>
                        <a:t> </a:t>
                      </a:r>
                      <a:endParaRPr lang="sv-SE" sz="1600" i="1" dirty="0">
                        <a:solidFill>
                          <a:schemeClr val="bg1">
                            <a:lumMod val="50000"/>
                          </a:schemeClr>
                        </a:solidFill>
                      </a:endParaRPr>
                    </a:p>
                  </a:txBody>
                  <a:tcPr/>
                </a:tc>
                <a:tc>
                  <a:txBody>
                    <a:bodyPr/>
                    <a:lstStyle/>
                    <a:p>
                      <a:r>
                        <a:rPr lang="sv-SE" sz="1600" dirty="0">
                          <a:solidFill>
                            <a:schemeClr val="bg1">
                              <a:lumMod val="50000"/>
                            </a:schemeClr>
                          </a:solidFill>
                        </a:rPr>
                        <a:t>Digita</a:t>
                      </a:r>
                    </a:p>
                  </a:txBody>
                  <a:tcPr/>
                </a:tc>
                <a:extLst>
                  <a:ext uri="{0D108BD9-81ED-4DB2-BD59-A6C34878D82A}">
                    <a16:rowId xmlns:a16="http://schemas.microsoft.com/office/drawing/2014/main" xmlns="" val="10003"/>
                  </a:ext>
                </a:extLst>
              </a:tr>
              <a:tr h="370840">
                <a:tc>
                  <a:txBody>
                    <a:bodyPr/>
                    <a:lstStyle/>
                    <a:p>
                      <a:r>
                        <a:rPr lang="sv-SE" sz="1600" i="0" dirty="0" err="1">
                          <a:solidFill>
                            <a:schemeClr val="bg1">
                              <a:lumMod val="50000"/>
                            </a:schemeClr>
                          </a:solidFill>
                        </a:rPr>
                        <a:t>Germany</a:t>
                      </a:r>
                      <a:r>
                        <a:rPr lang="sv-SE" sz="1600" i="0" dirty="0">
                          <a:solidFill>
                            <a:schemeClr val="bg1">
                              <a:lumMod val="50000"/>
                            </a:schemeClr>
                          </a:solidFill>
                        </a:rPr>
                        <a:t> DTT (Media broadcast/TDF)</a:t>
                      </a:r>
                    </a:p>
                  </a:txBody>
                  <a:tcPr/>
                </a:tc>
                <a:tc>
                  <a:txBody>
                    <a:bodyPr/>
                    <a:lstStyle/>
                    <a:p>
                      <a:r>
                        <a:rPr lang="sv-SE" sz="1600" i="0" dirty="0" err="1">
                          <a:solidFill>
                            <a:schemeClr val="bg1">
                              <a:lumMod val="50000"/>
                            </a:schemeClr>
                          </a:solidFill>
                        </a:rPr>
                        <a:t>Based</a:t>
                      </a:r>
                      <a:r>
                        <a:rPr lang="sv-SE" sz="1600" i="0" dirty="0">
                          <a:solidFill>
                            <a:schemeClr val="bg1">
                              <a:lumMod val="50000"/>
                            </a:schemeClr>
                          </a:solidFill>
                        </a:rPr>
                        <a:t> on/</a:t>
                      </a:r>
                      <a:r>
                        <a:rPr lang="sv-SE" sz="1600" i="0" dirty="0" err="1">
                          <a:solidFill>
                            <a:schemeClr val="bg1">
                              <a:lumMod val="50000"/>
                            </a:schemeClr>
                          </a:solidFill>
                        </a:rPr>
                        <a:t>reference</a:t>
                      </a:r>
                      <a:r>
                        <a:rPr lang="sv-SE" sz="1600" i="0" dirty="0">
                          <a:solidFill>
                            <a:schemeClr val="bg1">
                              <a:lumMod val="50000"/>
                            </a:schemeClr>
                          </a:solidFill>
                        </a:rPr>
                        <a:t> to NorDig IRD</a:t>
                      </a:r>
                    </a:p>
                  </a:txBody>
                  <a:tcPr/>
                </a:tc>
                <a:extLst>
                  <a:ext uri="{0D108BD9-81ED-4DB2-BD59-A6C34878D82A}">
                    <a16:rowId xmlns:a16="http://schemas.microsoft.com/office/drawing/2014/main" xmlns="" val="10004"/>
                  </a:ext>
                </a:extLst>
              </a:tr>
              <a:tr h="370840">
                <a:tc>
                  <a:txBody>
                    <a:bodyPr/>
                    <a:lstStyle/>
                    <a:p>
                      <a:r>
                        <a:rPr lang="sv-SE" sz="1600" i="0" dirty="0">
                          <a:solidFill>
                            <a:schemeClr val="bg1">
                              <a:lumMod val="50000"/>
                            </a:schemeClr>
                          </a:solidFill>
                        </a:rPr>
                        <a:t>Georgia DTT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600" i="0" dirty="0" err="1">
                          <a:solidFill>
                            <a:schemeClr val="bg1">
                              <a:lumMod val="50000"/>
                            </a:schemeClr>
                          </a:solidFill>
                        </a:rPr>
                        <a:t>Based</a:t>
                      </a:r>
                      <a:r>
                        <a:rPr lang="sv-SE" sz="1600" i="0" dirty="0">
                          <a:solidFill>
                            <a:schemeClr val="bg1">
                              <a:lumMod val="50000"/>
                            </a:schemeClr>
                          </a:solidFill>
                        </a:rPr>
                        <a:t> on/</a:t>
                      </a:r>
                      <a:r>
                        <a:rPr lang="sv-SE" sz="1600" i="0" dirty="0" err="1">
                          <a:solidFill>
                            <a:schemeClr val="bg1">
                              <a:lumMod val="50000"/>
                            </a:schemeClr>
                          </a:solidFill>
                        </a:rPr>
                        <a:t>reference</a:t>
                      </a:r>
                      <a:r>
                        <a:rPr lang="sv-SE" sz="1600" i="0" dirty="0">
                          <a:solidFill>
                            <a:schemeClr val="bg1">
                              <a:lumMod val="50000"/>
                            </a:schemeClr>
                          </a:solidFill>
                        </a:rPr>
                        <a:t> to NorDig IRD (v2.2)</a:t>
                      </a:r>
                    </a:p>
                  </a:txBody>
                  <a:tcPr/>
                </a:tc>
                <a:extLst>
                  <a:ext uri="{0D108BD9-81ED-4DB2-BD59-A6C34878D82A}">
                    <a16:rowId xmlns:a16="http://schemas.microsoft.com/office/drawing/2014/main" xmlns="" val="10005"/>
                  </a:ext>
                </a:extLst>
              </a:tr>
              <a:tr h="370840">
                <a:tc>
                  <a:txBody>
                    <a:bodyPr/>
                    <a:lstStyle/>
                    <a:p>
                      <a:endParaRPr lang="sv-SE" sz="1600" i="0" dirty="0">
                        <a:solidFill>
                          <a:schemeClr val="bg1">
                            <a:lumMod val="5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600" i="0" dirty="0">
                        <a:solidFill>
                          <a:schemeClr val="bg1">
                            <a:lumMod val="50000"/>
                          </a:schemeClr>
                        </a:solidFill>
                      </a:endParaRPr>
                    </a:p>
                  </a:txBody>
                  <a:tcPr/>
                </a:tc>
                <a:extLst>
                  <a:ext uri="{0D108BD9-81ED-4DB2-BD59-A6C34878D82A}">
                    <a16:rowId xmlns:a16="http://schemas.microsoft.com/office/drawing/2014/main" xmlns="" val="10006"/>
                  </a:ext>
                </a:extLst>
              </a:tr>
            </a:tbl>
          </a:graphicData>
        </a:graphic>
      </p:graphicFrame>
      <p:sp>
        <p:nvSpPr>
          <p:cNvPr id="8" name="Rectangle 7"/>
          <p:cNvSpPr/>
          <p:nvPr/>
        </p:nvSpPr>
        <p:spPr>
          <a:xfrm>
            <a:off x="683568" y="1012666"/>
            <a:ext cx="7992888" cy="2277547"/>
          </a:xfrm>
          <a:prstGeom prst="rect">
            <a:avLst/>
          </a:prstGeom>
        </p:spPr>
        <p:txBody>
          <a:bodyPr wrap="square">
            <a:spAutoFit/>
          </a:bodyPr>
          <a:lstStyle/>
          <a:p>
            <a:r>
              <a:rPr lang="en-GB" sz="2000" dirty="0">
                <a:cs typeface="Tahoma" pitchFamily="34" charset="0"/>
              </a:rPr>
              <a:t>List of Countries using NorDig specifications </a:t>
            </a:r>
            <a:r>
              <a:rPr lang="en-GB" sz="1600" dirty="0">
                <a:cs typeface="Tahoma" pitchFamily="34" charset="0"/>
              </a:rPr>
              <a:t>(outside NorDig members),</a:t>
            </a:r>
            <a:endParaRPr lang="en-GB" dirty="0">
              <a:cs typeface="Tahoma" pitchFamily="34" charset="0"/>
            </a:endParaRPr>
          </a:p>
          <a:p>
            <a:r>
              <a:rPr lang="en-GB" sz="1600" dirty="0">
                <a:cs typeface="Tahoma" pitchFamily="34" charset="0"/>
              </a:rPr>
              <a:t>Nothing new to report</a:t>
            </a:r>
          </a:p>
          <a:p>
            <a:endParaRPr lang="en-GB" sz="1600" dirty="0">
              <a:cs typeface="Tahoma" pitchFamily="34" charset="0"/>
            </a:endParaRPr>
          </a:p>
          <a:p>
            <a:r>
              <a:rPr lang="en-GB" sz="1600" i="1" dirty="0">
                <a:solidFill>
                  <a:schemeClr val="bg1">
                    <a:lumMod val="50000"/>
                  </a:schemeClr>
                </a:solidFill>
                <a:cs typeface="Tahoma" pitchFamily="34" charset="0"/>
              </a:rPr>
              <a:t>Several IRD manufactures and other mentions that several other territories and DVB networks refers or uses NorDig as basis for their IRD specs (especially “newer” networks). Among reasons seems open spec and content </a:t>
            </a:r>
            <a:r>
              <a:rPr lang="en-GB" sz="1400" i="1" dirty="0">
                <a:solidFill>
                  <a:schemeClr val="bg1">
                    <a:lumMod val="50000"/>
                  </a:schemeClr>
                </a:solidFill>
                <a:cs typeface="Tahoma" pitchFamily="34" charset="0"/>
              </a:rPr>
              <a:t>(T2, HbbTV, subtitling etc). </a:t>
            </a:r>
            <a:endParaRPr lang="en-GB" sz="1600" i="1" dirty="0">
              <a:solidFill>
                <a:schemeClr val="bg1">
                  <a:lumMod val="50000"/>
                </a:schemeClr>
              </a:solidFill>
              <a:cs typeface="Tahoma" pitchFamily="34" charset="0"/>
            </a:endParaRPr>
          </a:p>
          <a:p>
            <a:endParaRPr lang="en-GB" sz="2000" i="1" dirty="0">
              <a:solidFill>
                <a:schemeClr val="bg1">
                  <a:lumMod val="50000"/>
                </a:schemeClr>
              </a:solidFill>
              <a:cs typeface="Tahoma" pitchFamily="34" charset="0"/>
            </a:endParaRPr>
          </a:p>
          <a:p>
            <a:r>
              <a:rPr lang="en-GB" sz="2000" i="1" dirty="0">
                <a:solidFill>
                  <a:schemeClr val="bg1">
                    <a:lumMod val="50000"/>
                  </a:schemeClr>
                </a:solidFill>
                <a:cs typeface="Tahoma" pitchFamily="34" charset="0"/>
              </a:rPr>
              <a:t>First list:</a:t>
            </a:r>
            <a:endParaRPr lang="en-GB" sz="2000" i="1" dirty="0">
              <a:solidFill>
                <a:schemeClr val="bg1">
                  <a:lumMod val="5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GB" b="1" dirty="0"/>
              <a:t>NorDig T report - </a:t>
            </a:r>
            <a:r>
              <a:rPr lang="en-US" b="1" dirty="0"/>
              <a:t> </a:t>
            </a:r>
            <a:r>
              <a:rPr lang="sv-SE" sz="1800" b="1" dirty="0" err="1">
                <a:solidFill>
                  <a:schemeClr val="tx1"/>
                </a:solidFill>
              </a:rPr>
              <a:t>Overview</a:t>
            </a:r>
            <a:r>
              <a:rPr lang="sv-SE" sz="1800" b="1" dirty="0">
                <a:solidFill>
                  <a:schemeClr val="tx1"/>
                </a:solidFill>
              </a:rPr>
              <a:t> </a:t>
            </a:r>
            <a:r>
              <a:rPr lang="sv-SE" sz="1800" b="1" dirty="0" err="1">
                <a:solidFill>
                  <a:schemeClr val="tx1"/>
                </a:solidFill>
              </a:rPr>
              <a:t>specification</a:t>
            </a:r>
            <a:r>
              <a:rPr lang="sv-SE" sz="1800" b="1" dirty="0">
                <a:solidFill>
                  <a:schemeClr val="tx1"/>
                </a:solidFill>
              </a:rPr>
              <a:t> </a:t>
            </a:r>
            <a:r>
              <a:rPr lang="sv-SE" sz="1800" b="1" dirty="0" err="1">
                <a:solidFill>
                  <a:schemeClr val="tx1"/>
                </a:solidFill>
              </a:rPr>
              <a:t>work</a:t>
            </a:r>
            <a:r>
              <a:rPr lang="en-GB" sz="1800" b="1" dirty="0">
                <a:solidFill>
                  <a:schemeClr val="tx1"/>
                </a:solidFill>
              </a:rPr>
              <a:t/>
            </a:r>
            <a:br>
              <a:rPr lang="en-GB" sz="1800" b="1" dirty="0">
                <a:solidFill>
                  <a:schemeClr val="tx1"/>
                </a:solidFill>
              </a:rPr>
            </a:br>
            <a:r>
              <a:rPr lang="sv-SE" sz="1400" b="1" dirty="0">
                <a:solidFill>
                  <a:schemeClr val="tx1"/>
                </a:solidFill>
              </a:rPr>
              <a:t>   </a:t>
            </a:r>
            <a:r>
              <a:rPr lang="en-GB" sz="1400" b="1" dirty="0"/>
              <a:t> NorDig Excom meeting 13</a:t>
            </a:r>
            <a:r>
              <a:rPr lang="en-GB" sz="1400" b="1" baseline="30000" dirty="0"/>
              <a:t>th</a:t>
            </a:r>
            <a:r>
              <a:rPr lang="en-GB" sz="1400" b="1" dirty="0"/>
              <a:t> October 2016</a:t>
            </a:r>
            <a:endParaRPr lang="en-US" sz="2000" dirty="0">
              <a:solidFill>
                <a:schemeClr val="tx1"/>
              </a:solidFill>
            </a:endParaRP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a:t>
            </a:fld>
            <a:endParaRPr lang="en-US"/>
          </a:p>
        </p:txBody>
      </p:sp>
      <p:sp>
        <p:nvSpPr>
          <p:cNvPr id="6" name="Platshållare för innehåll 1"/>
          <p:cNvSpPr txBox="1">
            <a:spLocks/>
          </p:cNvSpPr>
          <p:nvPr/>
        </p:nvSpPr>
        <p:spPr bwMode="auto">
          <a:xfrm>
            <a:off x="395536" y="990848"/>
            <a:ext cx="8363272" cy="5472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None/>
              <a:tabLst/>
              <a:defRPr/>
            </a:pPr>
            <a:r>
              <a:rPr lang="en-US" kern="0" dirty="0">
                <a:latin typeface="Calibri" pitchFamily="34" charset="0"/>
              </a:rPr>
              <a:t>Overview NorDig T specification work :</a:t>
            </a:r>
            <a:endParaRPr kumimoji="0" lang="en-US" sz="1800" b="0" i="0" u="none" strike="noStrike" kern="0" cap="none" spc="0" normalizeH="0" baseline="0" noProof="0" dirty="0">
              <a:ln>
                <a:noFill/>
              </a:ln>
              <a:solidFill>
                <a:schemeClr val="tx1"/>
              </a:solidFill>
              <a:effectLst/>
              <a:uLnTx/>
              <a:uFillTx/>
              <a:latin typeface="Calibri" pitchFamily="34" charset="0"/>
              <a:ea typeface="+mn-ea"/>
              <a:cs typeface="+mn-cs"/>
            </a:endParaRPr>
          </a:p>
          <a:p>
            <a:pPr marL="342900" indent="-342900" eaLnBrk="0" hangingPunct="0">
              <a:spcBef>
                <a:spcPct val="20000"/>
              </a:spcBef>
              <a:buFont typeface="Arial" pitchFamily="34" charset="0"/>
              <a:buChar char="•"/>
              <a:defRPr/>
            </a:pPr>
            <a:r>
              <a:rPr lang="en-US" kern="0" dirty="0">
                <a:latin typeface="Calibri" pitchFamily="34" charset="0"/>
              </a:rPr>
              <a:t>Rules of Operation </a:t>
            </a:r>
          </a:p>
          <a:p>
            <a:pPr marL="800100" lvl="1" indent="-342900" eaLnBrk="0" hangingPunct="0">
              <a:spcBef>
                <a:spcPct val="20000"/>
              </a:spcBef>
              <a:buFont typeface="Arial" pitchFamily="34" charset="0"/>
              <a:buChar char="•"/>
              <a:defRPr/>
            </a:pPr>
            <a:r>
              <a:rPr lang="en-US" sz="1400" kern="0" dirty="0">
                <a:latin typeface="Calibri" pitchFamily="34" charset="0"/>
              </a:rPr>
              <a:t>v2.5.1 stable version, agreed within NorDig T, proposed to be published, waiting approval </a:t>
            </a:r>
            <a:r>
              <a:rPr lang="en-US" sz="1400" kern="0" dirty="0" err="1">
                <a:latin typeface="Calibri" pitchFamily="34" charset="0"/>
              </a:rPr>
              <a:t>fr</a:t>
            </a:r>
            <a:r>
              <a:rPr lang="en-US" sz="1400" kern="0" dirty="0">
                <a:latin typeface="Calibri" pitchFamily="34" charset="0"/>
              </a:rPr>
              <a:t> Excom</a:t>
            </a:r>
            <a:endParaRPr lang="en-US" sz="1200" kern="0" dirty="0">
              <a:latin typeface="Calibri"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Char char="•"/>
              <a:tabLst/>
              <a:defRPr/>
            </a:pPr>
            <a:r>
              <a:rPr kumimoji="0" lang="en-US" sz="1800" b="0" i="0" u="none" strike="noStrike" kern="0" cap="none" spc="0" normalizeH="0" baseline="0" noProof="0" dirty="0">
                <a:ln>
                  <a:noFill/>
                </a:ln>
                <a:effectLst/>
                <a:uLnTx/>
                <a:uFillTx/>
                <a:latin typeface="Calibri" pitchFamily="34" charset="0"/>
                <a:ea typeface="+mn-ea"/>
                <a:cs typeface="+mn-cs"/>
              </a:rPr>
              <a:t>Unified IRD specification </a:t>
            </a:r>
          </a:p>
          <a:p>
            <a:pPr marL="800100" lvl="1" indent="-342900" eaLnBrk="0" hangingPunct="0">
              <a:spcBef>
                <a:spcPct val="20000"/>
              </a:spcBef>
              <a:buFont typeface="Arial" pitchFamily="34" charset="0"/>
              <a:buChar char="•"/>
              <a:defRPr/>
            </a:pPr>
            <a:r>
              <a:rPr lang="en-US" sz="1200" i="1" kern="0" dirty="0">
                <a:latin typeface="Calibri" pitchFamily="34" charset="0"/>
              </a:rPr>
              <a:t>v2.5.1 has been published July/Aug 2014 </a:t>
            </a:r>
            <a:r>
              <a:rPr lang="en-US" sz="1000" i="1" kern="0" dirty="0">
                <a:latin typeface="Calibri" pitchFamily="34" charset="0"/>
              </a:rPr>
              <a:t>(v2.5 and then correction to v2.5.1) </a:t>
            </a:r>
            <a:endParaRPr lang="en-US" sz="1200" i="1" kern="0" dirty="0">
              <a:latin typeface="Calibri" pitchFamily="34" charset="0"/>
            </a:endParaRPr>
          </a:p>
          <a:p>
            <a:pPr marL="800100" lvl="1" indent="-342900" eaLnBrk="0" hangingPunct="0">
              <a:spcBef>
                <a:spcPct val="20000"/>
              </a:spcBef>
              <a:buFont typeface="Arial" pitchFamily="34" charset="0"/>
              <a:buChar char="•"/>
              <a:defRPr/>
            </a:pPr>
            <a:r>
              <a:rPr lang="en-US" sz="1400" kern="0" dirty="0">
                <a:latin typeface="Calibri" pitchFamily="34" charset="0"/>
              </a:rPr>
              <a:t>New proposed release plan (Excom view?):</a:t>
            </a:r>
          </a:p>
          <a:p>
            <a:pPr marL="1257300" lvl="2" indent="-342900" eaLnBrk="0" hangingPunct="0">
              <a:spcBef>
                <a:spcPct val="20000"/>
              </a:spcBef>
              <a:buFont typeface="Arial" pitchFamily="34" charset="0"/>
              <a:buChar char="•"/>
              <a:defRPr/>
            </a:pPr>
            <a:r>
              <a:rPr lang="en-US" sz="1400" kern="0" dirty="0">
                <a:latin typeface="Calibri" pitchFamily="34" charset="0"/>
              </a:rPr>
              <a:t>v2.6 (fast track) end 2016 </a:t>
            </a:r>
            <a:r>
              <a:rPr lang="en-US" sz="1400" kern="0" dirty="0" err="1">
                <a:latin typeface="Calibri" pitchFamily="34" charset="0"/>
              </a:rPr>
              <a:t>incl</a:t>
            </a:r>
            <a:r>
              <a:rPr lang="en-US" sz="1400" kern="0" dirty="0">
                <a:latin typeface="Calibri" pitchFamily="34" charset="0"/>
              </a:rPr>
              <a:t> changes to existing requirements </a:t>
            </a:r>
          </a:p>
          <a:p>
            <a:pPr marL="1714500" lvl="3" indent="-342900" eaLnBrk="0" hangingPunct="0">
              <a:spcBef>
                <a:spcPct val="20000"/>
              </a:spcBef>
              <a:buFont typeface="Arial" pitchFamily="34" charset="0"/>
              <a:buChar char="•"/>
              <a:defRPr/>
            </a:pPr>
            <a:r>
              <a:rPr lang="en-US" sz="1200" kern="0" dirty="0">
                <a:latin typeface="Calibri" pitchFamily="34" charset="0"/>
              </a:rPr>
              <a:t>DVB-T/T2, </a:t>
            </a:r>
            <a:r>
              <a:rPr lang="en-US" sz="1200" kern="0" dirty="0" err="1">
                <a:latin typeface="Calibri" pitchFamily="34" charset="0"/>
              </a:rPr>
              <a:t>RemoteControl</a:t>
            </a:r>
            <a:r>
              <a:rPr lang="en-US" sz="1200" kern="0" dirty="0">
                <a:latin typeface="Calibri" pitchFamily="34" charset="0"/>
              </a:rPr>
              <a:t>, SSU and corrections</a:t>
            </a:r>
          </a:p>
          <a:p>
            <a:pPr marL="1714500" lvl="3" indent="-342900" eaLnBrk="0" hangingPunct="0">
              <a:spcBef>
                <a:spcPct val="20000"/>
              </a:spcBef>
              <a:buFont typeface="Arial" pitchFamily="34" charset="0"/>
              <a:buChar char="•"/>
              <a:defRPr/>
            </a:pPr>
            <a:r>
              <a:rPr lang="en-US" sz="1200" kern="0" dirty="0">
                <a:latin typeface="Calibri" pitchFamily="34" charset="0"/>
              </a:rPr>
              <a:t>Presenting today intension of changes, when spec text ready could Excom approval via e-mail?</a:t>
            </a:r>
          </a:p>
          <a:p>
            <a:pPr marL="1257300" lvl="2" indent="-342900" eaLnBrk="0" hangingPunct="0">
              <a:spcBef>
                <a:spcPct val="20000"/>
              </a:spcBef>
              <a:buFont typeface="Arial" pitchFamily="34" charset="0"/>
              <a:buChar char="•"/>
              <a:defRPr/>
            </a:pPr>
            <a:r>
              <a:rPr lang="en-US" sz="1400" kern="0" dirty="0">
                <a:latin typeface="Calibri" pitchFamily="34" charset="0"/>
              </a:rPr>
              <a:t>v3.0 mid 2017 mid 2017 </a:t>
            </a:r>
            <a:r>
              <a:rPr lang="en-US" sz="1400" kern="0" dirty="0" err="1">
                <a:latin typeface="Calibri" pitchFamily="34" charset="0"/>
              </a:rPr>
              <a:t>incl</a:t>
            </a:r>
            <a:r>
              <a:rPr lang="en-US" sz="1400" kern="0" dirty="0">
                <a:latin typeface="Calibri" pitchFamily="34" charset="0"/>
              </a:rPr>
              <a:t> of HEVC IRD profile </a:t>
            </a:r>
            <a:r>
              <a:rPr lang="en-US" sz="1100" kern="0" dirty="0">
                <a:latin typeface="Calibri" pitchFamily="34" charset="0"/>
              </a:rPr>
              <a:t>(depending on Excom approval Commercial Requirements) </a:t>
            </a:r>
          </a:p>
          <a:p>
            <a:pPr marL="342900" lvl="0" indent="-342900" eaLnBrk="0" hangingPunct="0">
              <a:spcBef>
                <a:spcPct val="20000"/>
              </a:spcBef>
              <a:buFont typeface="Arial" pitchFamily="34" charset="0"/>
              <a:buChar char="•"/>
              <a:defRPr/>
            </a:pPr>
            <a:r>
              <a:rPr lang="en-US" kern="0" dirty="0">
                <a:latin typeface="Calibri" pitchFamily="34" charset="0"/>
              </a:rPr>
              <a:t>Commercial Requirements for NorDig HEVC IRD profile</a:t>
            </a:r>
          </a:p>
          <a:p>
            <a:pPr marL="1257300" lvl="2" indent="-342900" eaLnBrk="0" hangingPunct="0">
              <a:spcBef>
                <a:spcPct val="20000"/>
              </a:spcBef>
              <a:buFont typeface="Arial" pitchFamily="34" charset="0"/>
              <a:buChar char="•"/>
              <a:defRPr/>
            </a:pPr>
            <a:r>
              <a:rPr lang="en-US" sz="1400" kern="0" dirty="0">
                <a:latin typeface="Calibri" pitchFamily="34" charset="0"/>
              </a:rPr>
              <a:t>Proposal ready for Commercial Requirements for HEVC IRDs (waiting Excom decision)</a:t>
            </a: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Char char="•"/>
              <a:tabLst/>
              <a:defRPr/>
            </a:pPr>
            <a:r>
              <a:rPr lang="en-US" kern="0" noProof="0" dirty="0">
                <a:latin typeface="Calibri" pitchFamily="34" charset="0"/>
              </a:rPr>
              <a:t>Test </a:t>
            </a:r>
            <a:r>
              <a:rPr lang="en-US" kern="0" dirty="0">
                <a:latin typeface="Calibri" pitchFamily="34" charset="0"/>
              </a:rPr>
              <a:t>Plan</a:t>
            </a:r>
            <a:r>
              <a:rPr lang="en-US" sz="1400" kern="0" noProof="0" dirty="0">
                <a:solidFill>
                  <a:schemeClr val="bg1">
                    <a:lumMod val="50000"/>
                  </a:schemeClr>
                </a:solidFill>
                <a:latin typeface="Calibri" pitchFamily="34" charset="0"/>
              </a:rPr>
              <a:t>  </a:t>
            </a:r>
            <a:endParaRPr lang="en-US" sz="1600" kern="0" dirty="0">
              <a:solidFill>
                <a:schemeClr val="bg1">
                  <a:lumMod val="50000"/>
                </a:schemeClr>
              </a:solidFill>
              <a:latin typeface="Calibri" pitchFamily="34" charset="0"/>
            </a:endParaRPr>
          </a:p>
          <a:p>
            <a:pPr marL="800100" lvl="1" indent="-342900" eaLnBrk="0" hangingPunct="0">
              <a:spcBef>
                <a:spcPct val="20000"/>
              </a:spcBef>
              <a:buFont typeface="Arial" pitchFamily="34" charset="0"/>
              <a:buChar char="•"/>
              <a:defRPr/>
            </a:pPr>
            <a:r>
              <a:rPr lang="en-US" sz="1200" i="1" kern="0" dirty="0">
                <a:solidFill>
                  <a:schemeClr val="tx1">
                    <a:lumMod val="50000"/>
                    <a:lumOff val="50000"/>
                  </a:schemeClr>
                </a:solidFill>
                <a:latin typeface="Calibri" pitchFamily="34" charset="0"/>
              </a:rPr>
              <a:t>Test Plan v2.5.0 published (28 Jan 2016)</a:t>
            </a:r>
          </a:p>
          <a:p>
            <a:pPr marL="800100" lvl="1" indent="-342900" eaLnBrk="0" hangingPunct="0">
              <a:spcBef>
                <a:spcPct val="20000"/>
              </a:spcBef>
              <a:buFont typeface="Arial" pitchFamily="34" charset="0"/>
              <a:buChar char="•"/>
              <a:defRPr/>
            </a:pPr>
            <a:r>
              <a:rPr kumimoji="0" lang="en-US" sz="1400" b="0" i="0" u="none" strike="noStrike" kern="0" cap="none" spc="0" normalizeH="0" baseline="0" dirty="0">
                <a:ln>
                  <a:noFill/>
                </a:ln>
                <a:effectLst/>
                <a:uLnTx/>
                <a:uFillTx/>
                <a:latin typeface="Calibri" pitchFamily="34" charset="0"/>
              </a:rPr>
              <a:t>Addendum to Test</a:t>
            </a:r>
            <a:r>
              <a:rPr kumimoji="0" lang="en-US" sz="1400" b="0" i="0" u="none" strike="noStrike" kern="0" cap="none" spc="0" normalizeH="0" dirty="0">
                <a:ln>
                  <a:noFill/>
                </a:ln>
                <a:effectLst/>
                <a:uLnTx/>
                <a:uFillTx/>
                <a:latin typeface="Calibri" pitchFamily="34" charset="0"/>
              </a:rPr>
              <a:t> Plan v2.5.0 for </a:t>
            </a:r>
            <a:r>
              <a:rPr kumimoji="0" lang="en-US" sz="1400" b="0" i="0" u="none" strike="noStrike" kern="0" cap="none" spc="0" normalizeH="0" baseline="0" dirty="0">
                <a:ln>
                  <a:noFill/>
                </a:ln>
                <a:effectLst/>
                <a:uLnTx/>
                <a:uFillTx/>
                <a:latin typeface="Calibri" pitchFamily="34" charset="0"/>
              </a:rPr>
              <a:t>HbbTV </a:t>
            </a:r>
            <a:r>
              <a:rPr kumimoji="0" lang="en-US" sz="1200" b="0" i="0" u="none" strike="noStrike" kern="0" cap="none" spc="0" normalizeH="0" baseline="0" dirty="0">
                <a:ln>
                  <a:noFill/>
                </a:ln>
                <a:effectLst/>
                <a:uLnTx/>
                <a:uFillTx/>
                <a:latin typeface="Calibri" pitchFamily="34" charset="0"/>
              </a:rPr>
              <a:t>(NorDig Hybrids) </a:t>
            </a:r>
            <a:r>
              <a:rPr kumimoji="0" lang="en-US" sz="1400" b="0" i="0" u="none" strike="noStrike" kern="0" cap="none" spc="0" normalizeH="0" baseline="0" dirty="0">
                <a:ln>
                  <a:noFill/>
                </a:ln>
                <a:effectLst/>
                <a:uLnTx/>
                <a:uFillTx/>
                <a:latin typeface="Calibri" pitchFamily="34" charset="0"/>
              </a:rPr>
              <a:t>planned</a:t>
            </a:r>
            <a:r>
              <a:rPr kumimoji="0" lang="en-US" sz="1400" b="0" i="0" u="none" strike="noStrike" kern="0" cap="none" spc="0" normalizeH="0" dirty="0">
                <a:ln>
                  <a:noFill/>
                </a:ln>
                <a:effectLst/>
                <a:uLnTx/>
                <a:uFillTx/>
                <a:latin typeface="Calibri" pitchFamily="34" charset="0"/>
              </a:rPr>
              <a:t> for Q4.2016 </a:t>
            </a:r>
            <a:r>
              <a:rPr kumimoji="0" lang="en-US" sz="1200" b="0" i="0" u="none" strike="noStrike" kern="0" cap="none" spc="0" normalizeH="0" dirty="0">
                <a:ln>
                  <a:noFill/>
                </a:ln>
                <a:effectLst/>
                <a:uLnTx/>
                <a:uFillTx/>
                <a:latin typeface="Calibri" pitchFamily="34" charset="0"/>
              </a:rPr>
              <a:t>(originally Nov/Dec 2015)</a:t>
            </a:r>
            <a:endParaRPr kumimoji="0" lang="en-US" sz="1200" b="0" i="0" u="none" strike="noStrike" kern="0" cap="none" spc="0" normalizeH="0" baseline="0" dirty="0">
              <a:ln>
                <a:noFill/>
              </a:ln>
              <a:effectLst/>
              <a:uLnTx/>
              <a:uFillTx/>
              <a:latin typeface="Calibri"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Char char="•"/>
              <a:tabLst/>
              <a:defRPr/>
            </a:pPr>
            <a:r>
              <a:rPr lang="en-US" kern="0" dirty="0">
                <a:latin typeface="Calibri" pitchFamily="34" charset="0"/>
              </a:rPr>
              <a:t>HbbTV </a:t>
            </a:r>
          </a:p>
          <a:p>
            <a:pPr marL="800100" lvl="1" indent="-342900" eaLnBrk="0" hangingPunct="0">
              <a:spcBef>
                <a:spcPct val="20000"/>
              </a:spcBef>
              <a:buFont typeface="Arial" pitchFamily="34" charset="0"/>
              <a:buChar char="•"/>
              <a:defRPr/>
            </a:pPr>
            <a:r>
              <a:rPr lang="en-US" sz="1400" kern="0" dirty="0">
                <a:latin typeface="Calibri" pitchFamily="34" charset="0"/>
              </a:rPr>
              <a:t>Maintenance of NorDig’s HbbTV test cases</a:t>
            </a:r>
            <a:r>
              <a:rPr lang="en-US" sz="1200" kern="0" dirty="0">
                <a:latin typeface="Calibri" pitchFamily="34" charset="0"/>
              </a:rPr>
              <a:t> </a:t>
            </a:r>
            <a:endParaRPr kumimoji="0" lang="en-US" sz="1400" b="0" i="0" u="none" strike="noStrike" kern="0" cap="none" spc="0" normalizeH="0" baseline="0" noProof="0" dirty="0">
              <a:ln>
                <a:noFill/>
              </a:ln>
              <a:solidFill>
                <a:srgbClr val="00B050"/>
              </a:solidFill>
              <a:effectLst/>
              <a:uLnTx/>
              <a:uFillTx/>
              <a:latin typeface="Calibri" pitchFamily="34" charset="0"/>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US" sz="1800" b="0" i="0" u="none" strike="noStrike" kern="0" cap="none" spc="0" normalizeH="0" baseline="0" noProof="0" dirty="0">
                <a:ln>
                  <a:noFill/>
                </a:ln>
                <a:effectLst/>
                <a:uLnTx/>
                <a:uFillTx/>
                <a:latin typeface="Calibri" pitchFamily="34" charset="0"/>
                <a:ea typeface="+mn-ea"/>
                <a:cs typeface="+mn-cs"/>
              </a:rPr>
              <a:t>Website and</a:t>
            </a:r>
            <a:r>
              <a:rPr kumimoji="0" lang="en-US" sz="1800" b="0" i="0" u="none" strike="noStrike" kern="0" cap="none" spc="0" normalizeH="0" noProof="0" dirty="0">
                <a:ln>
                  <a:noFill/>
                </a:ln>
                <a:effectLst/>
                <a:uLnTx/>
                <a:uFillTx/>
                <a:latin typeface="Calibri" pitchFamily="34" charset="0"/>
                <a:ea typeface="+mn-ea"/>
                <a:cs typeface="+mn-cs"/>
              </a:rPr>
              <a:t> admin</a:t>
            </a:r>
            <a:endParaRPr kumimoji="0" lang="en-US" sz="1800" b="0" i="0" u="none" strike="noStrike" kern="0" cap="none" spc="0" normalizeH="0" baseline="0" noProof="0" dirty="0">
              <a:ln>
                <a:noFill/>
              </a:ln>
              <a:effectLst/>
              <a:uLnTx/>
              <a:uFillTx/>
              <a:latin typeface="Calibri" pitchFamily="34" charset="0"/>
              <a:ea typeface="+mn-ea"/>
              <a:cs typeface="+mn-cs"/>
            </a:endParaRPr>
          </a:p>
          <a:p>
            <a:pPr marL="800100" lvl="1" indent="-342900" eaLnBrk="0" hangingPunct="0">
              <a:spcBef>
                <a:spcPct val="20000"/>
              </a:spcBef>
              <a:buFont typeface="Arial" panose="020B0604020202020204" pitchFamily="34" charset="0"/>
              <a:buChar char="•"/>
              <a:defRPr/>
            </a:pPr>
            <a:r>
              <a:rPr lang="en-US" sz="1400" kern="0" dirty="0">
                <a:latin typeface="Calibri" pitchFamily="34" charset="0"/>
              </a:rPr>
              <a:t>new structure and new host (</a:t>
            </a:r>
            <a:r>
              <a:rPr lang="en-US" sz="1400" kern="0" dirty="0" err="1">
                <a:latin typeface="Calibri" pitchFamily="34" charset="0"/>
              </a:rPr>
              <a:t>WorldPress</a:t>
            </a:r>
            <a:r>
              <a:rPr lang="en-US" sz="1400" kern="0" dirty="0">
                <a:latin typeface="Calibri" pitchFamily="34" charset="0"/>
              </a:rPr>
              <a:t>) released May/June 2016</a:t>
            </a:r>
            <a:endParaRPr lang="en-US" sz="1200" i="1" kern="0" dirty="0">
              <a:latin typeface="Calibri" pitchFamily="34" charset="0"/>
            </a:endParaRPr>
          </a:p>
        </p:txBody>
      </p:sp>
    </p:spTree>
    <p:extLst>
      <p:ext uri="{BB962C8B-B14F-4D97-AF65-F5344CB8AC3E}">
        <p14:creationId xmlns:p14="http://schemas.microsoft.com/office/powerpoint/2010/main" val="24554703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US" b="1" dirty="0"/>
              <a:t>NorDig T report -  HEVC</a:t>
            </a:r>
            <a:br>
              <a:rPr lang="en-US" b="1" dirty="0"/>
            </a:br>
            <a:r>
              <a:rPr lang="sv-SE" sz="1400" b="1" dirty="0">
                <a:solidFill>
                  <a:schemeClr val="tx1"/>
                </a:solidFill>
              </a:rPr>
              <a:t>   </a:t>
            </a:r>
            <a:r>
              <a:rPr lang="en-GB" sz="1400" b="1" dirty="0"/>
              <a:t> NorDig Excom meeting 13</a:t>
            </a:r>
            <a:r>
              <a:rPr lang="en-GB" sz="1400" b="1" baseline="30000" dirty="0"/>
              <a:t>th</a:t>
            </a:r>
            <a:r>
              <a:rPr lang="en-GB" sz="1400" b="1" dirty="0"/>
              <a:t> October 2016</a:t>
            </a:r>
            <a:endParaRPr lang="en-US"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20</a:t>
            </a:fld>
            <a:endParaRPr lang="en-US" dirty="0"/>
          </a:p>
        </p:txBody>
      </p:sp>
      <p:sp>
        <p:nvSpPr>
          <p:cNvPr id="5" name="Content Placeholder 4"/>
          <p:cNvSpPr>
            <a:spLocks noGrp="1"/>
          </p:cNvSpPr>
          <p:nvPr>
            <p:ph idx="1"/>
          </p:nvPr>
        </p:nvSpPr>
        <p:spPr>
          <a:xfrm>
            <a:off x="457200" y="836711"/>
            <a:ext cx="8363272" cy="5616623"/>
          </a:xfrm>
        </p:spPr>
        <p:txBody>
          <a:bodyPr/>
          <a:lstStyle/>
          <a:p>
            <a:pPr lvl="0">
              <a:buNone/>
              <a:defRPr/>
            </a:pPr>
            <a:r>
              <a:rPr lang="en-US" sz="1800" dirty="0"/>
              <a:t>HEVC and TV format – report:</a:t>
            </a:r>
          </a:p>
          <a:p>
            <a:pPr marL="0" indent="0">
              <a:buNone/>
              <a:defRPr/>
            </a:pPr>
            <a:r>
              <a:rPr lang="en-US" sz="1400" i="1" dirty="0">
                <a:solidFill>
                  <a:schemeClr val="bg1">
                    <a:lumMod val="50000"/>
                  </a:schemeClr>
                </a:solidFill>
              </a:rPr>
              <a:t>earlier</a:t>
            </a:r>
          </a:p>
          <a:p>
            <a:pPr>
              <a:defRPr/>
            </a:pPr>
            <a:r>
              <a:rPr lang="en-US" sz="1600" i="1" dirty="0">
                <a:solidFill>
                  <a:schemeClr val="bg1">
                    <a:lumMod val="50000"/>
                  </a:schemeClr>
                </a:solidFill>
              </a:rPr>
              <a:t>HEVC Questionnaire NorDig members &amp; manufactures, made Dec-Feb 2016</a:t>
            </a:r>
          </a:p>
          <a:p>
            <a:pPr lvl="1">
              <a:defRPr/>
            </a:pPr>
            <a:r>
              <a:rPr lang="en-US" sz="1200" i="1" dirty="0">
                <a:solidFill>
                  <a:schemeClr val="bg1">
                    <a:lumMod val="50000"/>
                  </a:schemeClr>
                </a:solidFill>
              </a:rPr>
              <a:t>Outcome: Excom asked NorDig T to prepare/propose NorDig Commercial Requirements for HEVC IRDs</a:t>
            </a:r>
          </a:p>
          <a:p>
            <a:pPr lvl="1">
              <a:defRPr/>
            </a:pPr>
            <a:r>
              <a:rPr lang="en-US" sz="1200" i="1" dirty="0">
                <a:solidFill>
                  <a:schemeClr val="bg1">
                    <a:lumMod val="50000"/>
                  </a:schemeClr>
                </a:solidFill>
              </a:rPr>
              <a:t>NorDig T expects quite long time to draft NorDig HEVC IRD profile, ~12 months (if nothing is prepared inside NorDig before DVB </a:t>
            </a:r>
            <a:r>
              <a:rPr lang="en-US" sz="1200" i="1" dirty="0" err="1">
                <a:solidFill>
                  <a:schemeClr val="bg1">
                    <a:lumMod val="50000"/>
                  </a:schemeClr>
                </a:solidFill>
              </a:rPr>
              <a:t>finalise</a:t>
            </a:r>
            <a:r>
              <a:rPr lang="en-US" sz="1200" i="1" dirty="0">
                <a:solidFill>
                  <a:schemeClr val="bg1">
                    <a:lumMod val="50000"/>
                  </a:schemeClr>
                </a:solidFill>
              </a:rPr>
              <a:t> specs for phase 2). </a:t>
            </a:r>
          </a:p>
          <a:p>
            <a:pPr marL="0" indent="0">
              <a:buNone/>
              <a:defRPr/>
            </a:pPr>
            <a:r>
              <a:rPr lang="en-US" sz="700" dirty="0">
                <a:solidFill>
                  <a:schemeClr val="tx1">
                    <a:lumMod val="65000"/>
                    <a:lumOff val="35000"/>
                  </a:schemeClr>
                </a:solidFill>
              </a:rPr>
              <a:t> </a:t>
            </a:r>
          </a:p>
          <a:p>
            <a:pPr marL="0" indent="0">
              <a:buNone/>
              <a:defRPr/>
            </a:pPr>
            <a:r>
              <a:rPr lang="en-US" sz="1400" dirty="0">
                <a:solidFill>
                  <a:schemeClr val="tx1">
                    <a:lumMod val="65000"/>
                    <a:lumOff val="35000"/>
                  </a:schemeClr>
                </a:solidFill>
              </a:rPr>
              <a:t>New (Oct 2016):</a:t>
            </a:r>
          </a:p>
          <a:p>
            <a:pPr>
              <a:defRPr/>
            </a:pPr>
            <a:r>
              <a:rPr lang="en-US" sz="1600" dirty="0"/>
              <a:t>NorDig T HEVC/video subgroup (re)-started, 8-9 meetings since last Excom </a:t>
            </a:r>
            <a:r>
              <a:rPr lang="en-US" sz="1400" dirty="0"/>
              <a:t>(</a:t>
            </a:r>
            <a:r>
              <a:rPr lang="en-US" sz="1400" dirty="0" err="1"/>
              <a:t>members+industry</a:t>
            </a:r>
            <a:r>
              <a:rPr lang="en-US" sz="1400" dirty="0"/>
              <a:t>)</a:t>
            </a:r>
            <a:endParaRPr lang="en-US" sz="1600" dirty="0"/>
          </a:p>
          <a:p>
            <a:pPr>
              <a:defRPr/>
            </a:pPr>
            <a:r>
              <a:rPr lang="en-US" sz="1600" dirty="0"/>
              <a:t>Prepared proposal for Commercial Requirement  for NorDig HEVC IRDs </a:t>
            </a:r>
            <a:r>
              <a:rPr lang="en-US" sz="1400" dirty="0"/>
              <a:t>(separate presentation)</a:t>
            </a:r>
            <a:endParaRPr lang="en-US" sz="1600" dirty="0"/>
          </a:p>
          <a:p>
            <a:pPr>
              <a:defRPr/>
            </a:pPr>
            <a:r>
              <a:rPr lang="en-US" sz="1600" dirty="0"/>
              <a:t>Not started work around NorDig Unified IRD spec for adding HEVC </a:t>
            </a:r>
            <a:r>
              <a:rPr lang="en-US" sz="1400" dirty="0"/>
              <a:t>(all time/efforts has been spent of commercial requirements)</a:t>
            </a:r>
            <a:endParaRPr lang="en-US" sz="1600" dirty="0"/>
          </a:p>
          <a:p>
            <a:pPr>
              <a:defRPr/>
            </a:pPr>
            <a:r>
              <a:rPr lang="en-US" sz="1600" dirty="0"/>
              <a:t>NorDig send Liaison letter to DVB</a:t>
            </a:r>
          </a:p>
          <a:p>
            <a:pPr lvl="1">
              <a:defRPr/>
            </a:pPr>
            <a:r>
              <a:rPr lang="en-US" sz="1400" dirty="0"/>
              <a:t>NorDig HEVC/video subgroup identified need to standardize IRD behavior around mixing/blending/composition of HDR video and SDR content (HbbTV, </a:t>
            </a:r>
            <a:r>
              <a:rPr lang="en-US" sz="1400" dirty="0" err="1"/>
              <a:t>subt</a:t>
            </a:r>
            <a:r>
              <a:rPr lang="en-US" sz="1400" dirty="0"/>
              <a:t>, </a:t>
            </a:r>
            <a:r>
              <a:rPr lang="en-US" sz="1400" dirty="0" err="1"/>
              <a:t>etc</a:t>
            </a:r>
            <a:r>
              <a:rPr lang="en-US" sz="1400" dirty="0"/>
              <a:t>). </a:t>
            </a:r>
          </a:p>
          <a:p>
            <a:pPr lvl="1">
              <a:defRPr/>
            </a:pPr>
            <a:r>
              <a:rPr lang="en-US" sz="1400" dirty="0"/>
              <a:t>Group propose that NorDig send Liaison letter to DVB to start task around this, (see proposal as separate word document). </a:t>
            </a:r>
          </a:p>
          <a:p>
            <a:pPr lvl="1">
              <a:defRPr/>
            </a:pPr>
            <a:r>
              <a:rPr lang="en-US" sz="1400" b="1" dirty="0">
                <a:solidFill>
                  <a:srgbClr val="0070C0"/>
                </a:solidFill>
              </a:rPr>
              <a:t>Excom approved Liaison letter and to send it to DVB (</a:t>
            </a:r>
            <a:r>
              <a:rPr lang="en-US" sz="1400" b="1" dirty="0" err="1">
                <a:solidFill>
                  <a:srgbClr val="0070C0"/>
                </a:solidFill>
              </a:rPr>
              <a:t>incl</a:t>
            </a:r>
            <a:r>
              <a:rPr lang="en-US" sz="1400" b="1" dirty="0">
                <a:solidFill>
                  <a:srgbClr val="0070C0"/>
                </a:solidFill>
              </a:rPr>
              <a:t> cc to </a:t>
            </a:r>
            <a:r>
              <a:rPr lang="en-US" sz="1400" b="1" dirty="0" err="1">
                <a:solidFill>
                  <a:srgbClr val="0070C0"/>
                </a:solidFill>
              </a:rPr>
              <a:t>HbbTV</a:t>
            </a:r>
            <a:r>
              <a:rPr lang="en-US" sz="1400" b="1" dirty="0">
                <a:solidFill>
                  <a:srgbClr val="0070C0"/>
                </a:solidFill>
              </a:rPr>
              <a:t>), OK for DR, RTÉ and YLE to be listed as supporters of letter.  </a:t>
            </a:r>
          </a:p>
          <a:p>
            <a:pPr marL="0" indent="0">
              <a:buNone/>
              <a:defRPr/>
            </a:pPr>
            <a:r>
              <a:rPr lang="en-US" sz="700" dirty="0"/>
              <a:t> </a:t>
            </a:r>
          </a:p>
          <a:p>
            <a:pPr>
              <a:defRPr/>
            </a:pPr>
            <a:r>
              <a:rPr lang="en-US" sz="1600" dirty="0"/>
              <a:t>DVB (and MPEG) still working UHD phase 2 </a:t>
            </a:r>
            <a:r>
              <a:rPr lang="en-US" sz="1400" dirty="0"/>
              <a:t>(quite stabile)</a:t>
            </a:r>
          </a:p>
          <a:p>
            <a:pPr lvl="1">
              <a:defRPr/>
            </a:pPr>
            <a:r>
              <a:rPr lang="en-US" sz="1200" dirty="0"/>
              <a:t>DVB has decided for HDR&amp;WGC, two alt: (MPEG) PQ + (BBC) HLG.</a:t>
            </a:r>
          </a:p>
          <a:p>
            <a:pPr lvl="1">
              <a:defRPr/>
            </a:pPr>
            <a:r>
              <a:rPr lang="en-US" sz="1200" dirty="0"/>
              <a:t>(subtitling for HDR?)</a:t>
            </a:r>
          </a:p>
          <a:p>
            <a:pPr marL="800100" lvl="1" indent="-342900">
              <a:buFont typeface="Arial" pitchFamily="34" charset="0"/>
              <a:buChar char="•"/>
              <a:defRPr/>
            </a:pPr>
            <a:endParaRPr lang="en-US" sz="1400" dirty="0"/>
          </a:p>
        </p:txBody>
      </p:sp>
    </p:spTree>
    <p:extLst>
      <p:ext uri="{BB962C8B-B14F-4D97-AF65-F5344CB8AC3E}">
        <p14:creationId xmlns:p14="http://schemas.microsoft.com/office/powerpoint/2010/main" val="10057971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US" b="1" dirty="0"/>
              <a:t>NorDig T report -  CR for HEVC IRDs</a:t>
            </a:r>
            <a:br>
              <a:rPr lang="en-US" b="1" dirty="0"/>
            </a:br>
            <a:r>
              <a:rPr lang="sv-SE" sz="1400" b="1" dirty="0">
                <a:solidFill>
                  <a:schemeClr val="tx1"/>
                </a:solidFill>
              </a:rPr>
              <a:t>   </a:t>
            </a:r>
            <a:r>
              <a:rPr lang="en-GB" sz="1400" b="1" dirty="0"/>
              <a:t> NorDig Excom meeting 13</a:t>
            </a:r>
            <a:r>
              <a:rPr lang="en-GB" sz="1400" b="1" baseline="30000" dirty="0"/>
              <a:t>th</a:t>
            </a:r>
            <a:r>
              <a:rPr lang="en-GB" sz="1400" b="1" dirty="0"/>
              <a:t> October 2016</a:t>
            </a:r>
            <a:endParaRPr lang="en-US"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21</a:t>
            </a:fld>
            <a:endParaRPr lang="en-US" dirty="0"/>
          </a:p>
        </p:txBody>
      </p:sp>
      <p:sp>
        <p:nvSpPr>
          <p:cNvPr id="5" name="Content Placeholder 4"/>
          <p:cNvSpPr>
            <a:spLocks noGrp="1"/>
          </p:cNvSpPr>
          <p:nvPr>
            <p:ph idx="1"/>
          </p:nvPr>
        </p:nvSpPr>
        <p:spPr>
          <a:xfrm>
            <a:off x="457200" y="836711"/>
            <a:ext cx="8363272" cy="5616623"/>
          </a:xfrm>
        </p:spPr>
        <p:txBody>
          <a:bodyPr/>
          <a:lstStyle/>
          <a:p>
            <a:pPr lvl="0">
              <a:buNone/>
              <a:defRPr/>
            </a:pPr>
            <a:r>
              <a:rPr lang="en-US" sz="1800" dirty="0"/>
              <a:t>HEVC IRD commercial requirements (CR) - </a:t>
            </a:r>
            <a:r>
              <a:rPr lang="en-US" sz="1800" dirty="0">
                <a:solidFill>
                  <a:srgbClr val="0070C0"/>
                </a:solidFill>
              </a:rPr>
              <a:t>walkthrough during Excom of proposal </a:t>
            </a:r>
            <a:endParaRPr lang="en-US" sz="1800" dirty="0"/>
          </a:p>
          <a:p>
            <a:pPr>
              <a:defRPr/>
            </a:pPr>
            <a:r>
              <a:rPr lang="en-US" sz="1600" dirty="0">
                <a:solidFill>
                  <a:srgbClr val="0070C0"/>
                </a:solidFill>
              </a:rPr>
              <a:t>proposal </a:t>
            </a:r>
            <a:r>
              <a:rPr lang="nb-NO" sz="1600" dirty="0">
                <a:solidFill>
                  <a:srgbClr val="0070C0"/>
                </a:solidFill>
              </a:rPr>
              <a:t>NorDig T HEVC IRD - CR for HEVC draft 010 2016-10-07 (</a:t>
            </a:r>
            <a:r>
              <a:rPr lang="nb-NO" sz="1400" dirty="0">
                <a:solidFill>
                  <a:srgbClr val="0070C0"/>
                </a:solidFill>
              </a:rPr>
              <a:t>Anders Berglund, Teracom, made a powerpoint presentation of the main decissions points)</a:t>
            </a:r>
            <a:r>
              <a:rPr lang="en-US" sz="1800" dirty="0" smtClean="0">
                <a:solidFill>
                  <a:srgbClr val="0070C0"/>
                </a:solidFill>
              </a:rPr>
              <a:t>. </a:t>
            </a:r>
            <a:r>
              <a:rPr lang="en-US" sz="1600" dirty="0" smtClean="0">
                <a:solidFill>
                  <a:srgbClr val="0070C0"/>
                </a:solidFill>
              </a:rPr>
              <a:t>Below Excom comments for proposal</a:t>
            </a:r>
            <a:endParaRPr lang="en-US" sz="1600" dirty="0">
              <a:solidFill>
                <a:srgbClr val="0070C0"/>
              </a:solidFill>
            </a:endParaRPr>
          </a:p>
          <a:p>
            <a:pPr marL="0" indent="0">
              <a:buNone/>
              <a:defRPr/>
            </a:pPr>
            <a:r>
              <a:rPr lang="en-US" sz="800" dirty="0"/>
              <a:t> </a:t>
            </a:r>
            <a:endParaRPr lang="en-US" sz="800" dirty="0" smtClean="0"/>
          </a:p>
          <a:p>
            <a:pPr>
              <a:defRPr/>
            </a:pPr>
            <a:r>
              <a:rPr lang="en-US" sz="1400" dirty="0" smtClean="0"/>
              <a:t>General </a:t>
            </a:r>
            <a:r>
              <a:rPr lang="en-US" sz="1400" dirty="0"/>
              <a:t>1 to 5: </a:t>
            </a:r>
            <a:r>
              <a:rPr lang="en-US" sz="1400" b="1" dirty="0">
                <a:solidFill>
                  <a:srgbClr val="0070C0"/>
                </a:solidFill>
              </a:rPr>
              <a:t>Excom OK</a:t>
            </a:r>
          </a:p>
          <a:p>
            <a:pPr>
              <a:defRPr/>
            </a:pPr>
            <a:r>
              <a:rPr lang="en-US" sz="1400" dirty="0"/>
              <a:t>Video 1 to 3: </a:t>
            </a:r>
            <a:r>
              <a:rPr lang="en-US" sz="1400" b="1" dirty="0">
                <a:solidFill>
                  <a:srgbClr val="0070C0"/>
                </a:solidFill>
              </a:rPr>
              <a:t>Excom OK</a:t>
            </a:r>
            <a:endParaRPr lang="en-US" sz="1400" dirty="0"/>
          </a:p>
          <a:p>
            <a:pPr>
              <a:defRPr/>
            </a:pPr>
            <a:r>
              <a:rPr lang="en-US" sz="1400" dirty="0"/>
              <a:t>Video 4 (resolution):  </a:t>
            </a:r>
            <a:r>
              <a:rPr lang="en-US" sz="1400" b="1" dirty="0">
                <a:solidFill>
                  <a:srgbClr val="0070C0"/>
                </a:solidFill>
              </a:rPr>
              <a:t>Excom OK</a:t>
            </a:r>
            <a:endParaRPr lang="en-US" sz="1400" dirty="0"/>
          </a:p>
          <a:p>
            <a:pPr>
              <a:defRPr/>
            </a:pPr>
            <a:r>
              <a:rPr lang="en-US" sz="1400" dirty="0"/>
              <a:t>Video 5 to 6 (HDR&amp;WCG): </a:t>
            </a:r>
            <a:r>
              <a:rPr lang="en-US" sz="1400" b="1" dirty="0">
                <a:solidFill>
                  <a:srgbClr val="0070C0"/>
                </a:solidFill>
              </a:rPr>
              <a:t>Excom OK</a:t>
            </a:r>
            <a:endParaRPr lang="en-US" sz="1400" dirty="0"/>
          </a:p>
          <a:p>
            <a:pPr>
              <a:defRPr/>
            </a:pPr>
            <a:r>
              <a:rPr lang="en-US" sz="1400" dirty="0"/>
              <a:t>Video 7 to 9: </a:t>
            </a:r>
            <a:r>
              <a:rPr lang="en-US" sz="1400" b="1" dirty="0">
                <a:solidFill>
                  <a:srgbClr val="0070C0"/>
                </a:solidFill>
              </a:rPr>
              <a:t>Excom OK</a:t>
            </a:r>
            <a:endParaRPr lang="en-US" sz="1400" dirty="0"/>
          </a:p>
          <a:p>
            <a:pPr>
              <a:defRPr/>
            </a:pPr>
            <a:r>
              <a:rPr lang="en-US" sz="1400" dirty="0"/>
              <a:t>Video 10 (HFR): </a:t>
            </a:r>
            <a:r>
              <a:rPr lang="en-US" sz="1400" b="1" dirty="0">
                <a:solidFill>
                  <a:srgbClr val="0070C0"/>
                </a:solidFill>
              </a:rPr>
              <a:t>Excom Alternative C (</a:t>
            </a:r>
            <a:r>
              <a:rPr lang="en-US" sz="1400" b="1" dirty="0" err="1">
                <a:solidFill>
                  <a:srgbClr val="0070C0"/>
                </a:solidFill>
              </a:rPr>
              <a:t>incl</a:t>
            </a:r>
            <a:r>
              <a:rPr lang="en-US" sz="1400" b="1" dirty="0">
                <a:solidFill>
                  <a:srgbClr val="0070C0"/>
                </a:solidFill>
              </a:rPr>
              <a:t> SFR in IRD spec v3.0, plan to </a:t>
            </a:r>
            <a:r>
              <a:rPr lang="en-US" sz="1400" b="1" dirty="0" err="1">
                <a:solidFill>
                  <a:srgbClr val="0070C0"/>
                </a:solidFill>
              </a:rPr>
              <a:t>incl</a:t>
            </a:r>
            <a:r>
              <a:rPr lang="en-US" sz="1400" b="1" dirty="0">
                <a:solidFill>
                  <a:srgbClr val="0070C0"/>
                </a:solidFill>
              </a:rPr>
              <a:t> HFR 2years later)</a:t>
            </a:r>
            <a:endParaRPr lang="en-US" sz="1400" dirty="0"/>
          </a:p>
          <a:p>
            <a:pPr>
              <a:defRPr/>
            </a:pPr>
            <a:r>
              <a:rPr lang="en-US" sz="1400" dirty="0"/>
              <a:t>Audio (NGA or stay w old audio codecs): </a:t>
            </a:r>
            <a:r>
              <a:rPr lang="en-US" sz="1400" b="1" dirty="0">
                <a:solidFill>
                  <a:srgbClr val="0070C0"/>
                </a:solidFill>
              </a:rPr>
              <a:t>Excom the </a:t>
            </a:r>
            <a:r>
              <a:rPr lang="en-US" sz="1400" b="1" dirty="0" err="1">
                <a:solidFill>
                  <a:srgbClr val="0070C0"/>
                </a:solidFill>
              </a:rPr>
              <a:t>incl</a:t>
            </a:r>
            <a:r>
              <a:rPr lang="en-US" sz="1400" b="1" dirty="0">
                <a:solidFill>
                  <a:srgbClr val="0070C0"/>
                </a:solidFill>
              </a:rPr>
              <a:t> of NGA shall be studied more (report back next Excom meeting March 2017, try to figure out IRD license costs and feasibility)</a:t>
            </a:r>
            <a:endParaRPr lang="en-US" sz="1400" dirty="0"/>
          </a:p>
          <a:p>
            <a:pPr>
              <a:defRPr/>
            </a:pPr>
            <a:r>
              <a:rPr lang="en-US" sz="1400" dirty="0"/>
              <a:t>IRD 1 to 7: </a:t>
            </a:r>
            <a:r>
              <a:rPr lang="en-US" sz="1400" b="1" dirty="0">
                <a:solidFill>
                  <a:srgbClr val="0070C0"/>
                </a:solidFill>
              </a:rPr>
              <a:t>Excom OK</a:t>
            </a:r>
            <a:endParaRPr lang="en-US" sz="1400" dirty="0"/>
          </a:p>
          <a:p>
            <a:pPr>
              <a:defRPr/>
            </a:pPr>
            <a:r>
              <a:rPr lang="en-US" sz="1400" dirty="0"/>
              <a:t>Signaling (SI) 1 to 4: </a:t>
            </a:r>
            <a:r>
              <a:rPr lang="en-US" sz="1400" b="1" dirty="0">
                <a:solidFill>
                  <a:srgbClr val="0070C0"/>
                </a:solidFill>
              </a:rPr>
              <a:t>Excom OK</a:t>
            </a:r>
            <a:endParaRPr lang="en-US" sz="1400" dirty="0"/>
          </a:p>
          <a:p>
            <a:pPr>
              <a:defRPr/>
            </a:pPr>
            <a:r>
              <a:rPr lang="en-US" sz="1400" dirty="0"/>
              <a:t>CA&amp;CI 1 to 2: </a:t>
            </a:r>
            <a:r>
              <a:rPr lang="en-US" sz="1400" b="1" dirty="0">
                <a:solidFill>
                  <a:srgbClr val="0070C0"/>
                </a:solidFill>
              </a:rPr>
              <a:t>Excom OK</a:t>
            </a:r>
            <a:endParaRPr lang="en-US" sz="1400" dirty="0"/>
          </a:p>
          <a:p>
            <a:pPr>
              <a:defRPr/>
            </a:pPr>
            <a:r>
              <a:rPr lang="en-US" sz="1400" dirty="0"/>
              <a:t>Subtitling 1 to 5: </a:t>
            </a:r>
            <a:r>
              <a:rPr lang="en-US" sz="1400" b="1" dirty="0">
                <a:solidFill>
                  <a:srgbClr val="0070C0"/>
                </a:solidFill>
              </a:rPr>
              <a:t>Excom OK</a:t>
            </a:r>
            <a:endParaRPr lang="en-US" sz="1400" dirty="0"/>
          </a:p>
          <a:p>
            <a:pPr>
              <a:defRPr/>
            </a:pPr>
            <a:r>
              <a:rPr lang="en-US" sz="1400" dirty="0" err="1"/>
              <a:t>HbbTV</a:t>
            </a:r>
            <a:r>
              <a:rPr lang="en-US" sz="1400" dirty="0"/>
              <a:t>: </a:t>
            </a:r>
            <a:r>
              <a:rPr lang="en-US" sz="1400" b="1" dirty="0">
                <a:solidFill>
                  <a:srgbClr val="0070C0"/>
                </a:solidFill>
              </a:rPr>
              <a:t>Excom </a:t>
            </a:r>
            <a:r>
              <a:rPr lang="en-GB" sz="1400" b="1" dirty="0" err="1">
                <a:solidFill>
                  <a:srgbClr val="0070C0"/>
                </a:solidFill>
                <a:ea typeface="Times New Roman" panose="02020603050405020304" pitchFamily="18" charset="0"/>
              </a:rPr>
              <a:t>HbbTV</a:t>
            </a:r>
            <a:r>
              <a:rPr lang="en-GB" sz="1400" b="1" dirty="0">
                <a:solidFill>
                  <a:srgbClr val="0070C0"/>
                </a:solidFill>
                <a:ea typeface="Times New Roman" panose="02020603050405020304" pitchFamily="18" charset="0"/>
              </a:rPr>
              <a:t> shall be studied/considered to be included as mandatory for HEVC IRDs (decided upon at March 2017 meeting).</a:t>
            </a:r>
            <a:r>
              <a:rPr lang="en-US" sz="1400" b="1" dirty="0"/>
              <a:t> </a:t>
            </a:r>
          </a:p>
          <a:p>
            <a:pPr>
              <a:defRPr/>
            </a:pPr>
            <a:r>
              <a:rPr lang="en-US" sz="1400" dirty="0" err="1"/>
              <a:t>HbbTV</a:t>
            </a:r>
            <a:r>
              <a:rPr lang="en-US" sz="1400" dirty="0"/>
              <a:t> 1 to 3: </a:t>
            </a:r>
            <a:r>
              <a:rPr lang="en-US" sz="1400" b="1" dirty="0">
                <a:solidFill>
                  <a:srgbClr val="0070C0"/>
                </a:solidFill>
              </a:rPr>
              <a:t>Excom OK (</a:t>
            </a:r>
            <a:r>
              <a:rPr lang="en-US" sz="1400" b="1" dirty="0" err="1">
                <a:solidFill>
                  <a:srgbClr val="0070C0"/>
                </a:solidFill>
              </a:rPr>
              <a:t>incl</a:t>
            </a:r>
            <a:r>
              <a:rPr lang="en-US" sz="1400" b="1" dirty="0">
                <a:solidFill>
                  <a:srgbClr val="0070C0"/>
                </a:solidFill>
              </a:rPr>
              <a:t> </a:t>
            </a:r>
            <a:r>
              <a:rPr lang="en-US" sz="1400" b="1" dirty="0" err="1">
                <a:solidFill>
                  <a:srgbClr val="0070C0"/>
                </a:solidFill>
              </a:rPr>
              <a:t>HbbTV</a:t>
            </a:r>
            <a:r>
              <a:rPr lang="en-US" sz="1400" b="1" dirty="0">
                <a:solidFill>
                  <a:srgbClr val="0070C0"/>
                </a:solidFill>
              </a:rPr>
              <a:t> v2.0.1)</a:t>
            </a:r>
            <a:endParaRPr lang="en-US" sz="1400" dirty="0"/>
          </a:p>
          <a:p>
            <a:pPr>
              <a:defRPr/>
            </a:pPr>
            <a:r>
              <a:rPr lang="en-US" sz="1400" dirty="0" err="1"/>
              <a:t>FrontEnd</a:t>
            </a:r>
            <a:r>
              <a:rPr lang="en-US" sz="1400" dirty="0"/>
              <a:t>, satellite: </a:t>
            </a:r>
            <a:r>
              <a:rPr lang="en-US" sz="1400" b="1" dirty="0">
                <a:solidFill>
                  <a:srgbClr val="0070C0"/>
                </a:solidFill>
              </a:rPr>
              <a:t>Excom </a:t>
            </a:r>
            <a:r>
              <a:rPr lang="en-GB" sz="1400" b="1" dirty="0">
                <a:solidFill>
                  <a:srgbClr val="0070C0"/>
                </a:solidFill>
              </a:rPr>
              <a:t>needs more arguments for accepting this (check w Telenor/</a:t>
            </a:r>
            <a:r>
              <a:rPr lang="en-GB" sz="1400" b="1" dirty="0" err="1">
                <a:solidFill>
                  <a:srgbClr val="0070C0"/>
                </a:solidFill>
              </a:rPr>
              <a:t>CanalDigital</a:t>
            </a:r>
            <a:r>
              <a:rPr lang="en-GB" sz="1400" b="1" dirty="0">
                <a:solidFill>
                  <a:srgbClr val="0070C0"/>
                </a:solidFill>
              </a:rPr>
              <a:t> and Industry, report back next Excom meeting March 2017) </a:t>
            </a:r>
            <a:endParaRPr lang="en-US" sz="1400" b="1" dirty="0">
              <a:solidFill>
                <a:srgbClr val="0070C0"/>
              </a:solidFill>
            </a:endParaRPr>
          </a:p>
        </p:txBody>
      </p:sp>
    </p:spTree>
    <p:extLst>
      <p:ext uri="{BB962C8B-B14F-4D97-AF65-F5344CB8AC3E}">
        <p14:creationId xmlns:p14="http://schemas.microsoft.com/office/powerpoint/2010/main" val="1077377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817240" y="908719"/>
            <a:ext cx="8075240" cy="5709807"/>
          </a:xfrm>
        </p:spPr>
        <p:txBody>
          <a:bodyPr/>
          <a:lstStyle/>
          <a:p>
            <a:pPr lvl="0">
              <a:buNone/>
            </a:pPr>
            <a:r>
              <a:rPr lang="en-US" sz="600" dirty="0">
                <a:latin typeface="+mn-lt"/>
              </a:rPr>
              <a:t> </a:t>
            </a:r>
          </a:p>
          <a:p>
            <a:pPr lvl="0">
              <a:buNone/>
            </a:pPr>
            <a:r>
              <a:rPr lang="en-US" sz="1400" dirty="0">
                <a:latin typeface="+mn-lt"/>
              </a:rPr>
              <a:t>NorDig T, consultancy and costs 2016:</a:t>
            </a:r>
          </a:p>
          <a:p>
            <a:r>
              <a:rPr lang="en-US" sz="1200" dirty="0">
                <a:solidFill>
                  <a:schemeClr val="bg1">
                    <a:lumMod val="50000"/>
                  </a:schemeClr>
                </a:solidFill>
                <a:latin typeface="+mn-lt"/>
              </a:rPr>
              <a:t>Previous planning consultancy</a:t>
            </a:r>
          </a:p>
          <a:p>
            <a:pPr lvl="1"/>
            <a:r>
              <a:rPr lang="en-US" sz="1050" b="1" dirty="0">
                <a:solidFill>
                  <a:schemeClr val="bg1">
                    <a:lumMod val="65000"/>
                  </a:schemeClr>
                </a:solidFill>
              </a:rPr>
              <a:t>Technical secretary</a:t>
            </a:r>
            <a:r>
              <a:rPr lang="en-US" sz="1050" dirty="0">
                <a:solidFill>
                  <a:schemeClr val="bg1">
                    <a:lumMod val="65000"/>
                  </a:schemeClr>
                </a:solidFill>
              </a:rPr>
              <a:t> – </a:t>
            </a:r>
            <a:r>
              <a:rPr lang="en-US" sz="1050" i="1" dirty="0">
                <a:solidFill>
                  <a:schemeClr val="bg1">
                    <a:lumMod val="65000"/>
                  </a:schemeClr>
                </a:solidFill>
              </a:rPr>
              <a:t>Peter M</a:t>
            </a:r>
            <a:r>
              <a:rPr lang="en-US" sz="1050" i="1" dirty="0">
                <a:solidFill>
                  <a:schemeClr val="bg1">
                    <a:lumMod val="65000"/>
                  </a:schemeClr>
                </a:solidFill>
                <a:ea typeface="Cambria Math" panose="02040503050406030204" pitchFamily="18" charset="0"/>
              </a:rPr>
              <a:t>ølsted, </a:t>
            </a:r>
            <a:r>
              <a:rPr lang="en-US" sz="1000" i="1" dirty="0">
                <a:solidFill>
                  <a:schemeClr val="bg1">
                    <a:lumMod val="65000"/>
                  </a:schemeClr>
                </a:solidFill>
                <a:ea typeface="Cambria Math" panose="02040503050406030204" pitchFamily="18" charset="0"/>
              </a:rPr>
              <a:t>shared w Labwise 350kSEK/~38kEUR</a:t>
            </a:r>
            <a:r>
              <a:rPr lang="en-US" sz="1000" i="1" dirty="0">
                <a:solidFill>
                  <a:schemeClr val="bg1">
                    <a:lumMod val="65000"/>
                  </a:schemeClr>
                </a:solidFill>
              </a:rPr>
              <a:t> </a:t>
            </a:r>
            <a:endParaRPr lang="en-US" sz="1050" i="1" dirty="0">
              <a:solidFill>
                <a:schemeClr val="bg1">
                  <a:lumMod val="65000"/>
                </a:schemeClr>
              </a:solidFill>
            </a:endParaRPr>
          </a:p>
          <a:p>
            <a:pPr marL="857250" lvl="2" indent="0">
              <a:buNone/>
            </a:pPr>
            <a:r>
              <a:rPr lang="en-US" sz="1000" i="1" dirty="0">
                <a:solidFill>
                  <a:schemeClr val="bg1">
                    <a:lumMod val="65000"/>
                  </a:schemeClr>
                </a:solidFill>
              </a:rPr>
              <a:t>Updated </a:t>
            </a:r>
            <a:r>
              <a:rPr lang="en-US" sz="1000" i="1" dirty="0" err="1">
                <a:solidFill>
                  <a:schemeClr val="bg1">
                    <a:lumMod val="65000"/>
                  </a:schemeClr>
                </a:solidFill>
              </a:rPr>
              <a:t>workplan</a:t>
            </a:r>
            <a:r>
              <a:rPr lang="en-US" sz="1000" i="1" dirty="0">
                <a:solidFill>
                  <a:schemeClr val="bg1">
                    <a:lumMod val="65000"/>
                  </a:schemeClr>
                </a:solidFill>
              </a:rPr>
              <a:t> 2016 (from 2015), continue work as 2015 with following update of mission:</a:t>
            </a:r>
          </a:p>
          <a:p>
            <a:pPr marL="857250" lvl="2" indent="0">
              <a:buNone/>
            </a:pPr>
            <a:r>
              <a:rPr lang="en-US" sz="1000" i="1" dirty="0">
                <a:solidFill>
                  <a:schemeClr val="bg1">
                    <a:lumMod val="65000"/>
                  </a:schemeClr>
                </a:solidFill>
              </a:rPr>
              <a:t>(a) Maintaining and running the NorDig.org web site</a:t>
            </a:r>
          </a:p>
          <a:p>
            <a:pPr marL="1371600" lvl="3" indent="0">
              <a:buNone/>
            </a:pPr>
            <a:r>
              <a:rPr lang="en-US" sz="900" i="1" dirty="0">
                <a:solidFill>
                  <a:schemeClr val="bg1">
                    <a:lumMod val="65000"/>
                  </a:schemeClr>
                </a:solidFill>
              </a:rPr>
              <a:t>- Remake of NorDig Website, </a:t>
            </a:r>
            <a:r>
              <a:rPr lang="en-US" sz="900" i="1" dirty="0" err="1">
                <a:solidFill>
                  <a:schemeClr val="bg1">
                    <a:lumMod val="65000"/>
                  </a:schemeClr>
                </a:solidFill>
              </a:rPr>
              <a:t>design+impl</a:t>
            </a:r>
            <a:r>
              <a:rPr lang="en-US" sz="900" i="1" dirty="0">
                <a:solidFill>
                  <a:schemeClr val="bg1">
                    <a:lumMod val="65000"/>
                  </a:schemeClr>
                </a:solidFill>
              </a:rPr>
              <a:t> new structure, e-mail reflector, member groups, calendar,  templates for NorDig T, contact with external companies for hosting and </a:t>
            </a:r>
            <a:r>
              <a:rPr lang="en-US" sz="900" i="1" dirty="0" err="1">
                <a:solidFill>
                  <a:schemeClr val="bg1">
                    <a:lumMod val="65000"/>
                  </a:schemeClr>
                </a:solidFill>
              </a:rPr>
              <a:t>impl</a:t>
            </a:r>
            <a:r>
              <a:rPr lang="en-US" sz="900" i="1" dirty="0">
                <a:solidFill>
                  <a:schemeClr val="bg1">
                    <a:lumMod val="65000"/>
                  </a:schemeClr>
                </a:solidFill>
              </a:rPr>
              <a:t>.</a:t>
            </a:r>
            <a:endParaRPr lang="sv-SE" sz="900" dirty="0">
              <a:solidFill>
                <a:schemeClr val="bg1">
                  <a:lumMod val="65000"/>
                </a:schemeClr>
              </a:solidFill>
            </a:endParaRPr>
          </a:p>
          <a:p>
            <a:pPr marL="857250" lvl="2" indent="0">
              <a:buNone/>
            </a:pPr>
            <a:r>
              <a:rPr lang="en-US" sz="1000" i="1" dirty="0">
                <a:solidFill>
                  <a:schemeClr val="bg1">
                    <a:lumMod val="65000"/>
                  </a:schemeClr>
                </a:solidFill>
              </a:rPr>
              <a:t>(b) Acting as the main editor for the NorDig Specifications, initially mainly referring to Unified IRD and companion Rules of Operation (RoO)</a:t>
            </a:r>
            <a:endParaRPr lang="sv-SE" sz="1000" dirty="0">
              <a:solidFill>
                <a:schemeClr val="bg1">
                  <a:lumMod val="65000"/>
                </a:schemeClr>
              </a:solidFill>
            </a:endParaRPr>
          </a:p>
          <a:p>
            <a:pPr marL="857250" lvl="2" indent="0">
              <a:buNone/>
            </a:pPr>
            <a:r>
              <a:rPr lang="en-US" sz="1000" i="1" dirty="0">
                <a:solidFill>
                  <a:schemeClr val="bg1">
                    <a:lumMod val="65000"/>
                  </a:schemeClr>
                </a:solidFill>
              </a:rPr>
              <a:t>(c) Maintaining and release management of the NorDig Specifications (Unified IRD and RoO specifications).</a:t>
            </a:r>
          </a:p>
          <a:p>
            <a:pPr marL="857250" lvl="2" indent="0">
              <a:buNone/>
            </a:pPr>
            <a:r>
              <a:rPr lang="en-US" sz="1000" i="1" dirty="0">
                <a:solidFill>
                  <a:schemeClr val="bg1">
                    <a:lumMod val="65000"/>
                  </a:schemeClr>
                </a:solidFill>
              </a:rPr>
              <a:t>	- RoO, common NorDig EPG metadata interchange format, API help w mix broadcast &amp; OTT, support Test group.</a:t>
            </a:r>
          </a:p>
          <a:p>
            <a:pPr marL="857250" lvl="2" indent="0">
              <a:buNone/>
            </a:pPr>
            <a:r>
              <a:rPr lang="en-US" sz="1000" i="1" dirty="0">
                <a:solidFill>
                  <a:schemeClr val="bg1">
                    <a:lumMod val="65000"/>
                  </a:schemeClr>
                </a:solidFill>
              </a:rPr>
              <a:t>(d) Support and compile result from NorDig/T investigations and questionnaires among NorDig members and others.</a:t>
            </a:r>
            <a:endParaRPr lang="sv-SE" sz="1000" dirty="0">
              <a:solidFill>
                <a:schemeClr val="bg1">
                  <a:lumMod val="65000"/>
                </a:schemeClr>
              </a:solidFill>
            </a:endParaRPr>
          </a:p>
          <a:p>
            <a:pPr marL="857250" lvl="2" indent="0">
              <a:buNone/>
            </a:pPr>
            <a:r>
              <a:rPr lang="en-US" sz="1000" i="1" dirty="0">
                <a:solidFill>
                  <a:schemeClr val="bg1">
                    <a:lumMod val="65000"/>
                  </a:schemeClr>
                </a:solidFill>
              </a:rPr>
              <a:t>(e) Participation to the NorDig/T and relevant sub-group meetings </a:t>
            </a:r>
            <a:endParaRPr lang="sv-SE" sz="1000" dirty="0">
              <a:solidFill>
                <a:schemeClr val="bg1">
                  <a:lumMod val="65000"/>
                </a:schemeClr>
              </a:solidFill>
            </a:endParaRPr>
          </a:p>
          <a:p>
            <a:pPr lvl="1"/>
            <a:r>
              <a:rPr lang="en-US" sz="1050" b="1" dirty="0">
                <a:solidFill>
                  <a:schemeClr val="bg1">
                    <a:lumMod val="65000"/>
                  </a:schemeClr>
                </a:solidFill>
              </a:rPr>
              <a:t>Editor &amp; Test Plan </a:t>
            </a:r>
            <a:r>
              <a:rPr lang="en-US" sz="1050" dirty="0">
                <a:solidFill>
                  <a:schemeClr val="bg1">
                    <a:lumMod val="65000"/>
                  </a:schemeClr>
                </a:solidFill>
              </a:rPr>
              <a:t>– </a:t>
            </a:r>
            <a:r>
              <a:rPr lang="en-US" sz="1050" i="1" dirty="0">
                <a:solidFill>
                  <a:schemeClr val="bg1">
                    <a:lumMod val="65000"/>
                  </a:schemeClr>
                </a:solidFill>
              </a:rPr>
              <a:t>Labwise (Pasi Toiva), </a:t>
            </a:r>
            <a:r>
              <a:rPr lang="en-US" sz="1000" i="1" dirty="0">
                <a:solidFill>
                  <a:schemeClr val="bg1">
                    <a:lumMod val="65000"/>
                  </a:schemeClr>
                </a:solidFill>
                <a:ea typeface="Cambria Math" panose="02040503050406030204" pitchFamily="18" charset="0"/>
              </a:rPr>
              <a:t>shared w Peter M 350kSEK/~38kEUR</a:t>
            </a:r>
            <a:r>
              <a:rPr lang="en-US" sz="1000" i="1" dirty="0">
                <a:solidFill>
                  <a:schemeClr val="bg1">
                    <a:lumMod val="65000"/>
                  </a:schemeClr>
                </a:solidFill>
              </a:rPr>
              <a:t> </a:t>
            </a:r>
          </a:p>
          <a:p>
            <a:pPr lvl="2"/>
            <a:r>
              <a:rPr lang="en-US" sz="1000" dirty="0">
                <a:solidFill>
                  <a:schemeClr val="bg1">
                    <a:lumMod val="65000"/>
                  </a:schemeClr>
                </a:solidFill>
              </a:rPr>
              <a:t>Test group, test plan, editor etc</a:t>
            </a:r>
          </a:p>
          <a:p>
            <a:pPr lvl="1"/>
            <a:r>
              <a:rPr lang="en-US" sz="1050" b="1" dirty="0">
                <a:solidFill>
                  <a:schemeClr val="bg1">
                    <a:lumMod val="65000"/>
                  </a:schemeClr>
                </a:solidFill>
              </a:rPr>
              <a:t>HbbTV test cases</a:t>
            </a:r>
            <a:r>
              <a:rPr lang="en-US" sz="1050" dirty="0">
                <a:solidFill>
                  <a:schemeClr val="bg1">
                    <a:lumMod val="65000"/>
                  </a:schemeClr>
                </a:solidFill>
              </a:rPr>
              <a:t>, maintenance – </a:t>
            </a:r>
            <a:r>
              <a:rPr lang="en-US" sz="1050" i="1" dirty="0" err="1">
                <a:solidFill>
                  <a:schemeClr val="bg1">
                    <a:lumMod val="65000"/>
                  </a:schemeClr>
                </a:solidFill>
              </a:rPr>
              <a:t>SofiaDigital</a:t>
            </a:r>
            <a:r>
              <a:rPr lang="en-US" sz="1000" i="1" dirty="0">
                <a:solidFill>
                  <a:schemeClr val="bg1">
                    <a:lumMod val="65000"/>
                  </a:schemeClr>
                </a:solidFill>
              </a:rPr>
              <a:t>, </a:t>
            </a:r>
            <a:r>
              <a:rPr lang="en-US" sz="1000" dirty="0">
                <a:solidFill>
                  <a:schemeClr val="bg1">
                    <a:lumMod val="65000"/>
                  </a:schemeClr>
                </a:solidFill>
              </a:rPr>
              <a:t>70kSEK/~7kEUR</a:t>
            </a:r>
          </a:p>
          <a:p>
            <a:pPr lvl="2"/>
            <a:r>
              <a:rPr lang="en-US" sz="1000" dirty="0">
                <a:solidFill>
                  <a:schemeClr val="bg1">
                    <a:lumMod val="65000"/>
                  </a:schemeClr>
                </a:solidFill>
              </a:rPr>
              <a:t>Continue update &amp; correction of our NorDig created HbbTV test cases</a:t>
            </a:r>
          </a:p>
          <a:p>
            <a:pPr lvl="1"/>
            <a:r>
              <a:rPr lang="en-US" sz="1050" b="1" dirty="0">
                <a:solidFill>
                  <a:schemeClr val="bg1">
                    <a:lumMod val="65000"/>
                  </a:schemeClr>
                </a:solidFill>
              </a:rPr>
              <a:t>Website upgrade </a:t>
            </a:r>
            <a:r>
              <a:rPr lang="en-US" sz="1000" dirty="0">
                <a:solidFill>
                  <a:schemeClr val="bg1">
                    <a:lumMod val="65000"/>
                  </a:schemeClr>
                </a:solidFill>
              </a:rPr>
              <a:t>(according to 2015 proposal)</a:t>
            </a:r>
          </a:p>
          <a:p>
            <a:pPr lvl="2"/>
            <a:r>
              <a:rPr lang="en-US" sz="1000" dirty="0">
                <a:solidFill>
                  <a:schemeClr val="bg1">
                    <a:lumMod val="65000"/>
                  </a:schemeClr>
                </a:solidFill>
              </a:rPr>
              <a:t>Alt 1: hosted by Labwise (as today)</a:t>
            </a:r>
          </a:p>
          <a:p>
            <a:pPr lvl="2"/>
            <a:r>
              <a:rPr lang="en-US" sz="1000" dirty="0">
                <a:solidFill>
                  <a:schemeClr val="bg1">
                    <a:lumMod val="65000"/>
                  </a:schemeClr>
                </a:solidFill>
              </a:rPr>
              <a:t>Alt 2: hosted by external professional CMS: </a:t>
            </a:r>
            <a:r>
              <a:rPr lang="en-US" sz="1000" i="1" dirty="0" err="1">
                <a:solidFill>
                  <a:schemeClr val="bg1">
                    <a:lumMod val="65000"/>
                  </a:schemeClr>
                </a:solidFill>
              </a:rPr>
              <a:t>WorldPress</a:t>
            </a:r>
            <a:r>
              <a:rPr lang="en-US" sz="1000" dirty="0">
                <a:solidFill>
                  <a:schemeClr val="bg1">
                    <a:lumMod val="65000"/>
                  </a:schemeClr>
                </a:solidFill>
              </a:rPr>
              <a:t> 50kSEK/~5kEUR and then yearly costs of 280EUR/year (porting and basic setup by ST Digital 3.35kEUR, </a:t>
            </a:r>
            <a:r>
              <a:rPr lang="en-US" sz="1000" dirty="0" err="1">
                <a:solidFill>
                  <a:schemeClr val="bg1">
                    <a:lumMod val="65000"/>
                  </a:schemeClr>
                </a:solidFill>
              </a:rPr>
              <a:t>WorldPress</a:t>
            </a:r>
            <a:r>
              <a:rPr lang="en-US" sz="1000" dirty="0">
                <a:solidFill>
                  <a:schemeClr val="bg1">
                    <a:lumMod val="65000"/>
                  </a:schemeClr>
                </a:solidFill>
              </a:rPr>
              <a:t> CMS hosting 2016: 0.28 kEUR/year, any other related 1.5kEUR, text content and daily updates included in Peter M</a:t>
            </a:r>
            <a:r>
              <a:rPr lang="en-US" sz="1000" dirty="0">
                <a:solidFill>
                  <a:schemeClr val="bg1">
                    <a:lumMod val="65000"/>
                  </a:schemeClr>
                </a:solidFill>
                <a:ea typeface="Cambria Math" panose="02040503050406030204" pitchFamily="18" charset="0"/>
              </a:rPr>
              <a:t>ølsted assignment/costs above for 2016</a:t>
            </a:r>
            <a:r>
              <a:rPr lang="en-US" sz="1000" dirty="0">
                <a:solidFill>
                  <a:schemeClr val="bg1">
                    <a:lumMod val="65000"/>
                  </a:schemeClr>
                </a:solidFill>
              </a:rPr>
              <a:t>)  </a:t>
            </a:r>
          </a:p>
          <a:p>
            <a:r>
              <a:rPr lang="en-US" sz="1400" dirty="0"/>
              <a:t>Status report Oct 2016: </a:t>
            </a:r>
          </a:p>
          <a:p>
            <a:pPr lvl="1"/>
            <a:r>
              <a:rPr lang="en-US" sz="1200" dirty="0"/>
              <a:t>Most time (cost) that NorDig has budget for consultancy now used (Oct 2016)</a:t>
            </a:r>
          </a:p>
          <a:p>
            <a:pPr lvl="1"/>
            <a:r>
              <a:rPr lang="en-US" sz="1200" dirty="0"/>
              <a:t>Remaining/not finished: IRD v2.6, EPG format</a:t>
            </a:r>
          </a:p>
          <a:p>
            <a:pPr lvl="1"/>
            <a:r>
              <a:rPr lang="en-US" sz="1200" dirty="0"/>
              <a:t>Question from webmaster: “</a:t>
            </a:r>
            <a:r>
              <a:rPr lang="en-US" sz="1200" dirty="0" err="1"/>
              <a:t>klippekort</a:t>
            </a:r>
            <a:r>
              <a:rPr lang="en-US" sz="1200" dirty="0"/>
              <a:t>” (</a:t>
            </a:r>
            <a:r>
              <a:rPr lang="sv-SE" sz="1200" dirty="0" err="1"/>
              <a:t>discount</a:t>
            </a:r>
            <a:r>
              <a:rPr lang="sv-SE" sz="1200" dirty="0"/>
              <a:t> </a:t>
            </a:r>
            <a:r>
              <a:rPr lang="sv-SE" sz="1200" dirty="0" err="1"/>
              <a:t>cards</a:t>
            </a:r>
            <a:r>
              <a:rPr lang="en-US" sz="1200" dirty="0"/>
              <a:t>) for web expert support ST Digital (10x30min 3750DKK instead of minimum 1 hour a 750DKK) – </a:t>
            </a:r>
            <a:r>
              <a:rPr lang="en-US" sz="1200" b="1" dirty="0">
                <a:solidFill>
                  <a:srgbClr val="00B050"/>
                </a:solidFill>
              </a:rPr>
              <a:t>Excom view?</a:t>
            </a:r>
          </a:p>
          <a:p>
            <a:pPr lvl="1"/>
            <a:r>
              <a:rPr lang="en-US" sz="1200" b="1" dirty="0"/>
              <a:t>2017 consultancy? </a:t>
            </a:r>
            <a:r>
              <a:rPr lang="en-US" sz="1200" dirty="0"/>
              <a:t>NorDig T estimate/interest for same amount for editor, secretary work. </a:t>
            </a:r>
            <a:r>
              <a:rPr lang="en-US" sz="1200" b="1" dirty="0">
                <a:solidFill>
                  <a:srgbClr val="00B050"/>
                </a:solidFill>
              </a:rPr>
              <a:t>Excom view?</a:t>
            </a:r>
          </a:p>
        </p:txBody>
      </p:sp>
      <p:sp>
        <p:nvSpPr>
          <p:cNvPr id="3" name="Rubrik 2"/>
          <p:cNvSpPr>
            <a:spLocks noGrp="1"/>
          </p:cNvSpPr>
          <p:nvPr>
            <p:ph type="title"/>
          </p:nvPr>
        </p:nvSpPr>
        <p:spPr/>
        <p:txBody>
          <a:bodyPr/>
          <a:lstStyle/>
          <a:p>
            <a:r>
              <a:rPr lang="en-US" b="1" dirty="0"/>
              <a:t>NorDig T report -  </a:t>
            </a:r>
            <a:r>
              <a:rPr lang="en-US" sz="1800" b="1" dirty="0">
                <a:solidFill>
                  <a:schemeClr val="tx1"/>
                </a:solidFill>
              </a:rPr>
              <a:t>consultancy &amp; costs 2016</a:t>
            </a:r>
            <a:br>
              <a:rPr lang="en-US" sz="1800" b="1" dirty="0">
                <a:solidFill>
                  <a:schemeClr val="tx1"/>
                </a:solidFill>
              </a:rPr>
            </a:br>
            <a:r>
              <a:rPr lang="sv-SE" sz="1400" b="1" dirty="0">
                <a:solidFill>
                  <a:schemeClr val="tx1"/>
                </a:solidFill>
              </a:rPr>
              <a:t>   </a:t>
            </a:r>
            <a:r>
              <a:rPr lang="en-GB" sz="1400" b="1" dirty="0"/>
              <a:t> NorDig Excom meeting 13</a:t>
            </a:r>
            <a:r>
              <a:rPr lang="en-GB" sz="1400" b="1" baseline="30000" dirty="0"/>
              <a:t>th</a:t>
            </a:r>
            <a:r>
              <a:rPr lang="en-GB" sz="1400" b="1" dirty="0"/>
              <a:t> October 2016</a:t>
            </a:r>
            <a:endParaRPr lang="en-US" sz="2000" dirty="0">
              <a:solidFill>
                <a:schemeClr val="tx1"/>
              </a:solidFill>
            </a:endParaRP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a:t>
            </a:fld>
            <a:endParaRPr lang="en-US" dirty="0"/>
          </a:p>
        </p:txBody>
      </p:sp>
    </p:spTree>
    <p:extLst>
      <p:ext uri="{BB962C8B-B14F-4D97-AF65-F5344CB8AC3E}">
        <p14:creationId xmlns:p14="http://schemas.microsoft.com/office/powerpoint/2010/main" val="27480834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817240" y="908720"/>
            <a:ext cx="8003232" cy="5184576"/>
          </a:xfrm>
        </p:spPr>
        <p:txBody>
          <a:bodyPr/>
          <a:lstStyle/>
          <a:p>
            <a:pPr lvl="0">
              <a:buNone/>
            </a:pPr>
            <a:r>
              <a:rPr lang="en-US" sz="800" dirty="0">
                <a:latin typeface="+mn-lt"/>
              </a:rPr>
              <a:t> </a:t>
            </a:r>
          </a:p>
          <a:p>
            <a:pPr lvl="0">
              <a:buNone/>
            </a:pPr>
            <a:r>
              <a:rPr lang="en-US" sz="1800" dirty="0">
                <a:latin typeface="+mn-lt"/>
              </a:rPr>
              <a:t>NorDig T mandates:</a:t>
            </a:r>
          </a:p>
          <a:p>
            <a:r>
              <a:rPr lang="en-US" sz="1600" dirty="0">
                <a:latin typeface="+mn-lt"/>
              </a:rPr>
              <a:t>Mandates established for 2015-2016 </a:t>
            </a:r>
            <a:r>
              <a:rPr lang="en-US" sz="1200" dirty="0">
                <a:latin typeface="+mn-lt"/>
              </a:rPr>
              <a:t>(Excom approved Jan 2015, minor updated Sep 2015)</a:t>
            </a:r>
            <a:endParaRPr lang="en-US" sz="1600" dirty="0">
              <a:latin typeface="+mn-lt"/>
            </a:endParaRPr>
          </a:p>
          <a:p>
            <a:pPr lvl="1"/>
            <a:r>
              <a:rPr lang="en-US" sz="1400" dirty="0">
                <a:latin typeface="+mn-lt"/>
              </a:rPr>
              <a:t>See Annex for details</a:t>
            </a:r>
          </a:p>
          <a:p>
            <a:pPr lvl="1"/>
            <a:endParaRPr lang="en-US" sz="1400" dirty="0">
              <a:latin typeface="+mn-lt"/>
            </a:endParaRPr>
          </a:p>
          <a:p>
            <a:r>
              <a:rPr lang="en-US" sz="1600" dirty="0">
                <a:latin typeface="+mn-lt"/>
              </a:rPr>
              <a:t>New additional – NorDig HEVC IRD Commercial Requirements</a:t>
            </a:r>
          </a:p>
          <a:p>
            <a:pPr lvl="1"/>
            <a:r>
              <a:rPr lang="en-US" sz="1400" dirty="0" smtClean="0">
                <a:solidFill>
                  <a:srgbClr val="0070C0"/>
                </a:solidFill>
                <a:latin typeface="+mn-lt"/>
              </a:rPr>
              <a:t>was approved by Excom with some remarks and a number of decisions (see separate updated commercial requirement document version 1.0)</a:t>
            </a:r>
            <a:endParaRPr lang="en-US" sz="1400" dirty="0">
              <a:solidFill>
                <a:srgbClr val="0070C0"/>
              </a:solidFill>
              <a:latin typeface="+mn-lt"/>
            </a:endParaRPr>
          </a:p>
          <a:p>
            <a:endParaRPr lang="en-US" sz="1800" dirty="0">
              <a:latin typeface="+mn-lt"/>
            </a:endParaRPr>
          </a:p>
          <a:p>
            <a:r>
              <a:rPr lang="en-US" sz="1600" dirty="0">
                <a:latin typeface="+mn-lt"/>
              </a:rPr>
              <a:t>Plan to propose new mandates for 2017/2018 to next NorDig Excom meeting March 2017</a:t>
            </a:r>
            <a:r>
              <a:rPr lang="en-US" sz="1400" dirty="0">
                <a:latin typeface="+mn-lt"/>
              </a:rPr>
              <a:t>.    </a:t>
            </a:r>
            <a:r>
              <a:rPr lang="en-US" sz="1400" b="1" dirty="0">
                <a:solidFill>
                  <a:srgbClr val="0070C0"/>
                </a:solidFill>
                <a:latin typeface="+mn-lt"/>
              </a:rPr>
              <a:t>Excom: OK</a:t>
            </a:r>
          </a:p>
        </p:txBody>
      </p:sp>
      <p:sp>
        <p:nvSpPr>
          <p:cNvPr id="3" name="Rubrik 2"/>
          <p:cNvSpPr>
            <a:spLocks noGrp="1"/>
          </p:cNvSpPr>
          <p:nvPr>
            <p:ph type="title"/>
          </p:nvPr>
        </p:nvSpPr>
        <p:spPr/>
        <p:txBody>
          <a:bodyPr/>
          <a:lstStyle/>
          <a:p>
            <a:r>
              <a:rPr lang="en-US" b="1" dirty="0"/>
              <a:t>NorDig T report -  </a:t>
            </a:r>
            <a:r>
              <a:rPr lang="en-US" sz="1800" b="1" dirty="0">
                <a:solidFill>
                  <a:schemeClr val="tx1"/>
                </a:solidFill>
              </a:rPr>
              <a:t>mandates for 2016</a:t>
            </a:r>
            <a:br>
              <a:rPr lang="en-US" sz="1800" b="1" dirty="0">
                <a:solidFill>
                  <a:schemeClr val="tx1"/>
                </a:solidFill>
              </a:rPr>
            </a:br>
            <a:r>
              <a:rPr lang="sv-SE" sz="1400" b="1" dirty="0">
                <a:solidFill>
                  <a:schemeClr val="tx1"/>
                </a:solidFill>
              </a:rPr>
              <a:t>   </a:t>
            </a:r>
            <a:r>
              <a:rPr lang="en-GB" sz="1400" b="1" dirty="0"/>
              <a:t> NorDig Excom meeting 13</a:t>
            </a:r>
            <a:r>
              <a:rPr lang="en-GB" sz="1400" b="1" baseline="30000" dirty="0"/>
              <a:t>th</a:t>
            </a:r>
            <a:r>
              <a:rPr lang="en-GB" sz="1400" b="1" dirty="0"/>
              <a:t> October 2016</a:t>
            </a:r>
            <a:endParaRPr lang="en-US" sz="2000" dirty="0">
              <a:solidFill>
                <a:schemeClr val="tx1"/>
              </a:solidFill>
            </a:endParaRP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4</a:t>
            </a:fld>
            <a:endParaRPr lang="en-US" dirty="0"/>
          </a:p>
        </p:txBody>
      </p:sp>
    </p:spTree>
    <p:extLst>
      <p:ext uri="{BB962C8B-B14F-4D97-AF65-F5344CB8AC3E}">
        <p14:creationId xmlns:p14="http://schemas.microsoft.com/office/powerpoint/2010/main" val="1374004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US" b="1" dirty="0"/>
              <a:t>NorDig T report -  RoO</a:t>
            </a:r>
            <a:br>
              <a:rPr lang="en-US" b="1" dirty="0"/>
            </a:br>
            <a:r>
              <a:rPr lang="sv-SE" sz="1400" b="1" dirty="0">
                <a:solidFill>
                  <a:schemeClr val="tx1"/>
                </a:solidFill>
              </a:rPr>
              <a:t>   </a:t>
            </a:r>
            <a:r>
              <a:rPr lang="en-GB" sz="1400" b="1" dirty="0"/>
              <a:t> NorDig Excom meeting 13</a:t>
            </a:r>
            <a:r>
              <a:rPr lang="en-GB" sz="1400" b="1" baseline="30000" dirty="0"/>
              <a:t>th</a:t>
            </a:r>
            <a:r>
              <a:rPr lang="en-GB" sz="1400" b="1" dirty="0"/>
              <a:t> October 2016</a:t>
            </a:r>
            <a:endParaRPr lang="en-US"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5</a:t>
            </a:fld>
            <a:endParaRPr lang="en-US" dirty="0"/>
          </a:p>
        </p:txBody>
      </p:sp>
      <p:sp>
        <p:nvSpPr>
          <p:cNvPr id="5" name="Content Placeholder 4"/>
          <p:cNvSpPr>
            <a:spLocks noGrp="1"/>
          </p:cNvSpPr>
          <p:nvPr>
            <p:ph idx="1"/>
          </p:nvPr>
        </p:nvSpPr>
        <p:spPr/>
        <p:txBody>
          <a:bodyPr/>
          <a:lstStyle/>
          <a:p>
            <a:pPr lvl="0">
              <a:buNone/>
              <a:defRPr/>
            </a:pPr>
            <a:r>
              <a:rPr lang="en-US" dirty="0"/>
              <a:t>Rules of Operation – status report</a:t>
            </a:r>
            <a:endParaRPr lang="en-US" sz="1800" dirty="0"/>
          </a:p>
          <a:p>
            <a:pPr marL="400050">
              <a:buFont typeface="Arial" pitchFamily="34" charset="0"/>
              <a:buChar char="•"/>
              <a:defRPr/>
            </a:pPr>
            <a:r>
              <a:rPr lang="en-US" sz="1800" dirty="0"/>
              <a:t>v2.5.0 ready for publication, major improvement</a:t>
            </a:r>
          </a:p>
          <a:p>
            <a:pPr marL="400050">
              <a:buFont typeface="Arial" pitchFamily="34" charset="0"/>
              <a:buChar char="•"/>
              <a:defRPr/>
            </a:pPr>
            <a:r>
              <a:rPr lang="en-US" sz="1800" dirty="0"/>
              <a:t>Final version v2.5.0 “approved” at NorDig T level and recommending Excom to approve and publish on website </a:t>
            </a:r>
          </a:p>
          <a:p>
            <a:pPr marL="400050">
              <a:buFont typeface="Arial" pitchFamily="34" charset="0"/>
              <a:buChar char="•"/>
              <a:defRPr/>
            </a:pPr>
            <a:r>
              <a:rPr lang="en-US" sz="1800" dirty="0"/>
              <a:t>Final draft uploaded for all to scrutinize at NorDig website, member section </a:t>
            </a:r>
            <a:r>
              <a:rPr lang="en-US" sz="1400" dirty="0">
                <a:hlinkClick r:id="rId2"/>
              </a:rPr>
              <a:t>http://nordig.org/?get_group_doc=13/1473924156-NorDigRulesofOperation_ver_2.5.doc</a:t>
            </a:r>
            <a:r>
              <a:rPr lang="en-US" sz="1400" dirty="0"/>
              <a:t> </a:t>
            </a:r>
            <a:endParaRPr lang="en-US" sz="1800" dirty="0"/>
          </a:p>
          <a:p>
            <a:pPr marL="400050">
              <a:buFont typeface="Arial" pitchFamily="34" charset="0"/>
              <a:buChar char="•"/>
              <a:defRPr/>
            </a:pPr>
            <a:endParaRPr lang="en-US" sz="1800" dirty="0">
              <a:solidFill>
                <a:srgbClr val="00B050"/>
              </a:solidFill>
            </a:endParaRPr>
          </a:p>
          <a:p>
            <a:pPr marL="400050">
              <a:buFont typeface="Arial" pitchFamily="34" charset="0"/>
              <a:buChar char="•"/>
              <a:defRPr/>
            </a:pPr>
            <a:r>
              <a:rPr lang="en-US" sz="1800" dirty="0">
                <a:solidFill>
                  <a:srgbClr val="00B050"/>
                </a:solidFill>
              </a:rPr>
              <a:t>Excom decision on approval of new RoO spec? </a:t>
            </a:r>
          </a:p>
          <a:p>
            <a:pPr marL="400050">
              <a:buFont typeface="Arial" pitchFamily="34" charset="0"/>
              <a:buChar char="•"/>
              <a:defRPr/>
            </a:pPr>
            <a:r>
              <a:rPr lang="en-US" sz="1800" b="1" dirty="0">
                <a:solidFill>
                  <a:srgbClr val="0070C0"/>
                </a:solidFill>
              </a:rPr>
              <a:t>Excom approved RoO spec as proposed</a:t>
            </a:r>
            <a:endParaRPr lang="en-US" sz="1800" dirty="0">
              <a:solidFill>
                <a:srgbClr val="00B050"/>
              </a:solidFill>
            </a:endParaRPr>
          </a:p>
          <a:p>
            <a:pPr marL="400050">
              <a:buFont typeface="Arial" pitchFamily="34" charset="0"/>
              <a:buChar char="•"/>
              <a:defRPr/>
            </a:pPr>
            <a:endParaRPr lang="en-US" sz="1800" dirty="0"/>
          </a:p>
          <a:p>
            <a:pPr marL="400050">
              <a:buFont typeface="Arial" pitchFamily="34" charset="0"/>
              <a:buChar char="•"/>
              <a:defRPr/>
            </a:pPr>
            <a:r>
              <a:rPr lang="en-US" sz="1800" dirty="0"/>
              <a:t>Future planning:</a:t>
            </a:r>
          </a:p>
          <a:p>
            <a:pPr marL="800100" lvl="1">
              <a:buFont typeface="Arial" pitchFamily="34" charset="0"/>
              <a:buChar char="•"/>
              <a:defRPr/>
            </a:pPr>
            <a:r>
              <a:rPr lang="en-US" sz="1600" dirty="0"/>
              <a:t>Continue updating</a:t>
            </a:r>
          </a:p>
          <a:p>
            <a:pPr marL="800100" lvl="1">
              <a:buFont typeface="Arial" pitchFamily="34" charset="0"/>
              <a:buChar char="•"/>
              <a:defRPr/>
            </a:pPr>
            <a:r>
              <a:rPr lang="en-US" sz="1600" dirty="0"/>
              <a:t>Adding/updating RoO for new SSU requirements</a:t>
            </a:r>
          </a:p>
        </p:txBody>
      </p:sp>
    </p:spTree>
    <p:extLst>
      <p:ext uri="{BB962C8B-B14F-4D97-AF65-F5344CB8AC3E}">
        <p14:creationId xmlns:p14="http://schemas.microsoft.com/office/powerpoint/2010/main" val="3682213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US" b="1" dirty="0"/>
              <a:t>NorDig T report -  Test plan</a:t>
            </a:r>
            <a:br>
              <a:rPr lang="en-US" b="1" dirty="0"/>
            </a:br>
            <a:r>
              <a:rPr lang="sv-SE" sz="1400" b="1" dirty="0">
                <a:solidFill>
                  <a:schemeClr val="tx1"/>
                </a:solidFill>
              </a:rPr>
              <a:t>   </a:t>
            </a:r>
            <a:r>
              <a:rPr lang="en-GB" sz="1400" b="1" dirty="0"/>
              <a:t> NorDig Excom meeting 13</a:t>
            </a:r>
            <a:r>
              <a:rPr lang="en-GB" sz="1400" b="1" baseline="30000" dirty="0"/>
              <a:t>th</a:t>
            </a:r>
            <a:r>
              <a:rPr lang="en-GB" sz="1400" b="1" dirty="0"/>
              <a:t> October 2016</a:t>
            </a:r>
            <a:endParaRPr lang="en-US"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6</a:t>
            </a:fld>
            <a:endParaRPr lang="en-US" dirty="0"/>
          </a:p>
        </p:txBody>
      </p:sp>
      <p:sp>
        <p:nvSpPr>
          <p:cNvPr id="5" name="Content Placeholder 4"/>
          <p:cNvSpPr>
            <a:spLocks noGrp="1"/>
          </p:cNvSpPr>
          <p:nvPr>
            <p:ph idx="1"/>
          </p:nvPr>
        </p:nvSpPr>
        <p:spPr>
          <a:xfrm>
            <a:off x="405328" y="1082275"/>
            <a:ext cx="8229600" cy="5112568"/>
          </a:xfrm>
        </p:spPr>
        <p:txBody>
          <a:bodyPr/>
          <a:lstStyle/>
          <a:p>
            <a:pPr lvl="0">
              <a:buNone/>
              <a:defRPr/>
            </a:pPr>
            <a:r>
              <a:rPr lang="en-US" dirty="0"/>
              <a:t>Test Plan</a:t>
            </a:r>
            <a:endParaRPr lang="en-US" sz="1800" dirty="0"/>
          </a:p>
          <a:p>
            <a:pPr marL="400050">
              <a:buFont typeface="Arial" pitchFamily="34" charset="0"/>
              <a:buChar char="•"/>
              <a:defRPr/>
            </a:pPr>
            <a:r>
              <a:rPr lang="en-US" sz="1800" i="1" dirty="0">
                <a:solidFill>
                  <a:schemeClr val="bg1">
                    <a:lumMod val="50000"/>
                  </a:schemeClr>
                </a:solidFill>
                <a:ea typeface="+mn-ea"/>
                <a:cs typeface="+mn-cs"/>
              </a:rPr>
              <a:t>Test Plan v2.5.0 published (28 Jan 2016)</a:t>
            </a:r>
          </a:p>
          <a:p>
            <a:pPr marL="400050">
              <a:buFont typeface="Arial" pitchFamily="34" charset="0"/>
              <a:buChar char="•"/>
              <a:defRPr/>
            </a:pPr>
            <a:r>
              <a:rPr lang="en-US" dirty="0"/>
              <a:t>Test Plan v2.5.0 addendum - NorDig HbbTV test requirement, </a:t>
            </a:r>
          </a:p>
          <a:p>
            <a:pPr marL="800100" lvl="1">
              <a:buFont typeface="Arial" pitchFamily="34" charset="0"/>
              <a:buChar char="•"/>
              <a:defRPr/>
            </a:pPr>
            <a:r>
              <a:rPr lang="en-US" sz="1600" dirty="0"/>
              <a:t>still drafting, coming soon (originally plan Nov/Dec 2015) . </a:t>
            </a:r>
          </a:p>
          <a:p>
            <a:pPr marL="800100" lvl="1">
              <a:buFont typeface="Arial" pitchFamily="34" charset="0"/>
              <a:buChar char="•"/>
              <a:defRPr/>
            </a:pPr>
            <a:r>
              <a:rPr lang="en-US" sz="1600" dirty="0"/>
              <a:t>Proposal: </a:t>
            </a:r>
            <a:r>
              <a:rPr lang="en-US" sz="1600" dirty="0">
                <a:solidFill>
                  <a:srgbClr val="00B050"/>
                </a:solidFill>
              </a:rPr>
              <a:t>approval by Excom via e-mail (Nov/Dec) </a:t>
            </a:r>
            <a:r>
              <a:rPr lang="en-US" sz="1400" strike="sngStrike" dirty="0">
                <a:solidFill>
                  <a:schemeClr val="bg1">
                    <a:lumMod val="50000"/>
                  </a:schemeClr>
                </a:solidFill>
              </a:rPr>
              <a:t>(Feb/March)</a:t>
            </a:r>
            <a:r>
              <a:rPr lang="en-US" sz="1600" dirty="0">
                <a:solidFill>
                  <a:schemeClr val="bg1">
                    <a:lumMod val="50000"/>
                  </a:schemeClr>
                </a:solidFill>
              </a:rPr>
              <a:t>, otherwise next Excom (March’17)</a:t>
            </a:r>
          </a:p>
          <a:p>
            <a:pPr marL="800100" lvl="1">
              <a:buFont typeface="Arial" pitchFamily="34" charset="0"/>
              <a:buChar char="•"/>
              <a:defRPr/>
            </a:pPr>
            <a:r>
              <a:rPr lang="en-US" sz="1600" b="1" dirty="0">
                <a:solidFill>
                  <a:srgbClr val="0070C0"/>
                </a:solidFill>
              </a:rPr>
              <a:t>Excom OK to approve Test plan addendum for </a:t>
            </a:r>
            <a:r>
              <a:rPr lang="en-US" sz="1600" b="1" dirty="0" err="1">
                <a:solidFill>
                  <a:srgbClr val="0070C0"/>
                </a:solidFill>
              </a:rPr>
              <a:t>HbbTV</a:t>
            </a:r>
            <a:r>
              <a:rPr lang="en-US" sz="1600" b="1" dirty="0">
                <a:solidFill>
                  <a:srgbClr val="0070C0"/>
                </a:solidFill>
              </a:rPr>
              <a:t> via e-mail in </a:t>
            </a:r>
            <a:r>
              <a:rPr lang="en-US" sz="1600" b="1" dirty="0" err="1">
                <a:solidFill>
                  <a:srgbClr val="0070C0"/>
                </a:solidFill>
              </a:rPr>
              <a:t>nov</a:t>
            </a:r>
            <a:r>
              <a:rPr lang="en-US" sz="1600" b="1" dirty="0">
                <a:solidFill>
                  <a:srgbClr val="0070C0"/>
                </a:solidFill>
              </a:rPr>
              <a:t>/</a:t>
            </a:r>
            <a:r>
              <a:rPr lang="en-US" sz="1600" b="1" dirty="0" err="1">
                <a:solidFill>
                  <a:srgbClr val="0070C0"/>
                </a:solidFill>
              </a:rPr>
              <a:t>dec.</a:t>
            </a:r>
            <a:endParaRPr lang="en-US" sz="1600" b="1" dirty="0">
              <a:solidFill>
                <a:srgbClr val="0070C0"/>
              </a:solidFill>
            </a:endParaRPr>
          </a:p>
          <a:p>
            <a:pPr marL="400050">
              <a:buFont typeface="Arial" pitchFamily="34" charset="0"/>
              <a:buChar char="•"/>
              <a:defRPr/>
            </a:pPr>
            <a:endParaRPr lang="en-US" sz="1800" b="1" dirty="0">
              <a:solidFill>
                <a:srgbClr val="0070C0"/>
              </a:solidFill>
            </a:endParaRPr>
          </a:p>
          <a:p>
            <a:pPr marL="400050">
              <a:buFont typeface="Arial" pitchFamily="34" charset="0"/>
              <a:buChar char="•"/>
              <a:defRPr/>
            </a:pPr>
            <a:r>
              <a:rPr lang="en-US" sz="1800" dirty="0"/>
              <a:t>After Test Plan v2.5.0 - debugging/corrections, make tests more efficient to test etc, review audio test cases (“no” new missing test cases planned for IRD spec v2.5.1).  </a:t>
            </a:r>
          </a:p>
          <a:p>
            <a:pPr marL="400050">
              <a:buFont typeface="Arial" pitchFamily="34" charset="0"/>
              <a:buChar char="•"/>
              <a:defRPr/>
            </a:pPr>
            <a:r>
              <a:rPr lang="en-US" sz="1800" dirty="0"/>
              <a:t>Future, goal is to publish IRD and Test specs at the same time or at least Test Plan short after new IRD spec. </a:t>
            </a:r>
          </a:p>
          <a:p>
            <a:pPr marL="800100" lvl="1" indent="-342900">
              <a:buFont typeface="Arial" pitchFamily="34" charset="0"/>
              <a:buChar char="•"/>
              <a:defRPr/>
            </a:pPr>
            <a:endParaRPr lang="en-US" sz="1600" dirty="0"/>
          </a:p>
        </p:txBody>
      </p:sp>
      <p:sp>
        <p:nvSpPr>
          <p:cNvPr id="2" name="Rectangle 1"/>
          <p:cNvSpPr/>
          <p:nvPr/>
        </p:nvSpPr>
        <p:spPr>
          <a:xfrm>
            <a:off x="539552" y="5954757"/>
            <a:ext cx="7344816" cy="769441"/>
          </a:xfrm>
          <a:prstGeom prst="rect">
            <a:avLst/>
          </a:prstGeom>
        </p:spPr>
        <p:txBody>
          <a:bodyPr wrap="square">
            <a:spAutoFit/>
          </a:bodyPr>
          <a:lstStyle/>
          <a:p>
            <a:pPr marL="800100" lvl="1">
              <a:defRPr/>
            </a:pPr>
            <a:r>
              <a:rPr lang="en-US" sz="1100" i="1" dirty="0"/>
              <a:t>Note: NorDig HbbTV test requirements intended to describe that HbbTV testing based on HbbTV </a:t>
            </a:r>
            <a:r>
              <a:rPr lang="en-US" sz="1100" i="1" dirty="0" err="1"/>
              <a:t>organisation</a:t>
            </a:r>
            <a:r>
              <a:rPr lang="en-US" sz="1100" i="1" dirty="0"/>
              <a:t> test suits, describe which tests are mandatory, describe NorDig specific test cases are mandatory and maybe incl 1-2 NorDig classical test cases. Similar as already described in IRD spec but more detailed.    </a:t>
            </a:r>
            <a:endParaRPr lang="en-US" sz="1100" dirty="0"/>
          </a:p>
        </p:txBody>
      </p:sp>
    </p:spTree>
    <p:extLst>
      <p:ext uri="{BB962C8B-B14F-4D97-AF65-F5344CB8AC3E}">
        <p14:creationId xmlns:p14="http://schemas.microsoft.com/office/powerpoint/2010/main" val="2288912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US" b="1" dirty="0"/>
              <a:t>NorDig T report -  API/HbbTV and PVR</a:t>
            </a:r>
            <a:br>
              <a:rPr lang="en-US" b="1" dirty="0"/>
            </a:br>
            <a:r>
              <a:rPr lang="sv-SE" sz="1400" b="1" dirty="0">
                <a:solidFill>
                  <a:schemeClr val="tx1"/>
                </a:solidFill>
              </a:rPr>
              <a:t>   </a:t>
            </a:r>
            <a:r>
              <a:rPr lang="en-GB" sz="1400" b="1" dirty="0"/>
              <a:t> NorDig Excom meeting 13</a:t>
            </a:r>
            <a:r>
              <a:rPr lang="en-GB" sz="1400" b="1" baseline="30000" dirty="0"/>
              <a:t>th</a:t>
            </a:r>
            <a:r>
              <a:rPr lang="en-GB" sz="1400" b="1" dirty="0"/>
              <a:t> October 2016</a:t>
            </a:r>
            <a:endParaRPr lang="en-US"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7</a:t>
            </a:fld>
            <a:endParaRPr lang="en-US" dirty="0"/>
          </a:p>
        </p:txBody>
      </p:sp>
      <p:sp>
        <p:nvSpPr>
          <p:cNvPr id="5" name="Content Placeholder 4"/>
          <p:cNvSpPr>
            <a:spLocks noGrp="1"/>
          </p:cNvSpPr>
          <p:nvPr>
            <p:ph idx="1"/>
          </p:nvPr>
        </p:nvSpPr>
        <p:spPr>
          <a:xfrm>
            <a:off x="457200" y="1052736"/>
            <a:ext cx="8229600" cy="5112568"/>
          </a:xfrm>
        </p:spPr>
        <p:txBody>
          <a:bodyPr/>
          <a:lstStyle/>
          <a:p>
            <a:pPr lvl="0">
              <a:buNone/>
              <a:defRPr/>
            </a:pPr>
            <a:r>
              <a:rPr lang="en-US" dirty="0"/>
              <a:t>HbbTV and PVR - status report</a:t>
            </a:r>
          </a:p>
          <a:p>
            <a:pPr lvl="0">
              <a:buNone/>
              <a:defRPr/>
            </a:pPr>
            <a:r>
              <a:rPr lang="en-US" sz="800" dirty="0"/>
              <a:t> </a:t>
            </a:r>
          </a:p>
          <a:p>
            <a:pPr>
              <a:defRPr/>
            </a:pPr>
            <a:r>
              <a:rPr lang="en-US" sz="1800" dirty="0"/>
              <a:t>HbbTV 2.0 NorDig survey – result </a:t>
            </a:r>
          </a:p>
          <a:p>
            <a:pPr lvl="1">
              <a:defRPr/>
            </a:pPr>
            <a:r>
              <a:rPr lang="en-US" sz="1600" dirty="0"/>
              <a:t>Result from survey amongst NorDig members interest for HbbTV v2 (HTML5 </a:t>
            </a:r>
            <a:r>
              <a:rPr lang="en-US" sz="1600" dirty="0" err="1"/>
              <a:t>etc</a:t>
            </a:r>
            <a:r>
              <a:rPr lang="en-US" sz="1600" dirty="0"/>
              <a:t>), separate presentation from Erik Vold (NRK)</a:t>
            </a:r>
          </a:p>
          <a:p>
            <a:pPr lvl="1">
              <a:defRPr/>
            </a:pPr>
            <a:r>
              <a:rPr lang="en-US" sz="1600" dirty="0"/>
              <a:t>Proposal that NorDig migrate to HbbTV v2 </a:t>
            </a:r>
          </a:p>
          <a:p>
            <a:pPr lvl="1">
              <a:defRPr/>
            </a:pPr>
            <a:r>
              <a:rPr lang="en-US" sz="1600" b="1" dirty="0">
                <a:solidFill>
                  <a:srgbClr val="0070C0"/>
                </a:solidFill>
              </a:rPr>
              <a:t>Excom: update IRD spec HbbTV v1.5 to v2 (2.0.1) with reasonable grace period </a:t>
            </a:r>
            <a:r>
              <a:rPr lang="en-US" sz="1600" b="1" dirty="0" smtClean="0">
                <a:solidFill>
                  <a:srgbClr val="0070C0"/>
                </a:solidFill>
              </a:rPr>
              <a:t>(18 month)</a:t>
            </a:r>
            <a:endParaRPr lang="en-US" sz="1600" b="1" dirty="0">
              <a:solidFill>
                <a:srgbClr val="0070C0"/>
              </a:solidFill>
            </a:endParaRPr>
          </a:p>
          <a:p>
            <a:pPr>
              <a:defRPr/>
            </a:pPr>
            <a:r>
              <a:rPr lang="en-US" sz="1800" dirty="0" err="1"/>
              <a:t>HbbTV</a:t>
            </a:r>
            <a:r>
              <a:rPr lang="en-US" sz="1800" dirty="0"/>
              <a:t> test cases </a:t>
            </a:r>
          </a:p>
          <a:p>
            <a:pPr lvl="1">
              <a:defRPr/>
            </a:pPr>
            <a:r>
              <a:rPr lang="en-US" sz="1600" dirty="0"/>
              <a:t>Maintenance now ongoing</a:t>
            </a:r>
          </a:p>
          <a:p>
            <a:pPr lvl="1">
              <a:defRPr/>
            </a:pPr>
            <a:r>
              <a:rPr lang="en-US" sz="1600" dirty="0"/>
              <a:t>Preparing to publish info about &amp;/or actual test cases at NorDig website</a:t>
            </a:r>
            <a:endParaRPr lang="en-US" sz="1800" dirty="0"/>
          </a:p>
          <a:p>
            <a:pPr>
              <a:defRPr/>
            </a:pPr>
            <a:r>
              <a:rPr lang="en-US" sz="1800" dirty="0"/>
              <a:t>RoO input related to HbbTV made</a:t>
            </a:r>
          </a:p>
          <a:p>
            <a:pPr>
              <a:defRPr/>
            </a:pPr>
            <a:r>
              <a:rPr lang="en-US" sz="1800" dirty="0"/>
              <a:t>Test Plan addendum - HbbTV test cases </a:t>
            </a:r>
          </a:p>
          <a:p>
            <a:pPr>
              <a:defRPr/>
            </a:pPr>
            <a:r>
              <a:rPr lang="en-US" sz="1400" i="1" dirty="0">
                <a:solidFill>
                  <a:schemeClr val="bg1">
                    <a:lumMod val="50000"/>
                  </a:schemeClr>
                </a:solidFill>
              </a:rPr>
              <a:t>(PVR – nothing new to report, PVR lite closed since earlier)</a:t>
            </a:r>
          </a:p>
        </p:txBody>
      </p:sp>
    </p:spTree>
    <p:extLst>
      <p:ext uri="{BB962C8B-B14F-4D97-AF65-F5344CB8AC3E}">
        <p14:creationId xmlns:p14="http://schemas.microsoft.com/office/powerpoint/2010/main" val="2237089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US" b="1" dirty="0"/>
              <a:t>NorDig T report -  Unified IRD spec</a:t>
            </a:r>
            <a:br>
              <a:rPr lang="en-US" b="1" dirty="0"/>
            </a:br>
            <a:r>
              <a:rPr lang="sv-SE" sz="1400" b="1" dirty="0">
                <a:solidFill>
                  <a:schemeClr val="tx1"/>
                </a:solidFill>
              </a:rPr>
              <a:t>   </a:t>
            </a:r>
            <a:r>
              <a:rPr lang="en-GB" sz="1400" b="1" dirty="0"/>
              <a:t> NorDig Excom meeting 13</a:t>
            </a:r>
            <a:r>
              <a:rPr lang="en-GB" sz="1400" b="1" baseline="30000" dirty="0"/>
              <a:t>th</a:t>
            </a:r>
            <a:r>
              <a:rPr lang="en-GB" sz="1400" b="1" dirty="0"/>
              <a:t> October 2016</a:t>
            </a:r>
            <a:endParaRPr lang="en-US"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8</a:t>
            </a:fld>
            <a:endParaRPr lang="en-US" dirty="0"/>
          </a:p>
        </p:txBody>
      </p:sp>
      <p:sp>
        <p:nvSpPr>
          <p:cNvPr id="5" name="Content Placeholder 4"/>
          <p:cNvSpPr>
            <a:spLocks noGrp="1"/>
          </p:cNvSpPr>
          <p:nvPr>
            <p:ph idx="1"/>
          </p:nvPr>
        </p:nvSpPr>
        <p:spPr>
          <a:xfrm>
            <a:off x="827584" y="836712"/>
            <a:ext cx="8229600" cy="5184576"/>
          </a:xfrm>
        </p:spPr>
        <p:txBody>
          <a:bodyPr/>
          <a:lstStyle/>
          <a:p>
            <a:pPr marL="0" indent="0">
              <a:buNone/>
            </a:pPr>
            <a:r>
              <a:rPr lang="en-US" dirty="0"/>
              <a:t>NorDig Unified IRD spec</a:t>
            </a:r>
          </a:p>
          <a:p>
            <a:r>
              <a:rPr lang="en-US" sz="1400" b="1" dirty="0"/>
              <a:t>Release plan new NorDig Unified IRD spec – proposal:  </a:t>
            </a:r>
          </a:p>
          <a:p>
            <a:pPr lvl="1"/>
            <a:r>
              <a:rPr lang="en-US" sz="1200" dirty="0"/>
              <a:t>v2.6 (“fast track”) end 2016 </a:t>
            </a:r>
            <a:r>
              <a:rPr lang="en-US" sz="1200" dirty="0" err="1"/>
              <a:t>incl</a:t>
            </a:r>
            <a:r>
              <a:rPr lang="en-US" sz="1200" dirty="0"/>
              <a:t> changes to existing requirements (original plan mid 2016)</a:t>
            </a:r>
          </a:p>
          <a:p>
            <a:pPr lvl="2"/>
            <a:r>
              <a:rPr lang="en-US" sz="1200" dirty="0"/>
              <a:t>DVB-T/T2 (700+800MHz immunity), </a:t>
            </a:r>
            <a:r>
              <a:rPr lang="en-US" sz="1200" dirty="0" err="1"/>
              <a:t>RemoteControl</a:t>
            </a:r>
            <a:r>
              <a:rPr lang="en-US" sz="1200" dirty="0"/>
              <a:t>, SSU and corrections</a:t>
            </a:r>
          </a:p>
          <a:p>
            <a:pPr lvl="2"/>
            <a:r>
              <a:rPr lang="en-US" sz="1200" dirty="0"/>
              <a:t>Presenting today intension of changes, when spec text ready could Excom approval via e-mail?</a:t>
            </a:r>
          </a:p>
          <a:p>
            <a:pPr lvl="1"/>
            <a:r>
              <a:rPr lang="en-US" sz="1200" dirty="0"/>
              <a:t>v3.0 mid 2017 mid 2017 </a:t>
            </a:r>
            <a:r>
              <a:rPr lang="en-US" sz="1200" dirty="0" err="1"/>
              <a:t>incl</a:t>
            </a:r>
            <a:r>
              <a:rPr lang="en-US" sz="1200" dirty="0"/>
              <a:t> of HEVC IRD profile (depending on Excom approval Commercial Requirements) </a:t>
            </a:r>
          </a:p>
          <a:p>
            <a:pPr lvl="1"/>
            <a:r>
              <a:rPr lang="en-US" sz="1200" b="1" dirty="0">
                <a:solidFill>
                  <a:srgbClr val="0070C0"/>
                </a:solidFill>
              </a:rPr>
              <a:t>Excom OK for two releases v2.6 end 2016 and v3.0 (</a:t>
            </a:r>
            <a:r>
              <a:rPr lang="en-US" sz="1200" b="1" dirty="0" err="1">
                <a:solidFill>
                  <a:srgbClr val="0070C0"/>
                </a:solidFill>
              </a:rPr>
              <a:t>incl</a:t>
            </a:r>
            <a:r>
              <a:rPr lang="en-US" sz="1200" b="1" dirty="0">
                <a:solidFill>
                  <a:srgbClr val="0070C0"/>
                </a:solidFill>
              </a:rPr>
              <a:t> HEVC) mid 2017 </a:t>
            </a:r>
          </a:p>
          <a:p>
            <a:pPr marL="0" indent="0">
              <a:buNone/>
            </a:pPr>
            <a:r>
              <a:rPr lang="en-US" sz="800" dirty="0"/>
              <a:t> </a:t>
            </a:r>
          </a:p>
          <a:p>
            <a:r>
              <a:rPr lang="en-US" sz="1200" dirty="0"/>
              <a:t>v2.6 – </a:t>
            </a:r>
            <a:r>
              <a:rPr lang="en-US" sz="1200" b="1" dirty="0"/>
              <a:t>Bug list</a:t>
            </a:r>
            <a:r>
              <a:rPr lang="en-US" sz="1200" dirty="0"/>
              <a:t>, maintain and update current requirements &amp; referenced standards (today ~25 items in “</a:t>
            </a:r>
            <a:r>
              <a:rPr lang="en-US" sz="1200" dirty="0" err="1"/>
              <a:t>bugzilla</a:t>
            </a:r>
            <a:r>
              <a:rPr lang="en-US" sz="1200" dirty="0"/>
              <a:t>” list).   </a:t>
            </a:r>
          </a:p>
          <a:p>
            <a:r>
              <a:rPr lang="en-US" sz="1200" dirty="0"/>
              <a:t>v2.6 – </a:t>
            </a:r>
            <a:r>
              <a:rPr lang="en-US" sz="1200" b="1" dirty="0"/>
              <a:t>FE</a:t>
            </a:r>
            <a:r>
              <a:rPr lang="en-US" sz="1200" dirty="0"/>
              <a:t> (DVB-T/-T2) review if 800MHz scanning can be removed (NRK) and add optional requirements for 700MHz LTE immunity (hopefully via reference to ITU/ETSI) - </a:t>
            </a:r>
            <a:r>
              <a:rPr lang="en-US" sz="1200" i="1" dirty="0">
                <a:solidFill>
                  <a:srgbClr val="663300"/>
                </a:solidFill>
              </a:rPr>
              <a:t>text proposal ready &amp; agreed inside NorDig T (separate slide)</a:t>
            </a:r>
            <a:endParaRPr lang="en-US" sz="1200" b="1" i="1" dirty="0">
              <a:solidFill>
                <a:srgbClr val="663300"/>
              </a:solidFill>
            </a:endParaRPr>
          </a:p>
          <a:p>
            <a:r>
              <a:rPr lang="en-US" sz="1200" dirty="0"/>
              <a:t>v2.6 – </a:t>
            </a:r>
            <a:r>
              <a:rPr lang="en-US" sz="1200" b="1" dirty="0"/>
              <a:t>SSU</a:t>
            </a:r>
            <a:r>
              <a:rPr lang="en-US" sz="1200" dirty="0"/>
              <a:t>, add SSU notification &amp; if Excom approve add new SSU for only </a:t>
            </a:r>
            <a:r>
              <a:rPr lang="en-US" sz="1200" dirty="0" err="1"/>
              <a:t>OverTheNetwork</a:t>
            </a:r>
            <a:r>
              <a:rPr lang="en-US" sz="1200" dirty="0"/>
              <a:t>/Internet - </a:t>
            </a:r>
            <a:r>
              <a:rPr lang="en-US" sz="1200" i="1" dirty="0">
                <a:solidFill>
                  <a:srgbClr val="663300"/>
                </a:solidFill>
              </a:rPr>
              <a:t>work started (not ready), waiting Excom decision for allowing new SSU alt (separate slide) </a:t>
            </a:r>
          </a:p>
          <a:p>
            <a:r>
              <a:rPr lang="en-US" sz="1200" dirty="0"/>
              <a:t>v2.6 – </a:t>
            </a:r>
            <a:r>
              <a:rPr lang="en-US" sz="1200" b="1" dirty="0"/>
              <a:t>Remote Control </a:t>
            </a:r>
            <a:r>
              <a:rPr lang="en-US" sz="1200" dirty="0"/>
              <a:t>(RC), Review/modernize RC requirements (changing from mandating keys to mandating functions, similar/</a:t>
            </a:r>
            <a:r>
              <a:rPr lang="en-US" sz="1200" dirty="0" err="1"/>
              <a:t>harmonise</a:t>
            </a:r>
            <a:r>
              <a:rPr lang="en-US" sz="1200" dirty="0"/>
              <a:t> w DTG D-book, table based look) - </a:t>
            </a:r>
            <a:r>
              <a:rPr lang="en-US" sz="1200" i="1" dirty="0">
                <a:solidFill>
                  <a:srgbClr val="663300"/>
                </a:solidFill>
              </a:rPr>
              <a:t>almost stable text proposal inside NorDig T/Access (separate slide)</a:t>
            </a:r>
          </a:p>
          <a:p>
            <a:r>
              <a:rPr lang="en-US" sz="1200" dirty="0"/>
              <a:t>v2.6 – </a:t>
            </a:r>
            <a:r>
              <a:rPr lang="en-US" sz="1200" b="1" dirty="0"/>
              <a:t>HbbTV</a:t>
            </a:r>
            <a:r>
              <a:rPr lang="en-US" sz="1200" dirty="0"/>
              <a:t>, </a:t>
            </a:r>
            <a:r>
              <a:rPr lang="en-US" sz="1200" strike="sngStrike" dirty="0"/>
              <a:t>reference to latest HbbTV v1.5 (errata) </a:t>
            </a:r>
            <a:r>
              <a:rPr lang="en-US" sz="1200" dirty="0">
                <a:solidFill>
                  <a:srgbClr val="0070C0"/>
                </a:solidFill>
              </a:rPr>
              <a:t>update/migrate to HbbTV v2.0.1 w </a:t>
            </a:r>
            <a:r>
              <a:rPr lang="en-US" sz="1200" dirty="0" smtClean="0">
                <a:solidFill>
                  <a:srgbClr val="0070C0"/>
                </a:solidFill>
              </a:rPr>
              <a:t>18 month grace period</a:t>
            </a:r>
            <a:endParaRPr lang="en-US" sz="1200" dirty="0">
              <a:solidFill>
                <a:srgbClr val="0070C0"/>
              </a:solidFill>
            </a:endParaRPr>
          </a:p>
          <a:p>
            <a:pPr marL="0" indent="0">
              <a:buNone/>
            </a:pPr>
            <a:r>
              <a:rPr lang="en-US" sz="800" dirty="0"/>
              <a:t>  </a:t>
            </a:r>
          </a:p>
          <a:p>
            <a:r>
              <a:rPr lang="en-US" sz="1200" dirty="0"/>
              <a:t>v3.0 – NorDig </a:t>
            </a:r>
            <a:r>
              <a:rPr lang="en-US" sz="1200" b="1" dirty="0"/>
              <a:t>HEVC IRD</a:t>
            </a:r>
            <a:r>
              <a:rPr lang="en-US" sz="1200" dirty="0"/>
              <a:t> profile </a:t>
            </a:r>
            <a:r>
              <a:rPr lang="en-US" sz="1100" dirty="0"/>
              <a:t>(UHD, HEVC, audio, HMDI, SI, CA, FE </a:t>
            </a:r>
            <a:r>
              <a:rPr lang="en-US" sz="1100" dirty="0" err="1"/>
              <a:t>etc</a:t>
            </a:r>
            <a:r>
              <a:rPr lang="en-US" sz="1100" dirty="0"/>
              <a:t> according w  </a:t>
            </a:r>
            <a:r>
              <a:rPr lang="en-US" sz="1100" dirty="0" err="1"/>
              <a:t>Commerical</a:t>
            </a:r>
            <a:r>
              <a:rPr lang="en-US" sz="1100" dirty="0"/>
              <a:t> Requirements)</a:t>
            </a:r>
            <a:r>
              <a:rPr lang="en-US" sz="1200" dirty="0"/>
              <a:t> </a:t>
            </a:r>
          </a:p>
          <a:p>
            <a:pPr marL="0" indent="0">
              <a:buNone/>
            </a:pPr>
            <a:r>
              <a:rPr lang="en-US" sz="800" dirty="0"/>
              <a:t> </a:t>
            </a:r>
          </a:p>
          <a:p>
            <a:r>
              <a:rPr lang="en-US" sz="1200" dirty="0"/>
              <a:t>v2.6</a:t>
            </a:r>
            <a:r>
              <a:rPr lang="en-US" sz="1200" strike="sngStrike" dirty="0">
                <a:solidFill>
                  <a:schemeClr val="bg1">
                    <a:lumMod val="65000"/>
                  </a:schemeClr>
                </a:solidFill>
              </a:rPr>
              <a:t>/3.0</a:t>
            </a:r>
            <a:r>
              <a:rPr lang="en-US" sz="1200" dirty="0"/>
              <a:t> – </a:t>
            </a:r>
            <a:r>
              <a:rPr lang="en-US" sz="1200" b="1" dirty="0"/>
              <a:t>HbbTV v2</a:t>
            </a:r>
            <a:r>
              <a:rPr lang="en-US" sz="1200" dirty="0"/>
              <a:t>, if Excom approve migrate to HbbTV 2.x </a:t>
            </a:r>
            <a:r>
              <a:rPr lang="en-US" sz="1200" i="1" dirty="0">
                <a:solidFill>
                  <a:srgbClr val="663300"/>
                </a:solidFill>
              </a:rPr>
              <a:t>- separate presentation from Erik Vold</a:t>
            </a:r>
          </a:p>
          <a:p>
            <a:r>
              <a:rPr lang="en-US" sz="1200" dirty="0"/>
              <a:t>v2.6/3.0 – Update guidelines wordings in GUI and translations (mainly related Accessibility and Audio)</a:t>
            </a:r>
          </a:p>
          <a:p>
            <a:r>
              <a:rPr lang="en-US" sz="1200" dirty="0"/>
              <a:t>v2.6/3.0 – Review and improve IRD’s auto update for network changes (low </a:t>
            </a:r>
            <a:r>
              <a:rPr lang="en-US" sz="1200" dirty="0" err="1"/>
              <a:t>prio</a:t>
            </a:r>
            <a:r>
              <a:rPr lang="en-US" sz="1200" dirty="0"/>
              <a:t>)</a:t>
            </a:r>
          </a:p>
          <a:p>
            <a:pPr marL="0" indent="0">
              <a:buNone/>
            </a:pPr>
            <a:r>
              <a:rPr lang="en-US" sz="800" dirty="0"/>
              <a:t> </a:t>
            </a:r>
          </a:p>
          <a:p>
            <a:r>
              <a:rPr lang="en-US" sz="1200" dirty="0">
                <a:solidFill>
                  <a:schemeClr val="tx1">
                    <a:lumMod val="50000"/>
                    <a:lumOff val="50000"/>
                  </a:schemeClr>
                </a:solidFill>
              </a:rPr>
              <a:t>IPTV – ComHem launching IPTV and has some interest to updated current IPTV IRD requirement </a:t>
            </a:r>
            <a:r>
              <a:rPr lang="en-US" sz="1200" i="1" dirty="0">
                <a:solidFill>
                  <a:schemeClr val="tx1">
                    <a:lumMod val="50000"/>
                    <a:lumOff val="50000"/>
                  </a:schemeClr>
                </a:solidFill>
              </a:rPr>
              <a:t>- not started </a:t>
            </a:r>
          </a:p>
          <a:p>
            <a:r>
              <a:rPr lang="en-US" sz="1200" dirty="0">
                <a:solidFill>
                  <a:schemeClr val="tx1">
                    <a:lumMod val="50000"/>
                    <a:lumOff val="50000"/>
                  </a:schemeClr>
                </a:solidFill>
              </a:rPr>
              <a:t>IRD surveillance (like using TR069), some interest to investigate this more </a:t>
            </a:r>
            <a:r>
              <a:rPr lang="en-US" sz="1200" i="1" dirty="0">
                <a:solidFill>
                  <a:schemeClr val="tx1">
                    <a:lumMod val="50000"/>
                    <a:lumOff val="50000"/>
                  </a:schemeClr>
                </a:solidFill>
              </a:rPr>
              <a:t>- not started</a:t>
            </a:r>
            <a:r>
              <a:rPr lang="en-US" sz="1200" dirty="0">
                <a:solidFill>
                  <a:schemeClr val="tx1">
                    <a:lumMod val="50000"/>
                    <a:lumOff val="50000"/>
                  </a:schemeClr>
                </a:solidFill>
              </a:rPr>
              <a:t> </a:t>
            </a:r>
          </a:p>
          <a:p>
            <a:r>
              <a:rPr lang="en-GB" sz="1200" dirty="0">
                <a:solidFill>
                  <a:schemeClr val="tx1">
                    <a:lumMod val="50000"/>
                    <a:lumOff val="50000"/>
                  </a:schemeClr>
                </a:solidFill>
              </a:rPr>
              <a:t>Mix of broadcast and OTT (common channel list of broadcast and broadband/OTT services) </a:t>
            </a:r>
            <a:r>
              <a:rPr lang="en-US" sz="1200" i="1" dirty="0">
                <a:solidFill>
                  <a:schemeClr val="tx1">
                    <a:lumMod val="50000"/>
                    <a:lumOff val="50000"/>
                  </a:schemeClr>
                </a:solidFill>
              </a:rPr>
              <a:t>- not started </a:t>
            </a:r>
          </a:p>
          <a:p>
            <a:pPr marL="0" indent="0">
              <a:buNone/>
            </a:pPr>
            <a:endParaRPr lang="en-US" sz="1200" b="1" dirty="0">
              <a:solidFill>
                <a:srgbClr val="00B050"/>
              </a:solidFill>
            </a:endParaRPr>
          </a:p>
        </p:txBody>
      </p:sp>
      <p:sp>
        <p:nvSpPr>
          <p:cNvPr id="2" name="textruta 1"/>
          <p:cNvSpPr txBox="1"/>
          <p:nvPr/>
        </p:nvSpPr>
        <p:spPr>
          <a:xfrm>
            <a:off x="457080" y="1440824"/>
            <a:ext cx="962123" cy="276999"/>
          </a:xfrm>
          <a:prstGeom prst="rect">
            <a:avLst/>
          </a:prstGeom>
          <a:noFill/>
        </p:spPr>
        <p:txBody>
          <a:bodyPr wrap="none" rtlCol="0">
            <a:spAutoFit/>
          </a:bodyPr>
          <a:lstStyle/>
          <a:p>
            <a:r>
              <a:rPr lang="sv-SE" sz="1200" b="1" dirty="0">
                <a:solidFill>
                  <a:srgbClr val="0070C0"/>
                </a:solidFill>
              </a:rPr>
              <a:t>Excom OK</a:t>
            </a:r>
          </a:p>
        </p:txBody>
      </p:sp>
      <p:sp>
        <p:nvSpPr>
          <p:cNvPr id="10" name="textruta 9"/>
          <p:cNvSpPr txBox="1"/>
          <p:nvPr/>
        </p:nvSpPr>
        <p:spPr>
          <a:xfrm>
            <a:off x="441525" y="2080673"/>
            <a:ext cx="962123" cy="276999"/>
          </a:xfrm>
          <a:prstGeom prst="rect">
            <a:avLst/>
          </a:prstGeom>
          <a:noFill/>
        </p:spPr>
        <p:txBody>
          <a:bodyPr wrap="none" rtlCol="0">
            <a:spAutoFit/>
          </a:bodyPr>
          <a:lstStyle/>
          <a:p>
            <a:r>
              <a:rPr lang="sv-SE" sz="1200" b="1" dirty="0">
                <a:solidFill>
                  <a:srgbClr val="0070C0"/>
                </a:solidFill>
              </a:rPr>
              <a:t>Excom OK</a:t>
            </a:r>
          </a:p>
        </p:txBody>
      </p:sp>
      <p:sp>
        <p:nvSpPr>
          <p:cNvPr id="11" name="textruta 10"/>
          <p:cNvSpPr txBox="1"/>
          <p:nvPr/>
        </p:nvSpPr>
        <p:spPr>
          <a:xfrm>
            <a:off x="33824" y="2676562"/>
            <a:ext cx="962123" cy="276999"/>
          </a:xfrm>
          <a:prstGeom prst="rect">
            <a:avLst/>
          </a:prstGeom>
          <a:noFill/>
        </p:spPr>
        <p:txBody>
          <a:bodyPr wrap="none" rtlCol="0">
            <a:spAutoFit/>
          </a:bodyPr>
          <a:lstStyle/>
          <a:p>
            <a:r>
              <a:rPr lang="sv-SE" sz="1200" b="1" dirty="0">
                <a:solidFill>
                  <a:srgbClr val="0070C0"/>
                </a:solidFill>
              </a:rPr>
              <a:t>Excom OK</a:t>
            </a:r>
          </a:p>
        </p:txBody>
      </p:sp>
      <p:sp>
        <p:nvSpPr>
          <p:cNvPr id="12" name="textruta 11"/>
          <p:cNvSpPr txBox="1"/>
          <p:nvPr/>
        </p:nvSpPr>
        <p:spPr>
          <a:xfrm>
            <a:off x="35853" y="2900809"/>
            <a:ext cx="962123" cy="276999"/>
          </a:xfrm>
          <a:prstGeom prst="rect">
            <a:avLst/>
          </a:prstGeom>
          <a:noFill/>
        </p:spPr>
        <p:txBody>
          <a:bodyPr wrap="none" rtlCol="0">
            <a:spAutoFit/>
          </a:bodyPr>
          <a:lstStyle/>
          <a:p>
            <a:r>
              <a:rPr lang="sv-SE" sz="1200" b="1" dirty="0">
                <a:solidFill>
                  <a:srgbClr val="0070C0"/>
                </a:solidFill>
              </a:rPr>
              <a:t>Excom OK</a:t>
            </a:r>
          </a:p>
        </p:txBody>
      </p:sp>
      <p:sp>
        <p:nvSpPr>
          <p:cNvPr id="13" name="textruta 12"/>
          <p:cNvSpPr txBox="1"/>
          <p:nvPr/>
        </p:nvSpPr>
        <p:spPr>
          <a:xfrm>
            <a:off x="37882" y="3700017"/>
            <a:ext cx="962123" cy="276999"/>
          </a:xfrm>
          <a:prstGeom prst="rect">
            <a:avLst/>
          </a:prstGeom>
          <a:noFill/>
        </p:spPr>
        <p:txBody>
          <a:bodyPr wrap="none" rtlCol="0">
            <a:spAutoFit/>
          </a:bodyPr>
          <a:lstStyle/>
          <a:p>
            <a:r>
              <a:rPr lang="sv-SE" sz="1200" b="1" dirty="0">
                <a:solidFill>
                  <a:srgbClr val="0070C0"/>
                </a:solidFill>
              </a:rPr>
              <a:t>Excom OK</a:t>
            </a:r>
          </a:p>
        </p:txBody>
      </p:sp>
      <p:sp>
        <p:nvSpPr>
          <p:cNvPr id="14" name="textruta 13"/>
          <p:cNvSpPr txBox="1"/>
          <p:nvPr/>
        </p:nvSpPr>
        <p:spPr>
          <a:xfrm>
            <a:off x="323528" y="4077641"/>
            <a:ext cx="688009" cy="276999"/>
          </a:xfrm>
          <a:prstGeom prst="rect">
            <a:avLst/>
          </a:prstGeom>
          <a:noFill/>
        </p:spPr>
        <p:txBody>
          <a:bodyPr wrap="none" rtlCol="0">
            <a:spAutoFit/>
          </a:bodyPr>
          <a:lstStyle/>
          <a:p>
            <a:r>
              <a:rPr lang="sv-SE" sz="1200" b="1" dirty="0">
                <a:solidFill>
                  <a:srgbClr val="0070C0"/>
                </a:solidFill>
              </a:rPr>
              <a:t>Excom</a:t>
            </a:r>
          </a:p>
        </p:txBody>
      </p:sp>
      <p:sp>
        <p:nvSpPr>
          <p:cNvPr id="16" name="textruta 15"/>
          <p:cNvSpPr txBox="1"/>
          <p:nvPr/>
        </p:nvSpPr>
        <p:spPr>
          <a:xfrm>
            <a:off x="27061" y="4448145"/>
            <a:ext cx="962123" cy="276999"/>
          </a:xfrm>
          <a:prstGeom prst="rect">
            <a:avLst/>
          </a:prstGeom>
          <a:noFill/>
        </p:spPr>
        <p:txBody>
          <a:bodyPr wrap="none" rtlCol="0">
            <a:spAutoFit/>
          </a:bodyPr>
          <a:lstStyle/>
          <a:p>
            <a:r>
              <a:rPr lang="sv-SE" sz="1200" b="1" dirty="0">
                <a:solidFill>
                  <a:srgbClr val="0070C0"/>
                </a:solidFill>
              </a:rPr>
              <a:t>Excom OK</a:t>
            </a:r>
          </a:p>
        </p:txBody>
      </p:sp>
      <p:sp>
        <p:nvSpPr>
          <p:cNvPr id="17" name="textruta 16"/>
          <p:cNvSpPr txBox="1"/>
          <p:nvPr/>
        </p:nvSpPr>
        <p:spPr>
          <a:xfrm>
            <a:off x="25032" y="4851576"/>
            <a:ext cx="962123" cy="276999"/>
          </a:xfrm>
          <a:prstGeom prst="rect">
            <a:avLst/>
          </a:prstGeom>
          <a:noFill/>
        </p:spPr>
        <p:txBody>
          <a:bodyPr wrap="none" rtlCol="0">
            <a:spAutoFit/>
          </a:bodyPr>
          <a:lstStyle/>
          <a:p>
            <a:r>
              <a:rPr lang="sv-SE" sz="1200" b="1" dirty="0">
                <a:solidFill>
                  <a:srgbClr val="0070C0"/>
                </a:solidFill>
              </a:rPr>
              <a:t>Excom OK</a:t>
            </a:r>
          </a:p>
        </p:txBody>
      </p:sp>
      <p:sp>
        <p:nvSpPr>
          <p:cNvPr id="15" name="textruta 11"/>
          <p:cNvSpPr txBox="1"/>
          <p:nvPr/>
        </p:nvSpPr>
        <p:spPr>
          <a:xfrm>
            <a:off x="0" y="3287776"/>
            <a:ext cx="1326004" cy="276999"/>
          </a:xfrm>
          <a:prstGeom prst="rect">
            <a:avLst/>
          </a:prstGeom>
          <a:noFill/>
        </p:spPr>
        <p:txBody>
          <a:bodyPr wrap="none" rtlCol="0">
            <a:spAutoFit/>
          </a:bodyPr>
          <a:lstStyle/>
          <a:p>
            <a:r>
              <a:rPr lang="sv-SE" sz="1200" b="1" dirty="0">
                <a:solidFill>
                  <a:srgbClr val="0070C0"/>
                </a:solidFill>
              </a:rPr>
              <a:t>Excom </a:t>
            </a:r>
            <a:r>
              <a:rPr lang="sv-SE" sz="1200" b="1" dirty="0" err="1" smtClean="0">
                <a:solidFill>
                  <a:srgbClr val="0070C0"/>
                </a:solidFill>
              </a:rPr>
              <a:t>remarks</a:t>
            </a:r>
            <a:endParaRPr lang="sv-SE" sz="1200" b="1" dirty="0">
              <a:solidFill>
                <a:srgbClr val="0070C0"/>
              </a:solidFill>
            </a:endParaRPr>
          </a:p>
        </p:txBody>
      </p:sp>
      <p:sp>
        <p:nvSpPr>
          <p:cNvPr id="18" name="textruta 1"/>
          <p:cNvSpPr txBox="1"/>
          <p:nvPr/>
        </p:nvSpPr>
        <p:spPr>
          <a:xfrm>
            <a:off x="183786" y="1622232"/>
            <a:ext cx="1651909" cy="461665"/>
          </a:xfrm>
          <a:prstGeom prst="rect">
            <a:avLst/>
          </a:prstGeom>
          <a:noFill/>
        </p:spPr>
        <p:txBody>
          <a:bodyPr wrap="square" rtlCol="0">
            <a:spAutoFit/>
          </a:bodyPr>
          <a:lstStyle/>
          <a:p>
            <a:r>
              <a:rPr lang="sv-SE" sz="800" dirty="0" smtClean="0">
                <a:solidFill>
                  <a:srgbClr val="0070C0"/>
                </a:solidFill>
              </a:rPr>
              <a:t>OK for Excom to </a:t>
            </a:r>
            <a:r>
              <a:rPr lang="sv-SE" sz="800" dirty="0" err="1" smtClean="0">
                <a:solidFill>
                  <a:srgbClr val="0070C0"/>
                </a:solidFill>
              </a:rPr>
              <a:t>approve</a:t>
            </a:r>
            <a:r>
              <a:rPr lang="sv-SE" sz="800" dirty="0" smtClean="0">
                <a:solidFill>
                  <a:srgbClr val="0070C0"/>
                </a:solidFill>
              </a:rPr>
              <a:t> v2.6 </a:t>
            </a:r>
            <a:r>
              <a:rPr lang="sv-SE" sz="800" dirty="0" err="1" smtClean="0">
                <a:solidFill>
                  <a:srgbClr val="0070C0"/>
                </a:solidFill>
              </a:rPr>
              <a:t>with</a:t>
            </a:r>
            <a:r>
              <a:rPr lang="sv-SE" sz="800" dirty="0" smtClean="0">
                <a:solidFill>
                  <a:srgbClr val="0070C0"/>
                </a:solidFill>
              </a:rPr>
              <a:t> </a:t>
            </a:r>
            <a:r>
              <a:rPr lang="sv-SE" sz="800" dirty="0" err="1" smtClean="0">
                <a:solidFill>
                  <a:srgbClr val="0070C0"/>
                </a:solidFill>
              </a:rPr>
              <a:t>these</a:t>
            </a:r>
            <a:r>
              <a:rPr lang="sv-SE" sz="800" dirty="0" smtClean="0">
                <a:solidFill>
                  <a:srgbClr val="0070C0"/>
                </a:solidFill>
              </a:rPr>
              <a:t> </a:t>
            </a:r>
            <a:r>
              <a:rPr lang="sv-SE" sz="800" dirty="0" err="1" smtClean="0">
                <a:solidFill>
                  <a:srgbClr val="0070C0"/>
                </a:solidFill>
              </a:rPr>
              <a:t>proposed</a:t>
            </a:r>
            <a:r>
              <a:rPr lang="sv-SE" sz="800" dirty="0" smtClean="0">
                <a:solidFill>
                  <a:srgbClr val="0070C0"/>
                </a:solidFill>
              </a:rPr>
              <a:t> </a:t>
            </a:r>
            <a:r>
              <a:rPr lang="sv-SE" sz="800" dirty="0" err="1" smtClean="0">
                <a:solidFill>
                  <a:srgbClr val="0070C0"/>
                </a:solidFill>
              </a:rPr>
              <a:t>changes</a:t>
            </a:r>
            <a:r>
              <a:rPr lang="sv-SE" sz="800" dirty="0" smtClean="0">
                <a:solidFill>
                  <a:srgbClr val="0070C0"/>
                </a:solidFill>
              </a:rPr>
              <a:t> via e-mail in Dec2016</a:t>
            </a:r>
            <a:endParaRPr lang="sv-SE" sz="800" dirty="0">
              <a:solidFill>
                <a:srgbClr val="0070C0"/>
              </a:solidFill>
            </a:endParaRPr>
          </a:p>
        </p:txBody>
      </p:sp>
    </p:spTree>
    <p:extLst>
      <p:ext uri="{BB962C8B-B14F-4D97-AF65-F5344CB8AC3E}">
        <p14:creationId xmlns:p14="http://schemas.microsoft.com/office/powerpoint/2010/main" val="3492283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US" b="1" dirty="0"/>
              <a:t>NorDig T report -  </a:t>
            </a:r>
            <a:r>
              <a:rPr lang="en-US" sz="1800" b="1" dirty="0"/>
              <a:t>IRD: 700MHz LTE interference</a:t>
            </a:r>
            <a:r>
              <a:rPr lang="en-US" b="1" dirty="0"/>
              <a:t/>
            </a:r>
            <a:br>
              <a:rPr lang="en-US" b="1" dirty="0"/>
            </a:br>
            <a:r>
              <a:rPr lang="sv-SE" sz="1400" b="1" dirty="0">
                <a:solidFill>
                  <a:schemeClr val="tx1"/>
                </a:solidFill>
              </a:rPr>
              <a:t>   </a:t>
            </a:r>
            <a:r>
              <a:rPr lang="en-GB" sz="1400" b="1" dirty="0"/>
              <a:t> NorDig Excom meeting 13</a:t>
            </a:r>
            <a:r>
              <a:rPr lang="en-GB" sz="1400" b="1" baseline="30000" dirty="0"/>
              <a:t>th</a:t>
            </a:r>
            <a:r>
              <a:rPr lang="en-GB" sz="1400" b="1" dirty="0"/>
              <a:t> October 2016</a:t>
            </a:r>
            <a:endParaRPr lang="en-US"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9</a:t>
            </a:fld>
            <a:endParaRPr lang="en-US" dirty="0"/>
          </a:p>
        </p:txBody>
      </p:sp>
      <p:sp>
        <p:nvSpPr>
          <p:cNvPr id="19" name="Title 1"/>
          <p:cNvSpPr txBox="1">
            <a:spLocks/>
          </p:cNvSpPr>
          <p:nvPr/>
        </p:nvSpPr>
        <p:spPr bwMode="auto">
          <a:xfrm>
            <a:off x="755576" y="691161"/>
            <a:ext cx="7776864" cy="77809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GB" kern="0" dirty="0"/>
              <a:t>Update of “LTE” immunity requirements for DTT IRDs</a:t>
            </a:r>
          </a:p>
        </p:txBody>
      </p:sp>
      <p:sp>
        <p:nvSpPr>
          <p:cNvPr id="20" name="Content Placeholder 2"/>
          <p:cNvSpPr>
            <a:spLocks noGrp="1"/>
          </p:cNvSpPr>
          <p:nvPr>
            <p:ph idx="1"/>
          </p:nvPr>
        </p:nvSpPr>
        <p:spPr>
          <a:xfrm>
            <a:off x="462871" y="1412776"/>
            <a:ext cx="8229600" cy="3240360"/>
          </a:xfrm>
        </p:spPr>
        <p:txBody>
          <a:bodyPr>
            <a:normAutofit/>
          </a:bodyPr>
          <a:lstStyle/>
          <a:p>
            <a:r>
              <a:rPr lang="en-GB" sz="1600" dirty="0"/>
              <a:t>Teracom presented early spring 2015 proposal for updating DTT IRD requirement for immunity against other signals (typically LTE signals) </a:t>
            </a:r>
          </a:p>
          <a:p>
            <a:pPr lvl="1"/>
            <a:r>
              <a:rPr lang="en-GB" sz="1400" dirty="0"/>
              <a:t>800MHz LTE signal – strengthen </a:t>
            </a:r>
            <a:r>
              <a:rPr lang="en-GB" sz="1400" dirty="0" err="1"/>
              <a:t>NorDig’s</a:t>
            </a:r>
            <a:r>
              <a:rPr lang="en-GB" sz="1400" dirty="0"/>
              <a:t> current low requirement values</a:t>
            </a:r>
          </a:p>
          <a:p>
            <a:pPr lvl="1"/>
            <a:r>
              <a:rPr lang="en-GB" sz="1400" dirty="0"/>
              <a:t>add 700MHz LTE signal</a:t>
            </a:r>
          </a:p>
          <a:p>
            <a:pPr lvl="1"/>
            <a:r>
              <a:rPr lang="en-GB" sz="1400" dirty="0"/>
              <a:t>Keep </a:t>
            </a:r>
            <a:r>
              <a:rPr lang="en-GB" sz="1400" dirty="0" err="1"/>
              <a:t>NorDig’s</a:t>
            </a:r>
            <a:r>
              <a:rPr lang="en-GB" sz="1400" dirty="0"/>
              <a:t> requirement even though ETSI RED requirements </a:t>
            </a:r>
          </a:p>
          <a:p>
            <a:pPr lvl="1"/>
            <a:r>
              <a:rPr lang="en-GB" sz="1400" dirty="0"/>
              <a:t>Necessary now when mobile networks start transmitting in 700+800MHz bands </a:t>
            </a:r>
          </a:p>
          <a:p>
            <a:r>
              <a:rPr lang="en-GB" sz="1600" dirty="0"/>
              <a:t>Industry has earlier complain about too high/strict values and too short time to </a:t>
            </a:r>
            <a:r>
              <a:rPr lang="en-GB" sz="1600" dirty="0" err="1"/>
              <a:t>impl</a:t>
            </a:r>
            <a:r>
              <a:rPr lang="en-GB" sz="1600" dirty="0"/>
              <a:t> </a:t>
            </a:r>
          </a:p>
          <a:p>
            <a:r>
              <a:rPr lang="en-GB" sz="1600" dirty="0"/>
              <a:t>Now agreement within NorDig T after updating proposal some</a:t>
            </a:r>
          </a:p>
          <a:p>
            <a:pPr lvl="1"/>
            <a:r>
              <a:rPr lang="en-GB" sz="1400" dirty="0"/>
              <a:t>Slightly lower values </a:t>
            </a:r>
          </a:p>
          <a:p>
            <a:pPr lvl="1"/>
            <a:r>
              <a:rPr lang="en-GB" sz="1400" dirty="0"/>
              <a:t>Longer grace period (July 2017 → 1 Jan 2019)</a:t>
            </a:r>
          </a:p>
          <a:p>
            <a:pPr lvl="1"/>
            <a:r>
              <a:rPr lang="en-GB" sz="1100" dirty="0">
                <a:hlinkClick r:id="rId2"/>
              </a:rPr>
              <a:t>http://nordig.org/?get_group_doc=13/1473953900-NorDig-Unifiedver_2.6_ch3.4.10.6_Terrestrial_Immunity_proposal_800MHz_and_700MHz_LTE_v005.docx</a:t>
            </a:r>
            <a:r>
              <a:rPr lang="en-GB" sz="1100" dirty="0"/>
              <a:t> </a:t>
            </a:r>
          </a:p>
        </p:txBody>
      </p:sp>
      <p:grpSp>
        <p:nvGrpSpPr>
          <p:cNvPr id="14" name="Grupp 13"/>
          <p:cNvGrpSpPr/>
          <p:nvPr/>
        </p:nvGrpSpPr>
        <p:grpSpPr>
          <a:xfrm>
            <a:off x="4644009" y="4457347"/>
            <a:ext cx="3960439" cy="1761392"/>
            <a:chOff x="359532" y="4430561"/>
            <a:chExt cx="3960439" cy="1761392"/>
          </a:xfrm>
        </p:grpSpPr>
        <p:pic>
          <p:nvPicPr>
            <p:cNvPr id="5" name="Bildobjekt 4"/>
            <p:cNvPicPr>
              <a:picLocks noChangeAspect="1"/>
            </p:cNvPicPr>
            <p:nvPr/>
          </p:nvPicPr>
          <p:blipFill>
            <a:blip r:embed="rId3"/>
            <a:stretch>
              <a:fillRect/>
            </a:stretch>
          </p:blipFill>
          <p:spPr>
            <a:xfrm>
              <a:off x="359532" y="4653136"/>
              <a:ext cx="3960439" cy="1538817"/>
            </a:xfrm>
            <a:prstGeom prst="rect">
              <a:avLst/>
            </a:prstGeom>
          </p:spPr>
        </p:pic>
        <p:cxnSp>
          <p:nvCxnSpPr>
            <p:cNvPr id="8" name="Rak koppling 7"/>
            <p:cNvCxnSpPr/>
            <p:nvPr/>
          </p:nvCxnSpPr>
          <p:spPr>
            <a:xfrm flipV="1">
              <a:off x="3131840" y="4698518"/>
              <a:ext cx="1159304" cy="149343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Rak koppling 26"/>
            <p:cNvCxnSpPr/>
            <p:nvPr/>
          </p:nvCxnSpPr>
          <p:spPr>
            <a:xfrm flipH="1" flipV="1">
              <a:off x="3131840" y="4675828"/>
              <a:ext cx="1143336" cy="151612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textruta 11"/>
            <p:cNvSpPr txBox="1"/>
            <p:nvPr/>
          </p:nvSpPr>
          <p:spPr>
            <a:xfrm>
              <a:off x="1531677" y="4430561"/>
              <a:ext cx="1616148" cy="276999"/>
            </a:xfrm>
            <a:prstGeom prst="rect">
              <a:avLst/>
            </a:prstGeom>
            <a:noFill/>
          </p:spPr>
          <p:txBody>
            <a:bodyPr wrap="none" rtlCol="0">
              <a:spAutoFit/>
            </a:bodyPr>
            <a:lstStyle/>
            <a:p>
              <a:r>
                <a:rPr lang="en-GB" sz="1200" dirty="0">
                  <a:solidFill>
                    <a:srgbClr val="0070C0"/>
                  </a:solidFill>
                </a:rPr>
                <a:t>800MHz requirement</a:t>
              </a:r>
            </a:p>
          </p:txBody>
        </p:sp>
      </p:grpSp>
      <p:grpSp>
        <p:nvGrpSpPr>
          <p:cNvPr id="13" name="Grupp 12"/>
          <p:cNvGrpSpPr/>
          <p:nvPr/>
        </p:nvGrpSpPr>
        <p:grpSpPr>
          <a:xfrm>
            <a:off x="474424" y="4463488"/>
            <a:ext cx="3916435" cy="2304955"/>
            <a:chOff x="4440434" y="4436413"/>
            <a:chExt cx="3916435" cy="2304955"/>
          </a:xfrm>
        </p:grpSpPr>
        <p:pic>
          <p:nvPicPr>
            <p:cNvPr id="6" name="Bildobjekt 5"/>
            <p:cNvPicPr>
              <a:picLocks noChangeAspect="1"/>
            </p:cNvPicPr>
            <p:nvPr/>
          </p:nvPicPr>
          <p:blipFill>
            <a:blip r:embed="rId4"/>
            <a:stretch>
              <a:fillRect/>
            </a:stretch>
          </p:blipFill>
          <p:spPr>
            <a:xfrm>
              <a:off x="4440434" y="4676478"/>
              <a:ext cx="3916435" cy="2064890"/>
            </a:xfrm>
            <a:prstGeom prst="rect">
              <a:avLst/>
            </a:prstGeom>
          </p:spPr>
        </p:pic>
        <p:sp>
          <p:nvSpPr>
            <p:cNvPr id="31" name="textruta 30"/>
            <p:cNvSpPr txBox="1"/>
            <p:nvPr/>
          </p:nvSpPr>
          <p:spPr>
            <a:xfrm>
              <a:off x="5590577" y="4436413"/>
              <a:ext cx="1616148" cy="276999"/>
            </a:xfrm>
            <a:prstGeom prst="rect">
              <a:avLst/>
            </a:prstGeom>
            <a:noFill/>
          </p:spPr>
          <p:txBody>
            <a:bodyPr wrap="none" rtlCol="0">
              <a:spAutoFit/>
            </a:bodyPr>
            <a:lstStyle/>
            <a:p>
              <a:r>
                <a:rPr lang="en-GB" sz="1200" dirty="0">
                  <a:solidFill>
                    <a:srgbClr val="0070C0"/>
                  </a:solidFill>
                </a:rPr>
                <a:t>700MHz requirement</a:t>
              </a:r>
            </a:p>
          </p:txBody>
        </p:sp>
      </p:grpSp>
      <p:sp>
        <p:nvSpPr>
          <p:cNvPr id="15" name="textruta 14"/>
          <p:cNvSpPr txBox="1"/>
          <p:nvPr/>
        </p:nvSpPr>
        <p:spPr>
          <a:xfrm>
            <a:off x="7205304" y="3696430"/>
            <a:ext cx="1481496" cy="400110"/>
          </a:xfrm>
          <a:prstGeom prst="rect">
            <a:avLst/>
          </a:prstGeom>
          <a:noFill/>
        </p:spPr>
        <p:txBody>
          <a:bodyPr wrap="none" rtlCol="0">
            <a:spAutoFit/>
          </a:bodyPr>
          <a:lstStyle/>
          <a:p>
            <a:r>
              <a:rPr lang="sv-SE" sz="2000" b="1" dirty="0">
                <a:solidFill>
                  <a:srgbClr val="0070C0"/>
                </a:solidFill>
              </a:rPr>
              <a:t>Excom OK</a:t>
            </a:r>
          </a:p>
        </p:txBody>
      </p:sp>
    </p:spTree>
    <p:extLst>
      <p:ext uri="{BB962C8B-B14F-4D97-AF65-F5344CB8AC3E}">
        <p14:creationId xmlns:p14="http://schemas.microsoft.com/office/powerpoint/2010/main" val="3667996827"/>
      </p:ext>
    </p:extLst>
  </p:cSld>
  <p:clrMapOvr>
    <a:masterClrMapping/>
  </p:clrMapOvr>
</p:sld>
</file>

<file path=ppt/theme/theme1.xml><?xml version="1.0" encoding="utf-8"?>
<a:theme xmlns:a="http://schemas.openxmlformats.org/drawingml/2006/main" name="Standard utforming">
  <a:themeElements>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 utform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utform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utform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utform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utform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utform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utform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utform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utform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utform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utform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utform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124057</TotalTime>
  <Words>3942</Words>
  <Application>Microsoft Office PowerPoint</Application>
  <PresentationFormat>On-screen Show (4:3)</PresentationFormat>
  <Paragraphs>411</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Cambria Math</vt:lpstr>
      <vt:lpstr>Tahoma</vt:lpstr>
      <vt:lpstr>Times New Roman</vt:lpstr>
      <vt:lpstr>Standard utforming</vt:lpstr>
      <vt:lpstr>PowerPoint Presentation</vt:lpstr>
      <vt:lpstr>NorDig T report -  Overview specification work     NorDig Excom meeting 13th October 2016</vt:lpstr>
      <vt:lpstr>NorDig T report -  consultancy &amp; costs 2016     NorDig Excom meeting 13th October 2016</vt:lpstr>
      <vt:lpstr>NorDig T report -  mandates for 2016     NorDig Excom meeting 13th October 2016</vt:lpstr>
      <vt:lpstr>NorDig T report -  RoO     NorDig Excom meeting 13th October 2016</vt:lpstr>
      <vt:lpstr>NorDig T report -  Test plan     NorDig Excom meeting 13th October 2016</vt:lpstr>
      <vt:lpstr>NorDig T report -  API/HbbTV and PVR     NorDig Excom meeting 13th October 2016</vt:lpstr>
      <vt:lpstr>NorDig T report -  Unified IRD spec     NorDig Excom meeting 13th October 2016</vt:lpstr>
      <vt:lpstr>NorDig T report -  IRD: 700MHz LTE interference     NorDig Excom meeting 13th October 2016</vt:lpstr>
      <vt:lpstr>NorDig T report – SSU, IRD sw update (1/3)     NorDig Excom meeting 13th October 2016</vt:lpstr>
      <vt:lpstr>NorDig T report – SSU (2/3)     NorDig Excom meeting 13th October 2016</vt:lpstr>
      <vt:lpstr>NorDig T report – SSU alternatives (3/3)     NorDig Excom meeting 13th October 2016</vt:lpstr>
      <vt:lpstr>NorDig T report -  IRD: Remote Control (RC)     NorDig Excom meeting 13th October 2016</vt:lpstr>
      <vt:lpstr>NorDig T report -  EPG interchange format      NorDig Excom meeting 13th October 2016</vt:lpstr>
      <vt:lpstr>NorDig T report – website update     NorDig Excom meeting 13th October 2016                              (slide 1/2)</vt:lpstr>
      <vt:lpstr>NorDig T report – website update     NorDig Excom meeting 13th October 2016                              (slide 2/2)</vt:lpstr>
      <vt:lpstr>NorDig T report – NorDig and DTG     NorDig Excom meeting 13th October 2016</vt:lpstr>
      <vt:lpstr>NorDig T report – Digital Europe letter     NorDig Excom meeting 13th October 2016</vt:lpstr>
      <vt:lpstr>NorDig T report – NorDig countries/networks     NorDig Excom meeting 13th October 2016</vt:lpstr>
      <vt:lpstr>NorDig T report -  HEVC     NorDig Excom meeting 13th October 2016</vt:lpstr>
      <vt:lpstr>NorDig T report -  CR for HEVC IRDs     NorDig Excom meeting 13th October 2016</vt:lpstr>
    </vt:vector>
  </TitlesOfParts>
  <Company>Telenor 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Message to ExCom</dc:title>
  <dc:creator>Henri Caddeo</dc:creator>
  <cp:lastModifiedBy>Per Tullstedt 1726</cp:lastModifiedBy>
  <cp:revision>1099</cp:revision>
  <cp:lastPrinted>2016-02-17T15:56:16Z</cp:lastPrinted>
  <dcterms:created xsi:type="dcterms:W3CDTF">2007-01-31T19:27:04Z</dcterms:created>
  <dcterms:modified xsi:type="dcterms:W3CDTF">2016-10-20T07:30:08Z</dcterms:modified>
</cp:coreProperties>
</file>