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0">
  <p:sldMasterIdLst>
    <p:sldMasterId id="2147483648" r:id="rId1"/>
  </p:sldMasterIdLst>
  <p:notesMasterIdLst>
    <p:notesMasterId r:id="rId8"/>
  </p:notesMasterIdLst>
  <p:sldIdLst>
    <p:sldId id="275" r:id="rId2"/>
    <p:sldId id="276" r:id="rId3"/>
    <p:sldId id="277" r:id="rId4"/>
    <p:sldId id="278" r:id="rId5"/>
    <p:sldId id="280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jw" initials="d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94" d="100"/>
          <a:sy n="94" d="100"/>
        </p:scale>
        <p:origin x="1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0AC5-9267-4EDB-8E22-D4B6B0897EB9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01DD-8969-40D8-8324-83C161A2ACF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052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87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728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474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071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01DD-8969-40D8-8324-83C161A2ACF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7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87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04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79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704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52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47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06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27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3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10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06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BF64-A20D-4461-ADE7-32F284BF11CA}" type="datetimeFigureOut">
              <a:rPr lang="en-GB" smtClean="0"/>
              <a:t>30/11/2016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85C9-DD53-4C31-A828-9CE8EDD7F62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95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24674"/>
            <a:ext cx="8229600" cy="451998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Update of NorDig SSU requirements – SSU chapters alt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764705"/>
            <a:ext cx="396044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7504" y="764704"/>
            <a:ext cx="87849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286" y="521423"/>
            <a:ext cx="1925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Today</a:t>
            </a:r>
            <a:r>
              <a:rPr lang="sv-SE" sz="1200" dirty="0">
                <a:solidFill>
                  <a:srgbClr val="0070C0"/>
                </a:solidFill>
              </a:rPr>
              <a:t>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v2.5.1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4610" y="493926"/>
            <a:ext cx="269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Proposal</a:t>
            </a:r>
            <a:r>
              <a:rPr lang="sv-SE" sz="1200" dirty="0">
                <a:solidFill>
                  <a:srgbClr val="0070C0"/>
                </a:solidFill>
              </a:rPr>
              <a:t> inside new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769882"/>
            <a:ext cx="755314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?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OTN</a:t>
            </a:r>
            <a:endParaRPr lang="sv-SE" sz="105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?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764704"/>
            <a:ext cx="39604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10.1.7 SSU alternatives and </a:t>
            </a:r>
            <a:r>
              <a:rPr lang="sv-SE" sz="1050" dirty="0" err="1">
                <a:solidFill>
                  <a:srgbClr val="0070C0"/>
                </a:solidFill>
              </a:rPr>
              <a:t>functionality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>
                <a:solidFill>
                  <a:srgbClr val="0070C0"/>
                </a:solidFill>
              </a:rPr>
              <a:t>    10.1.7.1 </a:t>
            </a:r>
            <a:r>
              <a:rPr lang="sv-SE" sz="1050" dirty="0" err="1">
                <a:solidFill>
                  <a:srgbClr val="0070C0"/>
                </a:solidFill>
              </a:rPr>
              <a:t>Fully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(auto </a:t>
            </a:r>
            <a:r>
              <a:rPr lang="sv-SE" sz="1050" dirty="0" err="1">
                <a:solidFill>
                  <a:srgbClr val="0070C0"/>
                </a:solidFill>
              </a:rPr>
              <a:t>search+download+install</a:t>
            </a:r>
            <a:r>
              <a:rPr lang="sv-SE" sz="1050" dirty="0">
                <a:solidFill>
                  <a:srgbClr val="0070C0"/>
                </a:solidFill>
              </a:rPr>
              <a:t>).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  10.1.7.2 Semi-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(auto </a:t>
            </a:r>
            <a:r>
              <a:rPr lang="sv-SE" sz="1050" dirty="0" err="1">
                <a:solidFill>
                  <a:srgbClr val="0070C0"/>
                </a:solidFill>
              </a:rPr>
              <a:t>search+download</a:t>
            </a:r>
            <a:r>
              <a:rPr lang="sv-SE" sz="1050" dirty="0">
                <a:solidFill>
                  <a:srgbClr val="0070C0"/>
                </a:solidFill>
              </a:rPr>
              <a:t> &amp; manual </a:t>
            </a:r>
            <a:r>
              <a:rPr lang="sv-SE" sz="1050" dirty="0" err="1">
                <a:solidFill>
                  <a:srgbClr val="0070C0"/>
                </a:solidFill>
              </a:rPr>
              <a:t>install</a:t>
            </a:r>
            <a:r>
              <a:rPr lang="sv-SE" sz="1050" dirty="0">
                <a:solidFill>
                  <a:srgbClr val="0070C0"/>
                </a:solidFill>
              </a:rPr>
              <a:t>)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  10.1.7.3 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search</a:t>
            </a:r>
            <a:r>
              <a:rPr lang="sv-SE" sz="1050" dirty="0">
                <a:solidFill>
                  <a:srgbClr val="0070C0"/>
                </a:solidFill>
              </a:rPr>
              <a:t>, manual </a:t>
            </a:r>
            <a:r>
              <a:rPr lang="sv-SE" sz="1050" dirty="0" err="1">
                <a:solidFill>
                  <a:srgbClr val="0070C0"/>
                </a:solidFill>
              </a:rPr>
              <a:t>download</a:t>
            </a:r>
            <a:r>
              <a:rPr lang="sv-SE" sz="1050" dirty="0">
                <a:solidFill>
                  <a:srgbClr val="0070C0"/>
                </a:solidFill>
              </a:rPr>
              <a:t> + </a:t>
            </a:r>
            <a:r>
              <a:rPr lang="sv-SE" sz="1050" dirty="0" err="1">
                <a:solidFill>
                  <a:srgbClr val="0070C0"/>
                </a:solidFill>
              </a:rPr>
              <a:t>install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>
                <a:solidFill>
                  <a:srgbClr val="0070C0"/>
                </a:solidFill>
              </a:rPr>
              <a:t>    10.1.7.4 Manual </a:t>
            </a:r>
            <a:r>
              <a:rPr lang="sv-SE" sz="1050" dirty="0" err="1">
                <a:solidFill>
                  <a:srgbClr val="0070C0"/>
                </a:solidFill>
              </a:rPr>
              <a:t>search+download+install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</a:t>
            </a:r>
            <a:r>
              <a:rPr lang="sv-SE" sz="1050" strike="sngStrike" dirty="0">
                <a:solidFill>
                  <a:srgbClr val="C00000"/>
                </a:solidFill>
              </a:rPr>
              <a:t>10.2.1 SSU alternatives and </a:t>
            </a:r>
            <a:r>
              <a:rPr lang="sv-SE" sz="1050" strike="sngStrike" dirty="0" err="1">
                <a:solidFill>
                  <a:srgbClr val="C00000"/>
                </a:solidFill>
              </a:rPr>
              <a:t>functionality</a:t>
            </a:r>
            <a:r>
              <a:rPr lang="sv-SE" sz="1050" strike="sngStrike" dirty="0">
                <a:solidFill>
                  <a:srgbClr val="C00000"/>
                </a:solidFill>
              </a:rPr>
              <a:t>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</a:t>
            </a:r>
            <a:r>
              <a:rPr lang="sv-SE" sz="900" dirty="0" err="1">
                <a:solidFill>
                  <a:srgbClr val="7030A0"/>
                </a:solidFill>
              </a:rPr>
              <a:t>up</a:t>
            </a:r>
            <a:r>
              <a:rPr lang="sv-SE" sz="900" dirty="0">
                <a:solidFill>
                  <a:srgbClr val="7030A0"/>
                </a:solidFill>
              </a:rPr>
              <a:t> to 10.1.7&gt;</a:t>
            </a:r>
            <a:endParaRPr lang="sv-SE" sz="900" dirty="0"/>
          </a:p>
          <a:p>
            <a:r>
              <a:rPr lang="sv-SE" sz="1050" strike="sngStrike" dirty="0">
                <a:solidFill>
                  <a:srgbClr val="C00000"/>
                </a:solidFill>
              </a:rPr>
              <a:t>    10.2.1.1 </a:t>
            </a:r>
            <a:r>
              <a:rPr lang="sv-SE" sz="1050" strike="sngStrike" dirty="0" err="1">
                <a:solidFill>
                  <a:srgbClr val="C00000"/>
                </a:solidFill>
              </a:rPr>
              <a:t>Fully</a:t>
            </a:r>
            <a:r>
              <a:rPr lang="sv-SE" sz="1050" strike="sngStrike" dirty="0">
                <a:solidFill>
                  <a:srgbClr val="C0000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Automatic</a:t>
            </a:r>
            <a:r>
              <a:rPr lang="sv-SE" sz="1050" strike="sngStrike" dirty="0">
                <a:solidFill>
                  <a:srgbClr val="C00000"/>
                </a:solidFill>
              </a:rPr>
              <a:t> (auto </a:t>
            </a:r>
            <a:r>
              <a:rPr lang="sv-SE" sz="1050" strike="sngStrike" dirty="0" err="1">
                <a:solidFill>
                  <a:srgbClr val="C00000"/>
                </a:solidFill>
              </a:rPr>
              <a:t>search+download+install</a:t>
            </a:r>
            <a:r>
              <a:rPr lang="sv-SE" sz="1050" strike="sngStrike" dirty="0">
                <a:solidFill>
                  <a:srgbClr val="C00000"/>
                </a:solidFill>
              </a:rPr>
              <a:t>).</a:t>
            </a:r>
          </a:p>
          <a:p>
            <a:r>
              <a:rPr lang="sv-SE" sz="1050" strike="sngStrike" dirty="0">
                <a:solidFill>
                  <a:srgbClr val="C00000"/>
                </a:solidFill>
              </a:rPr>
              <a:t>    10.2.1.2 Semi-</a:t>
            </a:r>
            <a:r>
              <a:rPr lang="sv-SE" sz="1050" strike="sngStrike" dirty="0" err="1">
                <a:solidFill>
                  <a:srgbClr val="C00000"/>
                </a:solidFill>
              </a:rPr>
              <a:t>Automatic</a:t>
            </a:r>
            <a:r>
              <a:rPr lang="sv-SE" sz="1050" strike="sngStrike" dirty="0">
                <a:solidFill>
                  <a:srgbClr val="C00000"/>
                </a:solidFill>
              </a:rPr>
              <a:t> (auto </a:t>
            </a:r>
            <a:r>
              <a:rPr lang="sv-SE" sz="1050" strike="sngStrike" dirty="0" err="1">
                <a:solidFill>
                  <a:srgbClr val="C00000"/>
                </a:solidFill>
              </a:rPr>
              <a:t>search+download</a:t>
            </a:r>
            <a:r>
              <a:rPr lang="sv-SE" sz="1050" strike="sngStrike" dirty="0">
                <a:solidFill>
                  <a:srgbClr val="C00000"/>
                </a:solidFill>
              </a:rPr>
              <a:t> &amp; manual </a:t>
            </a:r>
            <a:r>
              <a:rPr lang="sv-SE" sz="1050" strike="sngStrike" dirty="0" err="1">
                <a:solidFill>
                  <a:srgbClr val="C00000"/>
                </a:solidFill>
              </a:rPr>
              <a:t>install</a:t>
            </a:r>
            <a:r>
              <a:rPr lang="sv-SE" sz="1050" strike="sngStrike" dirty="0">
                <a:solidFill>
                  <a:srgbClr val="C00000"/>
                </a:solidFill>
              </a:rPr>
              <a:t>)</a:t>
            </a:r>
          </a:p>
          <a:p>
            <a:r>
              <a:rPr lang="sv-SE" sz="1050" strike="sngStrike" dirty="0">
                <a:solidFill>
                  <a:srgbClr val="C00000"/>
                </a:solidFill>
              </a:rPr>
              <a:t>    10.2.1.3 </a:t>
            </a:r>
            <a:r>
              <a:rPr lang="sv-SE" sz="1050" strike="sngStrike" dirty="0" err="1">
                <a:solidFill>
                  <a:srgbClr val="C00000"/>
                </a:solidFill>
              </a:rPr>
              <a:t>Automatic</a:t>
            </a:r>
            <a:r>
              <a:rPr lang="sv-SE" sz="1050" strike="sngStrike" dirty="0">
                <a:solidFill>
                  <a:srgbClr val="C0000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search</a:t>
            </a:r>
            <a:r>
              <a:rPr lang="sv-SE" sz="1050" strike="sngStrike" dirty="0">
                <a:solidFill>
                  <a:srgbClr val="C00000"/>
                </a:solidFill>
              </a:rPr>
              <a:t>, manual </a:t>
            </a:r>
            <a:r>
              <a:rPr lang="sv-SE" sz="1050" strike="sngStrike" dirty="0" err="1">
                <a:solidFill>
                  <a:srgbClr val="C00000"/>
                </a:solidFill>
              </a:rPr>
              <a:t>download</a:t>
            </a:r>
            <a:r>
              <a:rPr lang="sv-SE" sz="1050" strike="sngStrike" dirty="0">
                <a:solidFill>
                  <a:srgbClr val="C00000"/>
                </a:solidFill>
              </a:rPr>
              <a:t> + </a:t>
            </a:r>
            <a:r>
              <a:rPr lang="sv-SE" sz="1050" strike="sngStrike" dirty="0" err="1">
                <a:solidFill>
                  <a:srgbClr val="C00000"/>
                </a:solidFill>
              </a:rPr>
              <a:t>install</a:t>
            </a:r>
            <a:endParaRPr lang="sv-SE" sz="1050" strike="sngStrike" dirty="0">
              <a:solidFill>
                <a:srgbClr val="C00000"/>
              </a:solidFill>
            </a:endParaRPr>
          </a:p>
          <a:p>
            <a:r>
              <a:rPr lang="sv-SE" sz="1050" strike="sngStrike" dirty="0">
                <a:solidFill>
                  <a:srgbClr val="C00000"/>
                </a:solidFill>
              </a:rPr>
              <a:t>    10.2.1.4 Manual </a:t>
            </a:r>
            <a:r>
              <a:rPr lang="sv-SE" sz="1050" strike="sngStrike" dirty="0" err="1">
                <a:solidFill>
                  <a:srgbClr val="C00000"/>
                </a:solidFill>
              </a:rPr>
              <a:t>search+download+install</a:t>
            </a:r>
            <a:endParaRPr lang="sv-SE" sz="1050" strike="sngStrike" dirty="0">
              <a:solidFill>
                <a:srgbClr val="C00000"/>
              </a:solidFill>
            </a:endParaRPr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</a:t>
            </a:r>
            <a:r>
              <a:rPr lang="sv-SE" sz="1050" dirty="0">
                <a:solidFill>
                  <a:srgbClr val="0070C0"/>
                </a:solidFill>
              </a:rPr>
              <a:t>(USB) </a:t>
            </a:r>
            <a:r>
              <a:rPr lang="sv-SE" sz="1050" strike="sngStrike" dirty="0">
                <a:solidFill>
                  <a:srgbClr val="FF0000"/>
                </a:solidFill>
              </a:rPr>
              <a:t>or IP-</a:t>
            </a:r>
            <a:r>
              <a:rPr lang="sv-SE" sz="1050" strike="sngStrike" dirty="0" err="1">
                <a:solidFill>
                  <a:srgbClr val="FF0000"/>
                </a:solidFill>
              </a:rPr>
              <a:t>based</a:t>
            </a:r>
            <a:r>
              <a:rPr lang="sv-SE" sz="1050" strike="sngStrike" dirty="0">
                <a:solidFill>
                  <a:srgbClr val="FF0000"/>
                </a:solidFill>
              </a:rPr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r>
              <a:rPr lang="sv-SE" sz="1050" dirty="0"/>
              <a:t> </a:t>
            </a:r>
            <a:r>
              <a:rPr lang="sv-SE" sz="1050" dirty="0">
                <a:solidFill>
                  <a:srgbClr val="0070C0"/>
                </a:solidFill>
              </a:rPr>
              <a:t>&amp; OTN/Internet</a:t>
            </a:r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</p:spTree>
    <p:extLst>
      <p:ext uri="{BB962C8B-B14F-4D97-AF65-F5344CB8AC3E}">
        <p14:creationId xmlns:p14="http://schemas.microsoft.com/office/powerpoint/2010/main" val="18134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24674"/>
            <a:ext cx="8229600" cy="451998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Update of NorDig SSU requirements – SSU chapters alt2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764705"/>
            <a:ext cx="396044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764704"/>
            <a:ext cx="41044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>
                <a:solidFill>
                  <a:srgbClr val="0070C0"/>
                </a:solidFill>
              </a:rPr>
              <a:t>SSU alternatives and </a:t>
            </a:r>
            <a:r>
              <a:rPr lang="sv-SE" sz="1050" dirty="0" err="1">
                <a:solidFill>
                  <a:srgbClr val="0070C0"/>
                </a:solidFill>
              </a:rPr>
              <a:t>functionality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Signalling</a:t>
            </a:r>
            <a:r>
              <a:rPr lang="sv-SE" sz="1050" strike="sngStrike" dirty="0">
                <a:solidFill>
                  <a:srgbClr val="C00000"/>
                </a:solidFill>
              </a:rPr>
              <a:t> and </a:t>
            </a:r>
            <a:r>
              <a:rPr lang="sv-SE" sz="1050" strike="sngStrike" dirty="0" err="1">
                <a:solidFill>
                  <a:srgbClr val="C00000"/>
                </a:solidFill>
              </a:rPr>
              <a:t>Download</a:t>
            </a:r>
            <a:r>
              <a:rPr lang="sv-SE" sz="1050" strike="sngStrike" dirty="0">
                <a:solidFill>
                  <a:srgbClr val="C00000"/>
                </a:solidFill>
              </a:rPr>
              <a:t> via broadcast </a:t>
            </a:r>
            <a:r>
              <a:rPr lang="sv-SE" sz="1050" strike="sngStrike" dirty="0" err="1">
                <a:solidFill>
                  <a:srgbClr val="C00000"/>
                </a:solidFill>
              </a:rPr>
              <a:t>channels</a:t>
            </a:r>
            <a:r>
              <a:rPr lang="sv-SE" sz="1050" dirty="0">
                <a:solidFill>
                  <a:srgbClr val="C00000"/>
                </a:solidFill>
              </a:rPr>
              <a:t>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broadcast text to 10.3.1&gt;</a:t>
            </a:r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r>
              <a:rPr lang="sv-SE" sz="1050" dirty="0"/>
              <a:t> </a:t>
            </a:r>
            <a:r>
              <a:rPr lang="sv-SE" sz="900" i="1" dirty="0">
                <a:solidFill>
                  <a:srgbClr val="7030A0"/>
                </a:solidFill>
              </a:rPr>
              <a:t>&lt;</a:t>
            </a:r>
            <a:r>
              <a:rPr lang="sv-SE" sz="900" i="1" dirty="0" err="1">
                <a:solidFill>
                  <a:srgbClr val="7030A0"/>
                </a:solidFill>
              </a:rPr>
              <a:t>maybe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move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this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up</a:t>
            </a:r>
            <a:r>
              <a:rPr lang="sv-SE" sz="900" i="1" dirty="0">
                <a:solidFill>
                  <a:srgbClr val="7030A0"/>
                </a:solidFill>
              </a:rPr>
              <a:t> to 10.2&gt;</a:t>
            </a:r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strike="sngStrike" dirty="0">
                <a:solidFill>
                  <a:srgbClr val="FF0000"/>
                </a:solidFill>
              </a:rPr>
              <a:t>  10.2.2 </a:t>
            </a:r>
            <a:r>
              <a:rPr lang="sv-SE" sz="1050" strike="sngStrike" dirty="0" err="1">
                <a:solidFill>
                  <a:srgbClr val="FF0000"/>
                </a:solidFill>
              </a:rPr>
              <a:t>IRDs</a:t>
            </a:r>
            <a:r>
              <a:rPr lang="sv-SE" sz="1050" strike="sngStrike" dirty="0">
                <a:solidFill>
                  <a:srgbClr val="FF0000"/>
                </a:solidFill>
              </a:rPr>
              <a:t> </a:t>
            </a:r>
            <a:r>
              <a:rPr lang="sv-SE" sz="1050" strike="sngStrike" dirty="0" err="1">
                <a:solidFill>
                  <a:srgbClr val="FF0000"/>
                </a:solidFill>
              </a:rPr>
              <a:t>with</a:t>
            </a:r>
            <a:r>
              <a:rPr lang="sv-SE" sz="1050" strike="sngStrike" dirty="0">
                <a:solidFill>
                  <a:srgbClr val="FF0000"/>
                </a:solidFill>
              </a:rPr>
              <a:t> access to </a:t>
            </a:r>
            <a:r>
              <a:rPr lang="sv-SE" sz="1050" strike="sngStrike" dirty="0" err="1">
                <a:solidFill>
                  <a:srgbClr val="FF0000"/>
                </a:solidFill>
              </a:rPr>
              <a:t>multiple</a:t>
            </a:r>
            <a:r>
              <a:rPr lang="sv-SE" sz="1050" strike="sngStrike" dirty="0">
                <a:solidFill>
                  <a:srgbClr val="FF0000"/>
                </a:solidFill>
              </a:rPr>
              <a:t> SSU services</a:t>
            </a:r>
            <a:r>
              <a:rPr lang="sv-SE" sz="1050" dirty="0">
                <a:solidFill>
                  <a:srgbClr val="FF0000"/>
                </a:solidFill>
              </a:rPr>
              <a:t>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to 10.3.1&gt;</a:t>
            </a:r>
            <a:endParaRPr lang="sv-SE" sz="900" strike="sngStrike" dirty="0">
              <a:solidFill>
                <a:srgbClr val="FF0000"/>
              </a:solidFill>
            </a:endParaRPr>
          </a:p>
          <a:p>
            <a:r>
              <a:rPr lang="sv-SE" sz="1050" dirty="0"/>
              <a:t>10.3 </a:t>
            </a:r>
            <a:r>
              <a:rPr lang="sv-SE" sz="1050" dirty="0">
                <a:solidFill>
                  <a:srgbClr val="0070C0"/>
                </a:solidFill>
              </a:rPr>
              <a:t>Distribution alt for SSU </a:t>
            </a:r>
            <a:r>
              <a:rPr lang="sv-SE" sz="1050" strike="sngStrike" dirty="0" err="1">
                <a:solidFill>
                  <a:srgbClr val="C00000"/>
                </a:solidFill>
              </a:rPr>
              <a:t>Download</a:t>
            </a:r>
            <a:r>
              <a:rPr lang="sv-SE" sz="1050" strike="sngStrike" dirty="0">
                <a:solidFill>
                  <a:srgbClr val="C00000"/>
                </a:solidFill>
              </a:rPr>
              <a:t> via </a:t>
            </a:r>
            <a:r>
              <a:rPr lang="sv-SE" sz="1050" strike="sngStrike" dirty="0" err="1">
                <a:solidFill>
                  <a:srgbClr val="C00000"/>
                </a:solidFill>
              </a:rPr>
              <a:t>local</a:t>
            </a:r>
            <a:r>
              <a:rPr lang="sv-SE" sz="1050" strike="sngStrike" dirty="0">
                <a:solidFill>
                  <a:srgbClr val="C00000"/>
                </a:solidFill>
              </a:rPr>
              <a:t> interface or IP-</a:t>
            </a:r>
            <a:r>
              <a:rPr lang="sv-SE" sz="1050" strike="sngStrike" dirty="0" err="1">
                <a:solidFill>
                  <a:srgbClr val="C00000"/>
                </a:solidFill>
              </a:rPr>
              <a:t>based</a:t>
            </a:r>
            <a:r>
              <a:rPr lang="sv-SE" sz="1050" strike="sngStrike" dirty="0">
                <a:solidFill>
                  <a:srgbClr val="C00000"/>
                </a:solidFill>
              </a:rPr>
              <a:t> interface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10.3.1 via broadcast</a:t>
            </a:r>
          </a:p>
          <a:p>
            <a:r>
              <a:rPr lang="sv-SE" sz="1050" dirty="0"/>
              <a:t>    </a:t>
            </a:r>
            <a:r>
              <a:rPr lang="sv-SE" sz="1050" dirty="0">
                <a:solidFill>
                  <a:srgbClr val="0070C0"/>
                </a:solidFill>
              </a:rPr>
              <a:t>10.3.1.x </a:t>
            </a:r>
            <a:r>
              <a:rPr lang="sv-SE" sz="1050" dirty="0" err="1">
                <a:solidFill>
                  <a:srgbClr val="0070C0"/>
                </a:solidFill>
              </a:rPr>
              <a:t>IRDs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with</a:t>
            </a:r>
            <a:r>
              <a:rPr lang="sv-SE" sz="1050" dirty="0">
                <a:solidFill>
                  <a:srgbClr val="0070C0"/>
                </a:solidFill>
              </a:rPr>
              <a:t> access to </a:t>
            </a:r>
            <a:r>
              <a:rPr lang="sv-SE" sz="1050" dirty="0" err="1">
                <a:solidFill>
                  <a:srgbClr val="0070C0"/>
                </a:solidFill>
              </a:rPr>
              <a:t>multiple</a:t>
            </a:r>
            <a:r>
              <a:rPr lang="sv-SE" sz="1050" dirty="0">
                <a:solidFill>
                  <a:srgbClr val="0070C0"/>
                </a:solidFill>
              </a:rPr>
              <a:t> SSU services 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10.3.2 via </a:t>
            </a:r>
            <a:r>
              <a:rPr lang="sv-SE" sz="1050" dirty="0" err="1">
                <a:solidFill>
                  <a:srgbClr val="0070C0"/>
                </a:solidFill>
              </a:rPr>
              <a:t>broadband</a:t>
            </a:r>
            <a:r>
              <a:rPr lang="sv-SE" sz="1050" dirty="0">
                <a:solidFill>
                  <a:srgbClr val="0070C0"/>
                </a:solidFill>
              </a:rPr>
              <a:t>/Internet/IP interface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10.3.3 via </a:t>
            </a:r>
            <a:r>
              <a:rPr lang="sv-SE" sz="1050" dirty="0" err="1">
                <a:solidFill>
                  <a:srgbClr val="0070C0"/>
                </a:solidFill>
              </a:rPr>
              <a:t>local</a:t>
            </a:r>
            <a:r>
              <a:rPr lang="sv-SE" sz="1050" dirty="0">
                <a:solidFill>
                  <a:srgbClr val="0070C0"/>
                </a:solidFill>
              </a:rPr>
              <a:t> interface / USB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7504" y="764704"/>
            <a:ext cx="87849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286" y="521423"/>
            <a:ext cx="1925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Today</a:t>
            </a:r>
            <a:r>
              <a:rPr lang="sv-SE" sz="1200" dirty="0">
                <a:solidFill>
                  <a:srgbClr val="0070C0"/>
                </a:solidFill>
              </a:rPr>
              <a:t>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v2.5.1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4610" y="493926"/>
            <a:ext cx="269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Proposal</a:t>
            </a:r>
            <a:r>
              <a:rPr lang="sv-SE" sz="1200" dirty="0">
                <a:solidFill>
                  <a:srgbClr val="0070C0"/>
                </a:solidFill>
              </a:rPr>
              <a:t> inside new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769882"/>
            <a:ext cx="755314" cy="6070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 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 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OTN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IPTV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?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</p:txBody>
      </p:sp>
    </p:spTree>
    <p:extLst>
      <p:ext uri="{BB962C8B-B14F-4D97-AF65-F5344CB8AC3E}">
        <p14:creationId xmlns:p14="http://schemas.microsoft.com/office/powerpoint/2010/main" val="101042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24674"/>
            <a:ext cx="8229600" cy="451998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Update of NorDig SSU requirements – SSU chapters alt3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764705"/>
            <a:ext cx="396044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7504" y="764704"/>
            <a:ext cx="87849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286" y="521423"/>
            <a:ext cx="1925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Today</a:t>
            </a:r>
            <a:r>
              <a:rPr lang="sv-SE" sz="1200" dirty="0">
                <a:solidFill>
                  <a:srgbClr val="0070C0"/>
                </a:solidFill>
              </a:rPr>
              <a:t>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v2.5.1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4610" y="493926"/>
            <a:ext cx="269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Proposal</a:t>
            </a:r>
            <a:r>
              <a:rPr lang="sv-SE" sz="1200" dirty="0">
                <a:solidFill>
                  <a:srgbClr val="0070C0"/>
                </a:solidFill>
              </a:rPr>
              <a:t> inside new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769882"/>
            <a:ext cx="7553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/>
              <a:t>        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OTN</a:t>
            </a:r>
            <a:endParaRPr lang="sv-SE" sz="105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IPTV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?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764704"/>
            <a:ext cx="3960440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</a:t>
            </a:r>
            <a:r>
              <a:rPr lang="sv-SE" sz="1050" dirty="0">
                <a:solidFill>
                  <a:srgbClr val="0070C0"/>
                </a:solidFill>
              </a:rPr>
              <a:t> SSU alternatives and </a:t>
            </a:r>
            <a:r>
              <a:rPr lang="sv-SE" sz="1050" dirty="0" err="1">
                <a:solidFill>
                  <a:srgbClr val="0070C0"/>
                </a:solidFill>
              </a:rPr>
              <a:t>functionality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Signalling</a:t>
            </a:r>
            <a:r>
              <a:rPr lang="sv-SE" sz="1050" strike="sngStrike" dirty="0">
                <a:solidFill>
                  <a:srgbClr val="C00000"/>
                </a:solidFill>
              </a:rPr>
              <a:t> and </a:t>
            </a:r>
            <a:r>
              <a:rPr lang="sv-SE" sz="1050" strike="sngStrike" dirty="0" err="1">
                <a:solidFill>
                  <a:srgbClr val="C00000"/>
                </a:solidFill>
              </a:rPr>
              <a:t>Download</a:t>
            </a:r>
            <a:r>
              <a:rPr lang="sv-SE" sz="1050" strike="sngStrike" dirty="0">
                <a:solidFill>
                  <a:srgbClr val="C00000"/>
                </a:solidFill>
              </a:rPr>
              <a:t> via broadcast </a:t>
            </a:r>
            <a:r>
              <a:rPr lang="sv-SE" sz="1050" strike="sngStrike" dirty="0" err="1">
                <a:solidFill>
                  <a:srgbClr val="C00000"/>
                </a:solidFill>
              </a:rPr>
              <a:t>channels</a:t>
            </a:r>
            <a:r>
              <a:rPr lang="sv-SE" sz="1050" dirty="0">
                <a:solidFill>
                  <a:srgbClr val="C00000"/>
                </a:solidFill>
              </a:rPr>
              <a:t>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broadcast text to 10.5&gt;</a:t>
            </a:r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r>
              <a:rPr lang="sv-SE" sz="1050" dirty="0"/>
              <a:t> </a:t>
            </a:r>
            <a:r>
              <a:rPr lang="sv-SE" sz="900" i="1" dirty="0">
                <a:solidFill>
                  <a:srgbClr val="7030A0"/>
                </a:solidFill>
              </a:rPr>
              <a:t>&lt;</a:t>
            </a:r>
            <a:r>
              <a:rPr lang="sv-SE" sz="900" i="1" dirty="0" err="1">
                <a:solidFill>
                  <a:srgbClr val="7030A0"/>
                </a:solidFill>
              </a:rPr>
              <a:t>maybe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move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this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up</a:t>
            </a:r>
            <a:r>
              <a:rPr lang="sv-SE" sz="900" i="1" dirty="0">
                <a:solidFill>
                  <a:srgbClr val="7030A0"/>
                </a:solidFill>
              </a:rPr>
              <a:t> to 10.2&gt;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strike="sngStrike" dirty="0">
                <a:solidFill>
                  <a:srgbClr val="C00000"/>
                </a:solidFill>
              </a:rPr>
              <a:t>  10.2.2 </a:t>
            </a:r>
            <a:r>
              <a:rPr lang="sv-SE" sz="1050" strike="sngStrike" dirty="0" err="1">
                <a:solidFill>
                  <a:srgbClr val="C00000"/>
                </a:solidFill>
              </a:rPr>
              <a:t>IRDs</a:t>
            </a:r>
            <a:r>
              <a:rPr lang="sv-SE" sz="1050" strike="sngStrike" dirty="0">
                <a:solidFill>
                  <a:srgbClr val="C0000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with</a:t>
            </a:r>
            <a:r>
              <a:rPr lang="sv-SE" sz="1050" strike="sngStrike" dirty="0">
                <a:solidFill>
                  <a:srgbClr val="C00000"/>
                </a:solidFill>
              </a:rPr>
              <a:t> access to </a:t>
            </a:r>
            <a:r>
              <a:rPr lang="sv-SE" sz="1050" strike="sngStrike" dirty="0" err="1">
                <a:solidFill>
                  <a:srgbClr val="C00000"/>
                </a:solidFill>
              </a:rPr>
              <a:t>multiple</a:t>
            </a:r>
            <a:r>
              <a:rPr lang="sv-SE" sz="1050" strike="sngStrike" dirty="0">
                <a:solidFill>
                  <a:srgbClr val="C00000"/>
                </a:solidFill>
              </a:rPr>
              <a:t> SSU services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to 10.5.2&gt;</a:t>
            </a:r>
            <a:endParaRPr lang="sv-SE" sz="900" strike="sngStrike" dirty="0">
              <a:solidFill>
                <a:srgbClr val="C00000"/>
              </a:solidFill>
            </a:endParaRPr>
          </a:p>
          <a:p>
            <a:r>
              <a:rPr lang="sv-SE" sz="1050" dirty="0"/>
              <a:t>10.3 </a:t>
            </a:r>
            <a:r>
              <a:rPr lang="sv-SE" sz="1050" dirty="0">
                <a:solidFill>
                  <a:srgbClr val="0070C0"/>
                </a:solidFill>
              </a:rPr>
              <a:t>SSU </a:t>
            </a:r>
            <a:r>
              <a:rPr lang="sv-SE" sz="1050" dirty="0"/>
              <a:t>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10.3.1 </a:t>
            </a:r>
            <a:r>
              <a:rPr lang="sv-SE" sz="1050" dirty="0" err="1">
                <a:solidFill>
                  <a:srgbClr val="0070C0"/>
                </a:solidFill>
              </a:rPr>
              <a:t>local</a:t>
            </a:r>
            <a:r>
              <a:rPr lang="sv-SE" sz="1050" dirty="0">
                <a:solidFill>
                  <a:srgbClr val="0070C0"/>
                </a:solidFill>
              </a:rPr>
              <a:t>/USB interface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10.3.2 IP/Internet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r>
              <a:rPr lang="sv-SE" sz="1050" dirty="0"/>
              <a:t> </a:t>
            </a:r>
            <a:r>
              <a:rPr lang="sv-SE" sz="900" dirty="0">
                <a:solidFill>
                  <a:srgbClr val="7030A0"/>
                </a:solidFill>
              </a:rPr>
              <a:t>(IPTV)</a:t>
            </a:r>
          </a:p>
          <a:p>
            <a:r>
              <a:rPr lang="sv-SE" sz="1050" dirty="0"/>
              <a:t>10.5 </a:t>
            </a:r>
            <a:r>
              <a:rPr lang="sv-SE" sz="1050" dirty="0">
                <a:solidFill>
                  <a:srgbClr val="0070C0"/>
                </a:solidFill>
              </a:rPr>
              <a:t>SSU via </a:t>
            </a:r>
            <a:r>
              <a:rPr lang="sv-SE" sz="1050" dirty="0"/>
              <a:t>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>
                <a:solidFill>
                  <a:srgbClr val="0070C0"/>
                </a:solidFill>
              </a:rPr>
              <a:t>  10.5.1 General broadcast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10.5.2 </a:t>
            </a:r>
            <a:r>
              <a:rPr lang="sv-SE" sz="1050" dirty="0" err="1">
                <a:solidFill>
                  <a:srgbClr val="0070C0"/>
                </a:solidFill>
              </a:rPr>
              <a:t>IRDs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with</a:t>
            </a:r>
            <a:r>
              <a:rPr lang="sv-SE" sz="1050" dirty="0">
                <a:solidFill>
                  <a:srgbClr val="0070C0"/>
                </a:solidFill>
              </a:rPr>
              <a:t> access to </a:t>
            </a:r>
            <a:r>
              <a:rPr lang="sv-SE" sz="1050" dirty="0" err="1">
                <a:solidFill>
                  <a:srgbClr val="0070C0"/>
                </a:solidFill>
              </a:rPr>
              <a:t>multiple</a:t>
            </a:r>
            <a:r>
              <a:rPr lang="sv-SE" sz="1050" dirty="0">
                <a:solidFill>
                  <a:srgbClr val="0070C0"/>
                </a:solidFill>
              </a:rPr>
              <a:t> SSU services </a:t>
            </a:r>
          </a:p>
          <a:p>
            <a:r>
              <a:rPr lang="sv-SE" sz="1050" dirty="0"/>
              <a:t>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</a:t>
            </a:r>
            <a:r>
              <a:rPr lang="sv-SE" sz="1050" dirty="0">
                <a:solidFill>
                  <a:srgbClr val="0070C0"/>
                </a:solidFill>
              </a:rPr>
              <a:t>4</a:t>
            </a:r>
            <a:r>
              <a:rPr lang="sv-SE" sz="1050" dirty="0"/>
              <a:t>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</a:t>
            </a:r>
            <a:r>
              <a:rPr lang="sv-SE" sz="1050" dirty="0">
                <a:solidFill>
                  <a:srgbClr val="0070C0"/>
                </a:solidFill>
              </a:rPr>
              <a:t>5</a:t>
            </a:r>
            <a:r>
              <a:rPr lang="sv-SE" sz="1050" dirty="0"/>
              <a:t>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5</a:t>
            </a:r>
            <a:r>
              <a:rPr lang="sv-SE" sz="1050" dirty="0"/>
              <a:t>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</p:spTree>
    <p:extLst>
      <p:ext uri="{BB962C8B-B14F-4D97-AF65-F5344CB8AC3E}">
        <p14:creationId xmlns:p14="http://schemas.microsoft.com/office/powerpoint/2010/main" val="3009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24674"/>
            <a:ext cx="8229600" cy="451998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Update of NorDig SSU requirements – SSU chapters alt4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764705"/>
            <a:ext cx="396044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764704"/>
            <a:ext cx="4104456" cy="6070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procedure and </a:t>
            </a:r>
            <a:r>
              <a:rPr lang="sv-SE" sz="1050" dirty="0">
                <a:solidFill>
                  <a:srgbClr val="0070C0"/>
                </a:solidFill>
              </a:rPr>
              <a:t>SSU alternatives </a:t>
            </a:r>
            <a:r>
              <a:rPr lang="sv-SE" sz="900" dirty="0">
                <a:solidFill>
                  <a:srgbClr val="7030A0"/>
                </a:solidFill>
              </a:rPr>
              <a:t>&lt;options moved from 10.2.1&gt;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/>
              <a:t>  10.1.3 User </a:t>
            </a:r>
            <a:r>
              <a:rPr lang="sv-SE" sz="1050" strike="sngStrike" dirty="0">
                <a:solidFill>
                  <a:srgbClr val="FF0000"/>
                </a:solidFill>
              </a:rPr>
              <a:t>notification</a:t>
            </a:r>
            <a:r>
              <a:rPr lang="sv-SE" sz="1050" dirty="0"/>
              <a:t> </a:t>
            </a:r>
            <a:r>
              <a:rPr lang="sv-SE" sz="1050" dirty="0">
                <a:solidFill>
                  <a:srgbClr val="0070C0"/>
                </a:solidFill>
              </a:rPr>
              <a:t>messaging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Rejection and Reminder for SSU</a:t>
            </a:r>
          </a:p>
          <a:p>
            <a:r>
              <a:rPr lang="sv-SE" sz="1050" dirty="0"/>
              <a:t>  </a:t>
            </a:r>
            <a:r>
              <a:rPr lang="sv-SE" sz="1050" dirty="0">
                <a:solidFill>
                  <a:srgbClr val="0070C0"/>
                </a:solidFill>
              </a:rPr>
              <a:t>10.1.7 IRDs with access to multiple SSU </a:t>
            </a:r>
            <a:r>
              <a:rPr lang="sv-SE" sz="900" dirty="0">
                <a:solidFill>
                  <a:srgbClr val="7030A0"/>
                </a:solidFill>
              </a:rPr>
              <a:t>&lt;moved from 10.2.2&gt;</a:t>
            </a:r>
            <a:endParaRPr lang="sv-SE" sz="900" dirty="0">
              <a:solidFill>
                <a:srgbClr val="0070C0"/>
              </a:solidFill>
            </a:endParaRPr>
          </a:p>
          <a:p>
            <a:r>
              <a:rPr lang="sv-SE" sz="1050" dirty="0"/>
              <a:t>10.2 Signalling </a:t>
            </a:r>
            <a:r>
              <a:rPr lang="sv-SE" sz="1050" strike="sngStrike" dirty="0">
                <a:solidFill>
                  <a:srgbClr val="FF0000"/>
                </a:solidFill>
              </a:rPr>
              <a:t>and Download </a:t>
            </a:r>
            <a:r>
              <a:rPr lang="sv-SE" sz="1050" dirty="0"/>
              <a:t>via broadcast channels</a:t>
            </a:r>
          </a:p>
          <a:p>
            <a:r>
              <a:rPr lang="sv-SE" sz="1050" dirty="0"/>
              <a:t>  10.2.1 Broadcast functionality </a:t>
            </a:r>
            <a:r>
              <a:rPr lang="sv-SE" sz="900" i="1" dirty="0">
                <a:solidFill>
                  <a:srgbClr val="7030A0"/>
                </a:solidFill>
              </a:rPr>
              <a:t>&lt;new intro, options moved to 10.1.2&gt;</a:t>
            </a:r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search+download+install</a:t>
            </a:r>
          </a:p>
          <a:p>
            <a:r>
              <a:rPr lang="sv-SE" sz="1050" dirty="0"/>
              <a:t>    10.2.1.5 SSU Notifications </a:t>
            </a:r>
            <a:r>
              <a:rPr lang="sv-SE" sz="900" i="1" dirty="0">
                <a:solidFill>
                  <a:srgbClr val="7030A0"/>
                </a:solidFill>
              </a:rPr>
              <a:t>&lt;more appropriate heading required?&gt;</a:t>
            </a:r>
          </a:p>
          <a:p>
            <a:r>
              <a:rPr lang="sv-SE" sz="1050" strike="sngStrike" dirty="0">
                <a:solidFill>
                  <a:srgbClr val="FF0000"/>
                </a:solidFill>
              </a:rPr>
              <a:t>  10.2.2 IRDs with access to multiple SSU services </a:t>
            </a:r>
          </a:p>
          <a:p>
            <a:r>
              <a:rPr lang="sv-SE" sz="1050" dirty="0"/>
              <a:t>10.3 Download via local interface </a:t>
            </a:r>
            <a:r>
              <a:rPr lang="sv-SE" sz="1050" dirty="0">
                <a:solidFill>
                  <a:srgbClr val="0070C0"/>
                </a:solidFill>
              </a:rPr>
              <a:t>(USB) </a:t>
            </a:r>
            <a:r>
              <a:rPr lang="sv-SE" sz="1050" strike="sngStrike" dirty="0">
                <a:solidFill>
                  <a:srgbClr val="FF0000"/>
                </a:solidFill>
              </a:rPr>
              <a:t>or IP-based interface</a:t>
            </a:r>
          </a:p>
          <a:p>
            <a:r>
              <a:rPr lang="sv-SE" sz="1050" dirty="0"/>
              <a:t>10.4 Network Management and Provisioning </a:t>
            </a:r>
            <a:r>
              <a:rPr lang="sv-SE" sz="1050" dirty="0">
                <a:solidFill>
                  <a:srgbClr val="0070C0"/>
                </a:solidFill>
              </a:rPr>
              <a:t>&amp; </a:t>
            </a:r>
            <a:r>
              <a:rPr lang="sv-SE" sz="1050" dirty="0" smtClean="0">
                <a:solidFill>
                  <a:srgbClr val="0070C0"/>
                </a:solidFill>
              </a:rPr>
              <a:t>OTN/Internet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smtClean="0">
                <a:solidFill>
                  <a:srgbClr val="0070C0"/>
                </a:solidFill>
              </a:rPr>
              <a:t>   10.4.1.1 </a:t>
            </a:r>
            <a:r>
              <a:rPr lang="sv-SE" sz="1050" dirty="0" err="1">
                <a:solidFill>
                  <a:srgbClr val="0070C0"/>
                </a:solidFill>
              </a:rPr>
              <a:t>Fully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(auto </a:t>
            </a:r>
            <a:r>
              <a:rPr lang="sv-SE" sz="1050" dirty="0" err="1">
                <a:solidFill>
                  <a:srgbClr val="0070C0"/>
                </a:solidFill>
              </a:rPr>
              <a:t>search+download+install</a:t>
            </a:r>
            <a:r>
              <a:rPr lang="sv-SE" sz="1050" dirty="0">
                <a:solidFill>
                  <a:srgbClr val="0070C0"/>
                </a:solidFill>
              </a:rPr>
              <a:t>).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  </a:t>
            </a:r>
            <a:r>
              <a:rPr lang="sv-SE" sz="1050" dirty="0" smtClean="0">
                <a:solidFill>
                  <a:srgbClr val="0070C0"/>
                </a:solidFill>
              </a:rPr>
              <a:t>10.4.1.2 </a:t>
            </a:r>
            <a:r>
              <a:rPr lang="sv-SE" sz="1050" dirty="0">
                <a:solidFill>
                  <a:srgbClr val="0070C0"/>
                </a:solidFill>
              </a:rPr>
              <a:t>Semi-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(auto </a:t>
            </a:r>
            <a:r>
              <a:rPr lang="sv-SE" sz="1050" dirty="0" err="1">
                <a:solidFill>
                  <a:srgbClr val="0070C0"/>
                </a:solidFill>
              </a:rPr>
              <a:t>search+download</a:t>
            </a:r>
            <a:r>
              <a:rPr lang="sv-SE" sz="1050" dirty="0">
                <a:solidFill>
                  <a:srgbClr val="0070C0"/>
                </a:solidFill>
              </a:rPr>
              <a:t> &amp; manual </a:t>
            </a:r>
            <a:r>
              <a:rPr lang="sv-SE" sz="1050" dirty="0" err="1">
                <a:solidFill>
                  <a:srgbClr val="0070C0"/>
                </a:solidFill>
              </a:rPr>
              <a:t>install</a:t>
            </a:r>
            <a:r>
              <a:rPr lang="sv-SE" sz="1050" dirty="0">
                <a:solidFill>
                  <a:srgbClr val="0070C0"/>
                </a:solidFill>
              </a:rPr>
              <a:t>)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   </a:t>
            </a:r>
            <a:r>
              <a:rPr lang="sv-SE" sz="1050" dirty="0" smtClean="0">
                <a:solidFill>
                  <a:srgbClr val="0070C0"/>
                </a:solidFill>
              </a:rPr>
              <a:t>10.4.1.3 </a:t>
            </a:r>
            <a:r>
              <a:rPr lang="sv-SE" sz="1050" dirty="0" err="1">
                <a:solidFill>
                  <a:srgbClr val="0070C0"/>
                </a:solidFill>
              </a:rPr>
              <a:t>Automatic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search</a:t>
            </a:r>
            <a:r>
              <a:rPr lang="sv-SE" sz="1050" dirty="0">
                <a:solidFill>
                  <a:srgbClr val="0070C0"/>
                </a:solidFill>
              </a:rPr>
              <a:t>, manual </a:t>
            </a:r>
            <a:r>
              <a:rPr lang="sv-SE" sz="1050" dirty="0" err="1">
                <a:solidFill>
                  <a:srgbClr val="0070C0"/>
                </a:solidFill>
              </a:rPr>
              <a:t>download</a:t>
            </a:r>
            <a:r>
              <a:rPr lang="sv-SE" sz="1050" dirty="0">
                <a:solidFill>
                  <a:srgbClr val="0070C0"/>
                </a:solidFill>
              </a:rPr>
              <a:t> + </a:t>
            </a:r>
            <a:r>
              <a:rPr lang="sv-SE" sz="1050" dirty="0" err="1">
                <a:solidFill>
                  <a:srgbClr val="0070C0"/>
                </a:solidFill>
              </a:rPr>
              <a:t>install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>
                <a:solidFill>
                  <a:srgbClr val="0070C0"/>
                </a:solidFill>
              </a:rPr>
              <a:t>    </a:t>
            </a:r>
            <a:r>
              <a:rPr lang="sv-SE" sz="1050" dirty="0" smtClean="0">
                <a:solidFill>
                  <a:srgbClr val="0070C0"/>
                </a:solidFill>
              </a:rPr>
              <a:t>10.4.1.4 </a:t>
            </a:r>
            <a:r>
              <a:rPr lang="sv-SE" sz="1050" dirty="0">
                <a:solidFill>
                  <a:srgbClr val="0070C0"/>
                </a:solidFill>
              </a:rPr>
              <a:t>Manual </a:t>
            </a:r>
            <a:r>
              <a:rPr lang="sv-SE" sz="1050" dirty="0" err="1">
                <a:solidFill>
                  <a:srgbClr val="0070C0"/>
                </a:solidFill>
              </a:rPr>
              <a:t>search+download+install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 smtClean="0"/>
              <a:t>10.5 </a:t>
            </a:r>
            <a:r>
              <a:rPr lang="sv-SE" sz="1050" dirty="0"/>
              <a:t>The System Download Mechanism via broadcast channels</a:t>
            </a:r>
          </a:p>
          <a:p>
            <a:r>
              <a:rPr lang="sv-SE" sz="1050" dirty="0"/>
              <a:t>  10.5.1 SSU Signalling</a:t>
            </a:r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7504" y="764704"/>
            <a:ext cx="87849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286" y="521423"/>
            <a:ext cx="1925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Today</a:t>
            </a:r>
            <a:r>
              <a:rPr lang="sv-SE" sz="1200" dirty="0">
                <a:solidFill>
                  <a:srgbClr val="0070C0"/>
                </a:solidFill>
              </a:rPr>
              <a:t>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v2.5.1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4610" y="493926"/>
            <a:ext cx="269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Proposal</a:t>
            </a:r>
            <a:r>
              <a:rPr lang="sv-SE" sz="1200" dirty="0">
                <a:solidFill>
                  <a:srgbClr val="0070C0"/>
                </a:solidFill>
              </a:rPr>
              <a:t> inside new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769882"/>
            <a:ext cx="7553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 OTN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 OTN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OTN</a:t>
            </a:r>
            <a:endParaRPr lang="sv-SE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OTN</a:t>
            </a:r>
            <a:endParaRPr lang="sv-SE" sz="105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OTN</a:t>
            </a:r>
            <a:endParaRPr lang="sv-SE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      OTN</a:t>
            </a:r>
            <a:endParaRPr lang="sv-SE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    </a:t>
            </a:r>
            <a:r>
              <a:rPr lang="sv-SE" sz="1050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 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   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 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50" y="24674"/>
            <a:ext cx="8229600" cy="451998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Update of NorDig SSU requirements – SSU chapters </a:t>
            </a:r>
            <a:r>
              <a:rPr lang="en-GB" sz="2800" dirty="0" smtClean="0"/>
              <a:t>alt5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764705"/>
            <a:ext cx="396044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SSU</a:t>
            </a:r>
          </a:p>
          <a:p>
            <a:r>
              <a:rPr lang="sv-SE" sz="1050" dirty="0"/>
              <a:t>10.2 </a:t>
            </a:r>
            <a:r>
              <a:rPr lang="sv-SE" sz="1050" dirty="0" err="1"/>
              <a:t>Signalling</a:t>
            </a:r>
            <a:r>
              <a:rPr lang="sv-SE" sz="1050" dirty="0"/>
              <a:t> and </a:t>
            </a:r>
            <a:r>
              <a:rPr lang="sv-SE" sz="1050" dirty="0" err="1"/>
              <a:t>Download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/>
              <a:t>search+download+install</a:t>
            </a:r>
            <a:endParaRPr lang="sv-SE" sz="1050" dirty="0"/>
          </a:p>
          <a:p>
            <a:r>
              <a:rPr lang="sv-SE" sz="1050" dirty="0"/>
              <a:t>  10.2.2 </a:t>
            </a:r>
            <a:r>
              <a:rPr lang="sv-SE" sz="1050" dirty="0" err="1"/>
              <a:t>IRDs</a:t>
            </a:r>
            <a:r>
              <a:rPr lang="sv-SE" sz="1050" dirty="0"/>
              <a:t> </a:t>
            </a:r>
            <a:r>
              <a:rPr lang="sv-SE" sz="1050" dirty="0" err="1"/>
              <a:t>with</a:t>
            </a:r>
            <a:r>
              <a:rPr lang="sv-SE" sz="1050" dirty="0"/>
              <a:t> access to </a:t>
            </a:r>
            <a:r>
              <a:rPr lang="sv-SE" sz="1050" dirty="0" err="1"/>
              <a:t>multiple</a:t>
            </a:r>
            <a:r>
              <a:rPr lang="sv-SE" sz="1050" dirty="0"/>
              <a:t> SSU services </a:t>
            </a:r>
          </a:p>
          <a:p>
            <a:r>
              <a:rPr lang="sv-SE" sz="1050" dirty="0"/>
              <a:t>10.3 </a:t>
            </a:r>
            <a:r>
              <a:rPr lang="sv-SE" sz="1050" dirty="0" err="1"/>
              <a:t>Download</a:t>
            </a:r>
            <a:r>
              <a:rPr lang="sv-SE" sz="1050" dirty="0"/>
              <a:t> via </a:t>
            </a:r>
            <a:r>
              <a:rPr lang="sv-SE" sz="1050" dirty="0" err="1"/>
              <a:t>local</a:t>
            </a:r>
            <a:r>
              <a:rPr lang="sv-SE" sz="1050" dirty="0"/>
              <a:t> interface or IP-</a:t>
            </a:r>
            <a:r>
              <a:rPr lang="sv-SE" sz="1050" dirty="0" err="1"/>
              <a:t>based</a:t>
            </a:r>
            <a:r>
              <a:rPr lang="sv-SE" sz="1050" dirty="0"/>
              <a:t> interface</a:t>
            </a: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endParaRPr lang="sv-SE" sz="1050" dirty="0"/>
          </a:p>
          <a:p>
            <a:r>
              <a:rPr lang="sv-SE" sz="1050" dirty="0"/>
              <a:t>10.5 The System </a:t>
            </a:r>
            <a:r>
              <a:rPr lang="sv-SE" sz="1050" dirty="0" err="1"/>
              <a:t>Download</a:t>
            </a:r>
            <a:r>
              <a:rPr lang="sv-SE" sz="1050" dirty="0"/>
              <a:t> </a:t>
            </a:r>
            <a:r>
              <a:rPr lang="sv-SE" sz="1050" dirty="0" err="1"/>
              <a:t>Mechanism</a:t>
            </a:r>
            <a:r>
              <a:rPr lang="sv-SE" sz="1050" dirty="0"/>
              <a:t> via broadcast </a:t>
            </a:r>
            <a:r>
              <a:rPr lang="sv-SE" sz="1050" dirty="0" err="1"/>
              <a:t>channels</a:t>
            </a:r>
            <a:endParaRPr lang="sv-SE" sz="1050" dirty="0"/>
          </a:p>
          <a:p>
            <a:r>
              <a:rPr lang="sv-SE" sz="1050" dirty="0"/>
              <a:t>  10.5.1 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10.5.1.1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10.5.1.3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10.5.2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10.5.3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10.5.3.1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7504" y="764704"/>
            <a:ext cx="87849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286" y="521423"/>
            <a:ext cx="1925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Today</a:t>
            </a:r>
            <a:r>
              <a:rPr lang="sv-SE" sz="1200" dirty="0">
                <a:solidFill>
                  <a:srgbClr val="0070C0"/>
                </a:solidFill>
              </a:rPr>
              <a:t>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v2.5.1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4610" y="493926"/>
            <a:ext cx="26949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>
                <a:solidFill>
                  <a:srgbClr val="0070C0"/>
                </a:solidFill>
              </a:rPr>
              <a:t>Proposal</a:t>
            </a:r>
            <a:r>
              <a:rPr lang="sv-SE" sz="1200" dirty="0">
                <a:solidFill>
                  <a:srgbClr val="0070C0"/>
                </a:solidFill>
              </a:rPr>
              <a:t> inside new NorDig </a:t>
            </a:r>
            <a:r>
              <a:rPr lang="sv-SE" sz="1200" dirty="0" err="1">
                <a:solidFill>
                  <a:srgbClr val="0070C0"/>
                </a:solidFill>
              </a:rPr>
              <a:t>Unified</a:t>
            </a:r>
            <a:r>
              <a:rPr lang="sv-SE" sz="1200" dirty="0">
                <a:solidFill>
                  <a:srgbClr val="0070C0"/>
                </a:solidFill>
              </a:rPr>
              <a:t> v2.6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968" y="769882"/>
            <a:ext cx="755314" cy="6394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 smtClean="0"/>
              <a:t>+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OTN</a:t>
            </a:r>
            <a:endParaRPr lang="sv-SE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 smtClean="0"/>
              <a:t>+</a:t>
            </a:r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/>
              <a:t>        +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  <a:p>
            <a:endParaRPr lang="sv-SE" sz="105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   </a:t>
            </a:r>
            <a:r>
              <a:rPr lang="sv-SE" sz="105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sv-SE" sz="1050" b="1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      OTN</a:t>
            </a:r>
            <a:endParaRPr lang="sv-SE" sz="105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IPTV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 smtClean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endParaRPr lang="sv-SE" sz="105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SE" sz="1050" dirty="0">
                <a:solidFill>
                  <a:schemeClr val="accent3">
                    <a:lumMod val="75000"/>
                  </a:schemeClr>
                </a:solidFill>
              </a:rPr>
              <a:t>OTA</a:t>
            </a:r>
            <a:r>
              <a:rPr lang="sv-SE" sz="1050" dirty="0"/>
              <a:t>?</a:t>
            </a:r>
            <a:r>
              <a:rPr lang="sv-SE" sz="1050" dirty="0">
                <a:solidFill>
                  <a:schemeClr val="accent5">
                    <a:lumMod val="75000"/>
                  </a:schemeClr>
                </a:solidFill>
              </a:rPr>
              <a:t>OTN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764704"/>
            <a:ext cx="396044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10  The System Software </a:t>
            </a:r>
            <a:r>
              <a:rPr lang="sv-SE" sz="1050" dirty="0" err="1"/>
              <a:t>Update</a:t>
            </a:r>
            <a:endParaRPr lang="sv-SE" sz="1050" dirty="0"/>
          </a:p>
          <a:p>
            <a:r>
              <a:rPr lang="sv-SE" sz="1050" dirty="0"/>
              <a:t>10.1 General</a:t>
            </a:r>
          </a:p>
          <a:p>
            <a:r>
              <a:rPr lang="sv-SE" sz="1050" dirty="0"/>
              <a:t>  10.1.1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control</a:t>
            </a:r>
            <a:r>
              <a:rPr lang="sv-SE" sz="1050" dirty="0"/>
              <a:t> </a:t>
            </a:r>
            <a:r>
              <a:rPr lang="sv-SE" sz="1050" dirty="0" err="1"/>
              <a:t>of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10.1.2 SSU </a:t>
            </a:r>
            <a:r>
              <a:rPr lang="sv-SE" sz="1050" dirty="0" err="1"/>
              <a:t>procedure</a:t>
            </a:r>
            <a:r>
              <a:rPr lang="sv-SE" sz="1050" dirty="0"/>
              <a:t> </a:t>
            </a:r>
          </a:p>
          <a:p>
            <a:r>
              <a:rPr lang="sv-SE" sz="1050" dirty="0"/>
              <a:t>  10.1.3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10.1.4 </a:t>
            </a:r>
            <a:r>
              <a:rPr lang="sv-SE" sz="1050" dirty="0" err="1"/>
              <a:t>Security</a:t>
            </a:r>
            <a:r>
              <a:rPr lang="sv-SE" sz="1050" dirty="0"/>
              <a:t> </a:t>
            </a:r>
            <a:r>
              <a:rPr lang="sv-SE" sz="1050" dirty="0" err="1"/>
              <a:t>requirements</a:t>
            </a:r>
            <a:r>
              <a:rPr lang="sv-SE" sz="1050" dirty="0"/>
              <a:t> for SSU</a:t>
            </a:r>
          </a:p>
          <a:p>
            <a:r>
              <a:rPr lang="sv-SE" sz="1050" dirty="0"/>
              <a:t>    10.1.4.1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non-</a:t>
            </a:r>
            <a:r>
              <a:rPr lang="sv-SE" sz="1050" dirty="0" err="1"/>
              <a:t>certified</a:t>
            </a:r>
            <a:r>
              <a:rPr lang="sv-SE" sz="1050" dirty="0"/>
              <a:t> system-software</a:t>
            </a:r>
          </a:p>
          <a:p>
            <a:r>
              <a:rPr lang="sv-SE" sz="1050" dirty="0"/>
              <a:t>    10.1.4.2 </a:t>
            </a:r>
            <a:r>
              <a:rPr lang="sv-SE" sz="1050" dirty="0" err="1"/>
              <a:t>Only</a:t>
            </a:r>
            <a:r>
              <a:rPr lang="sv-SE" sz="1050" dirty="0"/>
              <a:t> accept </a:t>
            </a:r>
            <a:r>
              <a:rPr lang="sv-SE" sz="1050" dirty="0" err="1"/>
              <a:t>newer</a:t>
            </a:r>
            <a:r>
              <a:rPr lang="sv-SE" sz="1050" dirty="0"/>
              <a:t> software versions</a:t>
            </a:r>
          </a:p>
          <a:p>
            <a:r>
              <a:rPr lang="sv-SE" sz="1050" dirty="0"/>
              <a:t>    10.1.4.3 </a:t>
            </a:r>
            <a:r>
              <a:rPr lang="sv-SE" sz="1050" dirty="0" err="1"/>
              <a:t>Protection</a:t>
            </a:r>
            <a:r>
              <a:rPr lang="sv-SE" sz="1050" dirty="0"/>
              <a:t> for </a:t>
            </a:r>
            <a:r>
              <a:rPr lang="sv-SE" sz="1050" dirty="0" err="1"/>
              <a:t>corrupt</a:t>
            </a:r>
            <a:r>
              <a:rPr lang="sv-SE" sz="1050" dirty="0"/>
              <a:t> system software</a:t>
            </a:r>
          </a:p>
          <a:p>
            <a:r>
              <a:rPr lang="sv-SE" sz="1050" dirty="0"/>
              <a:t>    10.1.4.4 </a:t>
            </a:r>
            <a:r>
              <a:rPr lang="sv-SE" sz="1050" dirty="0" err="1"/>
              <a:t>Protection</a:t>
            </a:r>
            <a:r>
              <a:rPr lang="sv-SE" sz="1050" dirty="0"/>
              <a:t> </a:t>
            </a:r>
            <a:r>
              <a:rPr lang="sv-SE" sz="1050" dirty="0" err="1"/>
              <a:t>against</a:t>
            </a:r>
            <a:r>
              <a:rPr lang="sv-SE" sz="1050" dirty="0"/>
              <a:t> </a:t>
            </a:r>
            <a:r>
              <a:rPr lang="sv-SE" sz="1050" dirty="0" err="1"/>
              <a:t>interrupted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10.1.5 </a:t>
            </a:r>
            <a:r>
              <a:rPr lang="sv-SE" sz="1050" dirty="0" err="1"/>
              <a:t>Previous</a:t>
            </a:r>
            <a:r>
              <a:rPr lang="sv-SE" sz="1050" dirty="0"/>
              <a:t> </a:t>
            </a:r>
            <a:r>
              <a:rPr lang="sv-SE" sz="1050" dirty="0" err="1"/>
              <a:t>user</a:t>
            </a:r>
            <a:r>
              <a:rPr lang="sv-SE" sz="1050" dirty="0"/>
              <a:t> </a:t>
            </a:r>
            <a:r>
              <a:rPr lang="sv-SE" sz="1050" dirty="0" err="1"/>
              <a:t>settings</a:t>
            </a:r>
            <a:r>
              <a:rPr lang="sv-SE" sz="1050" dirty="0"/>
              <a:t> and installation </a:t>
            </a:r>
            <a:r>
              <a:rPr lang="sv-SE" sz="1050" dirty="0" err="1"/>
              <a:t>after</a:t>
            </a:r>
            <a:r>
              <a:rPr lang="sv-SE" sz="1050" dirty="0"/>
              <a:t> SSU </a:t>
            </a:r>
          </a:p>
          <a:p>
            <a:r>
              <a:rPr lang="sv-SE" sz="1050" dirty="0"/>
              <a:t>  10.1.6 </a:t>
            </a:r>
            <a:r>
              <a:rPr lang="sv-SE" sz="1050" dirty="0" err="1"/>
              <a:t>Rejection</a:t>
            </a:r>
            <a:r>
              <a:rPr lang="sv-SE" sz="1050" dirty="0"/>
              <a:t> and </a:t>
            </a:r>
            <a:r>
              <a:rPr lang="sv-SE" sz="1050" dirty="0" err="1"/>
              <a:t>Reminder</a:t>
            </a:r>
            <a:r>
              <a:rPr lang="sv-SE" sz="1050" dirty="0"/>
              <a:t> for </a:t>
            </a:r>
            <a:r>
              <a:rPr lang="sv-SE" sz="1050" dirty="0" smtClean="0"/>
              <a:t>SSU</a:t>
            </a:r>
          </a:p>
          <a:p>
            <a:r>
              <a:rPr lang="sv-SE" sz="1050" dirty="0" smtClean="0">
                <a:solidFill>
                  <a:srgbClr val="0070C0"/>
                </a:solidFill>
              </a:rPr>
              <a:t>  10.1.7 </a:t>
            </a:r>
            <a:r>
              <a:rPr lang="sv-SE" sz="1050" dirty="0" err="1">
                <a:solidFill>
                  <a:srgbClr val="0070C0"/>
                </a:solidFill>
              </a:rPr>
              <a:t>IRDs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err="1">
                <a:solidFill>
                  <a:srgbClr val="0070C0"/>
                </a:solidFill>
              </a:rPr>
              <a:t>with</a:t>
            </a:r>
            <a:r>
              <a:rPr lang="sv-SE" sz="1050" dirty="0">
                <a:solidFill>
                  <a:srgbClr val="0070C0"/>
                </a:solidFill>
              </a:rPr>
              <a:t> access to </a:t>
            </a:r>
            <a:r>
              <a:rPr lang="sv-SE" sz="1050" dirty="0" err="1">
                <a:solidFill>
                  <a:srgbClr val="0070C0"/>
                </a:solidFill>
              </a:rPr>
              <a:t>multiple</a:t>
            </a:r>
            <a:r>
              <a:rPr lang="sv-SE" sz="1050" dirty="0">
                <a:solidFill>
                  <a:srgbClr val="0070C0"/>
                </a:solidFill>
              </a:rPr>
              <a:t> SSU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moved</a:t>
            </a:r>
            <a:r>
              <a:rPr lang="sv-SE" sz="900" dirty="0">
                <a:solidFill>
                  <a:srgbClr val="7030A0"/>
                </a:solidFill>
              </a:rPr>
              <a:t> from 10.2.2</a:t>
            </a:r>
            <a:r>
              <a:rPr lang="sv-SE" sz="900" dirty="0" smtClean="0">
                <a:solidFill>
                  <a:srgbClr val="7030A0"/>
                </a:solidFill>
              </a:rPr>
              <a:t>&gt;</a:t>
            </a:r>
            <a:endParaRPr lang="sv-SE" sz="1050" dirty="0"/>
          </a:p>
          <a:p>
            <a:r>
              <a:rPr lang="sv-SE" sz="1050" dirty="0"/>
              <a:t>10.2</a:t>
            </a:r>
            <a:r>
              <a:rPr lang="sv-SE" sz="1050" dirty="0">
                <a:solidFill>
                  <a:srgbClr val="0070C0"/>
                </a:solidFill>
              </a:rPr>
              <a:t> SSU alternatives and </a:t>
            </a:r>
            <a:r>
              <a:rPr lang="sv-SE" sz="1050" dirty="0" err="1">
                <a:solidFill>
                  <a:srgbClr val="0070C0"/>
                </a:solidFill>
              </a:rPr>
              <a:t>functionality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Signalling</a:t>
            </a:r>
            <a:r>
              <a:rPr lang="sv-SE" sz="1050" strike="sngStrike" dirty="0">
                <a:solidFill>
                  <a:srgbClr val="C00000"/>
                </a:solidFill>
              </a:rPr>
              <a:t> and </a:t>
            </a:r>
            <a:r>
              <a:rPr lang="sv-SE" sz="1050" strike="sngStrike" dirty="0" err="1">
                <a:solidFill>
                  <a:srgbClr val="C00000"/>
                </a:solidFill>
              </a:rPr>
              <a:t>Download</a:t>
            </a:r>
            <a:r>
              <a:rPr lang="sv-SE" sz="1050" strike="sngStrike" dirty="0">
                <a:solidFill>
                  <a:srgbClr val="C00000"/>
                </a:solidFill>
              </a:rPr>
              <a:t> via broadcast </a:t>
            </a:r>
            <a:r>
              <a:rPr lang="sv-SE" sz="1050" strike="sngStrike" dirty="0" err="1">
                <a:solidFill>
                  <a:srgbClr val="C00000"/>
                </a:solidFill>
              </a:rPr>
              <a:t>channels</a:t>
            </a:r>
            <a:r>
              <a:rPr lang="sv-SE" sz="1050" dirty="0">
                <a:solidFill>
                  <a:srgbClr val="C00000"/>
                </a:solidFill>
              </a:rPr>
              <a:t>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broadcast text to 10.5&gt;</a:t>
            </a:r>
          </a:p>
          <a:p>
            <a:r>
              <a:rPr lang="sv-SE" sz="1050" dirty="0"/>
              <a:t>  10.2.1 SSU alternatives and </a:t>
            </a:r>
            <a:r>
              <a:rPr lang="sv-SE" sz="1050" dirty="0" err="1"/>
              <a:t>functionality</a:t>
            </a:r>
            <a:r>
              <a:rPr lang="sv-SE" sz="1050" dirty="0"/>
              <a:t> </a:t>
            </a:r>
            <a:r>
              <a:rPr lang="sv-SE" sz="900" i="1" dirty="0">
                <a:solidFill>
                  <a:srgbClr val="7030A0"/>
                </a:solidFill>
              </a:rPr>
              <a:t>&lt;</a:t>
            </a:r>
            <a:r>
              <a:rPr lang="sv-SE" sz="900" i="1" dirty="0" err="1">
                <a:solidFill>
                  <a:srgbClr val="7030A0"/>
                </a:solidFill>
              </a:rPr>
              <a:t>maybe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move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this</a:t>
            </a:r>
            <a:r>
              <a:rPr lang="sv-SE" sz="900" i="1" dirty="0">
                <a:solidFill>
                  <a:srgbClr val="7030A0"/>
                </a:solidFill>
              </a:rPr>
              <a:t> </a:t>
            </a:r>
            <a:r>
              <a:rPr lang="sv-SE" sz="900" i="1" dirty="0" err="1">
                <a:solidFill>
                  <a:srgbClr val="7030A0"/>
                </a:solidFill>
              </a:rPr>
              <a:t>up</a:t>
            </a:r>
            <a:r>
              <a:rPr lang="sv-SE" sz="900" i="1" dirty="0">
                <a:solidFill>
                  <a:srgbClr val="7030A0"/>
                </a:solidFill>
              </a:rPr>
              <a:t> to 10.2&gt;</a:t>
            </a:r>
            <a:endParaRPr lang="sv-SE" sz="1050" dirty="0"/>
          </a:p>
          <a:p>
            <a:r>
              <a:rPr lang="sv-SE" sz="1050" dirty="0"/>
              <a:t>    10.2.1.1 </a:t>
            </a:r>
            <a:r>
              <a:rPr lang="sv-SE" sz="1050" dirty="0" err="1"/>
              <a:t>Fully</a:t>
            </a:r>
            <a:r>
              <a:rPr lang="sv-SE" sz="1050" dirty="0"/>
              <a:t> 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search+download+install</a:t>
            </a:r>
            <a:r>
              <a:rPr lang="sv-SE" sz="1050" dirty="0"/>
              <a:t>).</a:t>
            </a:r>
          </a:p>
          <a:p>
            <a:r>
              <a:rPr lang="sv-SE" sz="1050" dirty="0"/>
              <a:t>    10.2.1.2 Semi-</a:t>
            </a:r>
            <a:r>
              <a:rPr lang="sv-SE" sz="1050" dirty="0" err="1"/>
              <a:t>Automatic</a:t>
            </a:r>
            <a:r>
              <a:rPr lang="sv-SE" sz="1050" dirty="0"/>
              <a:t> (auto </a:t>
            </a:r>
            <a:r>
              <a:rPr lang="sv-SE" sz="1050" dirty="0" err="1"/>
              <a:t>search+download</a:t>
            </a:r>
            <a:r>
              <a:rPr lang="sv-SE" sz="1050" dirty="0"/>
              <a:t> &amp; manual </a:t>
            </a:r>
            <a:r>
              <a:rPr lang="sv-SE" sz="1050" dirty="0" err="1"/>
              <a:t>install</a:t>
            </a:r>
            <a:r>
              <a:rPr lang="sv-SE" sz="1050" dirty="0"/>
              <a:t>)</a:t>
            </a:r>
          </a:p>
          <a:p>
            <a:r>
              <a:rPr lang="sv-SE" sz="1050" dirty="0"/>
              <a:t>    10.2.1.3 </a:t>
            </a:r>
            <a:r>
              <a:rPr lang="sv-SE" sz="1050" dirty="0" err="1"/>
              <a:t>Automatic</a:t>
            </a:r>
            <a:r>
              <a:rPr lang="sv-SE" sz="1050" dirty="0"/>
              <a:t> </a:t>
            </a:r>
            <a:r>
              <a:rPr lang="sv-SE" sz="1050" dirty="0" err="1"/>
              <a:t>search</a:t>
            </a:r>
            <a:r>
              <a:rPr lang="sv-SE" sz="1050" dirty="0"/>
              <a:t>, manual </a:t>
            </a:r>
            <a:r>
              <a:rPr lang="sv-SE" sz="1050" dirty="0" err="1"/>
              <a:t>download</a:t>
            </a:r>
            <a:r>
              <a:rPr lang="sv-SE" sz="1050" dirty="0"/>
              <a:t> + </a:t>
            </a:r>
            <a:r>
              <a:rPr lang="sv-SE" sz="1050" dirty="0" err="1"/>
              <a:t>install</a:t>
            </a:r>
            <a:endParaRPr lang="sv-SE" sz="1050" dirty="0"/>
          </a:p>
          <a:p>
            <a:r>
              <a:rPr lang="sv-SE" sz="1050" dirty="0"/>
              <a:t>    10.2.1.4 Manual </a:t>
            </a:r>
            <a:r>
              <a:rPr lang="sv-SE" sz="1050" dirty="0" err="1" smtClean="0"/>
              <a:t>search+download+install</a:t>
            </a:r>
            <a:endParaRPr lang="sv-SE" sz="1050" dirty="0" smtClean="0"/>
          </a:p>
          <a:p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smtClean="0">
                <a:solidFill>
                  <a:srgbClr val="0070C0"/>
                </a:solidFill>
              </a:rPr>
              <a:t>   10.2.1.5 (</a:t>
            </a:r>
            <a:r>
              <a:rPr lang="sv-SE" sz="1050" dirty="0" err="1" smtClean="0">
                <a:solidFill>
                  <a:srgbClr val="0070C0"/>
                </a:solidFill>
              </a:rPr>
              <a:t>if</a:t>
            </a:r>
            <a:r>
              <a:rPr lang="sv-SE" sz="1050" dirty="0" smtClean="0">
                <a:solidFill>
                  <a:srgbClr val="0070C0"/>
                </a:solidFill>
              </a:rPr>
              <a:t> </a:t>
            </a:r>
            <a:r>
              <a:rPr lang="sv-SE" sz="1050" dirty="0" err="1" smtClean="0">
                <a:solidFill>
                  <a:srgbClr val="0070C0"/>
                </a:solidFill>
              </a:rPr>
              <a:t>needed</a:t>
            </a:r>
            <a:r>
              <a:rPr lang="sv-SE" sz="1050" dirty="0" smtClean="0">
                <a:solidFill>
                  <a:srgbClr val="0070C0"/>
                </a:solidFill>
              </a:rPr>
              <a:t>) </a:t>
            </a:r>
            <a:r>
              <a:rPr lang="sv-SE" sz="1050" dirty="0" err="1" smtClean="0">
                <a:solidFill>
                  <a:srgbClr val="0070C0"/>
                </a:solidFill>
              </a:rPr>
              <a:t>Automatic</a:t>
            </a:r>
            <a:r>
              <a:rPr lang="sv-SE" sz="1050" dirty="0" smtClean="0">
                <a:solidFill>
                  <a:srgbClr val="0070C0"/>
                </a:solidFill>
              </a:rPr>
              <a:t> </a:t>
            </a:r>
            <a:r>
              <a:rPr lang="sv-SE" sz="1050" dirty="0" err="1" smtClean="0">
                <a:solidFill>
                  <a:srgbClr val="0070C0"/>
                </a:solidFill>
              </a:rPr>
              <a:t>search</a:t>
            </a:r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smtClean="0">
                <a:solidFill>
                  <a:srgbClr val="0070C0"/>
                </a:solidFill>
              </a:rPr>
              <a:t>via OTA </a:t>
            </a:r>
            <a:r>
              <a:rPr lang="sv-SE" sz="1050" dirty="0" err="1" smtClean="0">
                <a:solidFill>
                  <a:srgbClr val="0070C0"/>
                </a:solidFill>
              </a:rPr>
              <a:t>notification</a:t>
            </a:r>
            <a:r>
              <a:rPr lang="sv-SE" sz="1050" dirty="0" smtClean="0">
                <a:solidFill>
                  <a:srgbClr val="0070C0"/>
                </a:solidFill>
              </a:rPr>
              <a:t>, </a:t>
            </a:r>
            <a:r>
              <a:rPr lang="sv-SE" sz="1050" dirty="0" err="1" smtClean="0">
                <a:solidFill>
                  <a:srgbClr val="0070C0"/>
                </a:solidFill>
              </a:rPr>
              <a:t>downl</a:t>
            </a:r>
            <a:r>
              <a:rPr lang="sv-SE" sz="1050" dirty="0" smtClean="0">
                <a:solidFill>
                  <a:srgbClr val="0070C0"/>
                </a:solidFill>
              </a:rPr>
              <a:t> OTN/USB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strike="sngStrike" dirty="0">
                <a:solidFill>
                  <a:srgbClr val="C00000"/>
                </a:solidFill>
              </a:rPr>
              <a:t>  10.2.2 </a:t>
            </a:r>
            <a:r>
              <a:rPr lang="sv-SE" sz="1050" strike="sngStrike" dirty="0" err="1">
                <a:solidFill>
                  <a:srgbClr val="C00000"/>
                </a:solidFill>
              </a:rPr>
              <a:t>IRDs</a:t>
            </a:r>
            <a:r>
              <a:rPr lang="sv-SE" sz="1050" strike="sngStrike" dirty="0">
                <a:solidFill>
                  <a:srgbClr val="C00000"/>
                </a:solidFill>
              </a:rPr>
              <a:t> </a:t>
            </a:r>
            <a:r>
              <a:rPr lang="sv-SE" sz="1050" strike="sngStrike" dirty="0" err="1">
                <a:solidFill>
                  <a:srgbClr val="C00000"/>
                </a:solidFill>
              </a:rPr>
              <a:t>with</a:t>
            </a:r>
            <a:r>
              <a:rPr lang="sv-SE" sz="1050" strike="sngStrike" dirty="0">
                <a:solidFill>
                  <a:srgbClr val="C00000"/>
                </a:solidFill>
              </a:rPr>
              <a:t> access to </a:t>
            </a:r>
            <a:r>
              <a:rPr lang="sv-SE" sz="1050" strike="sngStrike" dirty="0" err="1">
                <a:solidFill>
                  <a:srgbClr val="C00000"/>
                </a:solidFill>
              </a:rPr>
              <a:t>multiple</a:t>
            </a:r>
            <a:r>
              <a:rPr lang="sv-SE" sz="1050" strike="sngStrike" dirty="0">
                <a:solidFill>
                  <a:srgbClr val="C00000"/>
                </a:solidFill>
              </a:rPr>
              <a:t> SSU services </a:t>
            </a:r>
            <a:r>
              <a:rPr lang="sv-SE" sz="900" dirty="0">
                <a:solidFill>
                  <a:srgbClr val="7030A0"/>
                </a:solidFill>
              </a:rPr>
              <a:t>&lt;</a:t>
            </a:r>
            <a:r>
              <a:rPr lang="sv-SE" sz="900" dirty="0" err="1">
                <a:solidFill>
                  <a:srgbClr val="7030A0"/>
                </a:solidFill>
              </a:rPr>
              <a:t>move</a:t>
            </a:r>
            <a:r>
              <a:rPr lang="sv-SE" sz="900" dirty="0">
                <a:solidFill>
                  <a:srgbClr val="7030A0"/>
                </a:solidFill>
              </a:rPr>
              <a:t> </a:t>
            </a:r>
            <a:r>
              <a:rPr lang="sv-SE" sz="900">
                <a:solidFill>
                  <a:srgbClr val="7030A0"/>
                </a:solidFill>
              </a:rPr>
              <a:t>to </a:t>
            </a:r>
            <a:r>
              <a:rPr lang="sv-SE" sz="900" smtClean="0">
                <a:solidFill>
                  <a:srgbClr val="7030A0"/>
                </a:solidFill>
              </a:rPr>
              <a:t>10.1.7&gt;</a:t>
            </a:r>
            <a:endParaRPr lang="sv-SE" sz="900" strike="sngStrike" dirty="0">
              <a:solidFill>
                <a:srgbClr val="C00000"/>
              </a:solidFill>
            </a:endParaRPr>
          </a:p>
          <a:p>
            <a:r>
              <a:rPr lang="sv-SE" sz="1050" dirty="0"/>
              <a:t>10.3 </a:t>
            </a:r>
            <a:r>
              <a:rPr lang="sv-SE" sz="1050" dirty="0">
                <a:solidFill>
                  <a:srgbClr val="0070C0"/>
                </a:solidFill>
              </a:rPr>
              <a:t>SSU </a:t>
            </a:r>
            <a:r>
              <a:rPr lang="sv-SE" sz="1050" dirty="0"/>
              <a:t>via </a:t>
            </a:r>
            <a:r>
              <a:rPr lang="sv-SE" sz="1050" dirty="0" err="1"/>
              <a:t>local</a:t>
            </a:r>
            <a:r>
              <a:rPr lang="sv-SE" sz="1050" dirty="0"/>
              <a:t> interface </a:t>
            </a:r>
            <a:r>
              <a:rPr lang="sv-SE" sz="1050" dirty="0" smtClean="0"/>
              <a:t>(USB) or </a:t>
            </a:r>
            <a:r>
              <a:rPr lang="sv-SE" sz="1050" dirty="0"/>
              <a:t>IP-</a:t>
            </a:r>
            <a:r>
              <a:rPr lang="sv-SE" sz="1050" dirty="0" err="1"/>
              <a:t>based</a:t>
            </a:r>
            <a:r>
              <a:rPr lang="sv-SE" sz="1050" dirty="0"/>
              <a:t> </a:t>
            </a:r>
            <a:r>
              <a:rPr lang="sv-SE" sz="1050" dirty="0" smtClean="0"/>
              <a:t>interface (Internet)</a:t>
            </a:r>
            <a:endParaRPr lang="sv-SE" sz="1050" dirty="0"/>
          </a:p>
          <a:p>
            <a:r>
              <a:rPr lang="sv-SE" sz="1050" dirty="0">
                <a:solidFill>
                  <a:srgbClr val="0070C0"/>
                </a:solidFill>
              </a:rPr>
              <a:t>  10.3.1 </a:t>
            </a:r>
            <a:r>
              <a:rPr lang="sv-SE" sz="1050" dirty="0" err="1">
                <a:solidFill>
                  <a:srgbClr val="0070C0"/>
                </a:solidFill>
              </a:rPr>
              <a:t>local</a:t>
            </a:r>
            <a:r>
              <a:rPr lang="sv-SE" sz="1050" dirty="0">
                <a:solidFill>
                  <a:srgbClr val="0070C0"/>
                </a:solidFill>
              </a:rPr>
              <a:t>/USB </a:t>
            </a:r>
            <a:r>
              <a:rPr lang="sv-SE" sz="1050" dirty="0" smtClean="0">
                <a:solidFill>
                  <a:srgbClr val="0070C0"/>
                </a:solidFill>
              </a:rPr>
              <a:t>interface </a:t>
            </a:r>
            <a:r>
              <a:rPr lang="sv-SE" sz="1050" dirty="0" smtClean="0">
                <a:solidFill>
                  <a:srgbClr val="00B050"/>
                </a:solidFill>
              </a:rPr>
              <a:t>(option)</a:t>
            </a:r>
            <a:endParaRPr lang="sv-SE" sz="1050" dirty="0">
              <a:solidFill>
                <a:srgbClr val="00B050"/>
              </a:solidFill>
            </a:endParaRPr>
          </a:p>
          <a:p>
            <a:r>
              <a:rPr lang="sv-SE" sz="1050" dirty="0">
                <a:solidFill>
                  <a:srgbClr val="0070C0"/>
                </a:solidFill>
              </a:rPr>
              <a:t>  10.3.2 IP/Internet </a:t>
            </a:r>
            <a:r>
              <a:rPr lang="sv-SE" sz="1050" dirty="0" smtClean="0">
                <a:solidFill>
                  <a:srgbClr val="0070C0"/>
                </a:solidFill>
              </a:rPr>
              <a:t>interface </a:t>
            </a:r>
            <a:r>
              <a:rPr lang="sv-SE" sz="1050" dirty="0" smtClean="0">
                <a:solidFill>
                  <a:srgbClr val="00B050"/>
                </a:solidFill>
              </a:rPr>
              <a:t>(</a:t>
            </a:r>
            <a:r>
              <a:rPr lang="sv-SE" sz="1050" dirty="0" err="1" smtClean="0">
                <a:solidFill>
                  <a:srgbClr val="00B050"/>
                </a:solidFill>
              </a:rPr>
              <a:t>optional</a:t>
            </a:r>
            <a:r>
              <a:rPr lang="sv-SE" sz="1050" dirty="0" smtClean="0">
                <a:solidFill>
                  <a:srgbClr val="00B050"/>
                </a:solidFill>
              </a:rPr>
              <a:t>)</a:t>
            </a:r>
            <a:endParaRPr lang="sv-SE" sz="1050" dirty="0">
              <a:solidFill>
                <a:srgbClr val="00B050"/>
              </a:solidFill>
            </a:endParaRPr>
          </a:p>
          <a:p>
            <a:r>
              <a:rPr lang="sv-SE" sz="1050" dirty="0"/>
              <a:t>10.4 </a:t>
            </a:r>
            <a:r>
              <a:rPr lang="sv-SE" sz="1050" dirty="0" err="1"/>
              <a:t>Network</a:t>
            </a:r>
            <a:r>
              <a:rPr lang="sv-SE" sz="1050" dirty="0"/>
              <a:t> Management and </a:t>
            </a:r>
            <a:r>
              <a:rPr lang="sv-SE" sz="1050" dirty="0" err="1"/>
              <a:t>Provisioning</a:t>
            </a:r>
            <a:r>
              <a:rPr lang="sv-SE" sz="1050" dirty="0"/>
              <a:t> </a:t>
            </a:r>
            <a:r>
              <a:rPr lang="sv-SE" sz="900" dirty="0">
                <a:solidFill>
                  <a:srgbClr val="7030A0"/>
                </a:solidFill>
              </a:rPr>
              <a:t>(IPTV)</a:t>
            </a:r>
          </a:p>
          <a:p>
            <a:r>
              <a:rPr lang="sv-SE" sz="1050" dirty="0"/>
              <a:t>10.5 </a:t>
            </a:r>
            <a:r>
              <a:rPr lang="sv-SE" sz="1050" dirty="0">
                <a:solidFill>
                  <a:srgbClr val="0070C0"/>
                </a:solidFill>
              </a:rPr>
              <a:t>SSU via </a:t>
            </a:r>
            <a:r>
              <a:rPr lang="sv-SE" sz="1050" dirty="0"/>
              <a:t>broadcast </a:t>
            </a:r>
            <a:r>
              <a:rPr lang="sv-SE" sz="1050" dirty="0" err="1" smtClean="0"/>
              <a:t>channels</a:t>
            </a:r>
            <a:r>
              <a:rPr lang="sv-SE" sz="1050" dirty="0" smtClean="0"/>
              <a:t> </a:t>
            </a:r>
            <a:r>
              <a:rPr lang="sv-SE" sz="1050" dirty="0" smtClean="0">
                <a:solidFill>
                  <a:srgbClr val="00B050"/>
                </a:solidFill>
              </a:rPr>
              <a:t>(option)</a:t>
            </a:r>
            <a:endParaRPr lang="sv-SE" sz="1050" dirty="0">
              <a:solidFill>
                <a:srgbClr val="00B050"/>
              </a:solidFill>
            </a:endParaRPr>
          </a:p>
          <a:p>
            <a:r>
              <a:rPr lang="sv-SE" sz="1050" dirty="0">
                <a:solidFill>
                  <a:srgbClr val="0070C0"/>
                </a:solidFill>
              </a:rPr>
              <a:t>  10.5.1 General </a:t>
            </a:r>
            <a:r>
              <a:rPr lang="sv-SE" sz="1050" dirty="0" smtClean="0">
                <a:solidFill>
                  <a:srgbClr val="0070C0"/>
                </a:solidFill>
              </a:rPr>
              <a:t>broadcast</a:t>
            </a:r>
          </a:p>
          <a:p>
            <a:r>
              <a:rPr lang="sv-SE" sz="1050" dirty="0">
                <a:solidFill>
                  <a:srgbClr val="0070C0"/>
                </a:solidFill>
              </a:rPr>
              <a:t> </a:t>
            </a:r>
            <a:r>
              <a:rPr lang="sv-SE" sz="1050" dirty="0" smtClean="0">
                <a:solidFill>
                  <a:srgbClr val="0070C0"/>
                </a:solidFill>
              </a:rPr>
              <a:t> 10.5.2 OTA </a:t>
            </a:r>
            <a:r>
              <a:rPr lang="sv-SE" sz="1050" dirty="0" err="1" smtClean="0">
                <a:solidFill>
                  <a:srgbClr val="0070C0"/>
                </a:solidFill>
              </a:rPr>
              <a:t>notification</a:t>
            </a:r>
            <a:endParaRPr lang="sv-SE" sz="1050" dirty="0">
              <a:solidFill>
                <a:srgbClr val="0070C0"/>
              </a:solidFill>
            </a:endParaRPr>
          </a:p>
          <a:p>
            <a:r>
              <a:rPr lang="sv-SE" sz="1050" dirty="0" smtClean="0"/>
              <a:t>  10.5.</a:t>
            </a:r>
            <a:r>
              <a:rPr lang="sv-SE" sz="1050" dirty="0" smtClean="0">
                <a:solidFill>
                  <a:srgbClr val="0070C0"/>
                </a:solidFill>
              </a:rPr>
              <a:t>3</a:t>
            </a:r>
            <a:r>
              <a:rPr lang="sv-SE" sz="1050" dirty="0" smtClean="0"/>
              <a:t> </a:t>
            </a:r>
            <a:r>
              <a:rPr lang="sv-SE" sz="1050" dirty="0"/>
              <a:t>SSU </a:t>
            </a:r>
            <a:r>
              <a:rPr lang="sv-SE" sz="1050" dirty="0" err="1"/>
              <a:t>Signaling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.1 Simple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.2 UNT </a:t>
            </a:r>
            <a:r>
              <a:rPr lang="sv-SE" sz="1050" dirty="0" err="1"/>
              <a:t>Enhanced</a:t>
            </a:r>
            <a:r>
              <a:rPr lang="sv-SE" sz="1050" dirty="0"/>
              <a:t> </a:t>
            </a:r>
            <a:r>
              <a:rPr lang="sv-SE" sz="1050" dirty="0" err="1"/>
              <a:t>Profile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3</a:t>
            </a:r>
            <a:r>
              <a:rPr lang="sv-SE" sz="1050" dirty="0"/>
              <a:t>.3 </a:t>
            </a:r>
            <a:r>
              <a:rPr lang="sv-SE" sz="1050" dirty="0" err="1"/>
              <a:t>Locating</a:t>
            </a:r>
            <a:r>
              <a:rPr lang="sv-SE" sz="1050" dirty="0"/>
              <a:t> the </a:t>
            </a:r>
            <a:r>
              <a:rPr lang="sv-SE" sz="1050" dirty="0" err="1"/>
              <a:t>Appropriate</a:t>
            </a:r>
            <a:r>
              <a:rPr lang="sv-SE" sz="1050" dirty="0"/>
              <a:t> SSU</a:t>
            </a:r>
          </a:p>
          <a:p>
            <a:r>
              <a:rPr lang="sv-SE" sz="1050" dirty="0"/>
              <a:t>  10.5.</a:t>
            </a:r>
            <a:r>
              <a:rPr lang="sv-SE" sz="1050" dirty="0">
                <a:solidFill>
                  <a:srgbClr val="0070C0"/>
                </a:solidFill>
              </a:rPr>
              <a:t>4</a:t>
            </a:r>
            <a:r>
              <a:rPr lang="sv-SE" sz="1050" dirty="0"/>
              <a:t> </a:t>
            </a:r>
            <a:r>
              <a:rPr lang="sv-SE" sz="1050" dirty="0" err="1"/>
              <a:t>Update</a:t>
            </a:r>
            <a:r>
              <a:rPr lang="sv-SE" sz="1050" dirty="0"/>
              <a:t> </a:t>
            </a:r>
            <a:r>
              <a:rPr lang="sv-SE" sz="1050" dirty="0" err="1"/>
              <a:t>Notification</a:t>
            </a:r>
            <a:r>
              <a:rPr lang="sv-SE" sz="1050" dirty="0"/>
              <a:t> Table (UNT)</a:t>
            </a:r>
          </a:p>
          <a:p>
            <a:r>
              <a:rPr lang="sv-SE" sz="1050" dirty="0"/>
              <a:t>  10.5.</a:t>
            </a:r>
            <a:r>
              <a:rPr lang="sv-SE" sz="1050" dirty="0">
                <a:solidFill>
                  <a:srgbClr val="0070C0"/>
                </a:solidFill>
              </a:rPr>
              <a:t>5</a:t>
            </a:r>
            <a:r>
              <a:rPr lang="sv-SE" sz="1050" dirty="0"/>
              <a:t> Data </a:t>
            </a:r>
            <a:r>
              <a:rPr lang="sv-SE" sz="1050" dirty="0" err="1"/>
              <a:t>carriage</a:t>
            </a:r>
            <a:endParaRPr lang="sv-SE" sz="1050" dirty="0"/>
          </a:p>
          <a:p>
            <a:r>
              <a:rPr lang="sv-SE" sz="1050" dirty="0"/>
              <a:t>    10.5.</a:t>
            </a:r>
            <a:r>
              <a:rPr lang="sv-SE" sz="1050" dirty="0">
                <a:solidFill>
                  <a:srgbClr val="0070C0"/>
                </a:solidFill>
              </a:rPr>
              <a:t>5</a:t>
            </a:r>
            <a:r>
              <a:rPr lang="sv-SE" sz="1050" dirty="0"/>
              <a:t>.1 Minimum </a:t>
            </a:r>
            <a:r>
              <a:rPr lang="sv-SE" sz="1050" dirty="0" err="1"/>
              <a:t>bandwidth</a:t>
            </a:r>
            <a:r>
              <a:rPr lang="sv-SE" sz="1050" dirty="0"/>
              <a:t> for SSU over broadcast </a:t>
            </a:r>
            <a:r>
              <a:rPr lang="sv-SE" sz="1050" dirty="0" err="1"/>
              <a:t>channel</a:t>
            </a:r>
            <a:endParaRPr lang="sv-SE" sz="1050" dirty="0"/>
          </a:p>
          <a:p>
            <a:r>
              <a:rPr lang="sv-SE" sz="1050" dirty="0"/>
              <a:t>10.6 CIP-CAM software </a:t>
            </a:r>
            <a:r>
              <a:rPr lang="sv-SE" sz="1050" dirty="0" err="1"/>
              <a:t>updates</a:t>
            </a:r>
            <a:endParaRPr lang="sv-SE" sz="1050" dirty="0"/>
          </a:p>
        </p:txBody>
      </p:sp>
    </p:spTree>
    <p:extLst>
      <p:ext uri="{BB962C8B-B14F-4D97-AF65-F5344CB8AC3E}">
        <p14:creationId xmlns:p14="http://schemas.microsoft.com/office/powerpoint/2010/main" val="6605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SSU Alternatives wording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The </a:t>
            </a:r>
            <a:r>
              <a:rPr lang="en-US" sz="1600" b="1" dirty="0" err="1"/>
              <a:t>NorDig</a:t>
            </a:r>
            <a:r>
              <a:rPr lang="en-US" sz="1600" b="1" dirty="0"/>
              <a:t> IRD shall implement at least one of the following defined approaches for software update functionality: </a:t>
            </a:r>
            <a:endParaRPr lang="en-GB" sz="1600" b="1" dirty="0"/>
          </a:p>
          <a:p>
            <a:pPr marL="0" indent="0">
              <a:buNone/>
            </a:pPr>
            <a:r>
              <a:rPr lang="sv-SE" sz="1400" dirty="0"/>
              <a:t>Broadcast SSU download - Fully Automatic (auto search+download+install), see 10.2.1.1.</a:t>
            </a:r>
          </a:p>
          <a:p>
            <a:pPr marL="0" indent="0">
              <a:buNone/>
            </a:pPr>
            <a:r>
              <a:rPr lang="sv-SE" sz="1400" dirty="0"/>
              <a:t>Broadcast SSU download - Semi-Automatic (auto search+download &amp; manual install),  see 10.2.1.2.</a:t>
            </a:r>
          </a:p>
          <a:p>
            <a:pPr marL="0" indent="0">
              <a:buNone/>
            </a:pPr>
            <a:r>
              <a:rPr lang="sv-SE" sz="1400" dirty="0"/>
              <a:t>Broadcast SSU download - Automatic search, manual download + install, see 10.2.1.3.</a:t>
            </a:r>
          </a:p>
          <a:p>
            <a:pPr marL="0" indent="0">
              <a:buNone/>
            </a:pPr>
            <a:r>
              <a:rPr lang="sv-SE" sz="1400" dirty="0"/>
              <a:t>Broadcast SSU notifications – User messaging of update availability, see 10.2.1.5 </a:t>
            </a:r>
          </a:p>
          <a:p>
            <a:pPr marL="0" indent="0">
              <a:buNone/>
            </a:pPr>
            <a:endParaRPr lang="sv-SE" sz="16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1600" b="1" dirty="0"/>
              <a:t>The </a:t>
            </a:r>
            <a:r>
              <a:rPr lang="en-US" sz="1600" b="1" dirty="0" err="1"/>
              <a:t>NorDig</a:t>
            </a:r>
            <a:r>
              <a:rPr lang="en-US" sz="1600" b="1" dirty="0"/>
              <a:t> IRD may </a:t>
            </a:r>
            <a:r>
              <a:rPr lang="en-US" sz="1600" b="1"/>
              <a:t>aditionally </a:t>
            </a:r>
            <a:r>
              <a:rPr lang="en-US" sz="1600" b="1" dirty="0"/>
              <a:t>implement one or more of the following defined approaches for software update functionality: </a:t>
            </a:r>
            <a:endParaRPr lang="en-GB" sz="1600" b="1" dirty="0"/>
          </a:p>
          <a:p>
            <a:pPr marL="0" indent="0">
              <a:buNone/>
            </a:pPr>
            <a:r>
              <a:rPr lang="sv-SE" sz="1400" dirty="0"/>
              <a:t>Broadcast SSU download - Manual search+download+install, see 10.2.1.4.</a:t>
            </a:r>
          </a:p>
          <a:p>
            <a:pPr marL="0" indent="0">
              <a:buNone/>
            </a:pPr>
            <a:r>
              <a:rPr lang="sv-SE" sz="1400" dirty="0"/>
              <a:t>Internet SSU download - Fully Automatic (auto search+download+install), see 10.?.?.?.</a:t>
            </a:r>
          </a:p>
          <a:p>
            <a:pPr marL="0" indent="0">
              <a:buNone/>
            </a:pPr>
            <a:r>
              <a:rPr lang="sv-SE" sz="1400" dirty="0"/>
              <a:t>Internet SSU download - Manual search+download+install, see 10.?.?.?.</a:t>
            </a:r>
          </a:p>
          <a:p>
            <a:pPr marL="0" indent="0">
              <a:buNone/>
            </a:pPr>
            <a:r>
              <a:rPr lang="sv-SE" sz="1400" dirty="0"/>
              <a:t>Local SSU download – USB install, see 10.?.?.?.</a:t>
            </a:r>
          </a:p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endParaRPr lang="sv-SE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03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2641</Words>
  <Application>Microsoft Office PowerPoint</Application>
  <PresentationFormat>Bildspel på skärmen (4:3)</PresentationFormat>
  <Paragraphs>536</Paragraphs>
  <Slides>6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Update of NorDig SSU requirements – SSU chapters alt 1</vt:lpstr>
      <vt:lpstr>Update of NorDig SSU requirements – SSU chapters alt2</vt:lpstr>
      <vt:lpstr>Update of NorDig SSU requirements – SSU chapters alt3</vt:lpstr>
      <vt:lpstr>Update of NorDig SSU requirements – SSU chapters alt4</vt:lpstr>
      <vt:lpstr>Update of NorDig SSU requirements – SSU chapters alt5</vt:lpstr>
      <vt:lpstr>SSU Alternatives wording</vt:lpstr>
    </vt:vector>
  </TitlesOfParts>
  <Company>SRUK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NorDig SSU</dc:title>
  <dc:creator>Samsung</dc:creator>
  <cp:lastModifiedBy>Per Tullstedt 1726</cp:lastModifiedBy>
  <cp:revision>132</cp:revision>
  <dcterms:created xsi:type="dcterms:W3CDTF">2016-04-04T17:02:41Z</dcterms:created>
  <dcterms:modified xsi:type="dcterms:W3CDTF">2016-11-30T16:55:34Z</dcterms:modified>
</cp:coreProperties>
</file>