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5">
  <p:sldMasterIdLst>
    <p:sldMasterId id="2147483648" r:id="rId1"/>
  </p:sldMasterIdLst>
  <p:notesMasterIdLst>
    <p:notesMasterId r:id="rId15"/>
  </p:notesMasterIdLst>
  <p:handoutMasterIdLst>
    <p:handoutMasterId r:id="rId16"/>
  </p:handoutMasterIdLst>
  <p:sldIdLst>
    <p:sldId id="929" r:id="rId2"/>
    <p:sldId id="928" r:id="rId3"/>
    <p:sldId id="930" r:id="rId4"/>
    <p:sldId id="931" r:id="rId5"/>
    <p:sldId id="932" r:id="rId6"/>
    <p:sldId id="934" r:id="rId7"/>
    <p:sldId id="935" r:id="rId8"/>
    <p:sldId id="936" r:id="rId9"/>
    <p:sldId id="937" r:id="rId10"/>
    <p:sldId id="938" r:id="rId11"/>
    <p:sldId id="933" r:id="rId12"/>
    <p:sldId id="940" r:id="rId13"/>
    <p:sldId id="939" r:id="rId14"/>
  </p:sldIdLst>
  <p:sldSz cx="9144000" cy="6858000" type="screen4x3"/>
  <p:notesSz cx="6797675" cy="9872663"/>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3A5"/>
    <a:srgbClr val="5C0000"/>
    <a:srgbClr val="008000"/>
    <a:srgbClr val="FF5050"/>
    <a:srgbClr val="663300"/>
    <a:srgbClr val="D2ECB6"/>
    <a:srgbClr val="FFABAD"/>
    <a:srgbClr val="C6E6A2"/>
    <a:srgbClr val="FF7C80"/>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llanmörkt format 2 - Dekorfär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75" autoAdjust="0"/>
    <p:restoredTop sz="92234" autoAdjust="0"/>
  </p:normalViewPr>
  <p:slideViewPr>
    <p:cSldViewPr>
      <p:cViewPr varScale="1">
        <p:scale>
          <a:sx n="134" d="100"/>
          <a:sy n="134" d="100"/>
        </p:scale>
        <p:origin x="1032" y="126"/>
      </p:cViewPr>
      <p:guideLst>
        <p:guide orient="horz" pos="2160"/>
        <p:guide pos="2880"/>
      </p:guideLst>
    </p:cSldViewPr>
  </p:slideViewPr>
  <p:outlineViewPr>
    <p:cViewPr>
      <p:scale>
        <a:sx n="33" d="100"/>
        <a:sy n="33" d="100"/>
      </p:scale>
      <p:origin x="48" y="945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6" d="100"/>
          <a:sy n="66" d="100"/>
        </p:scale>
        <p:origin x="185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46400" cy="494186"/>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3315" name="Rectangle 3"/>
          <p:cNvSpPr>
            <a:spLocks noGrp="1" noChangeArrowheads="1"/>
          </p:cNvSpPr>
          <p:nvPr>
            <p:ph type="dt" sz="quarter" idx="1"/>
          </p:nvPr>
        </p:nvSpPr>
        <p:spPr bwMode="auto">
          <a:xfrm>
            <a:off x="3849688" y="0"/>
            <a:ext cx="2946400" cy="494186"/>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13316" name="Rectangle 4"/>
          <p:cNvSpPr>
            <a:spLocks noGrp="1" noChangeArrowheads="1"/>
          </p:cNvSpPr>
          <p:nvPr>
            <p:ph type="ftr" sz="quarter" idx="2"/>
          </p:nvPr>
        </p:nvSpPr>
        <p:spPr bwMode="auto">
          <a:xfrm>
            <a:off x="0" y="9376899"/>
            <a:ext cx="2946400" cy="494185"/>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3317" name="Rectangle 5"/>
          <p:cNvSpPr>
            <a:spLocks noGrp="1" noChangeArrowheads="1"/>
          </p:cNvSpPr>
          <p:nvPr>
            <p:ph type="sldNum" sz="quarter" idx="3"/>
          </p:nvPr>
        </p:nvSpPr>
        <p:spPr bwMode="auto">
          <a:xfrm>
            <a:off x="3849688" y="9376899"/>
            <a:ext cx="2946400" cy="494185"/>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EAA92433-1856-4F43-8A08-AD921B5655D2}" type="slidenum">
              <a:rPr lang="nb-NO"/>
              <a:pPr>
                <a:defRPr/>
              </a:pPr>
              <a:t>‹#›</a:t>
            </a:fld>
            <a:endParaRPr lang="nb-NO"/>
          </a:p>
        </p:txBody>
      </p:sp>
    </p:spTree>
    <p:extLst>
      <p:ext uri="{BB962C8B-B14F-4D97-AF65-F5344CB8AC3E}">
        <p14:creationId xmlns:p14="http://schemas.microsoft.com/office/powerpoint/2010/main" val="1532733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46400" cy="494186"/>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2291" name="Rectangle 3"/>
          <p:cNvSpPr>
            <a:spLocks noGrp="1" noChangeArrowheads="1"/>
          </p:cNvSpPr>
          <p:nvPr>
            <p:ph type="dt" idx="1"/>
          </p:nvPr>
        </p:nvSpPr>
        <p:spPr bwMode="auto">
          <a:xfrm>
            <a:off x="3849688" y="0"/>
            <a:ext cx="2946400" cy="494186"/>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6148" name="Rectangle 4"/>
          <p:cNvSpPr>
            <a:spLocks noGrp="1" noRot="1" noChangeAspect="1" noChangeArrowheads="1" noTextEdit="1"/>
          </p:cNvSpPr>
          <p:nvPr>
            <p:ph type="sldImg" idx="2"/>
          </p:nvPr>
        </p:nvSpPr>
        <p:spPr bwMode="auto">
          <a:xfrm>
            <a:off x="931863" y="739775"/>
            <a:ext cx="4937125" cy="3703638"/>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79450" y="4690818"/>
            <a:ext cx="5438775" cy="4441356"/>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12294" name="Rectangle 6"/>
          <p:cNvSpPr>
            <a:spLocks noGrp="1" noChangeArrowheads="1"/>
          </p:cNvSpPr>
          <p:nvPr>
            <p:ph type="ftr" sz="quarter" idx="4"/>
          </p:nvPr>
        </p:nvSpPr>
        <p:spPr bwMode="auto">
          <a:xfrm>
            <a:off x="0" y="9376899"/>
            <a:ext cx="2946400" cy="494185"/>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2295" name="Rectangle 7"/>
          <p:cNvSpPr>
            <a:spLocks noGrp="1" noChangeArrowheads="1"/>
          </p:cNvSpPr>
          <p:nvPr>
            <p:ph type="sldNum" sz="quarter" idx="5"/>
          </p:nvPr>
        </p:nvSpPr>
        <p:spPr bwMode="auto">
          <a:xfrm>
            <a:off x="3849688" y="9376899"/>
            <a:ext cx="2946400" cy="494185"/>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176FCF84-E18E-4863-AF2E-AF6CBF85D626}" type="slidenum">
              <a:rPr lang="nb-NO"/>
              <a:pPr>
                <a:defRPr/>
              </a:pPr>
              <a:t>‹#›</a:t>
            </a:fld>
            <a:endParaRPr lang="nb-NO"/>
          </a:p>
        </p:txBody>
      </p:sp>
    </p:spTree>
    <p:extLst>
      <p:ext uri="{BB962C8B-B14F-4D97-AF65-F5344CB8AC3E}">
        <p14:creationId xmlns:p14="http://schemas.microsoft.com/office/powerpoint/2010/main" val="26474957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303"/>
            <a:ext cx="9144000" cy="4811151"/>
          </a:xfrm>
          <a:prstGeom prst="rect">
            <a:avLst/>
          </a:prstGeom>
        </p:spPr>
      </p:pic>
      <p:pic>
        <p:nvPicPr>
          <p:cNvPr id="10" name="Picture 9"/>
          <p:cNvPicPr>
            <a:picLocks noChangeAspect="1"/>
          </p:cNvPicPr>
          <p:nvPr userDrawn="1"/>
        </p:nvPicPr>
        <p:blipFill>
          <a:blip r:embed="rId3"/>
          <a:stretch>
            <a:fillRect/>
          </a:stretch>
        </p:blipFill>
        <p:spPr>
          <a:xfrm>
            <a:off x="115489" y="106777"/>
            <a:ext cx="1140622" cy="1077588"/>
          </a:xfrm>
          <a:prstGeom prst="rect">
            <a:avLst/>
          </a:prstGeom>
        </p:spPr>
      </p:pic>
      <p:sp>
        <p:nvSpPr>
          <p:cNvPr id="2" name="Tittel 1"/>
          <p:cNvSpPr>
            <a:spLocks noGrp="1"/>
          </p:cNvSpPr>
          <p:nvPr>
            <p:ph type="ctrTitle"/>
          </p:nvPr>
        </p:nvSpPr>
        <p:spPr>
          <a:xfrm>
            <a:off x="685800" y="2130427"/>
            <a:ext cx="7772400" cy="1470025"/>
          </a:xfrm>
        </p:spPr>
        <p:txBody>
          <a:bodyPr/>
          <a:lstStyle>
            <a:lvl1pPr>
              <a:defRPr sz="3600">
                <a:latin typeface="Calibri" pitchFamily="34" charset="0"/>
              </a:defRPr>
            </a:lvl1pPr>
          </a:lstStyle>
          <a:p>
            <a:r>
              <a:rPr lang="nb-NO" dirty="0"/>
              <a:t>Klikk for å redigere tittelstil</a:t>
            </a:r>
          </a:p>
        </p:txBody>
      </p:sp>
      <p:sp>
        <p:nvSpPr>
          <p:cNvPr id="3" name="Undertittel 2"/>
          <p:cNvSpPr>
            <a:spLocks noGrp="1"/>
          </p:cNvSpPr>
          <p:nvPr>
            <p:ph type="subTitle" idx="1"/>
          </p:nvPr>
        </p:nvSpPr>
        <p:spPr>
          <a:xfrm>
            <a:off x="1371600" y="3886200"/>
            <a:ext cx="6400800" cy="1752600"/>
          </a:xfrm>
        </p:spPr>
        <p:txBody>
          <a:bodyPr/>
          <a:lstStyle>
            <a:lvl1pPr marL="0" indent="0" algn="ctr">
              <a:buNone/>
              <a:defRPr sz="240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b-NO"/>
              <a:t>Klikk for å redigere undertittelstil i malen</a:t>
            </a:r>
          </a:p>
        </p:txBody>
      </p:sp>
      <p:sp>
        <p:nvSpPr>
          <p:cNvPr id="4" name="Rectangle 4"/>
          <p:cNvSpPr>
            <a:spLocks noGrp="1" noChangeArrowheads="1"/>
          </p:cNvSpPr>
          <p:nvPr>
            <p:ph type="dt" sz="half" idx="10"/>
          </p:nvPr>
        </p:nvSpPr>
        <p:spPr>
          <a:xfrm>
            <a:off x="457200" y="6453337"/>
            <a:ext cx="2133600" cy="268139"/>
          </a:xfrm>
          <a:ln/>
        </p:spPr>
        <p:txBody>
          <a:bodyPr/>
          <a:lstStyle>
            <a:lvl1pPr>
              <a:defRPr sz="1000"/>
            </a:lvl1pPr>
          </a:lstStyle>
          <a:p>
            <a:pPr>
              <a:defRPr/>
            </a:pPr>
            <a:endParaRPr lang="nb-NO" dirty="0"/>
          </a:p>
        </p:txBody>
      </p:sp>
      <p:sp>
        <p:nvSpPr>
          <p:cNvPr id="5" name="Rectangle 5"/>
          <p:cNvSpPr>
            <a:spLocks noGrp="1" noChangeArrowheads="1"/>
          </p:cNvSpPr>
          <p:nvPr>
            <p:ph type="ftr" sz="quarter" idx="11"/>
          </p:nvPr>
        </p:nvSpPr>
        <p:spPr>
          <a:xfrm>
            <a:off x="3124200" y="6453337"/>
            <a:ext cx="2895600" cy="268139"/>
          </a:xfrm>
          <a:ln/>
        </p:spPr>
        <p:txBody>
          <a:bodyPr/>
          <a:lstStyle>
            <a:lvl1pPr>
              <a:defRPr sz="1000"/>
            </a:lvl1pPr>
          </a:lstStyle>
          <a:p>
            <a:pPr>
              <a:defRPr/>
            </a:pPr>
            <a:endParaRPr lang="nb-NO" dirty="0"/>
          </a:p>
        </p:txBody>
      </p:sp>
      <p:sp>
        <p:nvSpPr>
          <p:cNvPr id="6" name="Rectangle 6"/>
          <p:cNvSpPr>
            <a:spLocks noGrp="1" noChangeArrowheads="1"/>
          </p:cNvSpPr>
          <p:nvPr>
            <p:ph type="sldNum" sz="quarter" idx="12"/>
          </p:nvPr>
        </p:nvSpPr>
        <p:spPr>
          <a:xfrm>
            <a:off x="7956376" y="6453337"/>
            <a:ext cx="730424" cy="268139"/>
          </a:xfrm>
          <a:ln/>
        </p:spPr>
        <p:txBody>
          <a:bodyPr/>
          <a:lstStyle>
            <a:lvl1pPr>
              <a:defRPr sz="1000"/>
            </a:lvl1pPr>
          </a:lstStyle>
          <a:p>
            <a:pPr>
              <a:defRPr/>
            </a:pPr>
            <a:fld id="{8448E413-277E-44FD-9FFC-64B2CB6B3D44}" type="slidenum">
              <a:rPr lang="nb-NO" smtClean="0"/>
              <a:pPr>
                <a:defRPr/>
              </a:pPr>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78CAD0B0-430C-492C-B479-DA0B084581EF}" type="slidenum">
              <a:rPr lang="nb-NO"/>
              <a:pPr>
                <a:defRPr/>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40"/>
            <a:ext cx="2057400" cy="5851525"/>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457200" y="274640"/>
            <a:ext cx="6019800" cy="5851525"/>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59AF2481-7338-42A6-9766-AE6726C653D1}" type="slidenum">
              <a:rPr lang="nb-NO"/>
              <a:pPr>
                <a:defRPr/>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stretch>
            <a:fillRect/>
          </a:stretch>
        </p:blipFill>
        <p:spPr>
          <a:xfrm>
            <a:off x="0" y="5939"/>
            <a:ext cx="9144000" cy="801369"/>
          </a:xfrm>
          <a:prstGeom prst="rect">
            <a:avLst/>
          </a:prstGeom>
        </p:spPr>
      </p:pic>
      <p:pic>
        <p:nvPicPr>
          <p:cNvPr id="4" name="Picture 3"/>
          <p:cNvPicPr>
            <a:picLocks noChangeAspect="1"/>
          </p:cNvPicPr>
          <p:nvPr userDrawn="1"/>
        </p:nvPicPr>
        <p:blipFill>
          <a:blip r:embed="rId3"/>
          <a:stretch>
            <a:fillRect/>
          </a:stretch>
        </p:blipFill>
        <p:spPr>
          <a:xfrm>
            <a:off x="20596" y="14177"/>
            <a:ext cx="803150" cy="758765"/>
          </a:xfrm>
          <a:prstGeom prst="rect">
            <a:avLst/>
          </a:prstGeom>
        </p:spPr>
      </p:pic>
      <p:sp>
        <p:nvSpPr>
          <p:cNvPr id="3" name="Plassholder for innhold 2"/>
          <p:cNvSpPr>
            <a:spLocks noGrp="1"/>
          </p:cNvSpPr>
          <p:nvPr>
            <p:ph idx="1"/>
          </p:nvPr>
        </p:nvSpPr>
        <p:spPr>
          <a:xfrm>
            <a:off x="457200" y="961395"/>
            <a:ext cx="8229600" cy="5419933"/>
          </a:xfrm>
        </p:spPr>
        <p:txBody>
          <a:bodyPr/>
          <a:lstStyle>
            <a:lvl1pPr>
              <a:defRPr sz="2000">
                <a:latin typeface="Calibri" pitchFamily="34" charset="0"/>
              </a:defRPr>
            </a:lvl1pPr>
            <a:lvl2pPr>
              <a:defRPr sz="1800">
                <a:latin typeface="Calibri" pitchFamily="34" charset="0"/>
              </a:defRPr>
            </a:lvl2pPr>
            <a:lvl3pPr>
              <a:defRPr sz="1600">
                <a:latin typeface="Calibri" pitchFamily="34" charset="0"/>
              </a:defRPr>
            </a:lvl3pPr>
            <a:lvl4pPr>
              <a:defRPr sz="1400">
                <a:latin typeface="Calibri" pitchFamily="34" charset="0"/>
              </a:defRPr>
            </a:lvl4pPr>
            <a:lvl5pPr>
              <a:defRPr sz="1400">
                <a:latin typeface="Calibri" pitchFamily="34"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8" name="Tittel 1"/>
          <p:cNvSpPr>
            <a:spLocks noGrp="1"/>
          </p:cNvSpPr>
          <p:nvPr>
            <p:ph type="title"/>
          </p:nvPr>
        </p:nvSpPr>
        <p:spPr>
          <a:xfrm>
            <a:off x="971600" y="116632"/>
            <a:ext cx="7715200" cy="648072"/>
          </a:xfrm>
        </p:spPr>
        <p:txBody>
          <a:bodyPr/>
          <a:lstStyle>
            <a:lvl1pPr algn="l">
              <a:defRPr sz="2400"/>
            </a:lvl1pPr>
          </a:lstStyle>
          <a:p>
            <a:r>
              <a:rPr lang="nb-NO" dirty="0"/>
              <a:t>Klikk for å redigere tittelstil</a:t>
            </a:r>
          </a:p>
        </p:txBody>
      </p:sp>
      <p:sp>
        <p:nvSpPr>
          <p:cNvPr id="10" name="Platshållare för datum 9"/>
          <p:cNvSpPr>
            <a:spLocks noGrp="1"/>
          </p:cNvSpPr>
          <p:nvPr>
            <p:ph type="dt" sz="half" idx="10"/>
          </p:nvPr>
        </p:nvSpPr>
        <p:spPr>
          <a:xfrm>
            <a:off x="457200" y="6453337"/>
            <a:ext cx="2133600" cy="268139"/>
          </a:xfrm>
        </p:spPr>
        <p:txBody>
          <a:bodyPr/>
          <a:lstStyle>
            <a:lvl1pPr>
              <a:defRPr sz="1000"/>
            </a:lvl1pPr>
          </a:lstStyle>
          <a:p>
            <a:pPr>
              <a:defRPr/>
            </a:pPr>
            <a:endParaRPr lang="nb-NO"/>
          </a:p>
        </p:txBody>
      </p:sp>
      <p:sp>
        <p:nvSpPr>
          <p:cNvPr id="11" name="Platshållare för bildnummer 10"/>
          <p:cNvSpPr>
            <a:spLocks noGrp="1"/>
          </p:cNvSpPr>
          <p:nvPr>
            <p:ph type="sldNum" sz="quarter" idx="11"/>
          </p:nvPr>
        </p:nvSpPr>
        <p:spPr>
          <a:xfrm>
            <a:off x="6553200" y="6453337"/>
            <a:ext cx="2133600" cy="268139"/>
          </a:xfrm>
        </p:spPr>
        <p:txBody>
          <a:bodyPr/>
          <a:lstStyle>
            <a:lvl1pPr>
              <a:defRPr sz="1000"/>
            </a:lvl1pPr>
          </a:lstStyle>
          <a:p>
            <a:pPr>
              <a:defRPr/>
            </a:pPr>
            <a:fld id="{CD43E73F-939E-41C0-A51D-E14F15C47D94}" type="slidenum">
              <a:rPr lang="nb-NO" smtClean="0"/>
              <a:pPr>
                <a:defRPr/>
              </a:pPr>
              <a:t>‹#›</a:t>
            </a:fld>
            <a:endParaRPr lang="nb-NO" dirty="0"/>
          </a:p>
        </p:txBody>
      </p:sp>
      <p:sp>
        <p:nvSpPr>
          <p:cNvPr id="12" name="Platshållare för sidfot 11"/>
          <p:cNvSpPr>
            <a:spLocks noGrp="1"/>
          </p:cNvSpPr>
          <p:nvPr>
            <p:ph type="ftr" sz="quarter" idx="12"/>
          </p:nvPr>
        </p:nvSpPr>
        <p:spPr>
          <a:xfrm>
            <a:off x="3124200" y="6453337"/>
            <a:ext cx="2895600" cy="268139"/>
          </a:xfrm>
        </p:spPr>
        <p:txBody>
          <a:bodyPr/>
          <a:lstStyle>
            <a:lvl1pPr>
              <a:defRPr sz="1000"/>
            </a:lvl1pPr>
          </a:lstStyle>
          <a:p>
            <a:pPr>
              <a:defRPr/>
            </a:pPr>
            <a:r>
              <a:rPr lang="nb-NO"/>
              <a:t>NorDig/T 10 February 2007</a:t>
            </a:r>
          </a:p>
        </p:txBody>
      </p:sp>
      <p:cxnSp>
        <p:nvCxnSpPr>
          <p:cNvPr id="6" name="Straight Connector 5"/>
          <p:cNvCxnSpPr/>
          <p:nvPr userDrawn="1"/>
        </p:nvCxnSpPr>
        <p:spPr>
          <a:xfrm>
            <a:off x="0" y="798079"/>
            <a:ext cx="9144000" cy="9229"/>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ndelings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2"/>
            <a:ext cx="7772400" cy="1362075"/>
          </a:xfrm>
        </p:spPr>
        <p:txBody>
          <a:bodyPr anchor="t"/>
          <a:lstStyle>
            <a:lvl1pPr algn="l">
              <a:defRPr sz="4000" b="1" cap="all"/>
            </a:lvl1pPr>
          </a:lstStyle>
          <a:p>
            <a:r>
              <a:rPr lang="nb-NO"/>
              <a:t>Klikk for å redigere tittelstil</a:t>
            </a:r>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b-NO"/>
              <a:t>Klikk for å redigere tekststiler i malen</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F9C81274-710A-4E52-832F-F617AFE28077}" type="slidenum">
              <a:rPr lang="nb-NO"/>
              <a:pPr>
                <a:defRPr/>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AAC3097E-1200-41B3-8B38-8F142BFF3C8B}" type="slidenum">
              <a:rPr lang="nb-NO"/>
              <a:pPr>
                <a:defRPr/>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a:t>Klikk for å redigere tittelstil</a:t>
            </a:r>
          </a:p>
        </p:txBody>
      </p:sp>
      <p:sp>
        <p:nvSpPr>
          <p:cNvPr id="3" name="Plassholder f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Rectangle 4"/>
          <p:cNvSpPr>
            <a:spLocks noGrp="1" noChangeArrowheads="1"/>
          </p:cNvSpPr>
          <p:nvPr>
            <p:ph type="dt" sz="half" idx="10"/>
          </p:nvPr>
        </p:nvSpPr>
        <p:spPr>
          <a:ln/>
        </p:spPr>
        <p:txBody>
          <a:bodyPr/>
          <a:lstStyle>
            <a:lvl1pPr>
              <a:defRPr/>
            </a:lvl1pPr>
          </a:lstStyle>
          <a:p>
            <a:pPr>
              <a:defRPr/>
            </a:pPr>
            <a:endParaRPr lang="nb-NO"/>
          </a:p>
        </p:txBody>
      </p:sp>
      <p:sp>
        <p:nvSpPr>
          <p:cNvPr id="8"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9" name="Rectangle 6"/>
          <p:cNvSpPr>
            <a:spLocks noGrp="1" noChangeArrowheads="1"/>
          </p:cNvSpPr>
          <p:nvPr>
            <p:ph type="sldNum" sz="quarter" idx="12"/>
          </p:nvPr>
        </p:nvSpPr>
        <p:spPr>
          <a:ln/>
        </p:spPr>
        <p:txBody>
          <a:bodyPr/>
          <a:lstStyle>
            <a:lvl1pPr>
              <a:defRPr/>
            </a:lvl1pPr>
          </a:lstStyle>
          <a:p>
            <a:pPr>
              <a:defRPr/>
            </a:pPr>
            <a:fld id="{0FC02AB0-275D-437E-87DD-89525482DCD5}" type="slidenum">
              <a:rPr lang="nb-NO"/>
              <a:pPr>
                <a:defRPr/>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Rectangle 4"/>
          <p:cNvSpPr>
            <a:spLocks noGrp="1" noChangeArrowheads="1"/>
          </p:cNvSpPr>
          <p:nvPr>
            <p:ph type="dt" sz="half" idx="10"/>
          </p:nvPr>
        </p:nvSpPr>
        <p:spPr>
          <a:ln/>
        </p:spPr>
        <p:txBody>
          <a:bodyPr/>
          <a:lstStyle>
            <a:lvl1pPr>
              <a:defRPr/>
            </a:lvl1pPr>
          </a:lstStyle>
          <a:p>
            <a:pPr>
              <a:defRPr/>
            </a:pPr>
            <a:endParaRPr lang="nb-NO"/>
          </a:p>
        </p:txBody>
      </p:sp>
      <p:sp>
        <p:nvSpPr>
          <p:cNvPr id="4"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5" name="Rectangle 6"/>
          <p:cNvSpPr>
            <a:spLocks noGrp="1" noChangeArrowheads="1"/>
          </p:cNvSpPr>
          <p:nvPr>
            <p:ph type="sldNum" sz="quarter" idx="12"/>
          </p:nvPr>
        </p:nvSpPr>
        <p:spPr>
          <a:ln/>
        </p:spPr>
        <p:txBody>
          <a:bodyPr/>
          <a:lstStyle>
            <a:lvl1pPr>
              <a:defRPr/>
            </a:lvl1pPr>
          </a:lstStyle>
          <a:p>
            <a:pPr>
              <a:defRPr/>
            </a:pPr>
            <a:fld id="{34218792-7E2F-4AC3-9DE1-916B1386EB93}" type="slidenum">
              <a:rPr lang="nb-NO"/>
              <a:pPr>
                <a:defRPr/>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b-NO"/>
          </a:p>
        </p:txBody>
      </p:sp>
      <p:sp>
        <p:nvSpPr>
          <p:cNvPr id="3"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4" name="Rectangle 6"/>
          <p:cNvSpPr>
            <a:spLocks noGrp="1" noChangeArrowheads="1"/>
          </p:cNvSpPr>
          <p:nvPr>
            <p:ph type="sldNum" sz="quarter" idx="12"/>
          </p:nvPr>
        </p:nvSpPr>
        <p:spPr>
          <a:ln/>
        </p:spPr>
        <p:txBody>
          <a:bodyPr/>
          <a:lstStyle>
            <a:lvl1pPr>
              <a:defRPr/>
            </a:lvl1pPr>
          </a:lstStyle>
          <a:p>
            <a:pPr>
              <a:defRPr/>
            </a:pPr>
            <a:fld id="{8C45C692-F0EC-4778-BA56-1CC4A14A8441}" type="slidenum">
              <a:rPr lang="nb-NO"/>
              <a:pPr>
                <a:defRPr/>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1" y="273050"/>
            <a:ext cx="3008313" cy="1162050"/>
          </a:xfrm>
        </p:spPr>
        <p:txBody>
          <a:bodyPr anchor="b"/>
          <a:lstStyle>
            <a:lvl1pPr algn="l">
              <a:defRPr sz="2000" b="1"/>
            </a:lvl1pPr>
          </a:lstStyle>
          <a:p>
            <a:r>
              <a:rPr lang="nb-NO"/>
              <a:t>Klikk for å redigere tittelstil</a:t>
            </a:r>
          </a:p>
        </p:txBody>
      </p:sp>
      <p:sp>
        <p:nvSpPr>
          <p:cNvPr id="3" name="Plassholder for innhold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98AA4AFA-28A4-452C-AC20-BFEC41F33A5A}" type="slidenum">
              <a:rPr lang="nb-NO"/>
              <a:pPr>
                <a:defRPr/>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800600"/>
            <a:ext cx="5486400" cy="566738"/>
          </a:xfrm>
        </p:spPr>
        <p:txBody>
          <a:bodyPr anchor="b"/>
          <a:lstStyle>
            <a:lvl1pPr algn="l">
              <a:defRPr sz="2000" b="1"/>
            </a:lvl1pPr>
          </a:lstStyle>
          <a:p>
            <a:r>
              <a:rPr lang="nb-NO"/>
              <a:t>Klikk for å redigere tittelstil</a:t>
            </a:r>
          </a:p>
        </p:txBody>
      </p:sp>
      <p:sp>
        <p:nvSpPr>
          <p:cNvPr id="3" name="Plassholder for bil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b-NO" noProof="0"/>
          </a:p>
        </p:txBody>
      </p:sp>
      <p:sp>
        <p:nvSpPr>
          <p:cNvPr id="4" name="Plassholder f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E462513B-5372-41FB-A4C6-100EAA37D4B2}" type="slidenum">
              <a:rPr lang="nb-NO"/>
              <a:pPr>
                <a:defRPr/>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b-NO"/>
              <a:t>Klikk for å redigere tittelstil</a:t>
            </a:r>
          </a:p>
        </p:txBody>
      </p:sp>
      <p:sp>
        <p:nvSpPr>
          <p:cNvPr id="1027" name="Rectangle 3"/>
          <p:cNvSpPr>
            <a:spLocks noGrp="1" noChangeArrowheads="1"/>
          </p:cNvSpPr>
          <p:nvPr>
            <p:ph type="body" idx="1"/>
          </p:nvPr>
        </p:nvSpPr>
        <p:spPr bwMode="auto">
          <a:xfrm>
            <a:off x="457200" y="1600202"/>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nb-NO"/>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r>
              <a:rPr lang="nb-NO"/>
              <a:t>NorDig/T 10 February 2007</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CD43E73F-939E-41C0-A51D-E14F15C47D94}" type="slidenum">
              <a:rPr lang="nb-NO"/>
              <a:pPr>
                <a:defRPr/>
              </a:pPr>
              <a:t>‹#›</a:t>
            </a:fld>
            <a:endParaRPr lang="nb-N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mot.kielikone.fi/mot/eduskuntasanasto/netmot?Opt=256&amp;ListWord=Member+of+Parliament&amp;SearchWord=kyselytunti&amp;dic=1&amp;page=results&amp;UI=fied" TargetMode="External"/><Relationship Id="rId2" Type="http://schemas.openxmlformats.org/officeDocument/2006/relationships/hyperlink" Target="https://mot.kielikone.fi/mot/eduskuntasanasto/netmot?Opt=256&amp;ListWord=plenary+session&amp;SearchWord=kyselytunti&amp;dic=1&amp;page=results&amp;UI=fied" TargetMode="External"/><Relationship Id="rId1" Type="http://schemas.openxmlformats.org/officeDocument/2006/relationships/slideLayout" Target="../slideLayouts/slideLayout2.xml"/><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err="1"/>
              <a:t>NorDig</a:t>
            </a:r>
            <a:r>
              <a:rPr lang="en-GB" dirty="0"/>
              <a:t> Accessibility</a:t>
            </a:r>
          </a:p>
        </p:txBody>
      </p:sp>
      <p:sp>
        <p:nvSpPr>
          <p:cNvPr id="3" name="Subtitle 2"/>
          <p:cNvSpPr>
            <a:spLocks noGrp="1"/>
          </p:cNvSpPr>
          <p:nvPr>
            <p:ph type="subTitle" idx="1"/>
          </p:nvPr>
        </p:nvSpPr>
        <p:spPr/>
        <p:txBody>
          <a:bodyPr/>
          <a:lstStyle/>
          <a:p>
            <a:r>
              <a:rPr lang="en-GB" dirty="0" err="1"/>
              <a:t>NorDig</a:t>
            </a:r>
            <a:r>
              <a:rPr lang="en-GB" dirty="0"/>
              <a:t> Accessibility group</a:t>
            </a:r>
          </a:p>
        </p:txBody>
      </p:sp>
      <p:sp>
        <p:nvSpPr>
          <p:cNvPr id="4" name="Slide Number Placeholder 3"/>
          <p:cNvSpPr>
            <a:spLocks noGrp="1"/>
          </p:cNvSpPr>
          <p:nvPr>
            <p:ph type="sldNum" sz="quarter" idx="12"/>
          </p:nvPr>
        </p:nvSpPr>
        <p:spPr/>
        <p:txBody>
          <a:bodyPr/>
          <a:lstStyle/>
          <a:p>
            <a:pPr>
              <a:defRPr/>
            </a:pPr>
            <a:fld id="{8448E413-277E-44FD-9FFC-64B2CB6B3D44}" type="slidenum">
              <a:rPr lang="nb-NO" smtClean="0"/>
              <a:pPr>
                <a:defRPr/>
              </a:pPr>
              <a:t>1</a:t>
            </a:fld>
            <a:endParaRPr lang="nb-NO"/>
          </a:p>
        </p:txBody>
      </p:sp>
    </p:spTree>
    <p:extLst>
      <p:ext uri="{BB962C8B-B14F-4D97-AF65-F5344CB8AC3E}">
        <p14:creationId xmlns:p14="http://schemas.microsoft.com/office/powerpoint/2010/main" val="24633060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Common Questions</a:t>
            </a:r>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10</a:t>
            </a:fld>
            <a:endParaRPr lang="nb-NO" dirty="0"/>
          </a:p>
        </p:txBody>
      </p:sp>
      <p:sp>
        <p:nvSpPr>
          <p:cNvPr id="6" name="Content Placeholder 1"/>
          <p:cNvSpPr txBox="1">
            <a:spLocks/>
          </p:cNvSpPr>
          <p:nvPr/>
        </p:nvSpPr>
        <p:spPr bwMode="auto">
          <a:xfrm>
            <a:off x="251520" y="982020"/>
            <a:ext cx="8229600" cy="6467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Char char="–"/>
              <a:defRPr sz="1800">
                <a:solidFill>
                  <a:schemeClr val="tx1"/>
                </a:solidFill>
                <a:latin typeface="Calibri" pitchFamily="34" charset="0"/>
              </a:defRPr>
            </a:lvl2pPr>
            <a:lvl3pPr marL="1143000" indent="-228600" algn="l" rtl="0" eaLnBrk="0" fontAlgn="base" hangingPunct="0">
              <a:spcBef>
                <a:spcPct val="20000"/>
              </a:spcBef>
              <a:spcAft>
                <a:spcPct val="0"/>
              </a:spcAft>
              <a:buChar char="•"/>
              <a:defRPr sz="1600">
                <a:solidFill>
                  <a:schemeClr val="tx1"/>
                </a:solidFill>
                <a:latin typeface="Calibri" pitchFamily="34" charset="0"/>
              </a:defRPr>
            </a:lvl3pPr>
            <a:lvl4pPr marL="1600200" indent="-228600" algn="l" rtl="0" eaLnBrk="0" fontAlgn="base" hangingPunct="0">
              <a:spcBef>
                <a:spcPct val="20000"/>
              </a:spcBef>
              <a:spcAft>
                <a:spcPct val="0"/>
              </a:spcAft>
              <a:buChar char="–"/>
              <a:defRPr sz="1400">
                <a:solidFill>
                  <a:schemeClr val="tx1"/>
                </a:solidFill>
                <a:latin typeface="Calibri" pitchFamily="34" charset="0"/>
              </a:defRPr>
            </a:lvl4pPr>
            <a:lvl5pPr marL="2057400" indent="-228600" algn="l" rtl="0" eaLnBrk="0" fontAlgn="base" hangingPunct="0">
              <a:spcBef>
                <a:spcPct val="20000"/>
              </a:spcBef>
              <a:spcAft>
                <a:spcPct val="0"/>
              </a:spcAft>
              <a:buChar char="»"/>
              <a:defRPr sz="1400">
                <a:solidFill>
                  <a:schemeClr val="tx1"/>
                </a:solidFill>
                <a:latin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GB" kern="0" dirty="0"/>
              <a:t>Overall across the </a:t>
            </a:r>
            <a:r>
              <a:rPr lang="en-GB" kern="0" dirty="0" err="1"/>
              <a:t>NorDig</a:t>
            </a:r>
            <a:r>
              <a:rPr lang="en-GB" kern="0" dirty="0"/>
              <a:t> region is ……</a:t>
            </a:r>
          </a:p>
          <a:p>
            <a:pPr marL="0" indent="0">
              <a:buNone/>
            </a:pPr>
            <a:endParaRPr lang="en-GB" kern="0" dirty="0"/>
          </a:p>
          <a:p>
            <a:pPr marL="0" indent="0">
              <a:buNone/>
            </a:pPr>
            <a:endParaRPr lang="en-GB" kern="0" dirty="0"/>
          </a:p>
        </p:txBody>
      </p:sp>
      <p:graphicFrame>
        <p:nvGraphicFramePr>
          <p:cNvPr id="7" name="Plassholder for innhold 6"/>
          <p:cNvGraphicFramePr>
            <a:graphicFrameLocks noGrp="1"/>
          </p:cNvGraphicFramePr>
          <p:nvPr>
            <p:ph idx="1"/>
            <p:extLst>
              <p:ext uri="{D42A27DB-BD31-4B8C-83A1-F6EECF244321}">
                <p14:modId xmlns:p14="http://schemas.microsoft.com/office/powerpoint/2010/main" val="2224938430"/>
              </p:ext>
            </p:extLst>
          </p:nvPr>
        </p:nvGraphicFramePr>
        <p:xfrm>
          <a:off x="35493" y="1340769"/>
          <a:ext cx="9073010" cy="5112568"/>
        </p:xfrm>
        <a:graphic>
          <a:graphicData uri="http://schemas.openxmlformats.org/drawingml/2006/table">
            <a:tbl>
              <a:tblPr firstRow="1" firstCol="1" bandRow="1">
                <a:tableStyleId>{5C22544A-7EE6-4342-B048-85BDC9FD1C3A}</a:tableStyleId>
              </a:tblPr>
              <a:tblGrid>
                <a:gridCol w="1389395">
                  <a:extLst>
                    <a:ext uri="{9D8B030D-6E8A-4147-A177-3AD203B41FA5}">
                      <a16:colId xmlns="" xmlns:a16="http://schemas.microsoft.com/office/drawing/2014/main" val="20000"/>
                    </a:ext>
                  </a:extLst>
                </a:gridCol>
                <a:gridCol w="916893">
                  <a:extLst>
                    <a:ext uri="{9D8B030D-6E8A-4147-A177-3AD203B41FA5}">
                      <a16:colId xmlns="" xmlns:a16="http://schemas.microsoft.com/office/drawing/2014/main" val="20001"/>
                    </a:ext>
                  </a:extLst>
                </a:gridCol>
                <a:gridCol w="948573">
                  <a:extLst>
                    <a:ext uri="{9D8B030D-6E8A-4147-A177-3AD203B41FA5}">
                      <a16:colId xmlns="" xmlns:a16="http://schemas.microsoft.com/office/drawing/2014/main" val="20002"/>
                    </a:ext>
                  </a:extLst>
                </a:gridCol>
                <a:gridCol w="1833788">
                  <a:extLst>
                    <a:ext uri="{9D8B030D-6E8A-4147-A177-3AD203B41FA5}">
                      <a16:colId xmlns="" xmlns:a16="http://schemas.microsoft.com/office/drawing/2014/main" val="20003"/>
                    </a:ext>
                  </a:extLst>
                </a:gridCol>
                <a:gridCol w="1454537">
                  <a:extLst>
                    <a:ext uri="{9D8B030D-6E8A-4147-A177-3AD203B41FA5}">
                      <a16:colId xmlns="" xmlns:a16="http://schemas.microsoft.com/office/drawing/2014/main" val="20004"/>
                    </a:ext>
                  </a:extLst>
                </a:gridCol>
                <a:gridCol w="1833788">
                  <a:extLst>
                    <a:ext uri="{9D8B030D-6E8A-4147-A177-3AD203B41FA5}">
                      <a16:colId xmlns="" xmlns:a16="http://schemas.microsoft.com/office/drawing/2014/main" val="20005"/>
                    </a:ext>
                  </a:extLst>
                </a:gridCol>
                <a:gridCol w="696036">
                  <a:extLst>
                    <a:ext uri="{9D8B030D-6E8A-4147-A177-3AD203B41FA5}">
                      <a16:colId xmlns="" xmlns:a16="http://schemas.microsoft.com/office/drawing/2014/main" val="20006"/>
                    </a:ext>
                  </a:extLst>
                </a:gridCol>
              </a:tblGrid>
              <a:tr h="273890">
                <a:tc>
                  <a:txBody>
                    <a:bodyPr/>
                    <a:lstStyle/>
                    <a:p>
                      <a:pPr>
                        <a:spcAft>
                          <a:spcPts val="300"/>
                        </a:spcAft>
                        <a:tabLst>
                          <a:tab pos="4133215" algn="l"/>
                        </a:tabLst>
                      </a:pPr>
                      <a:r>
                        <a:rPr lang="en-US" sz="600" dirty="0">
                          <a:solidFill>
                            <a:schemeClr val="tx1"/>
                          </a:solidFill>
                          <a:effectLst/>
                        </a:rPr>
                        <a:t>Section E:  Common questions</a:t>
                      </a:r>
                      <a:endParaRPr lang="nb-NO" sz="700" dirty="0">
                        <a:solidFill>
                          <a:schemeClr val="tx1"/>
                        </a:solidFill>
                        <a:effectLst/>
                        <a:latin typeface="Consolas" panose="020B0609020204030204" pitchFamily="49"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dirty="0">
                          <a:solidFill>
                            <a:schemeClr val="tx1"/>
                          </a:solidFill>
                          <a:effectLst/>
                        </a:rPr>
                        <a:t>TV4 Sweden</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dirty="0">
                          <a:solidFill>
                            <a:schemeClr val="tx1"/>
                          </a:solidFill>
                          <a:effectLst/>
                        </a:rPr>
                        <a:t>SVT Sweden</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dirty="0">
                          <a:solidFill>
                            <a:schemeClr val="tx1"/>
                          </a:solidFill>
                          <a:effectLst/>
                        </a:rPr>
                        <a:t>NRK Norway</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dirty="0">
                          <a:solidFill>
                            <a:schemeClr val="tx1"/>
                          </a:solidFill>
                          <a:effectLst/>
                        </a:rPr>
                        <a:t>TV2 Denmark</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dirty="0">
                          <a:solidFill>
                            <a:schemeClr val="tx1"/>
                          </a:solidFill>
                          <a:effectLst/>
                        </a:rPr>
                        <a:t>YLE Finland</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dirty="0">
                          <a:solidFill>
                            <a:schemeClr val="tx1"/>
                          </a:solidFill>
                          <a:effectLst/>
                        </a:rPr>
                        <a:t>MTV Finland</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extLst>
                  <a:ext uri="{0D108BD9-81ED-4DB2-BD59-A6C34878D82A}">
                    <a16:rowId xmlns="" xmlns:a16="http://schemas.microsoft.com/office/drawing/2014/main" val="10000"/>
                  </a:ext>
                </a:extLst>
              </a:tr>
              <a:tr h="597923">
                <a:tc>
                  <a:txBody>
                    <a:bodyPr/>
                    <a:lstStyle/>
                    <a:p>
                      <a:pPr>
                        <a:lnSpc>
                          <a:spcPct val="107000"/>
                        </a:lnSpc>
                        <a:spcAft>
                          <a:spcPts val="300"/>
                        </a:spcAft>
                      </a:pPr>
                      <a:r>
                        <a:rPr lang="da-DK" sz="700" dirty="0">
                          <a:solidFill>
                            <a:schemeClr val="tx1"/>
                          </a:solidFill>
                          <a:effectLst/>
                        </a:rPr>
                        <a:t>Describe if you have program events targeting  other types of accessibility services </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dirty="0">
                          <a:effectLst/>
                        </a:rPr>
                        <a:t>10%</a:t>
                      </a:r>
                      <a:endParaRPr lang="nb-NO"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a:effectLst/>
                        </a:rPr>
                        <a:t>News in simplified language.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a:effectLst/>
                        </a:rPr>
                        <a:t>We are looking into the posibility of distributing separate audio with pure speach for audibility.</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en-GB" sz="700" dirty="0">
                          <a:effectLst/>
                        </a:rPr>
                        <a:t>none</a:t>
                      </a:r>
                      <a:endParaRPr lang="nb-NO"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en-GB" sz="700" dirty="0">
                          <a:effectLst/>
                        </a:rPr>
                        <a:t>Daily news in plain language.</a:t>
                      </a:r>
                      <a:endParaRPr lang="nb-NO"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a:effectLst/>
                        </a:rPr>
                        <a:t>No</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extLst>
                  <a:ext uri="{0D108BD9-81ED-4DB2-BD59-A6C34878D82A}">
                    <a16:rowId xmlns="" xmlns:a16="http://schemas.microsoft.com/office/drawing/2014/main" val="10001"/>
                  </a:ext>
                </a:extLst>
              </a:tr>
              <a:tr h="1251068">
                <a:tc>
                  <a:txBody>
                    <a:bodyPr/>
                    <a:lstStyle/>
                    <a:p>
                      <a:pPr>
                        <a:lnSpc>
                          <a:spcPct val="107000"/>
                        </a:lnSpc>
                        <a:spcAft>
                          <a:spcPts val="300"/>
                        </a:spcAft>
                      </a:pPr>
                      <a:r>
                        <a:rPr lang="da-DK" sz="700" dirty="0">
                          <a:solidFill>
                            <a:schemeClr val="tx1"/>
                          </a:solidFill>
                          <a:effectLst/>
                        </a:rPr>
                        <a:t>Multiple accessibility services:</a:t>
                      </a:r>
                      <a:endParaRPr lang="nb-NO" sz="700" dirty="0">
                        <a:solidFill>
                          <a:schemeClr val="tx1"/>
                        </a:solidFill>
                        <a:effectLst/>
                      </a:endParaRPr>
                    </a:p>
                    <a:p>
                      <a:pPr>
                        <a:lnSpc>
                          <a:spcPct val="107000"/>
                        </a:lnSpc>
                        <a:spcAft>
                          <a:spcPts val="300"/>
                        </a:spcAft>
                      </a:pPr>
                      <a:r>
                        <a:rPr lang="da-DK" sz="700" dirty="0">
                          <a:solidFill>
                            <a:schemeClr val="tx1"/>
                          </a:solidFill>
                          <a:effectLst/>
                        </a:rPr>
                        <a:t>Do you have more than one accessibility service at the same time? please write which services</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a:effectLst/>
                        </a:rPr>
                        <a:t>2%</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a:effectLst/>
                        </a:rPr>
                        <a:t>Yes, all of them could be part of one event.</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a:effectLst/>
                        </a:rPr>
                        <a:t>Some of our programs have subtitling, Sign language, Spoken subtitles and Audio description. </a:t>
                      </a:r>
                      <a:endParaRPr lang="nb-NO" sz="700">
                        <a:effectLst/>
                      </a:endParaRPr>
                    </a:p>
                    <a:p>
                      <a:pPr>
                        <a:lnSpc>
                          <a:spcPct val="107000"/>
                        </a:lnSpc>
                        <a:spcAft>
                          <a:spcPts val="300"/>
                        </a:spcAft>
                      </a:pPr>
                      <a:r>
                        <a:rPr lang="da-DK" sz="700">
                          <a:effectLst/>
                        </a:rPr>
                        <a:t>Most of these services can only be used separatly.  </a:t>
                      </a:r>
                      <a:endParaRPr lang="nb-NO" sz="700">
                        <a:effectLst/>
                      </a:endParaRPr>
                    </a:p>
                    <a:p>
                      <a:pPr>
                        <a:lnSpc>
                          <a:spcPct val="107000"/>
                        </a:lnSpc>
                        <a:spcAft>
                          <a:spcPts val="300"/>
                        </a:spcAft>
                      </a:pPr>
                      <a:r>
                        <a:rPr lang="da-DK" sz="700">
                          <a:effectLst/>
                        </a:rPr>
                        <a:t>For the time beeing it is not posible to look at the sign language version and hear the AD at the same time.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en-GB" sz="700">
                          <a:effectLst/>
                        </a:rPr>
                        <a:t>none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a:effectLst/>
                        </a:rPr>
                        <a:t>Yes, Subtitling &amp;  Spoken subtitles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a:effectLst/>
                        </a:rPr>
                        <a:t>No</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extLst>
                  <a:ext uri="{0D108BD9-81ED-4DB2-BD59-A6C34878D82A}">
                    <a16:rowId xmlns="" xmlns:a16="http://schemas.microsoft.com/office/drawing/2014/main" val="10002"/>
                  </a:ext>
                </a:extLst>
              </a:tr>
              <a:tr h="1208403">
                <a:tc>
                  <a:txBody>
                    <a:bodyPr/>
                    <a:lstStyle/>
                    <a:p>
                      <a:pPr marL="342900" lvl="0" indent="-342900">
                        <a:spcAft>
                          <a:spcPts val="300"/>
                        </a:spcAft>
                        <a:buFont typeface="Calibri" panose="020F0502020204030204" pitchFamily="34" charset="0"/>
                        <a:buChar char="-"/>
                      </a:pPr>
                      <a:r>
                        <a:rPr lang="da-DK" sz="700" kern="50" dirty="0">
                          <a:solidFill>
                            <a:schemeClr val="tx1"/>
                          </a:solidFill>
                          <a:effectLst/>
                        </a:rPr>
                        <a:t>Do you today produce content for increased speech intelligibility? Possibility for ”dialog enhancement” in the form of Clean audio or other type?</a:t>
                      </a:r>
                      <a:endParaRPr lang="nb-NO" sz="700" kern="5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45183" marR="45183" marT="23847" marB="23847"/>
                </a:tc>
                <a:tc>
                  <a:txBody>
                    <a:bodyPr/>
                    <a:lstStyle/>
                    <a:p>
                      <a:pPr>
                        <a:lnSpc>
                          <a:spcPct val="107000"/>
                        </a:lnSpc>
                        <a:spcAft>
                          <a:spcPts val="300"/>
                        </a:spcAft>
                      </a:pPr>
                      <a:r>
                        <a:rPr lang="da-DK" sz="700">
                          <a:effectLst/>
                        </a:rPr>
                        <a:t>Dedicated Access services portal</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a:effectLst/>
                        </a:rPr>
                        <a:t>No</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a:effectLst/>
                        </a:rPr>
                        <a:t>No.</a:t>
                      </a:r>
                      <a:endParaRPr lang="nb-NO" sz="700">
                        <a:effectLst/>
                      </a:endParaRPr>
                    </a:p>
                    <a:p>
                      <a:pPr>
                        <a:lnSpc>
                          <a:spcPct val="107000"/>
                        </a:lnSpc>
                        <a:spcAft>
                          <a:spcPts val="300"/>
                        </a:spcAft>
                      </a:pPr>
                      <a:r>
                        <a:rPr lang="da-DK" sz="700">
                          <a:effectLst/>
                        </a:rPr>
                        <a:t>We plan to do this with a small number of our programs in the future.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en-GB" sz="700">
                          <a:effectLst/>
                        </a:rPr>
                        <a:t>no</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en-GB" sz="700">
                          <a:effectLst/>
                        </a:rPr>
                        <a:t>Yes, we have “Plain lanquage news”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a:effectLst/>
                        </a:rPr>
                        <a:t>No</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extLst>
                  <a:ext uri="{0D108BD9-81ED-4DB2-BD59-A6C34878D82A}">
                    <a16:rowId xmlns="" xmlns:a16="http://schemas.microsoft.com/office/drawing/2014/main" val="10003"/>
                  </a:ext>
                </a:extLst>
              </a:tr>
              <a:tr h="643606">
                <a:tc>
                  <a:txBody>
                    <a:bodyPr/>
                    <a:lstStyle/>
                    <a:p>
                      <a:pPr marL="342900" lvl="0" indent="-342900">
                        <a:spcAft>
                          <a:spcPts val="300"/>
                        </a:spcAft>
                        <a:buFont typeface="Calibri" panose="020F0502020204030204" pitchFamily="34" charset="0"/>
                        <a:buChar char="-"/>
                      </a:pPr>
                      <a:r>
                        <a:rPr lang="da-DK" sz="700" kern="50" dirty="0">
                          <a:solidFill>
                            <a:schemeClr val="tx1"/>
                          </a:solidFill>
                          <a:effectLst/>
                        </a:rPr>
                        <a:t>How are translated subtitles transmitted on Live broadcast?</a:t>
                      </a:r>
                      <a:endParaRPr lang="nb-NO" sz="700" kern="5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45183" marR="45183" marT="23847" marB="23847"/>
                </a:tc>
                <a:tc>
                  <a:txBody>
                    <a:bodyPr/>
                    <a:lstStyle/>
                    <a:p>
                      <a:pPr>
                        <a:lnSpc>
                          <a:spcPct val="107000"/>
                        </a:lnSpc>
                        <a:spcAft>
                          <a:spcPts val="300"/>
                        </a:spcAft>
                      </a:pPr>
                      <a:r>
                        <a:rPr lang="da-DK" sz="700">
                          <a:effectLst/>
                        </a:rPr>
                        <a:t>Croma key overlay of the signer fully original picture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a:effectLst/>
                        </a:rPr>
                        <a:t>Burnt in</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a:effectLst/>
                        </a:rPr>
                        <a:t>DVB text.</a:t>
                      </a:r>
                      <a:endParaRPr lang="nb-NO" sz="700">
                        <a:effectLst/>
                      </a:endParaRPr>
                    </a:p>
                    <a:p>
                      <a:pPr>
                        <a:lnSpc>
                          <a:spcPct val="107000"/>
                        </a:lnSpc>
                        <a:spcAft>
                          <a:spcPts val="300"/>
                        </a:spcAft>
                      </a:pPr>
                      <a:r>
                        <a:rPr lang="da-DK" sz="700">
                          <a:effectLst/>
                        </a:rPr>
                        <a:t> </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en-GB" sz="700">
                          <a:effectLst/>
                        </a:rPr>
                        <a:t>Burned in</a:t>
                      </a:r>
                      <a:endParaRPr lang="nb-NO" sz="700">
                        <a:effectLst/>
                      </a:endParaRPr>
                    </a:p>
                    <a:p>
                      <a:pPr>
                        <a:lnSpc>
                          <a:spcPct val="107000"/>
                        </a:lnSpc>
                        <a:spcAft>
                          <a:spcPts val="300"/>
                        </a:spcAft>
                      </a:pPr>
                      <a:r>
                        <a:rPr lang="en-GB" sz="700">
                          <a:effectLst/>
                        </a:rPr>
                        <a:t>DVB subtitle stopped some years ago, no distributors wanted DVB</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en-GB" sz="700">
                          <a:effectLst/>
                        </a:rPr>
                        <a:t>DVB subtitles with language code and descriptors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a:effectLst/>
                        </a:rPr>
                        <a:t>DVB bitmap</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extLst>
                  <a:ext uri="{0D108BD9-81ED-4DB2-BD59-A6C34878D82A}">
                    <a16:rowId xmlns="" xmlns:a16="http://schemas.microsoft.com/office/drawing/2014/main" val="10004"/>
                  </a:ext>
                </a:extLst>
              </a:tr>
              <a:tr h="568839">
                <a:tc>
                  <a:txBody>
                    <a:bodyPr/>
                    <a:lstStyle/>
                    <a:p>
                      <a:pPr marL="342900" lvl="0" indent="-342900">
                        <a:spcAft>
                          <a:spcPts val="300"/>
                        </a:spcAft>
                        <a:buFont typeface="Calibri" panose="020F0502020204030204" pitchFamily="34" charset="0"/>
                        <a:buChar char="-"/>
                      </a:pPr>
                      <a:r>
                        <a:rPr lang="da-DK" sz="700" kern="50" dirty="0">
                          <a:solidFill>
                            <a:schemeClr val="tx1"/>
                          </a:solidFill>
                          <a:effectLst/>
                        </a:rPr>
                        <a:t>How are translated subtitles transmitted on Live streaming?</a:t>
                      </a:r>
                      <a:endParaRPr lang="nb-NO" sz="700" kern="5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45183" marR="45183" marT="23847" marB="23847"/>
                </a:tc>
                <a:tc>
                  <a:txBody>
                    <a:bodyPr/>
                    <a:lstStyle/>
                    <a:p>
                      <a:pPr>
                        <a:lnSpc>
                          <a:spcPct val="107000"/>
                        </a:lnSpc>
                        <a:spcAft>
                          <a:spcPts val="300"/>
                        </a:spcAft>
                      </a:pPr>
                      <a:r>
                        <a:rPr lang="da-DK" sz="700">
                          <a:effectLst/>
                        </a:rPr>
                        <a:t>Yes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a:effectLst/>
                        </a:rPr>
                        <a:t>WebWTT &amp; WebSRT</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a:effectLst/>
                        </a:rPr>
                        <a:t>Burnt in.</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en-GB" sz="700">
                          <a:effectLst/>
                        </a:rPr>
                        <a:t>Burned in</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en-GB" sz="700">
                          <a:effectLst/>
                        </a:rPr>
                        <a:t>Burnt in on a separate stream</a:t>
                      </a:r>
                      <a:endParaRPr lang="nb-NO" sz="700">
                        <a:effectLst/>
                      </a:endParaRPr>
                    </a:p>
                    <a:p>
                      <a:pPr>
                        <a:lnSpc>
                          <a:spcPct val="107000"/>
                        </a:lnSpc>
                        <a:spcAft>
                          <a:spcPts val="300"/>
                        </a:spcAft>
                      </a:pPr>
                      <a:r>
                        <a:rPr lang="en-GB" sz="700">
                          <a:effectLst/>
                        </a:rPr>
                        <a:t>HLS Deveplopment for WebWTT, four languages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a:effectLst/>
                        </a:rPr>
                        <a:t>Burnt in</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extLst>
                  <a:ext uri="{0D108BD9-81ED-4DB2-BD59-A6C34878D82A}">
                    <a16:rowId xmlns="" xmlns:a16="http://schemas.microsoft.com/office/drawing/2014/main" val="10005"/>
                  </a:ext>
                </a:extLst>
              </a:tr>
              <a:tr h="568839">
                <a:tc>
                  <a:txBody>
                    <a:bodyPr/>
                    <a:lstStyle/>
                    <a:p>
                      <a:pPr marL="342900" lvl="0" indent="-342900">
                        <a:spcAft>
                          <a:spcPts val="300"/>
                        </a:spcAft>
                        <a:buFont typeface="Calibri" panose="020F0502020204030204" pitchFamily="34" charset="0"/>
                        <a:buChar char="-"/>
                      </a:pPr>
                      <a:r>
                        <a:rPr lang="da-DK" sz="700" kern="50" dirty="0">
                          <a:solidFill>
                            <a:schemeClr val="tx1"/>
                          </a:solidFill>
                          <a:effectLst/>
                        </a:rPr>
                        <a:t>How are translated subtitles transmitted on "On demand" ?</a:t>
                      </a:r>
                      <a:endParaRPr lang="nb-NO" sz="700" kern="5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45183" marR="45183" marT="23847" marB="23847"/>
                </a:tc>
                <a:tc>
                  <a:txBody>
                    <a:bodyPr/>
                    <a:lstStyle/>
                    <a:p>
                      <a:pPr>
                        <a:lnSpc>
                          <a:spcPct val="107000"/>
                        </a:lnSpc>
                        <a:spcAft>
                          <a:spcPts val="300"/>
                        </a:spcAft>
                      </a:pPr>
                      <a:r>
                        <a:rPr lang="da-DK" sz="700">
                          <a:effectLst/>
                        </a:rPr>
                        <a:t>Yes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a:effectLst/>
                        </a:rPr>
                        <a:t>See above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a:effectLst/>
                        </a:rPr>
                        <a:t>In our player both translated subtitles and same language subtitles are visible at the same time.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en-GB" sz="700">
                          <a:effectLst/>
                        </a:rPr>
                        <a:t>Burned in</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en-GB" sz="700">
                          <a:effectLst/>
                        </a:rPr>
                        <a:t>Separate files with timed text</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tc>
                  <a:txBody>
                    <a:bodyPr/>
                    <a:lstStyle/>
                    <a:p>
                      <a:pPr>
                        <a:lnSpc>
                          <a:spcPct val="107000"/>
                        </a:lnSpc>
                        <a:spcAft>
                          <a:spcPts val="300"/>
                        </a:spcAft>
                      </a:pPr>
                      <a:r>
                        <a:rPr lang="da-DK" sz="700" dirty="0">
                          <a:effectLst/>
                        </a:rPr>
                        <a:t>TTML/ WebWTT</a:t>
                      </a:r>
                      <a:endParaRPr lang="nb-NO"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23847" marB="23847"/>
                </a:tc>
                <a:extLst>
                  <a:ext uri="{0D108BD9-81ED-4DB2-BD59-A6C34878D82A}">
                    <a16:rowId xmlns="" xmlns:a16="http://schemas.microsoft.com/office/drawing/2014/main" val="10006"/>
                  </a:ext>
                </a:extLst>
              </a:tr>
            </a:tbl>
          </a:graphicData>
        </a:graphic>
      </p:graphicFrame>
    </p:spTree>
    <p:extLst>
      <p:ext uri="{BB962C8B-B14F-4D97-AF65-F5344CB8AC3E}">
        <p14:creationId xmlns:p14="http://schemas.microsoft.com/office/powerpoint/2010/main" val="91196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61395"/>
            <a:ext cx="8229600" cy="5635957"/>
          </a:xfrm>
        </p:spPr>
        <p:txBody>
          <a:bodyPr/>
          <a:lstStyle/>
          <a:p>
            <a:pPr marL="0" indent="0">
              <a:buNone/>
            </a:pPr>
            <a:r>
              <a:rPr lang="en-GB" sz="1600" b="1" dirty="0"/>
              <a:t>The use of accessibility in broadcast </a:t>
            </a:r>
            <a:r>
              <a:rPr lang="en-GB" sz="1600" b="1" dirty="0" smtClean="0"/>
              <a:t>services </a:t>
            </a:r>
          </a:p>
          <a:p>
            <a:pPr marL="0" indent="0">
              <a:buNone/>
            </a:pPr>
            <a:endParaRPr lang="en-GB" sz="1600" b="1" dirty="0"/>
          </a:p>
          <a:p>
            <a:r>
              <a:rPr lang="en-GB" dirty="0" smtClean="0"/>
              <a:t>More requirements and guidelines for accessibility are expected to be drafted as a result of the EAA and </a:t>
            </a:r>
            <a:r>
              <a:rPr lang="en-GB" dirty="0"/>
              <a:t>AVMS Directives (</a:t>
            </a:r>
            <a:r>
              <a:rPr lang="en-GB" dirty="0" smtClean="0"/>
              <a:t>EAA = European Accessibility Act </a:t>
            </a:r>
            <a:r>
              <a:rPr lang="en-GB" dirty="0"/>
              <a:t>and </a:t>
            </a:r>
            <a:r>
              <a:rPr lang="en-GB" dirty="0" smtClean="0"/>
              <a:t>AVMSD = Audio visual media services directive</a:t>
            </a:r>
            <a:r>
              <a:rPr lang="en-GB" dirty="0" smtClean="0"/>
              <a:t>)</a:t>
            </a:r>
          </a:p>
          <a:p>
            <a:pPr marL="0" indent="0">
              <a:buNone/>
            </a:pPr>
            <a:endParaRPr lang="en-GB" dirty="0"/>
          </a:p>
          <a:p>
            <a:r>
              <a:rPr lang="en-GB" dirty="0" smtClean="0"/>
              <a:t>It </a:t>
            </a:r>
            <a:r>
              <a:rPr lang="en-GB" dirty="0"/>
              <a:t>was identified that in many </a:t>
            </a:r>
            <a:r>
              <a:rPr lang="en-GB" dirty="0" smtClean="0"/>
              <a:t>cases, except “Same Language Subtitles”, the </a:t>
            </a:r>
            <a:r>
              <a:rPr lang="en-GB" dirty="0"/>
              <a:t>provision of Accessibility services was lower than ideal, although always meeting minimum regulations, this may be because of several reasons:</a:t>
            </a:r>
          </a:p>
          <a:p>
            <a:pPr lvl="1">
              <a:spcBef>
                <a:spcPts val="600"/>
              </a:spcBef>
              <a:spcAft>
                <a:spcPts val="600"/>
              </a:spcAft>
            </a:pPr>
            <a:r>
              <a:rPr lang="en-GB" sz="1400" dirty="0"/>
              <a:t>Broadcasters want everyone to be able to receive their services, so transmission is done the simplest way which may not always be the most spectrally efficient or the best use of available technology.</a:t>
            </a:r>
          </a:p>
          <a:p>
            <a:pPr lvl="1">
              <a:spcBef>
                <a:spcPts val="600"/>
              </a:spcBef>
              <a:spcAft>
                <a:spcPts val="600"/>
              </a:spcAft>
            </a:pPr>
            <a:r>
              <a:rPr lang="en-GB" sz="1400" dirty="0"/>
              <a:t>There is a perception that legacy receivers may cause problems are preventing broadcasters from launching  new services or using new features.</a:t>
            </a:r>
          </a:p>
          <a:p>
            <a:pPr marL="0" indent="0">
              <a:spcAft>
                <a:spcPts val="600"/>
              </a:spcAft>
              <a:buNone/>
            </a:pPr>
            <a:endParaRPr lang="en-GB" sz="1600" dirty="0"/>
          </a:p>
          <a:p>
            <a:endParaRPr lang="en-GB" sz="1600" dirty="0"/>
          </a:p>
        </p:txBody>
      </p:sp>
      <p:sp>
        <p:nvSpPr>
          <p:cNvPr id="3" name="Title 2"/>
          <p:cNvSpPr>
            <a:spLocks noGrp="1"/>
          </p:cNvSpPr>
          <p:nvPr>
            <p:ph type="title"/>
          </p:nvPr>
        </p:nvSpPr>
        <p:spPr/>
        <p:txBody>
          <a:bodyPr/>
          <a:lstStyle/>
          <a:p>
            <a:r>
              <a:rPr lang="en-GB" dirty="0" smtClean="0"/>
              <a:t>Conclusions 1</a:t>
            </a:r>
            <a:endParaRPr lang="en-GB"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11</a:t>
            </a:fld>
            <a:endParaRPr lang="nb-NO" dirty="0"/>
          </a:p>
        </p:txBody>
      </p:sp>
    </p:spTree>
    <p:extLst>
      <p:ext uri="{BB962C8B-B14F-4D97-AF65-F5344CB8AC3E}">
        <p14:creationId xmlns:p14="http://schemas.microsoft.com/office/powerpoint/2010/main" val="32153603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61395"/>
            <a:ext cx="8229600" cy="5635957"/>
          </a:xfrm>
        </p:spPr>
        <p:txBody>
          <a:bodyPr/>
          <a:lstStyle/>
          <a:p>
            <a:pPr marL="0" indent="0">
              <a:buNone/>
            </a:pPr>
            <a:r>
              <a:rPr lang="en-GB" sz="1600" b="1" dirty="0"/>
              <a:t>The use of accessibility in broadcast </a:t>
            </a:r>
            <a:r>
              <a:rPr lang="en-GB" sz="1600" b="1" dirty="0" smtClean="0"/>
              <a:t>services</a:t>
            </a:r>
          </a:p>
          <a:p>
            <a:pPr marL="0" indent="0">
              <a:buNone/>
            </a:pPr>
            <a:endParaRPr lang="en-GB" sz="1600" b="1" dirty="0"/>
          </a:p>
          <a:p>
            <a:pPr>
              <a:spcBef>
                <a:spcPts val="600"/>
              </a:spcBef>
              <a:spcAft>
                <a:spcPts val="600"/>
              </a:spcAft>
            </a:pPr>
            <a:r>
              <a:rPr lang="en-GB" dirty="0" smtClean="0"/>
              <a:t>Pre-testing </a:t>
            </a:r>
            <a:r>
              <a:rPr lang="en-GB" dirty="0"/>
              <a:t>of Accessibility features on receivers </a:t>
            </a:r>
            <a:r>
              <a:rPr lang="en-GB" sz="1800" dirty="0"/>
              <a:t>(typically based upon Nordig </a:t>
            </a:r>
            <a:r>
              <a:rPr lang="en-GB" sz="1800" dirty="0" err="1"/>
              <a:t>testplan</a:t>
            </a:r>
            <a:r>
              <a:rPr lang="en-GB" sz="1800" dirty="0"/>
              <a:t>) </a:t>
            </a:r>
            <a:r>
              <a:rPr lang="en-GB" dirty="0"/>
              <a:t>may not always catch all problems and broadcaster use-case. </a:t>
            </a:r>
            <a:r>
              <a:rPr lang="en-GB" sz="1800" dirty="0"/>
              <a:t>(Some functionality like receiver mix is used outside Nordig area</a:t>
            </a:r>
            <a:r>
              <a:rPr lang="en-GB" sz="1800" dirty="0" smtClean="0"/>
              <a:t>)</a:t>
            </a:r>
            <a:endParaRPr lang="en-GB" sz="1800" dirty="0"/>
          </a:p>
          <a:p>
            <a:pPr>
              <a:spcBef>
                <a:spcPts val="600"/>
              </a:spcBef>
              <a:spcAft>
                <a:spcPts val="600"/>
              </a:spcAft>
            </a:pPr>
            <a:r>
              <a:rPr lang="en-GB" dirty="0"/>
              <a:t>Re-testing of new Accessibility features on legacy receivers is likely to be expensive and  broadcasters need to have a simple launch program. </a:t>
            </a:r>
          </a:p>
          <a:p>
            <a:pPr>
              <a:spcBef>
                <a:spcPts val="600"/>
              </a:spcBef>
              <a:spcAft>
                <a:spcPts val="600"/>
              </a:spcAft>
            </a:pPr>
            <a:r>
              <a:rPr lang="en-GB" dirty="0"/>
              <a:t>Broadcasters tends to use other types of broadcast technology than those recommended in Nordig/DVB, like setting up separate services for new accessibility features. </a:t>
            </a:r>
          </a:p>
          <a:p>
            <a:pPr>
              <a:spcBef>
                <a:spcPts val="600"/>
              </a:spcBef>
              <a:spcAft>
                <a:spcPts val="600"/>
              </a:spcAft>
            </a:pPr>
            <a:r>
              <a:rPr lang="en-GB" dirty="0" smtClean="0"/>
              <a:t>Broadcasters </a:t>
            </a:r>
            <a:r>
              <a:rPr lang="en-GB" dirty="0"/>
              <a:t>do</a:t>
            </a:r>
            <a:r>
              <a:rPr lang="en-GB" strike="sngStrike" dirty="0"/>
              <a:t> </a:t>
            </a:r>
            <a:r>
              <a:rPr lang="en-GB" dirty="0"/>
              <a:t>not prioritize informing consumers about their accessibility </a:t>
            </a:r>
            <a:r>
              <a:rPr lang="en-GB" dirty="0" smtClean="0"/>
              <a:t>services and how to find them on different IRDs.</a:t>
            </a:r>
            <a:endParaRPr lang="en-GB" dirty="0"/>
          </a:p>
          <a:p>
            <a:pPr>
              <a:spcBef>
                <a:spcPts val="600"/>
              </a:spcBef>
              <a:spcAft>
                <a:spcPts val="600"/>
              </a:spcAft>
            </a:pPr>
            <a:r>
              <a:rPr lang="en-GB" dirty="0"/>
              <a:t>Conclusion: We have a common spec, but all broadcasters are doing things their own way.</a:t>
            </a:r>
          </a:p>
          <a:p>
            <a:pPr>
              <a:spcAft>
                <a:spcPts val="600"/>
              </a:spcAft>
            </a:pPr>
            <a:endParaRPr lang="en-GB" dirty="0"/>
          </a:p>
          <a:p>
            <a:endParaRPr lang="en-GB" sz="1600" dirty="0"/>
          </a:p>
        </p:txBody>
      </p:sp>
      <p:sp>
        <p:nvSpPr>
          <p:cNvPr id="3" name="Title 2"/>
          <p:cNvSpPr>
            <a:spLocks noGrp="1"/>
          </p:cNvSpPr>
          <p:nvPr>
            <p:ph type="title"/>
          </p:nvPr>
        </p:nvSpPr>
        <p:spPr/>
        <p:txBody>
          <a:bodyPr/>
          <a:lstStyle/>
          <a:p>
            <a:r>
              <a:rPr lang="en-GB" dirty="0" smtClean="0"/>
              <a:t>Conclusions 2</a:t>
            </a:r>
            <a:endParaRPr lang="en-GB"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12</a:t>
            </a:fld>
            <a:endParaRPr lang="nb-NO" dirty="0"/>
          </a:p>
        </p:txBody>
      </p:sp>
    </p:spTree>
    <p:extLst>
      <p:ext uri="{BB962C8B-B14F-4D97-AF65-F5344CB8AC3E}">
        <p14:creationId xmlns:p14="http://schemas.microsoft.com/office/powerpoint/2010/main" val="25856875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61395"/>
            <a:ext cx="8363272" cy="5491942"/>
          </a:xfrm>
        </p:spPr>
        <p:txBody>
          <a:bodyPr/>
          <a:lstStyle/>
          <a:p>
            <a:pPr>
              <a:spcBef>
                <a:spcPts val="600"/>
              </a:spcBef>
              <a:spcAft>
                <a:spcPts val="600"/>
              </a:spcAft>
            </a:pPr>
            <a:r>
              <a:rPr lang="en-GB" sz="1800" dirty="0" smtClean="0"/>
              <a:t>The Nordig Accessibility group should prepare a short document explaining the work of the group and ask ExCom members to pass this to their internal accessibility teams. </a:t>
            </a:r>
          </a:p>
          <a:p>
            <a:pPr lvl="1">
              <a:spcBef>
                <a:spcPts val="600"/>
              </a:spcBef>
              <a:spcAft>
                <a:spcPts val="600"/>
              </a:spcAft>
            </a:pPr>
            <a:r>
              <a:rPr lang="en-GB" sz="1600" dirty="0" smtClean="0"/>
              <a:t>Invite them to contribute and ask questions.</a:t>
            </a:r>
          </a:p>
          <a:p>
            <a:pPr lvl="1">
              <a:spcBef>
                <a:spcPts val="600"/>
              </a:spcBef>
              <a:spcAft>
                <a:spcPts val="600"/>
              </a:spcAft>
            </a:pPr>
            <a:r>
              <a:rPr lang="en-GB" sz="1600" dirty="0"/>
              <a:t>We propose a to set up a best practice workshop with broadcasters, manufacturers and distributors</a:t>
            </a:r>
          </a:p>
          <a:p>
            <a:pPr lvl="1">
              <a:spcBef>
                <a:spcPts val="600"/>
              </a:spcBef>
              <a:spcAft>
                <a:spcPts val="600"/>
              </a:spcAft>
            </a:pPr>
            <a:r>
              <a:rPr lang="en-GB" sz="1600" dirty="0" smtClean="0"/>
              <a:t>Broadcasters who are considering to launch a new or modify an existing accessibility  service should contact Nordig Accessibility group.</a:t>
            </a:r>
          </a:p>
          <a:p>
            <a:pPr>
              <a:spcBef>
                <a:spcPts val="600"/>
              </a:spcBef>
              <a:spcAft>
                <a:spcPts val="600"/>
              </a:spcAft>
            </a:pPr>
            <a:r>
              <a:rPr lang="en-GB" sz="1800" dirty="0" smtClean="0"/>
              <a:t>We </a:t>
            </a:r>
            <a:r>
              <a:rPr lang="en-GB" sz="1800" dirty="0"/>
              <a:t>should gather information from accessibility groups and broadcasters to understand what </a:t>
            </a:r>
            <a:r>
              <a:rPr lang="en-GB" sz="1800" dirty="0" smtClean="0"/>
              <a:t>their </a:t>
            </a:r>
            <a:r>
              <a:rPr lang="en-GB" sz="1800" dirty="0"/>
              <a:t>pain points are. </a:t>
            </a:r>
          </a:p>
          <a:p>
            <a:pPr>
              <a:spcBef>
                <a:spcPts val="600"/>
              </a:spcBef>
              <a:spcAft>
                <a:spcPts val="600"/>
              </a:spcAft>
            </a:pPr>
            <a:r>
              <a:rPr lang="en-GB" sz="1800" dirty="0"/>
              <a:t>Collaborate with these accessibility groups so they can inform their members how to find/use the existing services. </a:t>
            </a:r>
          </a:p>
          <a:p>
            <a:pPr lvl="1">
              <a:spcBef>
                <a:spcPts val="600"/>
              </a:spcBef>
              <a:spcAft>
                <a:spcPts val="600"/>
              </a:spcAft>
            </a:pPr>
            <a:r>
              <a:rPr lang="en-GB" sz="1600" dirty="0"/>
              <a:t>We propose a question to </a:t>
            </a:r>
            <a:r>
              <a:rPr lang="en-GB" sz="1600" dirty="0" smtClean="0"/>
              <a:t>external accessibility </a:t>
            </a:r>
            <a:r>
              <a:rPr lang="en-GB" sz="1600" dirty="0"/>
              <a:t>groups</a:t>
            </a:r>
            <a:r>
              <a:rPr lang="en-GB" sz="1600" i="1" dirty="0"/>
              <a:t>: </a:t>
            </a:r>
            <a:r>
              <a:rPr lang="en-GB" sz="1400" i="1" dirty="0" smtClean="0"/>
              <a:t>Should </a:t>
            </a:r>
            <a:r>
              <a:rPr lang="en-GB" sz="1400" i="1" dirty="0" smtClean="0"/>
              <a:t>Nordig Broadcasters deliver additional accessibility services even </a:t>
            </a:r>
            <a:r>
              <a:rPr lang="en-GB" sz="1400" i="1" dirty="0"/>
              <a:t>if </a:t>
            </a:r>
            <a:r>
              <a:rPr lang="en-GB" sz="1400" i="1" dirty="0" smtClean="0"/>
              <a:t>not </a:t>
            </a:r>
            <a:r>
              <a:rPr lang="en-GB" sz="1400" i="1" dirty="0"/>
              <a:t>all IRDs can receive them initially</a:t>
            </a:r>
            <a:r>
              <a:rPr lang="en-GB" sz="1400" i="1" dirty="0" smtClean="0"/>
              <a:t>?</a:t>
            </a:r>
          </a:p>
          <a:p>
            <a:pPr>
              <a:spcBef>
                <a:spcPts val="600"/>
              </a:spcBef>
              <a:spcAft>
                <a:spcPts val="600"/>
              </a:spcAft>
            </a:pPr>
            <a:r>
              <a:rPr lang="en-GB" dirty="0" smtClean="0"/>
              <a:t>Investigate the implications for streaming services on accessibility</a:t>
            </a:r>
          </a:p>
          <a:p>
            <a:pPr marL="0" indent="0">
              <a:spcBef>
                <a:spcPts val="600"/>
              </a:spcBef>
              <a:spcAft>
                <a:spcPts val="600"/>
              </a:spcAft>
              <a:buNone/>
            </a:pPr>
            <a:endParaRPr lang="en-GB" sz="1800" dirty="0"/>
          </a:p>
          <a:p>
            <a:pPr>
              <a:spcBef>
                <a:spcPts val="600"/>
              </a:spcBef>
              <a:spcAft>
                <a:spcPts val="600"/>
              </a:spcAft>
            </a:pPr>
            <a:endParaRPr lang="en-GB" sz="1800" dirty="0"/>
          </a:p>
          <a:p>
            <a:pPr>
              <a:spcBef>
                <a:spcPts val="600"/>
              </a:spcBef>
              <a:spcAft>
                <a:spcPts val="600"/>
              </a:spcAft>
            </a:pPr>
            <a:endParaRPr lang="en-GB" sz="1800" dirty="0"/>
          </a:p>
          <a:p>
            <a:pPr>
              <a:spcBef>
                <a:spcPts val="600"/>
              </a:spcBef>
              <a:spcAft>
                <a:spcPts val="600"/>
              </a:spcAft>
            </a:pPr>
            <a:endParaRPr lang="en-GB" sz="1800" dirty="0"/>
          </a:p>
        </p:txBody>
      </p:sp>
      <p:sp>
        <p:nvSpPr>
          <p:cNvPr id="3" name="Title 2"/>
          <p:cNvSpPr>
            <a:spLocks noGrp="1"/>
          </p:cNvSpPr>
          <p:nvPr>
            <p:ph type="title"/>
          </p:nvPr>
        </p:nvSpPr>
        <p:spPr/>
        <p:txBody>
          <a:bodyPr/>
          <a:lstStyle/>
          <a:p>
            <a:r>
              <a:rPr lang="en-GB" dirty="0"/>
              <a:t>Next Steps</a:t>
            </a:r>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13</a:t>
            </a:fld>
            <a:endParaRPr lang="nb-NO" dirty="0"/>
          </a:p>
        </p:txBody>
      </p:sp>
    </p:spTree>
    <p:extLst>
      <p:ext uri="{BB962C8B-B14F-4D97-AF65-F5344CB8AC3E}">
        <p14:creationId xmlns:p14="http://schemas.microsoft.com/office/powerpoint/2010/main" val="2003115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spcBef>
                <a:spcPts val="1800"/>
              </a:spcBef>
            </a:pPr>
            <a:r>
              <a:rPr lang="en-GB" sz="2800" dirty="0"/>
              <a:t>To understand the current state of accessibility services across the </a:t>
            </a:r>
            <a:r>
              <a:rPr lang="en-GB" sz="2800" dirty="0" err="1"/>
              <a:t>NorDig</a:t>
            </a:r>
            <a:r>
              <a:rPr lang="en-GB" sz="2800" dirty="0"/>
              <a:t> region</a:t>
            </a:r>
          </a:p>
          <a:p>
            <a:pPr>
              <a:spcBef>
                <a:spcPts val="1800"/>
              </a:spcBef>
            </a:pPr>
            <a:r>
              <a:rPr lang="en-GB" sz="2800" dirty="0"/>
              <a:t>To survey the members and gather feedback</a:t>
            </a:r>
          </a:p>
          <a:p>
            <a:pPr>
              <a:spcBef>
                <a:spcPts val="1800"/>
              </a:spcBef>
            </a:pPr>
            <a:r>
              <a:rPr lang="en-GB" sz="2800" dirty="0"/>
              <a:t>To find the pain points in workflows</a:t>
            </a:r>
          </a:p>
          <a:p>
            <a:pPr>
              <a:spcBef>
                <a:spcPts val="1800"/>
              </a:spcBef>
            </a:pPr>
            <a:r>
              <a:rPr lang="en-GB" sz="2800" dirty="0"/>
              <a:t>To find possible pain points in the customer experience</a:t>
            </a:r>
          </a:p>
          <a:p>
            <a:pPr>
              <a:spcBef>
                <a:spcPts val="1800"/>
              </a:spcBef>
            </a:pPr>
            <a:r>
              <a:rPr lang="en-GB" sz="2800" dirty="0"/>
              <a:t>To learn if the technologies specified in the </a:t>
            </a:r>
            <a:r>
              <a:rPr lang="en-GB" sz="2800" dirty="0" err="1"/>
              <a:t>NorDig</a:t>
            </a:r>
            <a:r>
              <a:rPr lang="en-GB" sz="2800" dirty="0"/>
              <a:t> specification are being used </a:t>
            </a:r>
          </a:p>
          <a:p>
            <a:pPr>
              <a:spcBef>
                <a:spcPts val="1800"/>
              </a:spcBef>
            </a:pPr>
            <a:r>
              <a:rPr lang="en-GB" sz="2800" dirty="0"/>
              <a:t>To find our why certain technologies are used or not used </a:t>
            </a:r>
          </a:p>
        </p:txBody>
      </p:sp>
      <p:sp>
        <p:nvSpPr>
          <p:cNvPr id="3" name="Title 2"/>
          <p:cNvSpPr>
            <a:spLocks noGrp="1"/>
          </p:cNvSpPr>
          <p:nvPr>
            <p:ph type="title"/>
          </p:nvPr>
        </p:nvSpPr>
        <p:spPr/>
        <p:txBody>
          <a:bodyPr/>
          <a:lstStyle/>
          <a:p>
            <a:r>
              <a:rPr lang="en-GB" dirty="0"/>
              <a:t>Mission</a:t>
            </a:r>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2</a:t>
            </a:fld>
            <a:endParaRPr lang="nb-NO" dirty="0"/>
          </a:p>
        </p:txBody>
      </p:sp>
    </p:spTree>
    <p:extLst>
      <p:ext uri="{BB962C8B-B14F-4D97-AF65-F5344CB8AC3E}">
        <p14:creationId xmlns:p14="http://schemas.microsoft.com/office/powerpoint/2010/main" val="675051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GB" sz="2400" dirty="0"/>
              <a:t>Questions asked </a:t>
            </a:r>
            <a:r>
              <a:rPr lang="en-US" sz="2400" dirty="0"/>
              <a:t>to what extent the following accessibility / disability services types are used today:</a:t>
            </a:r>
            <a:endParaRPr lang="nb-NO" sz="2400" dirty="0"/>
          </a:p>
          <a:p>
            <a:r>
              <a:rPr lang="en-US" sz="2400" dirty="0"/>
              <a:t>Audio Description (AD)</a:t>
            </a:r>
            <a:endParaRPr lang="nb-NO" sz="2400" dirty="0"/>
          </a:p>
          <a:p>
            <a:r>
              <a:rPr lang="en-US" sz="2400" dirty="0"/>
              <a:t>Spoken subtitles (audio captioning)</a:t>
            </a:r>
            <a:endParaRPr lang="nb-NO" sz="2400" dirty="0"/>
          </a:p>
          <a:p>
            <a:r>
              <a:rPr lang="en-US" sz="2400" dirty="0"/>
              <a:t>Same-language Subtitles (captioning) / Hard-of-Hearing Subtitles (</a:t>
            </a:r>
            <a:r>
              <a:rPr lang="en-US" sz="2400" dirty="0" err="1"/>
              <a:t>HoH</a:t>
            </a:r>
            <a:r>
              <a:rPr lang="en-US" sz="2400" dirty="0"/>
              <a:t> or HHS)</a:t>
            </a:r>
            <a:endParaRPr lang="nb-NO" sz="2400" dirty="0"/>
          </a:p>
          <a:p>
            <a:r>
              <a:rPr lang="en-US" sz="2400" dirty="0"/>
              <a:t>Sign Language Description (video)</a:t>
            </a:r>
            <a:endParaRPr lang="nb-NO" sz="2400" dirty="0"/>
          </a:p>
          <a:p>
            <a:r>
              <a:rPr lang="en-US" sz="2400" dirty="0"/>
              <a:t>Common questions</a:t>
            </a:r>
            <a:endParaRPr lang="nb-NO" sz="2400" dirty="0"/>
          </a:p>
          <a:p>
            <a:pPr marL="0" indent="0">
              <a:buNone/>
            </a:pPr>
            <a:r>
              <a:rPr lang="en-US" sz="2400" i="1" dirty="0"/>
              <a:t>      </a:t>
            </a:r>
            <a:r>
              <a:rPr lang="en-US" sz="1800" i="1" dirty="0"/>
              <a:t>(Prime time is from 19:00 to 23:00 every day, may differ in countries)</a:t>
            </a:r>
            <a:endParaRPr lang="nb-NO" sz="1800" dirty="0"/>
          </a:p>
          <a:p>
            <a:endParaRPr lang="en-GB" sz="2400" dirty="0"/>
          </a:p>
          <a:p>
            <a:pPr marL="0" indent="0">
              <a:buNone/>
            </a:pPr>
            <a:r>
              <a:rPr lang="en-US" sz="2400" dirty="0"/>
              <a:t>This questionnaire was sent to broadcasters in the NorDig area in the beginning of January 2019. </a:t>
            </a:r>
          </a:p>
          <a:p>
            <a:pPr marL="457200" lvl="1" indent="0">
              <a:buNone/>
            </a:pPr>
            <a:endParaRPr lang="en-GB" dirty="0"/>
          </a:p>
          <a:p>
            <a:pPr marL="0" indent="0">
              <a:buNone/>
            </a:pPr>
            <a:endParaRPr lang="en-GB" dirty="0"/>
          </a:p>
        </p:txBody>
      </p:sp>
      <p:sp>
        <p:nvSpPr>
          <p:cNvPr id="3" name="Title 2"/>
          <p:cNvSpPr>
            <a:spLocks noGrp="1"/>
          </p:cNvSpPr>
          <p:nvPr>
            <p:ph type="title"/>
          </p:nvPr>
        </p:nvSpPr>
        <p:spPr/>
        <p:txBody>
          <a:bodyPr/>
          <a:lstStyle/>
          <a:p>
            <a:r>
              <a:rPr lang="en-GB" dirty="0"/>
              <a:t>The Survey</a:t>
            </a:r>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3</a:t>
            </a:fld>
            <a:endParaRPr lang="nb-NO" dirty="0"/>
          </a:p>
        </p:txBody>
      </p:sp>
    </p:spTree>
    <p:extLst>
      <p:ext uri="{BB962C8B-B14F-4D97-AF65-F5344CB8AC3E}">
        <p14:creationId xmlns:p14="http://schemas.microsoft.com/office/powerpoint/2010/main" val="7824420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lvl="1" indent="0">
              <a:buNone/>
            </a:pPr>
            <a:endParaRPr lang="en-GB" dirty="0"/>
          </a:p>
          <a:p>
            <a:pPr marL="57150" indent="0">
              <a:buNone/>
            </a:pPr>
            <a:r>
              <a:rPr lang="en-GB" dirty="0"/>
              <a:t> </a:t>
            </a:r>
          </a:p>
        </p:txBody>
      </p:sp>
      <p:sp>
        <p:nvSpPr>
          <p:cNvPr id="3" name="Title 2"/>
          <p:cNvSpPr>
            <a:spLocks noGrp="1"/>
          </p:cNvSpPr>
          <p:nvPr>
            <p:ph type="title"/>
          </p:nvPr>
        </p:nvSpPr>
        <p:spPr/>
        <p:txBody>
          <a:bodyPr/>
          <a:lstStyle/>
          <a:p>
            <a:r>
              <a:rPr lang="en-GB" dirty="0"/>
              <a:t>The Survey</a:t>
            </a:r>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4</a:t>
            </a:fld>
            <a:endParaRPr lang="nb-NO" dirty="0"/>
          </a:p>
        </p:txBody>
      </p:sp>
      <p:graphicFrame>
        <p:nvGraphicFramePr>
          <p:cNvPr id="5" name="Tabell 4"/>
          <p:cNvGraphicFramePr>
            <a:graphicFrameLocks noGrp="1"/>
          </p:cNvGraphicFramePr>
          <p:nvPr>
            <p:extLst>
              <p:ext uri="{D42A27DB-BD31-4B8C-83A1-F6EECF244321}">
                <p14:modId xmlns:p14="http://schemas.microsoft.com/office/powerpoint/2010/main" val="3258680630"/>
              </p:ext>
            </p:extLst>
          </p:nvPr>
        </p:nvGraphicFramePr>
        <p:xfrm>
          <a:off x="0" y="836713"/>
          <a:ext cx="9108504" cy="5434682"/>
        </p:xfrm>
        <a:graphic>
          <a:graphicData uri="http://schemas.openxmlformats.org/drawingml/2006/table">
            <a:tbl>
              <a:tblPr firstRow="1" bandRow="1">
                <a:tableStyleId>{5C22544A-7EE6-4342-B048-85BDC9FD1C3A}</a:tableStyleId>
              </a:tblPr>
              <a:tblGrid>
                <a:gridCol w="4554252">
                  <a:extLst>
                    <a:ext uri="{9D8B030D-6E8A-4147-A177-3AD203B41FA5}">
                      <a16:colId xmlns="" xmlns:a16="http://schemas.microsoft.com/office/drawing/2014/main" val="20000"/>
                    </a:ext>
                  </a:extLst>
                </a:gridCol>
                <a:gridCol w="4554252">
                  <a:extLst>
                    <a:ext uri="{9D8B030D-6E8A-4147-A177-3AD203B41FA5}">
                      <a16:colId xmlns="" xmlns:a16="http://schemas.microsoft.com/office/drawing/2014/main" val="20001"/>
                    </a:ext>
                  </a:extLst>
                </a:gridCol>
              </a:tblGrid>
              <a:tr h="7104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t>Members contacted</a:t>
                      </a:r>
                    </a:p>
                    <a:p>
                      <a:endParaRPr lang="nb-NO"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dirty="0"/>
                        <a:t>Replies were provided from</a:t>
                      </a:r>
                    </a:p>
                    <a:p>
                      <a:endParaRPr lang="nb-NO" sz="2000" dirty="0"/>
                    </a:p>
                  </a:txBody>
                  <a:tcPr/>
                </a:tc>
                <a:extLst>
                  <a:ext uri="{0D108BD9-81ED-4DB2-BD59-A6C34878D82A}">
                    <a16:rowId xmlns="" xmlns:a16="http://schemas.microsoft.com/office/drawing/2014/main" val="10000"/>
                  </a:ext>
                </a:extLst>
              </a:tr>
              <a:tr h="4724228">
                <a:tc>
                  <a:txBody>
                    <a:bodyPr/>
                    <a:lstStyle/>
                    <a:p>
                      <a:pPr lvl="1">
                        <a:spcBef>
                          <a:spcPts val="0"/>
                        </a:spcBef>
                        <a:spcAft>
                          <a:spcPts val="600"/>
                        </a:spcAft>
                        <a:buFont typeface="Arial" panose="020B0604020202020204" pitchFamily="34" charset="0"/>
                        <a:buNone/>
                      </a:pPr>
                      <a:endParaRPr lang="en-GB" dirty="0"/>
                    </a:p>
                    <a:p>
                      <a:pPr lvl="1">
                        <a:spcBef>
                          <a:spcPts val="0"/>
                        </a:spcBef>
                        <a:spcAft>
                          <a:spcPts val="600"/>
                        </a:spcAft>
                        <a:buFont typeface="Arial" panose="020B0604020202020204" pitchFamily="34" charset="0"/>
                        <a:buNone/>
                      </a:pPr>
                      <a:r>
                        <a:rPr lang="en-GB" dirty="0"/>
                        <a:t>SVT - Sweden</a:t>
                      </a:r>
                    </a:p>
                    <a:p>
                      <a:pPr lvl="1">
                        <a:spcBef>
                          <a:spcPts val="0"/>
                        </a:spcBef>
                        <a:spcAft>
                          <a:spcPts val="600"/>
                        </a:spcAft>
                        <a:buFont typeface="Arial" panose="020B0604020202020204" pitchFamily="34" charset="0"/>
                        <a:buNone/>
                      </a:pPr>
                      <a:r>
                        <a:rPr lang="en-US" dirty="0"/>
                        <a:t>TV4 - Sweden</a:t>
                      </a:r>
                    </a:p>
                    <a:p>
                      <a:pPr lvl="1">
                        <a:spcBef>
                          <a:spcPts val="0"/>
                        </a:spcBef>
                        <a:spcAft>
                          <a:spcPts val="600"/>
                        </a:spcAft>
                        <a:buFont typeface="Arial" panose="020B0604020202020204" pitchFamily="34" charset="0"/>
                        <a:buNone/>
                      </a:pPr>
                      <a:r>
                        <a:rPr lang="en-US" dirty="0"/>
                        <a:t>NRK - Norway</a:t>
                      </a:r>
                    </a:p>
                    <a:p>
                      <a:pPr lvl="1">
                        <a:spcBef>
                          <a:spcPts val="0"/>
                        </a:spcBef>
                        <a:spcAft>
                          <a:spcPts val="600"/>
                        </a:spcAft>
                        <a:buFont typeface="Arial" panose="020B0604020202020204" pitchFamily="34" charset="0"/>
                        <a:buNone/>
                      </a:pPr>
                      <a:r>
                        <a:rPr lang="en-US" dirty="0"/>
                        <a:t>TV2  -Denmark</a:t>
                      </a:r>
                    </a:p>
                    <a:p>
                      <a:pPr lvl="1">
                        <a:spcBef>
                          <a:spcPts val="0"/>
                        </a:spcBef>
                        <a:spcAft>
                          <a:spcPts val="600"/>
                        </a:spcAft>
                        <a:buFont typeface="Arial" panose="020B0604020202020204" pitchFamily="34" charset="0"/>
                        <a:buNone/>
                      </a:pPr>
                      <a:r>
                        <a:rPr lang="en-US" dirty="0"/>
                        <a:t>YLE  -Finland </a:t>
                      </a:r>
                    </a:p>
                    <a:p>
                      <a:pPr lvl="1">
                        <a:spcBef>
                          <a:spcPts val="0"/>
                        </a:spcBef>
                        <a:spcAft>
                          <a:spcPts val="600"/>
                        </a:spcAft>
                        <a:buFont typeface="Arial" panose="020B0604020202020204" pitchFamily="34" charset="0"/>
                        <a:buNone/>
                      </a:pPr>
                      <a:r>
                        <a:rPr lang="en-US" dirty="0"/>
                        <a:t>MTV  -Finland</a:t>
                      </a:r>
                    </a:p>
                    <a:p>
                      <a:pPr lvl="1">
                        <a:spcBef>
                          <a:spcPts val="0"/>
                        </a:spcBef>
                        <a:spcAft>
                          <a:spcPts val="600"/>
                        </a:spcAft>
                        <a:buFont typeface="Arial" panose="020B0604020202020204" pitchFamily="34" charset="0"/>
                        <a:buNone/>
                      </a:pPr>
                      <a:r>
                        <a:rPr lang="en-US" dirty="0"/>
                        <a:t>RTE – Ireland</a:t>
                      </a:r>
                    </a:p>
                    <a:p>
                      <a:pPr lvl="1">
                        <a:spcBef>
                          <a:spcPts val="0"/>
                        </a:spcBef>
                        <a:spcAft>
                          <a:spcPts val="600"/>
                        </a:spcAft>
                        <a:buFont typeface="Arial" panose="020B0604020202020204" pitchFamily="34" charset="0"/>
                        <a:buNone/>
                      </a:pPr>
                      <a:r>
                        <a:rPr lang="en-US" dirty="0"/>
                        <a:t>Discovery</a:t>
                      </a:r>
                    </a:p>
                    <a:p>
                      <a:pPr lvl="1">
                        <a:spcBef>
                          <a:spcPts val="0"/>
                        </a:spcBef>
                        <a:spcAft>
                          <a:spcPts val="600"/>
                        </a:spcAft>
                        <a:buFont typeface="Arial" panose="020B0604020202020204" pitchFamily="34" charset="0"/>
                        <a:buNone/>
                      </a:pPr>
                      <a:r>
                        <a:rPr lang="en-US" dirty="0" err="1"/>
                        <a:t>Cmore</a:t>
                      </a:r>
                      <a:r>
                        <a:rPr lang="en-US" dirty="0"/>
                        <a:t> – Sweden</a:t>
                      </a:r>
                    </a:p>
                    <a:p>
                      <a:pPr lvl="1">
                        <a:spcBef>
                          <a:spcPts val="0"/>
                        </a:spcBef>
                        <a:spcAft>
                          <a:spcPts val="600"/>
                        </a:spcAft>
                        <a:buFont typeface="Arial" panose="020B0604020202020204" pitchFamily="34" charset="0"/>
                        <a:buNone/>
                      </a:pPr>
                      <a:r>
                        <a:rPr lang="en-US" dirty="0"/>
                        <a:t>DR – Denmark</a:t>
                      </a:r>
                    </a:p>
                    <a:p>
                      <a:pPr lvl="1">
                        <a:spcBef>
                          <a:spcPts val="0"/>
                        </a:spcBef>
                        <a:spcAft>
                          <a:spcPts val="600"/>
                        </a:spcAft>
                        <a:buFont typeface="Arial" panose="020B0604020202020204" pitchFamily="34" charset="0"/>
                        <a:buNone/>
                      </a:pPr>
                      <a:r>
                        <a:rPr lang="en-US" dirty="0"/>
                        <a:t>TV2 - Norway</a:t>
                      </a:r>
                      <a:endParaRPr lang="nb-NO" dirty="0"/>
                    </a:p>
                    <a:p>
                      <a:pPr>
                        <a:spcBef>
                          <a:spcPts val="0"/>
                        </a:spcBef>
                        <a:spcAft>
                          <a:spcPts val="600"/>
                        </a:spcAft>
                      </a:pPr>
                      <a:endParaRPr lang="nb-NO" dirty="0"/>
                    </a:p>
                  </a:txBody>
                  <a:tcPr/>
                </a:tc>
                <a:tc>
                  <a:txBody>
                    <a:bodyPr/>
                    <a:lstStyle/>
                    <a:p>
                      <a:pPr lvl="1">
                        <a:spcBef>
                          <a:spcPts val="0"/>
                        </a:spcBef>
                        <a:spcAft>
                          <a:spcPts val="600"/>
                        </a:spcAft>
                        <a:buFont typeface="Arial" panose="020B0604020202020204" pitchFamily="34" charset="0"/>
                        <a:buNone/>
                      </a:pPr>
                      <a:endParaRPr lang="en-GB" dirty="0"/>
                    </a:p>
                    <a:p>
                      <a:pPr lvl="1">
                        <a:spcBef>
                          <a:spcPts val="0"/>
                        </a:spcBef>
                        <a:spcAft>
                          <a:spcPts val="600"/>
                        </a:spcAft>
                        <a:buFont typeface="Arial" panose="020B0604020202020204" pitchFamily="34" charset="0"/>
                        <a:buNone/>
                      </a:pPr>
                      <a:r>
                        <a:rPr lang="en-GB" dirty="0"/>
                        <a:t>SVT Sweden</a:t>
                      </a:r>
                    </a:p>
                    <a:p>
                      <a:pPr lvl="1">
                        <a:spcBef>
                          <a:spcPts val="0"/>
                        </a:spcBef>
                        <a:spcAft>
                          <a:spcPts val="600"/>
                        </a:spcAft>
                        <a:buFont typeface="Arial" panose="020B0604020202020204" pitchFamily="34" charset="0"/>
                        <a:buNone/>
                      </a:pPr>
                      <a:r>
                        <a:rPr lang="en-US" dirty="0"/>
                        <a:t>TV4 Sweden</a:t>
                      </a:r>
                    </a:p>
                    <a:p>
                      <a:pPr lvl="1">
                        <a:spcBef>
                          <a:spcPts val="0"/>
                        </a:spcBef>
                        <a:spcAft>
                          <a:spcPts val="600"/>
                        </a:spcAft>
                        <a:buFont typeface="Arial" panose="020B0604020202020204" pitchFamily="34" charset="0"/>
                        <a:buNone/>
                      </a:pPr>
                      <a:r>
                        <a:rPr lang="en-US" dirty="0"/>
                        <a:t>NRK Norway</a:t>
                      </a:r>
                    </a:p>
                    <a:p>
                      <a:pPr lvl="1">
                        <a:spcBef>
                          <a:spcPts val="0"/>
                        </a:spcBef>
                        <a:spcAft>
                          <a:spcPts val="600"/>
                        </a:spcAft>
                        <a:buFont typeface="Arial" panose="020B0604020202020204" pitchFamily="34" charset="0"/>
                        <a:buNone/>
                      </a:pPr>
                      <a:r>
                        <a:rPr lang="en-US" dirty="0"/>
                        <a:t>TV2Denmark</a:t>
                      </a:r>
                    </a:p>
                    <a:p>
                      <a:pPr lvl="1">
                        <a:spcBef>
                          <a:spcPts val="0"/>
                        </a:spcBef>
                        <a:spcAft>
                          <a:spcPts val="600"/>
                        </a:spcAft>
                        <a:buFont typeface="Arial" panose="020B0604020202020204" pitchFamily="34" charset="0"/>
                        <a:buNone/>
                      </a:pPr>
                      <a:r>
                        <a:rPr lang="en-US" dirty="0"/>
                        <a:t>YLE Finland </a:t>
                      </a:r>
                    </a:p>
                    <a:p>
                      <a:pPr lvl="1">
                        <a:spcBef>
                          <a:spcPts val="0"/>
                        </a:spcBef>
                        <a:spcAft>
                          <a:spcPts val="600"/>
                        </a:spcAft>
                        <a:buFont typeface="Arial" panose="020B0604020202020204" pitchFamily="34" charset="0"/>
                        <a:buNone/>
                      </a:pPr>
                      <a:r>
                        <a:rPr lang="en-US" dirty="0"/>
                        <a:t>MTV Finland</a:t>
                      </a:r>
                      <a:endParaRPr lang="nb-NO" sz="1600" dirty="0"/>
                    </a:p>
                    <a:p>
                      <a:pPr marL="457200" lvl="1" indent="0">
                        <a:spcBef>
                          <a:spcPts val="0"/>
                        </a:spcBef>
                        <a:spcAft>
                          <a:spcPts val="600"/>
                        </a:spcAft>
                        <a:buNone/>
                      </a:pPr>
                      <a:endParaRPr lang="en-GB" dirty="0"/>
                    </a:p>
                    <a:p>
                      <a:pPr>
                        <a:spcBef>
                          <a:spcPts val="0"/>
                        </a:spcBef>
                        <a:spcAft>
                          <a:spcPts val="600"/>
                        </a:spcAft>
                      </a:pPr>
                      <a:endParaRPr lang="nb-NO" dirty="0"/>
                    </a:p>
                  </a:txBody>
                  <a:tcPr/>
                </a:tc>
                <a:extLst>
                  <a:ext uri="{0D108BD9-81ED-4DB2-BD59-A6C34878D82A}">
                    <a16:rowId xmlns="" xmlns:a16="http://schemas.microsoft.com/office/drawing/2014/main" val="10001"/>
                  </a:ext>
                </a:extLst>
              </a:tr>
            </a:tbl>
          </a:graphicData>
        </a:graphic>
      </p:graphicFrame>
    </p:spTree>
    <p:extLst>
      <p:ext uri="{BB962C8B-B14F-4D97-AF65-F5344CB8AC3E}">
        <p14:creationId xmlns:p14="http://schemas.microsoft.com/office/powerpoint/2010/main" val="37805788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dirty="0"/>
          </a:p>
          <a:p>
            <a:pPr marL="0" indent="0">
              <a:buNone/>
            </a:pPr>
            <a:endParaRPr lang="en-GB" dirty="0"/>
          </a:p>
          <a:p>
            <a:r>
              <a:rPr lang="en-GB" dirty="0"/>
              <a:t>The results were tabulated to provide a regional overview of the accessibility features </a:t>
            </a:r>
          </a:p>
          <a:p>
            <a:endParaRPr lang="en-GB" dirty="0"/>
          </a:p>
          <a:p>
            <a:r>
              <a:rPr lang="en-GB" dirty="0"/>
              <a:t>Rows represent the features/questions</a:t>
            </a:r>
          </a:p>
          <a:p>
            <a:pPr marL="0" indent="0">
              <a:buNone/>
            </a:pPr>
            <a:endParaRPr lang="en-GB" dirty="0"/>
          </a:p>
          <a:p>
            <a:r>
              <a:rPr lang="en-GB" dirty="0"/>
              <a:t>Columns for each country which replied</a:t>
            </a:r>
          </a:p>
        </p:txBody>
      </p:sp>
      <p:sp>
        <p:nvSpPr>
          <p:cNvPr id="3" name="Title 2"/>
          <p:cNvSpPr>
            <a:spLocks noGrp="1"/>
          </p:cNvSpPr>
          <p:nvPr>
            <p:ph type="title"/>
          </p:nvPr>
        </p:nvSpPr>
        <p:spPr/>
        <p:txBody>
          <a:bodyPr/>
          <a:lstStyle/>
          <a:p>
            <a:r>
              <a:rPr lang="en-GB" dirty="0"/>
              <a:t>Analysis</a:t>
            </a:r>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5</a:t>
            </a:fld>
            <a:endParaRPr lang="nb-NO" dirty="0"/>
          </a:p>
        </p:txBody>
      </p:sp>
    </p:spTree>
    <p:extLst>
      <p:ext uri="{BB962C8B-B14F-4D97-AF65-F5344CB8AC3E}">
        <p14:creationId xmlns:p14="http://schemas.microsoft.com/office/powerpoint/2010/main" val="3436751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Overall AD is used …..</a:t>
            </a:r>
          </a:p>
          <a:p>
            <a:pPr marL="0" indent="0">
              <a:buNone/>
            </a:pPr>
            <a:endParaRPr lang="en-GB" dirty="0"/>
          </a:p>
        </p:txBody>
      </p:sp>
      <p:sp>
        <p:nvSpPr>
          <p:cNvPr id="3" name="Title 2"/>
          <p:cNvSpPr>
            <a:spLocks noGrp="1"/>
          </p:cNvSpPr>
          <p:nvPr>
            <p:ph type="title"/>
          </p:nvPr>
        </p:nvSpPr>
        <p:spPr/>
        <p:txBody>
          <a:bodyPr/>
          <a:lstStyle/>
          <a:p>
            <a:r>
              <a:rPr lang="en-GB" dirty="0"/>
              <a:t>Audio Description</a:t>
            </a:r>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6</a:t>
            </a:fld>
            <a:endParaRPr lang="nb-NO" dirty="0"/>
          </a:p>
        </p:txBody>
      </p:sp>
      <p:graphicFrame>
        <p:nvGraphicFramePr>
          <p:cNvPr id="7" name="Tabell 6"/>
          <p:cNvGraphicFramePr>
            <a:graphicFrameLocks noGrp="1"/>
          </p:cNvGraphicFramePr>
          <p:nvPr>
            <p:extLst>
              <p:ext uri="{D42A27DB-BD31-4B8C-83A1-F6EECF244321}">
                <p14:modId xmlns:p14="http://schemas.microsoft.com/office/powerpoint/2010/main" val="2719433381"/>
              </p:ext>
            </p:extLst>
          </p:nvPr>
        </p:nvGraphicFramePr>
        <p:xfrm>
          <a:off x="179511" y="1340769"/>
          <a:ext cx="8856984" cy="5380706"/>
        </p:xfrm>
        <a:graphic>
          <a:graphicData uri="http://schemas.openxmlformats.org/drawingml/2006/table">
            <a:tbl>
              <a:tblPr firstRow="1" firstCol="1" bandRow="1">
                <a:tableStyleId>{5C22544A-7EE6-4342-B048-85BDC9FD1C3A}</a:tableStyleId>
              </a:tblPr>
              <a:tblGrid>
                <a:gridCol w="1151720">
                  <a:extLst>
                    <a:ext uri="{9D8B030D-6E8A-4147-A177-3AD203B41FA5}">
                      <a16:colId xmlns="" xmlns:a16="http://schemas.microsoft.com/office/drawing/2014/main" val="20000"/>
                    </a:ext>
                  </a:extLst>
                </a:gridCol>
                <a:gridCol w="1288732">
                  <a:extLst>
                    <a:ext uri="{9D8B030D-6E8A-4147-A177-3AD203B41FA5}">
                      <a16:colId xmlns="" xmlns:a16="http://schemas.microsoft.com/office/drawing/2014/main" val="20001"/>
                    </a:ext>
                  </a:extLst>
                </a:gridCol>
                <a:gridCol w="961349">
                  <a:extLst>
                    <a:ext uri="{9D8B030D-6E8A-4147-A177-3AD203B41FA5}">
                      <a16:colId xmlns="" xmlns:a16="http://schemas.microsoft.com/office/drawing/2014/main" val="20002"/>
                    </a:ext>
                  </a:extLst>
                </a:gridCol>
                <a:gridCol w="2570682">
                  <a:extLst>
                    <a:ext uri="{9D8B030D-6E8A-4147-A177-3AD203B41FA5}">
                      <a16:colId xmlns="" xmlns:a16="http://schemas.microsoft.com/office/drawing/2014/main" val="20003"/>
                    </a:ext>
                  </a:extLst>
                </a:gridCol>
                <a:gridCol w="384811">
                  <a:extLst>
                    <a:ext uri="{9D8B030D-6E8A-4147-A177-3AD203B41FA5}">
                      <a16:colId xmlns="" xmlns:a16="http://schemas.microsoft.com/office/drawing/2014/main" val="20004"/>
                    </a:ext>
                  </a:extLst>
                </a:gridCol>
                <a:gridCol w="2114879">
                  <a:extLst>
                    <a:ext uri="{9D8B030D-6E8A-4147-A177-3AD203B41FA5}">
                      <a16:colId xmlns="" xmlns:a16="http://schemas.microsoft.com/office/drawing/2014/main" val="20005"/>
                    </a:ext>
                  </a:extLst>
                </a:gridCol>
                <a:gridCol w="384811">
                  <a:extLst>
                    <a:ext uri="{9D8B030D-6E8A-4147-A177-3AD203B41FA5}">
                      <a16:colId xmlns="" xmlns:a16="http://schemas.microsoft.com/office/drawing/2014/main" val="20006"/>
                    </a:ext>
                  </a:extLst>
                </a:gridCol>
              </a:tblGrid>
              <a:tr h="506827">
                <a:tc>
                  <a:txBody>
                    <a:bodyPr/>
                    <a:lstStyle/>
                    <a:p>
                      <a:pPr>
                        <a:spcAft>
                          <a:spcPts val="300"/>
                        </a:spcAft>
                        <a:tabLst>
                          <a:tab pos="4133215" algn="l"/>
                        </a:tabLst>
                      </a:pPr>
                      <a:r>
                        <a:rPr lang="en-US" sz="600" dirty="0">
                          <a:solidFill>
                            <a:schemeClr val="tx1"/>
                          </a:solidFill>
                          <a:effectLst/>
                        </a:rPr>
                        <a:t>Service A:  Audio Description (AD)</a:t>
                      </a:r>
                      <a:endParaRPr lang="nb-NO" sz="700" dirty="0">
                        <a:solidFill>
                          <a:schemeClr val="tx1"/>
                        </a:solidFill>
                        <a:effectLst/>
                        <a:latin typeface="Consolas" panose="020B0609020204030204" pitchFamily="49"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dirty="0">
                          <a:solidFill>
                            <a:schemeClr val="tx1"/>
                          </a:solidFill>
                          <a:effectLst/>
                        </a:rPr>
                        <a:t>TV4 Sweden</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dirty="0">
                          <a:solidFill>
                            <a:schemeClr val="tx1"/>
                          </a:solidFill>
                          <a:effectLst/>
                        </a:rPr>
                        <a:t>SVT Sweden</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dirty="0">
                          <a:solidFill>
                            <a:schemeClr val="tx1"/>
                          </a:solidFill>
                          <a:effectLst/>
                        </a:rPr>
                        <a:t>NRK Norway</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dirty="0">
                          <a:solidFill>
                            <a:schemeClr val="tx1"/>
                          </a:solidFill>
                          <a:effectLst/>
                        </a:rPr>
                        <a:t>TV2 </a:t>
                      </a:r>
                      <a:endParaRPr lang="nb-NO" sz="700" dirty="0">
                        <a:solidFill>
                          <a:schemeClr val="tx1"/>
                        </a:solidFill>
                        <a:effectLst/>
                      </a:endParaRPr>
                    </a:p>
                    <a:p>
                      <a:pPr>
                        <a:lnSpc>
                          <a:spcPct val="107000"/>
                        </a:lnSpc>
                        <a:spcAft>
                          <a:spcPts val="300"/>
                        </a:spcAft>
                      </a:pPr>
                      <a:r>
                        <a:rPr lang="da-DK" sz="700" dirty="0">
                          <a:solidFill>
                            <a:schemeClr val="tx1"/>
                          </a:solidFill>
                          <a:effectLst/>
                        </a:rPr>
                        <a:t>Den­mark</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dirty="0">
                          <a:solidFill>
                            <a:schemeClr val="tx1"/>
                          </a:solidFill>
                          <a:effectLst/>
                        </a:rPr>
                        <a:t>YLE Finland</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dirty="0">
                          <a:solidFill>
                            <a:schemeClr val="tx1"/>
                          </a:solidFill>
                          <a:effectLst/>
                        </a:rPr>
                        <a:t>MTV Fin­land</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extLst>
                  <a:ext uri="{0D108BD9-81ED-4DB2-BD59-A6C34878D82A}">
                    <a16:rowId xmlns="" xmlns:a16="http://schemas.microsoft.com/office/drawing/2014/main" val="10000"/>
                  </a:ext>
                </a:extLst>
              </a:tr>
              <a:tr h="816926">
                <a:tc>
                  <a:txBody>
                    <a:bodyPr/>
                    <a:lstStyle/>
                    <a:p>
                      <a:pPr>
                        <a:lnSpc>
                          <a:spcPct val="107000"/>
                        </a:lnSpc>
                        <a:spcAft>
                          <a:spcPts val="300"/>
                        </a:spcAft>
                      </a:pPr>
                      <a:r>
                        <a:rPr lang="da-DK" sz="700" dirty="0">
                          <a:solidFill>
                            <a:schemeClr val="tx1"/>
                          </a:solidFill>
                          <a:effectLst/>
                        </a:rPr>
                        <a:t>Percent on air broadcast prime time</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dirty="0">
                          <a:effectLst/>
                        </a:rPr>
                        <a:t>0%</a:t>
                      </a:r>
                      <a:endParaRPr lang="nb-NO"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4% </a:t>
                      </a:r>
                      <a:endParaRPr lang="nb-NO" sz="700">
                        <a:effectLst/>
                      </a:endParaRPr>
                    </a:p>
                    <a:p>
                      <a:pPr>
                        <a:lnSpc>
                          <a:spcPct val="107000"/>
                        </a:lnSpc>
                        <a:spcAft>
                          <a:spcPts val="300"/>
                        </a:spcAft>
                      </a:pPr>
                      <a:r>
                        <a:rPr lang="da-DK" sz="700">
                          <a:effectLst/>
                        </a:rPr>
                        <a:t>Dont’t measure Prime/ Noi prime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69 hours of Norwegian programs in 2018. Reruns not included.</a:t>
                      </a:r>
                      <a:endParaRPr lang="nb-NO" sz="700">
                        <a:effectLst/>
                      </a:endParaRPr>
                    </a:p>
                    <a:p>
                      <a:pPr>
                        <a:lnSpc>
                          <a:spcPct val="107000"/>
                        </a:lnSpc>
                        <a:spcAft>
                          <a:spcPts val="300"/>
                        </a:spcAft>
                      </a:pPr>
                      <a:r>
                        <a:rPr lang="da-DK" sz="700">
                          <a:effectLst/>
                        </a:rPr>
                        <a:t>125 hours of Swedish and Danish programs in 2018. Reruns not included.</a:t>
                      </a:r>
                      <a:endParaRPr lang="nb-NO" sz="700">
                        <a:effectLst/>
                      </a:endParaRPr>
                    </a:p>
                    <a:p>
                      <a:pPr>
                        <a:lnSpc>
                          <a:spcPct val="107000"/>
                        </a:lnSpc>
                        <a:spcAft>
                          <a:spcPts val="300"/>
                        </a:spcAft>
                      </a:pPr>
                      <a:r>
                        <a:rPr lang="da-DK" sz="700">
                          <a:effectLst/>
                        </a:rPr>
                        <a:t>Norwegian AD of our 19 largest TV-series.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In total 18 hours during 2018</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extLst>
                  <a:ext uri="{0D108BD9-81ED-4DB2-BD59-A6C34878D82A}">
                    <a16:rowId xmlns="" xmlns:a16="http://schemas.microsoft.com/office/drawing/2014/main" val="10001"/>
                  </a:ext>
                </a:extLst>
              </a:tr>
              <a:tr h="454290">
                <a:tc>
                  <a:txBody>
                    <a:bodyPr/>
                    <a:lstStyle/>
                    <a:p>
                      <a:pPr>
                        <a:lnSpc>
                          <a:spcPct val="107000"/>
                        </a:lnSpc>
                        <a:spcAft>
                          <a:spcPts val="300"/>
                        </a:spcAft>
                      </a:pPr>
                      <a:r>
                        <a:rPr lang="da-DK" sz="700" dirty="0">
                          <a:solidFill>
                            <a:schemeClr val="tx1"/>
                          </a:solidFill>
                          <a:effectLst/>
                        </a:rPr>
                        <a:t>Percent on air broadcast not prime time</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1%</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 </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In total 18 hours during 2018</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extLst>
                  <a:ext uri="{0D108BD9-81ED-4DB2-BD59-A6C34878D82A}">
                    <a16:rowId xmlns="" xmlns:a16="http://schemas.microsoft.com/office/drawing/2014/main" val="10002"/>
                  </a:ext>
                </a:extLst>
              </a:tr>
              <a:tr h="787155">
                <a:tc>
                  <a:txBody>
                    <a:bodyPr/>
                    <a:lstStyle/>
                    <a:p>
                      <a:pPr>
                        <a:lnSpc>
                          <a:spcPct val="107000"/>
                        </a:lnSpc>
                        <a:spcAft>
                          <a:spcPts val="300"/>
                        </a:spcAft>
                      </a:pPr>
                      <a:r>
                        <a:rPr lang="da-DK" sz="700" dirty="0">
                          <a:solidFill>
                            <a:schemeClr val="tx1"/>
                          </a:solidFill>
                          <a:effectLst/>
                        </a:rPr>
                        <a:t>How is the AD transmitted</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Live on main service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en-US" sz="700">
                          <a:effectLst/>
                        </a:rPr>
                        <a:t>Simulcast in separate channel</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Separate TV-channel.</a:t>
                      </a:r>
                      <a:endParaRPr lang="nb-NO" sz="700">
                        <a:effectLst/>
                      </a:endParaRPr>
                    </a:p>
                    <a:p>
                      <a:pPr>
                        <a:lnSpc>
                          <a:spcPct val="107000"/>
                        </a:lnSpc>
                        <a:spcAft>
                          <a:spcPts val="300"/>
                        </a:spcAft>
                      </a:pPr>
                      <a:r>
                        <a:rPr lang="da-DK" sz="700">
                          <a:effectLst/>
                        </a:rPr>
                        <a:t>In our video player ”NRK TV”.</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en-GB" sz="700">
                          <a:effectLst/>
                        </a:rPr>
                        <a:t>-</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en-GB" sz="700">
                          <a:effectLst/>
                        </a:rPr>
                        <a:t>DVB  audio component, language code dutch </a:t>
                      </a:r>
                      <a:endParaRPr lang="nb-NO" sz="700">
                        <a:effectLst/>
                      </a:endParaRPr>
                    </a:p>
                    <a:p>
                      <a:pPr>
                        <a:lnSpc>
                          <a:spcPct val="107000"/>
                        </a:lnSpc>
                        <a:spcAft>
                          <a:spcPts val="300"/>
                        </a:spcAft>
                      </a:pPr>
                      <a:r>
                        <a:rPr lang="en-GB" sz="700">
                          <a:effectLst/>
                        </a:rPr>
                        <a:t>Dutch was chosen because not all receivers read the secondary descriptor for the right parameters. </a:t>
                      </a:r>
                      <a:r>
                        <a:rPr lang="da-DK" sz="700">
                          <a:effectLst/>
                        </a:rPr>
                        <a:t>Dutch was included in the first receivers.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 </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extLst>
                  <a:ext uri="{0D108BD9-81ED-4DB2-BD59-A6C34878D82A}">
                    <a16:rowId xmlns="" xmlns:a16="http://schemas.microsoft.com/office/drawing/2014/main" val="10003"/>
                  </a:ext>
                </a:extLst>
              </a:tr>
              <a:tr h="477057">
                <a:tc>
                  <a:txBody>
                    <a:bodyPr/>
                    <a:lstStyle/>
                    <a:p>
                      <a:pPr>
                        <a:lnSpc>
                          <a:spcPct val="107000"/>
                        </a:lnSpc>
                        <a:spcAft>
                          <a:spcPts val="300"/>
                        </a:spcAft>
                      </a:pPr>
                      <a:r>
                        <a:rPr lang="da-DK" sz="700" dirty="0">
                          <a:solidFill>
                            <a:schemeClr val="tx1"/>
                          </a:solidFill>
                          <a:effectLst/>
                        </a:rPr>
                        <a:t>Why is this method chosen?</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We have not developed separate service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en-US" sz="700" dirty="0">
                          <a:effectLst/>
                        </a:rPr>
                        <a:t>Easiest for the users</a:t>
                      </a:r>
                      <a:endParaRPr lang="nb-NO"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Easy accessibility for our audience.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en-GB" sz="700">
                          <a:effectLst/>
                        </a:rPr>
                        <a:t>-</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en-GB" sz="700">
                          <a:effectLst/>
                        </a:rPr>
                        <a:t>A familiar technical implementation, when already  using several audio components in different languages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 </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extLst>
                  <a:ext uri="{0D108BD9-81ED-4DB2-BD59-A6C34878D82A}">
                    <a16:rowId xmlns="" xmlns:a16="http://schemas.microsoft.com/office/drawing/2014/main" val="10004"/>
                  </a:ext>
                </a:extLst>
              </a:tr>
              <a:tr h="366661">
                <a:tc>
                  <a:txBody>
                    <a:bodyPr/>
                    <a:lstStyle/>
                    <a:p>
                      <a:pPr>
                        <a:lnSpc>
                          <a:spcPct val="107000"/>
                        </a:lnSpc>
                        <a:spcAft>
                          <a:spcPts val="300"/>
                        </a:spcAft>
                      </a:pPr>
                      <a:r>
                        <a:rPr lang="da-DK" sz="700" dirty="0">
                          <a:solidFill>
                            <a:schemeClr val="tx1"/>
                          </a:solidFill>
                          <a:effectLst/>
                        </a:rPr>
                        <a:t>Broadcast or receiver mix?</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NA</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Broadcast mix</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Broadcast mix. </a:t>
                      </a:r>
                      <a:endParaRPr lang="nb-NO" sz="700">
                        <a:effectLst/>
                      </a:endParaRPr>
                    </a:p>
                    <a:p>
                      <a:pPr>
                        <a:lnSpc>
                          <a:spcPct val="107000"/>
                        </a:lnSpc>
                        <a:spcAft>
                          <a:spcPts val="300"/>
                        </a:spcAft>
                      </a:pPr>
                      <a:r>
                        <a:rPr lang="da-DK" sz="700">
                          <a:effectLst/>
                        </a:rPr>
                        <a:t>We are planning on receiver mix in the near future.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Broadcast mix</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 </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extLst>
                  <a:ext uri="{0D108BD9-81ED-4DB2-BD59-A6C34878D82A}">
                    <a16:rowId xmlns="" xmlns:a16="http://schemas.microsoft.com/office/drawing/2014/main" val="10005"/>
                  </a:ext>
                </a:extLst>
              </a:tr>
              <a:tr h="336891">
                <a:tc>
                  <a:txBody>
                    <a:bodyPr/>
                    <a:lstStyle/>
                    <a:p>
                      <a:pPr>
                        <a:lnSpc>
                          <a:spcPct val="107000"/>
                        </a:lnSpc>
                        <a:spcAft>
                          <a:spcPts val="300"/>
                        </a:spcAft>
                      </a:pPr>
                      <a:r>
                        <a:rPr lang="da-DK" sz="700" dirty="0">
                          <a:solidFill>
                            <a:schemeClr val="tx1"/>
                          </a:solidFill>
                          <a:effectLst/>
                        </a:rPr>
                        <a:t>Available on live streaming?</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Yes, main service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Yes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Some times.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No, possibly  within 1-3 years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No</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extLst>
                  <a:ext uri="{0D108BD9-81ED-4DB2-BD59-A6C34878D82A}">
                    <a16:rowId xmlns="" xmlns:a16="http://schemas.microsoft.com/office/drawing/2014/main" val="10006"/>
                  </a:ext>
                </a:extLst>
              </a:tr>
              <a:tr h="336891">
                <a:tc>
                  <a:txBody>
                    <a:bodyPr/>
                    <a:lstStyle/>
                    <a:p>
                      <a:pPr>
                        <a:lnSpc>
                          <a:spcPct val="107000"/>
                        </a:lnSpc>
                        <a:spcAft>
                          <a:spcPts val="300"/>
                        </a:spcAft>
                      </a:pPr>
                      <a:r>
                        <a:rPr lang="da-DK" sz="700" dirty="0">
                          <a:solidFill>
                            <a:schemeClr val="tx1"/>
                          </a:solidFill>
                          <a:effectLst/>
                        </a:rPr>
                        <a:t>Available on demand?</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Dedicated Access services portal</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Yes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Yes. https://tv.nrk.no/programmer/synstolk</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Yes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No</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extLst>
                  <a:ext uri="{0D108BD9-81ED-4DB2-BD59-A6C34878D82A}">
                    <a16:rowId xmlns="" xmlns:a16="http://schemas.microsoft.com/office/drawing/2014/main" val="10007"/>
                  </a:ext>
                </a:extLst>
              </a:tr>
              <a:tr h="196727">
                <a:tc>
                  <a:txBody>
                    <a:bodyPr/>
                    <a:lstStyle/>
                    <a:p>
                      <a:pPr>
                        <a:lnSpc>
                          <a:spcPct val="107000"/>
                        </a:lnSpc>
                        <a:spcAft>
                          <a:spcPts val="300"/>
                        </a:spcAft>
                      </a:pPr>
                      <a:r>
                        <a:rPr lang="da-DK" sz="700" dirty="0">
                          <a:solidFill>
                            <a:schemeClr val="tx1"/>
                          </a:solidFill>
                          <a:effectLst/>
                        </a:rPr>
                        <a:t>Percent on demand</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250 assets per/year, 10%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100%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 </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In total 8 hours during 2018</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 </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extLst>
                  <a:ext uri="{0D108BD9-81ED-4DB2-BD59-A6C34878D82A}">
                    <a16:rowId xmlns="" xmlns:a16="http://schemas.microsoft.com/office/drawing/2014/main" val="10008"/>
                  </a:ext>
                </a:extLst>
              </a:tr>
              <a:tr h="454290">
                <a:tc>
                  <a:txBody>
                    <a:bodyPr/>
                    <a:lstStyle/>
                    <a:p>
                      <a:pPr>
                        <a:lnSpc>
                          <a:spcPct val="107000"/>
                        </a:lnSpc>
                        <a:spcAft>
                          <a:spcPts val="300"/>
                        </a:spcAft>
                      </a:pPr>
                      <a:r>
                        <a:rPr lang="da-DK" sz="700" dirty="0">
                          <a:solidFill>
                            <a:schemeClr val="tx1"/>
                          </a:solidFill>
                          <a:effectLst/>
                        </a:rPr>
                        <a:t>Plan for future platforms (hbbtv, or other)</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No, only OTT</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Looking into HbbTV as an AD application</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 </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en-GB" sz="700">
                          <a:effectLst/>
                        </a:rPr>
                        <a:t>none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Possibly hbbtv within 3 years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No</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extLst>
                  <a:ext uri="{0D108BD9-81ED-4DB2-BD59-A6C34878D82A}">
                    <a16:rowId xmlns="" xmlns:a16="http://schemas.microsoft.com/office/drawing/2014/main" val="10009"/>
                  </a:ext>
                </a:extLst>
              </a:tr>
              <a:tr h="646991">
                <a:tc>
                  <a:txBody>
                    <a:bodyPr/>
                    <a:lstStyle/>
                    <a:p>
                      <a:pPr>
                        <a:lnSpc>
                          <a:spcPct val="107000"/>
                        </a:lnSpc>
                        <a:spcAft>
                          <a:spcPts val="300"/>
                        </a:spcAft>
                      </a:pPr>
                      <a:r>
                        <a:rPr lang="da-DK" sz="700" dirty="0">
                          <a:solidFill>
                            <a:schemeClr val="tx1"/>
                          </a:solidFill>
                          <a:effectLst/>
                        </a:rPr>
                        <a:t>Other features and regulations, describe</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Swedish regulations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None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a:effectLst/>
                        </a:rPr>
                        <a:t>Norway has 2 official forms of spoken and written norwegian. ”bokmål” and ”nynorsk”.</a:t>
                      </a:r>
                      <a:endParaRPr lang="nb-NO" sz="700">
                        <a:effectLst/>
                      </a:endParaRPr>
                    </a:p>
                    <a:p>
                      <a:pPr>
                        <a:lnSpc>
                          <a:spcPct val="107000"/>
                        </a:lnSpc>
                        <a:spcAft>
                          <a:spcPts val="300"/>
                        </a:spcAft>
                      </a:pPr>
                      <a:r>
                        <a:rPr lang="da-DK" sz="700">
                          <a:effectLst/>
                        </a:rPr>
                        <a:t>Norway has 3 Sami languages. We may have to deliver audio tracks for these in the future. </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en-GB" sz="700">
                          <a:effectLst/>
                        </a:rPr>
                        <a:t>none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en-GB" sz="700">
                          <a:effectLst/>
                        </a:rPr>
                        <a:t>Audio description per se is not regulated by the state, although Yle is required to provide services for the blind and visually impaired.</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tc>
                  <a:txBody>
                    <a:bodyPr/>
                    <a:lstStyle/>
                    <a:p>
                      <a:pPr>
                        <a:lnSpc>
                          <a:spcPct val="107000"/>
                        </a:lnSpc>
                        <a:spcAft>
                          <a:spcPts val="300"/>
                        </a:spcAft>
                      </a:pPr>
                      <a:r>
                        <a:rPr lang="da-DK" sz="700" dirty="0">
                          <a:effectLst/>
                        </a:rPr>
                        <a:t> </a:t>
                      </a:r>
                      <a:endParaRPr lang="nb-NO"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5377" marR="45377" marT="23949" marB="23949"/>
                </a:tc>
                <a:extLst>
                  <a:ext uri="{0D108BD9-81ED-4DB2-BD59-A6C34878D82A}">
                    <a16:rowId xmlns="" xmlns:a16="http://schemas.microsoft.com/office/drawing/2014/main" val="10010"/>
                  </a:ext>
                </a:extLst>
              </a:tr>
            </a:tbl>
          </a:graphicData>
        </a:graphic>
      </p:graphicFrame>
    </p:spTree>
    <p:extLst>
      <p:ext uri="{BB962C8B-B14F-4D97-AF65-F5344CB8AC3E}">
        <p14:creationId xmlns:p14="http://schemas.microsoft.com/office/powerpoint/2010/main" val="283327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 Spoken Subtitle is used ……</a:t>
            </a:r>
          </a:p>
          <a:p>
            <a:pPr marL="0" indent="0">
              <a:buNone/>
            </a:pPr>
            <a:endParaRPr lang="en-GB" dirty="0"/>
          </a:p>
        </p:txBody>
      </p:sp>
      <p:sp>
        <p:nvSpPr>
          <p:cNvPr id="3" name="Title 2"/>
          <p:cNvSpPr>
            <a:spLocks noGrp="1"/>
          </p:cNvSpPr>
          <p:nvPr>
            <p:ph type="title"/>
          </p:nvPr>
        </p:nvSpPr>
        <p:spPr/>
        <p:txBody>
          <a:bodyPr/>
          <a:lstStyle/>
          <a:p>
            <a:r>
              <a:rPr lang="en-GB" dirty="0"/>
              <a:t>Spoken Subtitle</a:t>
            </a:r>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7</a:t>
            </a:fld>
            <a:endParaRPr lang="nb-NO" dirty="0"/>
          </a:p>
        </p:txBody>
      </p:sp>
      <p:graphicFrame>
        <p:nvGraphicFramePr>
          <p:cNvPr id="6" name="Tabell 5"/>
          <p:cNvGraphicFramePr>
            <a:graphicFrameLocks noGrp="1"/>
          </p:cNvGraphicFramePr>
          <p:nvPr>
            <p:extLst>
              <p:ext uri="{D42A27DB-BD31-4B8C-83A1-F6EECF244321}">
                <p14:modId xmlns:p14="http://schemas.microsoft.com/office/powerpoint/2010/main" val="1545109335"/>
              </p:ext>
            </p:extLst>
          </p:nvPr>
        </p:nvGraphicFramePr>
        <p:xfrm>
          <a:off x="107504" y="1340768"/>
          <a:ext cx="9001000" cy="5380707"/>
        </p:xfrm>
        <a:graphic>
          <a:graphicData uri="http://schemas.openxmlformats.org/drawingml/2006/table">
            <a:tbl>
              <a:tblPr firstRow="1" firstCol="1" bandRow="1">
                <a:tableStyleId>{5C22544A-7EE6-4342-B048-85BDC9FD1C3A}</a:tableStyleId>
              </a:tblPr>
              <a:tblGrid>
                <a:gridCol w="1148229">
                  <a:extLst>
                    <a:ext uri="{9D8B030D-6E8A-4147-A177-3AD203B41FA5}">
                      <a16:colId xmlns="" xmlns:a16="http://schemas.microsoft.com/office/drawing/2014/main" val="20000"/>
                    </a:ext>
                  </a:extLst>
                </a:gridCol>
                <a:gridCol w="1230729">
                  <a:extLst>
                    <a:ext uri="{9D8B030D-6E8A-4147-A177-3AD203B41FA5}">
                      <a16:colId xmlns="" xmlns:a16="http://schemas.microsoft.com/office/drawing/2014/main" val="20001"/>
                    </a:ext>
                  </a:extLst>
                </a:gridCol>
                <a:gridCol w="958436">
                  <a:extLst>
                    <a:ext uri="{9D8B030D-6E8A-4147-A177-3AD203B41FA5}">
                      <a16:colId xmlns="" xmlns:a16="http://schemas.microsoft.com/office/drawing/2014/main" val="20002"/>
                    </a:ext>
                  </a:extLst>
                </a:gridCol>
                <a:gridCol w="2468220">
                  <a:extLst>
                    <a:ext uri="{9D8B030D-6E8A-4147-A177-3AD203B41FA5}">
                      <a16:colId xmlns="" xmlns:a16="http://schemas.microsoft.com/office/drawing/2014/main" val="20003"/>
                    </a:ext>
                  </a:extLst>
                </a:gridCol>
                <a:gridCol w="383645">
                  <a:extLst>
                    <a:ext uri="{9D8B030D-6E8A-4147-A177-3AD203B41FA5}">
                      <a16:colId xmlns="" xmlns:a16="http://schemas.microsoft.com/office/drawing/2014/main" val="20004"/>
                    </a:ext>
                  </a:extLst>
                </a:gridCol>
                <a:gridCol w="2108468">
                  <a:extLst>
                    <a:ext uri="{9D8B030D-6E8A-4147-A177-3AD203B41FA5}">
                      <a16:colId xmlns="" xmlns:a16="http://schemas.microsoft.com/office/drawing/2014/main" val="20005"/>
                    </a:ext>
                  </a:extLst>
                </a:gridCol>
                <a:gridCol w="703273">
                  <a:extLst>
                    <a:ext uri="{9D8B030D-6E8A-4147-A177-3AD203B41FA5}">
                      <a16:colId xmlns="" xmlns:a16="http://schemas.microsoft.com/office/drawing/2014/main" val="20006"/>
                    </a:ext>
                  </a:extLst>
                </a:gridCol>
              </a:tblGrid>
              <a:tr h="427592">
                <a:tc>
                  <a:txBody>
                    <a:bodyPr/>
                    <a:lstStyle/>
                    <a:p>
                      <a:pPr algn="just">
                        <a:spcAft>
                          <a:spcPts val="300"/>
                        </a:spcAft>
                        <a:tabLst>
                          <a:tab pos="4133215" algn="l"/>
                        </a:tabLst>
                      </a:pPr>
                      <a:r>
                        <a:rPr lang="da-DK" sz="700" dirty="0">
                          <a:solidFill>
                            <a:schemeClr val="tx1"/>
                          </a:solidFill>
                          <a:effectLst/>
                        </a:rPr>
                        <a:t/>
                      </a:r>
                      <a:br>
                        <a:rPr lang="da-DK" sz="700" dirty="0">
                          <a:solidFill>
                            <a:schemeClr val="tx1"/>
                          </a:solidFill>
                          <a:effectLst/>
                        </a:rPr>
                      </a:br>
                      <a:r>
                        <a:rPr lang="en-US" sz="600" dirty="0">
                          <a:solidFill>
                            <a:schemeClr val="tx1"/>
                          </a:solidFill>
                          <a:effectLst/>
                        </a:rPr>
                        <a:t>Service B:  Spoken subtitles (audio captioning)</a:t>
                      </a:r>
                      <a:endParaRPr lang="nb-NO" sz="700" dirty="0">
                        <a:solidFill>
                          <a:schemeClr val="tx1"/>
                        </a:solidFill>
                        <a:effectLst/>
                        <a:latin typeface="Consolas" panose="020B0609020204030204" pitchFamily="49" charset="0"/>
                        <a:ea typeface="Calibri" panose="020F0502020204030204" pitchFamily="34" charset="0"/>
                        <a:cs typeface="Times New Roman" panose="02020603050405020304" pitchFamily="18" charset="0"/>
                      </a:endParaRPr>
                    </a:p>
                  </a:txBody>
                  <a:tcPr marL="43620" marR="43620" marT="0" marB="0"/>
                </a:tc>
                <a:tc>
                  <a:txBody>
                    <a:bodyPr/>
                    <a:lstStyle/>
                    <a:p>
                      <a:pPr>
                        <a:lnSpc>
                          <a:spcPct val="107000"/>
                        </a:lnSpc>
                        <a:spcAft>
                          <a:spcPts val="300"/>
                        </a:spcAft>
                      </a:pPr>
                      <a:r>
                        <a:rPr lang="da-DK" sz="700" dirty="0">
                          <a:solidFill>
                            <a:schemeClr val="tx1"/>
                          </a:solidFill>
                          <a:effectLst/>
                        </a:rPr>
                        <a:t>TV4 Sweden</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0" marB="0"/>
                </a:tc>
                <a:tc>
                  <a:txBody>
                    <a:bodyPr/>
                    <a:lstStyle/>
                    <a:p>
                      <a:pPr>
                        <a:lnSpc>
                          <a:spcPct val="107000"/>
                        </a:lnSpc>
                        <a:spcAft>
                          <a:spcPts val="300"/>
                        </a:spcAft>
                      </a:pPr>
                      <a:r>
                        <a:rPr lang="en-US" sz="700" dirty="0">
                          <a:solidFill>
                            <a:schemeClr val="tx1"/>
                          </a:solidFill>
                          <a:effectLst/>
                        </a:rPr>
                        <a:t>SVT Sweden</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0" marB="0"/>
                </a:tc>
                <a:tc>
                  <a:txBody>
                    <a:bodyPr/>
                    <a:lstStyle/>
                    <a:p>
                      <a:pPr>
                        <a:lnSpc>
                          <a:spcPct val="107000"/>
                        </a:lnSpc>
                        <a:spcAft>
                          <a:spcPts val="300"/>
                        </a:spcAft>
                      </a:pPr>
                      <a:r>
                        <a:rPr lang="da-DK" sz="700" dirty="0">
                          <a:solidFill>
                            <a:schemeClr val="tx1"/>
                          </a:solidFill>
                          <a:effectLst/>
                        </a:rPr>
                        <a:t>NRK Norway</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0" marB="0"/>
                </a:tc>
                <a:tc>
                  <a:txBody>
                    <a:bodyPr/>
                    <a:lstStyle/>
                    <a:p>
                      <a:pPr>
                        <a:lnSpc>
                          <a:spcPct val="107000"/>
                        </a:lnSpc>
                        <a:spcAft>
                          <a:spcPts val="300"/>
                        </a:spcAft>
                      </a:pPr>
                      <a:r>
                        <a:rPr lang="da-DK" sz="700" dirty="0">
                          <a:solidFill>
                            <a:schemeClr val="tx1"/>
                          </a:solidFill>
                          <a:effectLst/>
                        </a:rPr>
                        <a:t>TV2 Den­mark</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0" marB="0"/>
                </a:tc>
                <a:tc>
                  <a:txBody>
                    <a:bodyPr/>
                    <a:lstStyle/>
                    <a:p>
                      <a:pPr>
                        <a:lnSpc>
                          <a:spcPct val="107000"/>
                        </a:lnSpc>
                        <a:spcAft>
                          <a:spcPts val="300"/>
                        </a:spcAft>
                      </a:pPr>
                      <a:r>
                        <a:rPr lang="da-DK" sz="700" dirty="0">
                          <a:solidFill>
                            <a:schemeClr val="tx1"/>
                          </a:solidFill>
                          <a:effectLst/>
                        </a:rPr>
                        <a:t>YLE Finland</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0" marB="0"/>
                </a:tc>
                <a:tc>
                  <a:txBody>
                    <a:bodyPr/>
                    <a:lstStyle/>
                    <a:p>
                      <a:pPr>
                        <a:lnSpc>
                          <a:spcPct val="107000"/>
                        </a:lnSpc>
                        <a:spcAft>
                          <a:spcPts val="300"/>
                        </a:spcAft>
                      </a:pPr>
                      <a:r>
                        <a:rPr lang="da-DK" sz="700" dirty="0">
                          <a:solidFill>
                            <a:schemeClr val="tx1"/>
                          </a:solidFill>
                          <a:effectLst/>
                        </a:rPr>
                        <a:t>MTV Fin­land</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0" marB="0"/>
                </a:tc>
                <a:extLst>
                  <a:ext uri="{0D108BD9-81ED-4DB2-BD59-A6C34878D82A}">
                    <a16:rowId xmlns="" xmlns:a16="http://schemas.microsoft.com/office/drawing/2014/main" val="10000"/>
                  </a:ext>
                </a:extLst>
              </a:tr>
              <a:tr h="600559">
                <a:tc>
                  <a:txBody>
                    <a:bodyPr/>
                    <a:lstStyle/>
                    <a:p>
                      <a:pPr>
                        <a:lnSpc>
                          <a:spcPct val="107000"/>
                        </a:lnSpc>
                        <a:spcAft>
                          <a:spcPts val="300"/>
                        </a:spcAft>
                      </a:pPr>
                      <a:r>
                        <a:rPr lang="da-DK" sz="700" dirty="0">
                          <a:solidFill>
                            <a:schemeClr val="tx1"/>
                          </a:solidFill>
                          <a:effectLst/>
                        </a:rPr>
                        <a:t>Percent on air broadcast prime time</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100%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100 % of preproduced broadcast. Working on making it accessible on live broadcast.</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en-GB" sz="700" dirty="0">
                          <a:effectLst/>
                        </a:rPr>
                        <a:t>0</a:t>
                      </a:r>
                      <a:endParaRPr lang="nb-NO"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en-GB" sz="700" dirty="0">
                          <a:effectLst/>
                        </a:rPr>
                        <a:t>All foreign language, subtitled programmes are provided with spoken subtitles.</a:t>
                      </a:r>
                      <a:endParaRPr lang="nb-NO"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40 % (all international) </a:t>
                      </a:r>
                      <a:endParaRPr lang="nb-NO" sz="700">
                        <a:effectLst/>
                      </a:endParaRPr>
                    </a:p>
                    <a:p>
                      <a:pPr>
                        <a:lnSpc>
                          <a:spcPct val="107000"/>
                        </a:lnSpc>
                        <a:spcAft>
                          <a:spcPts val="300"/>
                        </a:spcAft>
                      </a:pPr>
                      <a:r>
                        <a:rPr lang="da-DK" sz="700">
                          <a:effectLst/>
                        </a:rPr>
                        <a:t>On MTV3 channel only</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extLst>
                  <a:ext uri="{0D108BD9-81ED-4DB2-BD59-A6C34878D82A}">
                    <a16:rowId xmlns="" xmlns:a16="http://schemas.microsoft.com/office/drawing/2014/main" val="10001"/>
                  </a:ext>
                </a:extLst>
              </a:tr>
              <a:tr h="600559">
                <a:tc>
                  <a:txBody>
                    <a:bodyPr/>
                    <a:lstStyle/>
                    <a:p>
                      <a:pPr>
                        <a:lnSpc>
                          <a:spcPct val="107000"/>
                        </a:lnSpc>
                        <a:spcAft>
                          <a:spcPts val="300"/>
                        </a:spcAft>
                      </a:pPr>
                      <a:r>
                        <a:rPr lang="da-DK" sz="700" dirty="0">
                          <a:solidFill>
                            <a:schemeClr val="tx1"/>
                          </a:solidFill>
                          <a:effectLst/>
                        </a:rPr>
                        <a:t>Percent on air broadcast not prime time</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0,5%</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100%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100 % of preproduced broadcast. Working on making it accessible on live broadcast.</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en-GB" sz="700">
                          <a:effectLst/>
                        </a:rPr>
                        <a:t>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en-GB" sz="700">
                          <a:effectLst/>
                        </a:rPr>
                        <a:t>All foreign language, subtitled programmes are provided with spoken subtitles.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60 % (all international)</a:t>
                      </a:r>
                      <a:endParaRPr lang="nb-NO" sz="700">
                        <a:effectLst/>
                      </a:endParaRPr>
                    </a:p>
                    <a:p>
                      <a:pPr>
                        <a:lnSpc>
                          <a:spcPct val="107000"/>
                        </a:lnSpc>
                        <a:spcAft>
                          <a:spcPts val="300"/>
                        </a:spcAft>
                      </a:pPr>
                      <a:r>
                        <a:rPr lang="da-DK" sz="700">
                          <a:effectLst/>
                        </a:rPr>
                        <a:t>On MTV3 channel only</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extLst>
                  <a:ext uri="{0D108BD9-81ED-4DB2-BD59-A6C34878D82A}">
                    <a16:rowId xmlns="" xmlns:a16="http://schemas.microsoft.com/office/drawing/2014/main" val="10002"/>
                  </a:ext>
                </a:extLst>
              </a:tr>
              <a:tr h="819979">
                <a:tc>
                  <a:txBody>
                    <a:bodyPr/>
                    <a:lstStyle/>
                    <a:p>
                      <a:pPr>
                        <a:lnSpc>
                          <a:spcPct val="107000"/>
                        </a:lnSpc>
                        <a:spcAft>
                          <a:spcPts val="300"/>
                        </a:spcAft>
                      </a:pPr>
                      <a:r>
                        <a:rPr lang="da-DK" sz="700" dirty="0">
                          <a:solidFill>
                            <a:schemeClr val="tx1"/>
                          </a:solidFill>
                          <a:effectLst/>
                        </a:rPr>
                        <a:t>How are the spoken subtitles transmitted?</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Main service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dirty="0">
                          <a:effectLst/>
                        </a:rPr>
                        <a:t>Seperate audio track</a:t>
                      </a:r>
                      <a:endParaRPr lang="nb-NO"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Linear-TV: Separate TV-channel.</a:t>
                      </a:r>
                      <a:endParaRPr lang="nb-NO" sz="700">
                        <a:effectLst/>
                      </a:endParaRPr>
                    </a:p>
                    <a:p>
                      <a:pPr>
                        <a:lnSpc>
                          <a:spcPct val="107000"/>
                        </a:lnSpc>
                        <a:spcAft>
                          <a:spcPts val="300"/>
                        </a:spcAft>
                      </a:pPr>
                      <a:r>
                        <a:rPr lang="da-DK" sz="700">
                          <a:effectLst/>
                        </a:rPr>
                        <a:t> </a:t>
                      </a:r>
                      <a:endParaRPr lang="nb-NO" sz="700">
                        <a:effectLst/>
                      </a:endParaRPr>
                    </a:p>
                    <a:p>
                      <a:pPr>
                        <a:lnSpc>
                          <a:spcPct val="107000"/>
                        </a:lnSpc>
                        <a:spcAft>
                          <a:spcPts val="300"/>
                        </a:spcAft>
                      </a:pPr>
                      <a:r>
                        <a:rPr lang="da-DK" sz="700">
                          <a:effectLst/>
                        </a:rPr>
                        <a:t>On our player ”NRK TV” on web with IOS.  And on AppleTV4K.</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en-GB" sz="700">
                          <a:effectLst/>
                        </a:rPr>
                        <a:t>-</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en-GB" sz="700">
                          <a:effectLst/>
                        </a:rPr>
                        <a:t>DVB  audio component, language code dutch </a:t>
                      </a:r>
                      <a:endParaRPr lang="nb-NO" sz="700">
                        <a:effectLst/>
                      </a:endParaRPr>
                    </a:p>
                    <a:p>
                      <a:pPr>
                        <a:lnSpc>
                          <a:spcPct val="107000"/>
                        </a:lnSpc>
                        <a:spcAft>
                          <a:spcPts val="300"/>
                        </a:spcAft>
                      </a:pPr>
                      <a:r>
                        <a:rPr lang="en-GB" sz="700">
                          <a:effectLst/>
                        </a:rPr>
                        <a:t>Dutch was chosen because not all receivers read the secondary descriptor for the right parameters. </a:t>
                      </a:r>
                      <a:r>
                        <a:rPr lang="da-DK" sz="700">
                          <a:effectLst/>
                        </a:rPr>
                        <a:t>Dutch was included in the first receivers.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Extra audio channel, speech generator over program sound</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extLst>
                  <a:ext uri="{0D108BD9-81ED-4DB2-BD59-A6C34878D82A}">
                    <a16:rowId xmlns="" xmlns:a16="http://schemas.microsoft.com/office/drawing/2014/main" val="10003"/>
                  </a:ext>
                </a:extLst>
              </a:tr>
              <a:tr h="557800">
                <a:tc>
                  <a:txBody>
                    <a:bodyPr/>
                    <a:lstStyle/>
                    <a:p>
                      <a:pPr>
                        <a:lnSpc>
                          <a:spcPct val="107000"/>
                        </a:lnSpc>
                        <a:spcAft>
                          <a:spcPts val="300"/>
                        </a:spcAft>
                      </a:pPr>
                      <a:r>
                        <a:rPr lang="da-DK" sz="700" dirty="0">
                          <a:solidFill>
                            <a:schemeClr val="tx1"/>
                          </a:solidFill>
                          <a:effectLst/>
                        </a:rPr>
                        <a:t>Why is this method chosen?</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We have not developed separate service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 </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Easy accessibility for our audience.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en-GB" sz="700">
                          <a:effectLst/>
                        </a:rPr>
                        <a:t>-</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en-GB" sz="700">
                          <a:effectLst/>
                        </a:rPr>
                        <a:t>A familiar technical implementation, when already  using several audio components in different languages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Used by state broadcaster (Yle)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extLst>
                  <a:ext uri="{0D108BD9-81ED-4DB2-BD59-A6C34878D82A}">
                    <a16:rowId xmlns="" xmlns:a16="http://schemas.microsoft.com/office/drawing/2014/main" val="10004"/>
                  </a:ext>
                </a:extLst>
              </a:tr>
              <a:tr h="344290">
                <a:tc>
                  <a:txBody>
                    <a:bodyPr/>
                    <a:lstStyle/>
                    <a:p>
                      <a:pPr>
                        <a:lnSpc>
                          <a:spcPct val="107000"/>
                        </a:lnSpc>
                        <a:spcAft>
                          <a:spcPts val="300"/>
                        </a:spcAft>
                      </a:pPr>
                      <a:r>
                        <a:rPr lang="da-DK" sz="700" dirty="0">
                          <a:solidFill>
                            <a:schemeClr val="tx1"/>
                          </a:solidFill>
                          <a:effectLst/>
                        </a:rPr>
                        <a:t>Broadcast or receiver mixed?</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NA</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Broadcast mix</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Linear-TV: broadcast mix.</a:t>
                      </a:r>
                      <a:endParaRPr lang="nb-NO" sz="700">
                        <a:effectLst/>
                      </a:endParaRPr>
                    </a:p>
                    <a:p>
                      <a:pPr>
                        <a:lnSpc>
                          <a:spcPct val="107000"/>
                        </a:lnSpc>
                        <a:spcAft>
                          <a:spcPts val="300"/>
                        </a:spcAft>
                      </a:pPr>
                      <a:r>
                        <a:rPr lang="da-DK" sz="700">
                          <a:effectLst/>
                        </a:rPr>
                        <a:t>Internet player: broadcast mix.</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Broadcast mix</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Broadcast</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extLst>
                  <a:ext uri="{0D108BD9-81ED-4DB2-BD59-A6C34878D82A}">
                    <a16:rowId xmlns="" xmlns:a16="http://schemas.microsoft.com/office/drawing/2014/main" val="10005"/>
                  </a:ext>
                </a:extLst>
              </a:tr>
              <a:tr h="307776">
                <a:tc>
                  <a:txBody>
                    <a:bodyPr/>
                    <a:lstStyle/>
                    <a:p>
                      <a:pPr>
                        <a:lnSpc>
                          <a:spcPct val="107000"/>
                        </a:lnSpc>
                        <a:spcAft>
                          <a:spcPts val="300"/>
                        </a:spcAft>
                      </a:pPr>
                      <a:r>
                        <a:rPr lang="da-DK" sz="700" dirty="0">
                          <a:solidFill>
                            <a:schemeClr val="tx1"/>
                          </a:solidFill>
                          <a:effectLst/>
                        </a:rPr>
                        <a:t>Available on live streaming?</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Yes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Yes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No. We are working on a soloution.</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No, possibly  within 1-3 years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No</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extLst>
                  <a:ext uri="{0D108BD9-81ED-4DB2-BD59-A6C34878D82A}">
                    <a16:rowId xmlns="" xmlns:a16="http://schemas.microsoft.com/office/drawing/2014/main" val="10006"/>
                  </a:ext>
                </a:extLst>
              </a:tr>
              <a:tr h="307776">
                <a:tc>
                  <a:txBody>
                    <a:bodyPr/>
                    <a:lstStyle/>
                    <a:p>
                      <a:pPr>
                        <a:lnSpc>
                          <a:spcPct val="107000"/>
                        </a:lnSpc>
                        <a:spcAft>
                          <a:spcPts val="300"/>
                        </a:spcAft>
                      </a:pPr>
                      <a:r>
                        <a:rPr lang="da-DK" sz="700" dirty="0">
                          <a:solidFill>
                            <a:schemeClr val="tx1"/>
                          </a:solidFill>
                          <a:effectLst/>
                        </a:rPr>
                        <a:t>Available on demand?</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Yes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No</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Yes. On web and on AppleTV4K. We are planning to expand this service to other platforms.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Yes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No</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extLst>
                  <a:ext uri="{0D108BD9-81ED-4DB2-BD59-A6C34878D82A}">
                    <a16:rowId xmlns="" xmlns:a16="http://schemas.microsoft.com/office/drawing/2014/main" val="10007"/>
                  </a:ext>
                </a:extLst>
              </a:tr>
              <a:tr h="435827">
                <a:tc>
                  <a:txBody>
                    <a:bodyPr/>
                    <a:lstStyle/>
                    <a:p>
                      <a:pPr>
                        <a:lnSpc>
                          <a:spcPct val="107000"/>
                        </a:lnSpc>
                        <a:spcAft>
                          <a:spcPts val="300"/>
                        </a:spcAft>
                      </a:pPr>
                      <a:r>
                        <a:rPr lang="da-DK" sz="700" dirty="0">
                          <a:solidFill>
                            <a:schemeClr val="tx1"/>
                          </a:solidFill>
                          <a:effectLst/>
                        </a:rPr>
                        <a:t>Percent on demand</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0,5%</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100 % accessible.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en-GB" sz="700">
                          <a:effectLst/>
                        </a:rPr>
                        <a:t>Varies depending on operation system. E.g. iOs supports spoken subtitles for Yle Areena programmes, whereas Android does not.</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 </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extLst>
                  <a:ext uri="{0D108BD9-81ED-4DB2-BD59-A6C34878D82A}">
                    <a16:rowId xmlns="" xmlns:a16="http://schemas.microsoft.com/office/drawing/2014/main" val="10008"/>
                  </a:ext>
                </a:extLst>
              </a:tr>
              <a:tr h="429665">
                <a:tc>
                  <a:txBody>
                    <a:bodyPr/>
                    <a:lstStyle/>
                    <a:p>
                      <a:pPr>
                        <a:lnSpc>
                          <a:spcPct val="107000"/>
                        </a:lnSpc>
                        <a:spcAft>
                          <a:spcPts val="300"/>
                        </a:spcAft>
                      </a:pPr>
                      <a:r>
                        <a:rPr lang="da-DK" sz="700" dirty="0">
                          <a:solidFill>
                            <a:schemeClr val="tx1"/>
                          </a:solidFill>
                          <a:effectLst/>
                        </a:rPr>
                        <a:t>Plan for future platforms (hbbtv, or other)</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No</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Same as AD</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 </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en-GB" sz="700">
                          <a:effectLst/>
                        </a:rPr>
                        <a:t>none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Possibly HbbTv within 3 years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tc>
                  <a:txBody>
                    <a:bodyPr/>
                    <a:lstStyle/>
                    <a:p>
                      <a:pPr>
                        <a:lnSpc>
                          <a:spcPct val="107000"/>
                        </a:lnSpc>
                        <a:spcAft>
                          <a:spcPts val="300"/>
                        </a:spcAft>
                      </a:pPr>
                      <a:r>
                        <a:rPr lang="da-DK" sz="700">
                          <a:effectLst/>
                        </a:rPr>
                        <a:t>No</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23022" marB="23022"/>
                </a:tc>
                <a:extLst>
                  <a:ext uri="{0D108BD9-81ED-4DB2-BD59-A6C34878D82A}">
                    <a16:rowId xmlns="" xmlns:a16="http://schemas.microsoft.com/office/drawing/2014/main" val="10009"/>
                  </a:ext>
                </a:extLst>
              </a:tr>
              <a:tr h="548884">
                <a:tc>
                  <a:txBody>
                    <a:bodyPr/>
                    <a:lstStyle/>
                    <a:p>
                      <a:pPr>
                        <a:lnSpc>
                          <a:spcPct val="107000"/>
                        </a:lnSpc>
                        <a:spcAft>
                          <a:spcPts val="300"/>
                        </a:spcAft>
                      </a:pPr>
                      <a:r>
                        <a:rPr lang="da-DK" sz="700" dirty="0">
                          <a:solidFill>
                            <a:schemeClr val="tx1"/>
                          </a:solidFill>
                          <a:effectLst/>
                        </a:rPr>
                        <a:t>Other features and regulations, describe</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0" marB="0"/>
                </a:tc>
                <a:tc>
                  <a:txBody>
                    <a:bodyPr/>
                    <a:lstStyle/>
                    <a:p>
                      <a:pPr>
                        <a:lnSpc>
                          <a:spcPct val="107000"/>
                        </a:lnSpc>
                        <a:spcAft>
                          <a:spcPts val="300"/>
                        </a:spcAft>
                      </a:pPr>
                      <a:r>
                        <a:rPr lang="da-DK" sz="700">
                          <a:effectLst/>
                        </a:rPr>
                        <a:t>Swedish regulations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0" marB="0"/>
                </a:tc>
                <a:tc>
                  <a:txBody>
                    <a:bodyPr/>
                    <a:lstStyle/>
                    <a:p>
                      <a:pPr>
                        <a:lnSpc>
                          <a:spcPct val="107000"/>
                        </a:lnSpc>
                        <a:spcAft>
                          <a:spcPts val="300"/>
                        </a:spcAft>
                      </a:pPr>
                      <a:r>
                        <a:rPr lang="da-DK" sz="700">
                          <a:effectLst/>
                        </a:rPr>
                        <a:t>No</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0" marB="0"/>
                </a:tc>
                <a:tc>
                  <a:txBody>
                    <a:bodyPr/>
                    <a:lstStyle/>
                    <a:p>
                      <a:pPr>
                        <a:lnSpc>
                          <a:spcPct val="107000"/>
                        </a:lnSpc>
                        <a:spcAft>
                          <a:spcPts val="300"/>
                        </a:spcAft>
                      </a:pPr>
                      <a:r>
                        <a:rPr lang="da-DK" sz="700">
                          <a:effectLst/>
                        </a:rPr>
                        <a:t>Norway has 2 official forms of spoken and writen norwegian. ”bokmål” and ”nynorsk”.</a:t>
                      </a:r>
                      <a:endParaRPr lang="nb-NO" sz="700">
                        <a:effectLst/>
                      </a:endParaRPr>
                    </a:p>
                    <a:p>
                      <a:pPr>
                        <a:lnSpc>
                          <a:spcPct val="107000"/>
                        </a:lnSpc>
                        <a:spcAft>
                          <a:spcPts val="300"/>
                        </a:spcAft>
                      </a:pPr>
                      <a:r>
                        <a:rPr lang="da-DK" sz="700">
                          <a:effectLst/>
                        </a:rPr>
                        <a:t>Norway has 3 Sami languages. We may have to deliver audio tracks for these in the future.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0" marB="0"/>
                </a:tc>
                <a:tc>
                  <a:txBody>
                    <a:bodyPr/>
                    <a:lstStyle/>
                    <a:p>
                      <a:pPr>
                        <a:lnSpc>
                          <a:spcPct val="107000"/>
                        </a:lnSpc>
                        <a:spcAft>
                          <a:spcPts val="300"/>
                        </a:spcAft>
                      </a:pPr>
                      <a:r>
                        <a:rPr lang="en-GB" sz="700">
                          <a:effectLst/>
                        </a:rPr>
                        <a:t>none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0" marB="0"/>
                </a:tc>
                <a:tc>
                  <a:txBody>
                    <a:bodyPr/>
                    <a:lstStyle/>
                    <a:p>
                      <a:pPr>
                        <a:lnSpc>
                          <a:spcPct val="107000"/>
                        </a:lnSpc>
                        <a:spcAft>
                          <a:spcPts val="300"/>
                        </a:spcAft>
                      </a:pPr>
                      <a:r>
                        <a:rPr lang="en-GB" sz="700">
                          <a:effectLst/>
                        </a:rPr>
                        <a:t>100% spoken subtitles is a state requirement.</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0" marB="0"/>
                </a:tc>
                <a:tc>
                  <a:txBody>
                    <a:bodyPr/>
                    <a:lstStyle/>
                    <a:p>
                      <a:pPr>
                        <a:lnSpc>
                          <a:spcPct val="107000"/>
                        </a:lnSpc>
                        <a:spcAft>
                          <a:spcPts val="300"/>
                        </a:spcAft>
                      </a:pPr>
                      <a:r>
                        <a:rPr lang="da-DK" sz="700" dirty="0">
                          <a:effectLst/>
                        </a:rPr>
                        <a:t>Required by law</a:t>
                      </a:r>
                      <a:endParaRPr lang="nb-NO"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3620" marR="43620" marT="0" marB="0"/>
                </a:tc>
                <a:extLst>
                  <a:ext uri="{0D108BD9-81ED-4DB2-BD59-A6C34878D82A}">
                    <a16:rowId xmlns="" xmlns:a16="http://schemas.microsoft.com/office/drawing/2014/main" val="10010"/>
                  </a:ext>
                </a:extLst>
              </a:tr>
            </a:tbl>
          </a:graphicData>
        </a:graphic>
      </p:graphicFrame>
    </p:spTree>
    <p:extLst>
      <p:ext uri="{BB962C8B-B14F-4D97-AF65-F5344CB8AC3E}">
        <p14:creationId xmlns:p14="http://schemas.microsoft.com/office/powerpoint/2010/main" val="36468499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Same language subtitles (for Hard of Hearing) are  …..</a:t>
            </a:r>
          </a:p>
          <a:p>
            <a:pPr marL="0" indent="0">
              <a:buNone/>
            </a:pPr>
            <a:endParaRPr lang="en-GB" dirty="0"/>
          </a:p>
        </p:txBody>
      </p:sp>
      <p:sp>
        <p:nvSpPr>
          <p:cNvPr id="3" name="Title 2"/>
          <p:cNvSpPr>
            <a:spLocks noGrp="1"/>
          </p:cNvSpPr>
          <p:nvPr>
            <p:ph type="title"/>
          </p:nvPr>
        </p:nvSpPr>
        <p:spPr/>
        <p:txBody>
          <a:bodyPr/>
          <a:lstStyle/>
          <a:p>
            <a:r>
              <a:rPr lang="en-GB" dirty="0"/>
              <a:t>Same Language Subtitling</a:t>
            </a:r>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8</a:t>
            </a:fld>
            <a:endParaRPr lang="nb-NO" dirty="0"/>
          </a:p>
        </p:txBody>
      </p:sp>
      <p:graphicFrame>
        <p:nvGraphicFramePr>
          <p:cNvPr id="5" name="Tabell 4"/>
          <p:cNvGraphicFramePr>
            <a:graphicFrameLocks noGrp="1"/>
          </p:cNvGraphicFramePr>
          <p:nvPr>
            <p:extLst>
              <p:ext uri="{D42A27DB-BD31-4B8C-83A1-F6EECF244321}">
                <p14:modId xmlns:p14="http://schemas.microsoft.com/office/powerpoint/2010/main" val="3010030041"/>
              </p:ext>
            </p:extLst>
          </p:nvPr>
        </p:nvGraphicFramePr>
        <p:xfrm>
          <a:off x="107504" y="1340769"/>
          <a:ext cx="9000998" cy="5380707"/>
        </p:xfrm>
        <a:graphic>
          <a:graphicData uri="http://schemas.openxmlformats.org/drawingml/2006/table">
            <a:tbl>
              <a:tblPr firstRow="1" firstCol="1" bandRow="1">
                <a:tableStyleId>{5C22544A-7EE6-4342-B048-85BDC9FD1C3A}</a:tableStyleId>
              </a:tblPr>
              <a:tblGrid>
                <a:gridCol w="1378368">
                  <a:extLst>
                    <a:ext uri="{9D8B030D-6E8A-4147-A177-3AD203B41FA5}">
                      <a16:colId xmlns="" xmlns:a16="http://schemas.microsoft.com/office/drawing/2014/main" val="20000"/>
                    </a:ext>
                  </a:extLst>
                </a:gridCol>
                <a:gridCol w="909616">
                  <a:extLst>
                    <a:ext uri="{9D8B030D-6E8A-4147-A177-3AD203B41FA5}">
                      <a16:colId xmlns="" xmlns:a16="http://schemas.microsoft.com/office/drawing/2014/main" val="20001"/>
                    </a:ext>
                  </a:extLst>
                </a:gridCol>
                <a:gridCol w="941043">
                  <a:extLst>
                    <a:ext uri="{9D8B030D-6E8A-4147-A177-3AD203B41FA5}">
                      <a16:colId xmlns="" xmlns:a16="http://schemas.microsoft.com/office/drawing/2014/main" val="20002"/>
                    </a:ext>
                  </a:extLst>
                </a:gridCol>
                <a:gridCol w="1819234">
                  <a:extLst>
                    <a:ext uri="{9D8B030D-6E8A-4147-A177-3AD203B41FA5}">
                      <a16:colId xmlns="" xmlns:a16="http://schemas.microsoft.com/office/drawing/2014/main" val="20003"/>
                    </a:ext>
                  </a:extLst>
                </a:gridCol>
                <a:gridCol w="1442992">
                  <a:extLst>
                    <a:ext uri="{9D8B030D-6E8A-4147-A177-3AD203B41FA5}">
                      <a16:colId xmlns="" xmlns:a16="http://schemas.microsoft.com/office/drawing/2014/main" val="20004"/>
                    </a:ext>
                  </a:extLst>
                </a:gridCol>
                <a:gridCol w="1819234">
                  <a:extLst>
                    <a:ext uri="{9D8B030D-6E8A-4147-A177-3AD203B41FA5}">
                      <a16:colId xmlns="" xmlns:a16="http://schemas.microsoft.com/office/drawing/2014/main" val="20005"/>
                    </a:ext>
                  </a:extLst>
                </a:gridCol>
                <a:gridCol w="690511">
                  <a:extLst>
                    <a:ext uri="{9D8B030D-6E8A-4147-A177-3AD203B41FA5}">
                      <a16:colId xmlns="" xmlns:a16="http://schemas.microsoft.com/office/drawing/2014/main" val="20006"/>
                    </a:ext>
                  </a:extLst>
                </a:gridCol>
              </a:tblGrid>
              <a:tr h="421516">
                <a:tc>
                  <a:txBody>
                    <a:bodyPr/>
                    <a:lstStyle/>
                    <a:p>
                      <a:pPr>
                        <a:spcAft>
                          <a:spcPts val="100"/>
                        </a:spcAft>
                        <a:tabLst>
                          <a:tab pos="4133215" algn="l"/>
                        </a:tabLst>
                      </a:pPr>
                      <a:r>
                        <a:rPr lang="en-GB" sz="600" dirty="0">
                          <a:solidFill>
                            <a:schemeClr val="tx1"/>
                          </a:solidFill>
                          <a:effectLst/>
                        </a:rPr>
                        <a:t/>
                      </a:r>
                      <a:br>
                        <a:rPr lang="en-GB" sz="600" dirty="0">
                          <a:solidFill>
                            <a:schemeClr val="tx1"/>
                          </a:solidFill>
                          <a:effectLst/>
                        </a:rPr>
                      </a:br>
                      <a:r>
                        <a:rPr lang="en-US" sz="500" dirty="0">
                          <a:solidFill>
                            <a:schemeClr val="tx1"/>
                          </a:solidFill>
                          <a:effectLst/>
                        </a:rPr>
                        <a:t>Service C:  Same-language Subtitles (captioning) / Hard-of-Hearing Subtitles (</a:t>
                      </a:r>
                      <a:r>
                        <a:rPr lang="en-US" sz="500" dirty="0" err="1">
                          <a:solidFill>
                            <a:schemeClr val="tx1"/>
                          </a:solidFill>
                          <a:effectLst/>
                        </a:rPr>
                        <a:t>HoH</a:t>
                      </a:r>
                      <a:r>
                        <a:rPr lang="en-US" sz="500" dirty="0">
                          <a:solidFill>
                            <a:schemeClr val="tx1"/>
                          </a:solidFill>
                          <a:effectLst/>
                        </a:rPr>
                        <a:t> or HHS)</a:t>
                      </a:r>
                      <a:endParaRPr lang="nb-NO" sz="600" dirty="0">
                        <a:solidFill>
                          <a:schemeClr val="tx1"/>
                        </a:solidFill>
                        <a:effectLst/>
                        <a:latin typeface="Consolas" panose="020B0609020204030204" pitchFamily="49"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dirty="0">
                          <a:solidFill>
                            <a:schemeClr val="tx1"/>
                          </a:solidFill>
                          <a:effectLst/>
                        </a:rPr>
                        <a:t>TV4 Sweden</a:t>
                      </a:r>
                      <a:endParaRPr lang="nb-NO" sz="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dirty="0">
                          <a:solidFill>
                            <a:schemeClr val="tx1"/>
                          </a:solidFill>
                          <a:effectLst/>
                        </a:rPr>
                        <a:t>SVT Sweden</a:t>
                      </a:r>
                      <a:endParaRPr lang="nb-NO" sz="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dirty="0">
                          <a:solidFill>
                            <a:schemeClr val="tx1"/>
                          </a:solidFill>
                          <a:effectLst/>
                        </a:rPr>
                        <a:t>NRK Norway</a:t>
                      </a:r>
                      <a:endParaRPr lang="nb-NO" sz="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dirty="0">
                          <a:solidFill>
                            <a:schemeClr val="tx1"/>
                          </a:solidFill>
                          <a:effectLst/>
                        </a:rPr>
                        <a:t>TV2 Denmark</a:t>
                      </a:r>
                      <a:endParaRPr lang="nb-NO" sz="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300"/>
                        </a:spcAft>
                      </a:pPr>
                      <a:r>
                        <a:rPr lang="da-DK" sz="600" dirty="0">
                          <a:solidFill>
                            <a:schemeClr val="tx1"/>
                          </a:solidFill>
                          <a:effectLst/>
                        </a:rPr>
                        <a:t>YLE Finland</a:t>
                      </a:r>
                      <a:endParaRPr lang="nb-NO" sz="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300"/>
                        </a:spcAft>
                      </a:pPr>
                      <a:r>
                        <a:rPr lang="da-DK" sz="600" dirty="0">
                          <a:solidFill>
                            <a:schemeClr val="tx1"/>
                          </a:solidFill>
                          <a:effectLst/>
                        </a:rPr>
                        <a:t>MTV Finland</a:t>
                      </a:r>
                      <a:endParaRPr lang="nb-NO" sz="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extLst>
                  <a:ext uri="{0D108BD9-81ED-4DB2-BD59-A6C34878D82A}">
                    <a16:rowId xmlns="" xmlns:a16="http://schemas.microsoft.com/office/drawing/2014/main" val="10000"/>
                  </a:ext>
                </a:extLst>
              </a:tr>
              <a:tr h="548978">
                <a:tc>
                  <a:txBody>
                    <a:bodyPr/>
                    <a:lstStyle/>
                    <a:p>
                      <a:pPr>
                        <a:lnSpc>
                          <a:spcPct val="107000"/>
                        </a:lnSpc>
                        <a:spcAft>
                          <a:spcPts val="100"/>
                        </a:spcAft>
                      </a:pPr>
                      <a:r>
                        <a:rPr lang="da-DK" sz="600" dirty="0">
                          <a:solidFill>
                            <a:schemeClr val="tx1"/>
                          </a:solidFill>
                          <a:effectLst/>
                        </a:rPr>
                        <a:t>Percent on air broadcast prime time</a:t>
                      </a:r>
                      <a:endParaRPr lang="nb-NO" sz="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95%</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Pre recorded 100%</a:t>
                      </a:r>
                      <a:endParaRPr lang="nb-NO" sz="600">
                        <a:effectLst/>
                      </a:endParaRPr>
                    </a:p>
                    <a:p>
                      <a:pPr>
                        <a:lnSpc>
                          <a:spcPct val="107000"/>
                        </a:lnSpc>
                        <a:spcAft>
                          <a:spcPts val="100"/>
                        </a:spcAft>
                      </a:pPr>
                      <a:r>
                        <a:rPr lang="da-DK" sz="600">
                          <a:effectLst/>
                        </a:rPr>
                        <a:t>Live 70%  </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100 %</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en-GB" sz="600">
                          <a:effectLst/>
                        </a:rPr>
                        <a:t>100 %. For TV2DK and TV 2 Charlie only.</a:t>
                      </a:r>
                      <a:endParaRPr lang="nb-NO" sz="600">
                        <a:effectLst/>
                      </a:endParaRPr>
                    </a:p>
                    <a:p>
                      <a:pPr>
                        <a:lnSpc>
                          <a:spcPct val="107000"/>
                        </a:lnSpc>
                        <a:spcAft>
                          <a:spcPts val="100"/>
                        </a:spcAft>
                      </a:pPr>
                      <a:r>
                        <a:rPr lang="en-GB" sz="600">
                          <a:effectLst/>
                        </a:rPr>
                        <a:t>100% HoH for pre-recorded programs, Live HoH  50% for TV 2 DK only</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en-GB" sz="600">
                          <a:effectLst/>
                        </a:rPr>
                        <a:t>Appr. 80% of all native language programmes are provided with same language subtitles. </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75 %</a:t>
                      </a:r>
                      <a:endParaRPr lang="nb-NO" sz="600">
                        <a:effectLst/>
                      </a:endParaRPr>
                    </a:p>
                    <a:p>
                      <a:pPr>
                        <a:lnSpc>
                          <a:spcPct val="107000"/>
                        </a:lnSpc>
                        <a:spcAft>
                          <a:spcPts val="100"/>
                        </a:spcAft>
                      </a:pPr>
                      <a:r>
                        <a:rPr lang="da-DK" sz="600">
                          <a:effectLst/>
                        </a:rPr>
                        <a:t>On MTV3 channel only</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extLst>
                  <a:ext uri="{0D108BD9-81ED-4DB2-BD59-A6C34878D82A}">
                    <a16:rowId xmlns="" xmlns:a16="http://schemas.microsoft.com/office/drawing/2014/main" val="10001"/>
                  </a:ext>
                </a:extLst>
              </a:tr>
              <a:tr h="548978">
                <a:tc>
                  <a:txBody>
                    <a:bodyPr/>
                    <a:lstStyle/>
                    <a:p>
                      <a:pPr>
                        <a:lnSpc>
                          <a:spcPct val="107000"/>
                        </a:lnSpc>
                        <a:spcAft>
                          <a:spcPts val="100"/>
                        </a:spcAft>
                      </a:pPr>
                      <a:r>
                        <a:rPr lang="da-DK" sz="600" dirty="0">
                          <a:solidFill>
                            <a:schemeClr val="tx1"/>
                          </a:solidFill>
                          <a:effectLst/>
                        </a:rPr>
                        <a:t>Percent on air broadcast not prime time</a:t>
                      </a:r>
                      <a:endParaRPr lang="nb-NO" sz="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95%</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Pre recorded 100%</a:t>
                      </a:r>
                      <a:endParaRPr lang="nb-NO" sz="600">
                        <a:effectLst/>
                      </a:endParaRPr>
                    </a:p>
                    <a:p>
                      <a:pPr>
                        <a:lnSpc>
                          <a:spcPct val="107000"/>
                        </a:lnSpc>
                        <a:spcAft>
                          <a:spcPts val="100"/>
                        </a:spcAft>
                      </a:pPr>
                      <a:r>
                        <a:rPr lang="da-DK" sz="600">
                          <a:effectLst/>
                        </a:rPr>
                        <a:t>Live 70%  </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Close to 100 %</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en-GB" sz="600">
                          <a:effectLst/>
                        </a:rPr>
                        <a:t>100 %. For TV2DK and TV 2 Charlie only.</a:t>
                      </a:r>
                      <a:endParaRPr lang="nb-NO" sz="600">
                        <a:effectLst/>
                      </a:endParaRPr>
                    </a:p>
                    <a:p>
                      <a:pPr>
                        <a:lnSpc>
                          <a:spcPct val="107000"/>
                        </a:lnSpc>
                        <a:spcAft>
                          <a:spcPts val="100"/>
                        </a:spcAft>
                      </a:pPr>
                      <a:r>
                        <a:rPr lang="en-GB" sz="600">
                          <a:effectLst/>
                        </a:rPr>
                        <a:t>100% HoH for prerecorded program, Live HoH  80 % for TV 2 DK only</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en-GB" sz="600">
                          <a:effectLst/>
                        </a:rPr>
                        <a:t>Appr. 80% of all native language programmes are provided with same language subtitles. </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75 %</a:t>
                      </a:r>
                      <a:endParaRPr lang="nb-NO" sz="600">
                        <a:effectLst/>
                      </a:endParaRPr>
                    </a:p>
                    <a:p>
                      <a:pPr>
                        <a:lnSpc>
                          <a:spcPct val="107000"/>
                        </a:lnSpc>
                        <a:spcAft>
                          <a:spcPts val="100"/>
                        </a:spcAft>
                      </a:pPr>
                      <a:r>
                        <a:rPr lang="da-DK" sz="600">
                          <a:effectLst/>
                        </a:rPr>
                        <a:t>On MTV3 channel only</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extLst>
                  <a:ext uri="{0D108BD9-81ED-4DB2-BD59-A6C34878D82A}">
                    <a16:rowId xmlns="" xmlns:a16="http://schemas.microsoft.com/office/drawing/2014/main" val="10002"/>
                  </a:ext>
                </a:extLst>
              </a:tr>
              <a:tr h="444833">
                <a:tc>
                  <a:txBody>
                    <a:bodyPr/>
                    <a:lstStyle/>
                    <a:p>
                      <a:pPr>
                        <a:lnSpc>
                          <a:spcPct val="107000"/>
                        </a:lnSpc>
                        <a:spcAft>
                          <a:spcPts val="100"/>
                        </a:spcAft>
                      </a:pPr>
                      <a:r>
                        <a:rPr lang="da-DK" sz="600" dirty="0">
                          <a:solidFill>
                            <a:schemeClr val="tx1"/>
                          </a:solidFill>
                          <a:effectLst/>
                        </a:rPr>
                        <a:t>On separate service?</a:t>
                      </a:r>
                      <a:endParaRPr lang="nb-NO" sz="600" dirty="0">
                        <a:solidFill>
                          <a:schemeClr val="tx1"/>
                        </a:solidFill>
                        <a:effectLst/>
                      </a:endParaRPr>
                    </a:p>
                    <a:p>
                      <a:pPr>
                        <a:lnSpc>
                          <a:spcPct val="107000"/>
                        </a:lnSpc>
                        <a:spcAft>
                          <a:spcPts val="100"/>
                        </a:spcAft>
                      </a:pPr>
                      <a:r>
                        <a:rPr lang="da-DK" sz="600" dirty="0">
                          <a:solidFill>
                            <a:schemeClr val="tx1"/>
                          </a:solidFill>
                          <a:effectLst/>
                        </a:rPr>
                        <a:t>(No if it transmitted only live on the main service. If Yes, explain why)</a:t>
                      </a:r>
                      <a:endParaRPr lang="nb-NO" sz="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No</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No</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Yes. On internett player NRK TV.</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No</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No</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No</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extLst>
                  <a:ext uri="{0D108BD9-81ED-4DB2-BD59-A6C34878D82A}">
                    <a16:rowId xmlns="" xmlns:a16="http://schemas.microsoft.com/office/drawing/2014/main" val="10003"/>
                  </a:ext>
                </a:extLst>
              </a:tr>
              <a:tr h="548978">
                <a:tc>
                  <a:txBody>
                    <a:bodyPr/>
                    <a:lstStyle/>
                    <a:p>
                      <a:pPr>
                        <a:lnSpc>
                          <a:spcPct val="107000"/>
                        </a:lnSpc>
                        <a:spcAft>
                          <a:spcPts val="100"/>
                        </a:spcAft>
                      </a:pPr>
                      <a:r>
                        <a:rPr lang="da-DK" sz="600" dirty="0">
                          <a:solidFill>
                            <a:schemeClr val="tx1"/>
                          </a:solidFill>
                          <a:effectLst/>
                        </a:rPr>
                        <a:t>What format of broadcast subtitles are transmitted?</a:t>
                      </a:r>
                      <a:endParaRPr lang="nb-NO" sz="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Tele-text</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Teletext</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DVB-text.</a:t>
                      </a:r>
                      <a:endParaRPr lang="nb-NO" sz="600">
                        <a:effectLst/>
                      </a:endParaRPr>
                    </a:p>
                    <a:p>
                      <a:pPr>
                        <a:lnSpc>
                          <a:spcPct val="107000"/>
                        </a:lnSpc>
                        <a:spcAft>
                          <a:spcPts val="100"/>
                        </a:spcAft>
                      </a:pPr>
                      <a:r>
                        <a:rPr lang="da-DK" sz="600">
                          <a:effectLst/>
                        </a:rPr>
                        <a:t> </a:t>
                      </a:r>
                      <a:endParaRPr lang="nb-NO" sz="600">
                        <a:effectLst/>
                      </a:endParaRPr>
                    </a:p>
                    <a:p>
                      <a:pPr>
                        <a:lnSpc>
                          <a:spcPct val="107000"/>
                        </a:lnSpc>
                        <a:spcAft>
                          <a:spcPts val="100"/>
                        </a:spcAft>
                      </a:pPr>
                      <a:r>
                        <a:rPr lang="da-DK" sz="600">
                          <a:effectLst/>
                        </a:rPr>
                        <a:t> </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en-GB" sz="600">
                          <a:effectLst/>
                        </a:rPr>
                        <a:t>Teletext. With HOH signalised in some  Distributors encoder</a:t>
                      </a:r>
                      <a:endParaRPr lang="nb-NO" sz="600">
                        <a:effectLst/>
                      </a:endParaRPr>
                    </a:p>
                    <a:p>
                      <a:pPr>
                        <a:lnSpc>
                          <a:spcPct val="107000"/>
                        </a:lnSpc>
                        <a:spcAft>
                          <a:spcPts val="100"/>
                        </a:spcAft>
                      </a:pPr>
                      <a:r>
                        <a:rPr lang="en-GB" sz="600">
                          <a:effectLst/>
                        </a:rPr>
                        <a:t>No plan for TTML</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en-GB" sz="600">
                          <a:effectLst/>
                        </a:rPr>
                        <a:t>DVB component, language code - DUT / DUT</a:t>
                      </a:r>
                      <a:endParaRPr lang="nb-NO" sz="600">
                        <a:effectLst/>
                      </a:endParaRPr>
                    </a:p>
                    <a:p>
                      <a:pPr>
                        <a:lnSpc>
                          <a:spcPct val="107000"/>
                        </a:lnSpc>
                        <a:spcAft>
                          <a:spcPts val="100"/>
                        </a:spcAft>
                      </a:pPr>
                      <a:r>
                        <a:rPr lang="en-GB" sz="600">
                          <a:effectLst/>
                        </a:rPr>
                        <a:t>Inside Cavena FIH / SWH depending on the program. </a:t>
                      </a:r>
                      <a:r>
                        <a:rPr lang="da-DK" sz="600">
                          <a:effectLst/>
                        </a:rPr>
                        <a:t>Headend converts to DUT</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DVB subtitling</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extLst>
                  <a:ext uri="{0D108BD9-81ED-4DB2-BD59-A6C34878D82A}">
                    <a16:rowId xmlns="" xmlns:a16="http://schemas.microsoft.com/office/drawing/2014/main" val="10004"/>
                  </a:ext>
                </a:extLst>
              </a:tr>
              <a:tr h="548978">
                <a:tc>
                  <a:txBody>
                    <a:bodyPr/>
                    <a:lstStyle/>
                    <a:p>
                      <a:pPr>
                        <a:lnSpc>
                          <a:spcPct val="107000"/>
                        </a:lnSpc>
                        <a:spcAft>
                          <a:spcPts val="100"/>
                        </a:spcAft>
                      </a:pPr>
                      <a:r>
                        <a:rPr lang="da-DK" sz="600">
                          <a:solidFill>
                            <a:schemeClr val="tx1"/>
                          </a:solidFill>
                          <a:effectLst/>
                        </a:rPr>
                        <a:t>How do "live written subtitles" behave on broadcast?</a:t>
                      </a:r>
                      <a:endParaRPr lang="nb-NO" sz="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Tele-text</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One and one word added to a fixed subtitle without any scroll up.</a:t>
                      </a:r>
                      <a:endParaRPr lang="nb-NO" sz="600">
                        <a:effectLst/>
                      </a:endParaRPr>
                    </a:p>
                    <a:p>
                      <a:pPr>
                        <a:lnSpc>
                          <a:spcPct val="107000"/>
                        </a:lnSpc>
                        <a:spcAft>
                          <a:spcPts val="100"/>
                        </a:spcAft>
                      </a:pPr>
                      <a:r>
                        <a:rPr lang="da-DK" sz="600">
                          <a:effectLst/>
                        </a:rPr>
                        <a:t> </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They appear word for word.</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en-GB" sz="600">
                          <a:effectLst/>
                        </a:rPr>
                        <a:t>One and one word added to the bottom line and this line scrolls up when full</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en-GB" sz="600">
                          <a:effectLst/>
                        </a:rPr>
                        <a:t>Live news and occasional live events are subtitled. We currently mainly write the subtitles manually, but tests with automatic speech recognition are being made.</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N.A.</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extLst>
                  <a:ext uri="{0D108BD9-81ED-4DB2-BD59-A6C34878D82A}">
                    <a16:rowId xmlns="" xmlns:a16="http://schemas.microsoft.com/office/drawing/2014/main" val="10005"/>
                  </a:ext>
                </a:extLst>
              </a:tr>
              <a:tr h="444833">
                <a:tc>
                  <a:txBody>
                    <a:bodyPr/>
                    <a:lstStyle/>
                    <a:p>
                      <a:pPr>
                        <a:lnSpc>
                          <a:spcPct val="107000"/>
                        </a:lnSpc>
                        <a:spcAft>
                          <a:spcPts val="100"/>
                        </a:spcAft>
                      </a:pPr>
                      <a:r>
                        <a:rPr lang="da-DK" sz="600" dirty="0">
                          <a:solidFill>
                            <a:schemeClr val="tx1"/>
                          </a:solidFill>
                          <a:effectLst/>
                        </a:rPr>
                        <a:t>Does "live written subtitles" have any timing advantages?</a:t>
                      </a:r>
                      <a:endParaRPr lang="nb-NO" sz="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No</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No</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We</a:t>
                      </a:r>
                      <a:r>
                        <a:rPr lang="en-GB" sz="600">
                          <a:effectLst/>
                        </a:rPr>
                        <a:t> manipulate the subtitles PCR-delay in DVB to have live written subtitles to occur  6 seconds earlier.</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en-GB" sz="600">
                          <a:effectLst/>
                        </a:rPr>
                        <a:t>No</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en-GB" sz="600">
                          <a:effectLst/>
                        </a:rPr>
                        <a:t>No. They are published at the same moment as “enter” is pushed.</a:t>
                      </a:r>
                      <a:endParaRPr lang="nb-NO" sz="600">
                        <a:effectLst/>
                      </a:endParaRPr>
                    </a:p>
                    <a:p>
                      <a:pPr>
                        <a:lnSpc>
                          <a:spcPct val="107000"/>
                        </a:lnSpc>
                        <a:spcAft>
                          <a:spcPts val="100"/>
                        </a:spcAft>
                      </a:pPr>
                      <a:r>
                        <a:rPr lang="en-GB" sz="600">
                          <a:effectLst/>
                        </a:rPr>
                        <a:t>Live or near live is used as the visual reference</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 </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extLst>
                  <a:ext uri="{0D108BD9-81ED-4DB2-BD59-A6C34878D82A}">
                    <a16:rowId xmlns="" xmlns:a16="http://schemas.microsoft.com/office/drawing/2014/main" val="10006"/>
                  </a:ext>
                </a:extLst>
              </a:tr>
              <a:tr h="223025">
                <a:tc>
                  <a:txBody>
                    <a:bodyPr/>
                    <a:lstStyle/>
                    <a:p>
                      <a:pPr>
                        <a:lnSpc>
                          <a:spcPct val="107000"/>
                        </a:lnSpc>
                        <a:spcAft>
                          <a:spcPts val="100"/>
                        </a:spcAft>
                      </a:pPr>
                      <a:r>
                        <a:rPr lang="da-DK" sz="600">
                          <a:solidFill>
                            <a:schemeClr val="tx1"/>
                          </a:solidFill>
                          <a:effectLst/>
                        </a:rPr>
                        <a:t>Available on live streaming?</a:t>
                      </a:r>
                      <a:endParaRPr lang="nb-NO" sz="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No</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Yes</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No.</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Yes</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No</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No</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extLst>
                  <a:ext uri="{0D108BD9-81ED-4DB2-BD59-A6C34878D82A}">
                    <a16:rowId xmlns="" xmlns:a16="http://schemas.microsoft.com/office/drawing/2014/main" val="10007"/>
                  </a:ext>
                </a:extLst>
              </a:tr>
              <a:tr h="223025">
                <a:tc>
                  <a:txBody>
                    <a:bodyPr/>
                    <a:lstStyle/>
                    <a:p>
                      <a:pPr>
                        <a:lnSpc>
                          <a:spcPct val="107000"/>
                        </a:lnSpc>
                        <a:spcAft>
                          <a:spcPts val="300"/>
                        </a:spcAft>
                      </a:pPr>
                      <a:r>
                        <a:rPr lang="da-DK" sz="600">
                          <a:solidFill>
                            <a:schemeClr val="tx1"/>
                          </a:solidFill>
                          <a:effectLst/>
                        </a:rPr>
                        <a:t>Available on demand?</a:t>
                      </a:r>
                      <a:endParaRPr lang="nb-NO" sz="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300"/>
                        </a:spcAft>
                      </a:pPr>
                      <a:r>
                        <a:rPr lang="da-DK" sz="600">
                          <a:effectLst/>
                        </a:rPr>
                        <a:t>Yes</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300"/>
                        </a:spcAft>
                      </a:pPr>
                      <a:r>
                        <a:rPr lang="da-DK" sz="600">
                          <a:effectLst/>
                        </a:rPr>
                        <a:t>Yes</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300"/>
                        </a:spcAft>
                      </a:pPr>
                      <a:r>
                        <a:rPr lang="da-DK" sz="600">
                          <a:effectLst/>
                        </a:rPr>
                        <a:t>Yes. </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300"/>
                        </a:spcAft>
                      </a:pPr>
                      <a:r>
                        <a:rPr lang="da-DK" sz="600" dirty="0">
                          <a:effectLst/>
                        </a:rPr>
                        <a:t>Yes</a:t>
                      </a:r>
                      <a:endParaRPr lang="nb-NO" sz="600" dirty="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300"/>
                        </a:spcAft>
                      </a:pPr>
                      <a:r>
                        <a:rPr lang="en-GB" sz="600">
                          <a:effectLst/>
                        </a:rPr>
                        <a:t>live is recorded and “live” -subtitles are included</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300"/>
                        </a:spcAft>
                      </a:pPr>
                      <a:r>
                        <a:rPr lang="da-DK" sz="600">
                          <a:effectLst/>
                        </a:rPr>
                        <a:t>Yes</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extLst>
                  <a:ext uri="{0D108BD9-81ED-4DB2-BD59-A6C34878D82A}">
                    <a16:rowId xmlns="" xmlns:a16="http://schemas.microsoft.com/office/drawing/2014/main" val="10008"/>
                  </a:ext>
                </a:extLst>
              </a:tr>
              <a:tr h="327171">
                <a:tc>
                  <a:txBody>
                    <a:bodyPr/>
                    <a:lstStyle/>
                    <a:p>
                      <a:pPr>
                        <a:lnSpc>
                          <a:spcPct val="107000"/>
                        </a:lnSpc>
                        <a:spcAft>
                          <a:spcPts val="100"/>
                        </a:spcAft>
                        <a:tabLst>
                          <a:tab pos="1362710" algn="l"/>
                        </a:tabLst>
                      </a:pPr>
                      <a:r>
                        <a:rPr lang="da-DK" sz="600" dirty="0">
                          <a:solidFill>
                            <a:schemeClr val="tx1"/>
                          </a:solidFill>
                          <a:effectLst/>
                        </a:rPr>
                        <a:t>Percent on demand	</a:t>
                      </a:r>
                      <a:endParaRPr lang="nb-NO" sz="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95%</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100%</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About 90 %.</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Same as Broadcast Channels</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 </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75 %</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extLst>
                  <a:ext uri="{0D108BD9-81ED-4DB2-BD59-A6C34878D82A}">
                    <a16:rowId xmlns="" xmlns:a16="http://schemas.microsoft.com/office/drawing/2014/main" val="10009"/>
                  </a:ext>
                </a:extLst>
              </a:tr>
              <a:tr h="327171">
                <a:tc>
                  <a:txBody>
                    <a:bodyPr/>
                    <a:lstStyle/>
                    <a:p>
                      <a:pPr>
                        <a:lnSpc>
                          <a:spcPct val="107000"/>
                        </a:lnSpc>
                        <a:spcAft>
                          <a:spcPts val="100"/>
                        </a:spcAft>
                      </a:pPr>
                      <a:r>
                        <a:rPr lang="da-DK" sz="600">
                          <a:solidFill>
                            <a:schemeClr val="tx1"/>
                          </a:solidFill>
                          <a:effectLst/>
                        </a:rPr>
                        <a:t>What format of streaming subtitles are transmitted on live streaming?</a:t>
                      </a:r>
                      <a:endParaRPr lang="nb-NO" sz="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webvtt</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WebWTT &amp; WebSRT </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Working on a soloution.</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en-GB" sz="600">
                          <a:effectLst/>
                        </a:rPr>
                        <a:t>For HLS ( ios) WEBWTT</a:t>
                      </a:r>
                      <a:endParaRPr lang="nb-NO" sz="600">
                        <a:effectLst/>
                      </a:endParaRPr>
                    </a:p>
                    <a:p>
                      <a:pPr>
                        <a:lnSpc>
                          <a:spcPct val="107000"/>
                        </a:lnSpc>
                        <a:spcAft>
                          <a:spcPts val="100"/>
                        </a:spcAft>
                      </a:pPr>
                      <a:r>
                        <a:rPr lang="en-GB" sz="600">
                          <a:effectLst/>
                        </a:rPr>
                        <a:t>For DASH, (smoth,): TTML</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 </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extLst>
                  <a:ext uri="{0D108BD9-81ED-4DB2-BD59-A6C34878D82A}">
                    <a16:rowId xmlns="" xmlns:a16="http://schemas.microsoft.com/office/drawing/2014/main" val="10010"/>
                  </a:ext>
                </a:extLst>
              </a:tr>
              <a:tr h="327171">
                <a:tc>
                  <a:txBody>
                    <a:bodyPr/>
                    <a:lstStyle/>
                    <a:p>
                      <a:pPr>
                        <a:lnSpc>
                          <a:spcPct val="107000"/>
                        </a:lnSpc>
                        <a:spcAft>
                          <a:spcPts val="100"/>
                        </a:spcAft>
                      </a:pPr>
                      <a:r>
                        <a:rPr lang="da-DK" sz="600">
                          <a:solidFill>
                            <a:schemeClr val="tx1"/>
                          </a:solidFill>
                          <a:effectLst/>
                        </a:rPr>
                        <a:t>How do "live written subtitles" behave on streaming?</a:t>
                      </a:r>
                      <a:endParaRPr lang="nb-NO" sz="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NA</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Same as broadcast</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Working on a soloution.</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en-GB" sz="600">
                          <a:effectLst/>
                        </a:rPr>
                        <a:t>One and one word added to the bottom line and this line scrolls up when full</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 </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extLst>
                  <a:ext uri="{0D108BD9-81ED-4DB2-BD59-A6C34878D82A}">
                    <a16:rowId xmlns="" xmlns:a16="http://schemas.microsoft.com/office/drawing/2014/main" val="10011"/>
                  </a:ext>
                </a:extLst>
              </a:tr>
              <a:tr h="223025">
                <a:tc>
                  <a:txBody>
                    <a:bodyPr/>
                    <a:lstStyle/>
                    <a:p>
                      <a:pPr>
                        <a:lnSpc>
                          <a:spcPct val="107000"/>
                        </a:lnSpc>
                        <a:spcAft>
                          <a:spcPts val="100"/>
                        </a:spcAft>
                      </a:pPr>
                      <a:r>
                        <a:rPr lang="da-DK" sz="600">
                          <a:solidFill>
                            <a:schemeClr val="tx1"/>
                          </a:solidFill>
                          <a:effectLst/>
                        </a:rPr>
                        <a:t>Plan for future platforms (hbbtv, or other)</a:t>
                      </a:r>
                      <a:endParaRPr lang="nb-NO" sz="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No only OTT</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No</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 </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en-GB" sz="600">
                          <a:effectLst/>
                        </a:rPr>
                        <a:t>none</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 </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extLst>
                  <a:ext uri="{0D108BD9-81ED-4DB2-BD59-A6C34878D82A}">
                    <a16:rowId xmlns="" xmlns:a16="http://schemas.microsoft.com/office/drawing/2014/main" val="10012"/>
                  </a:ext>
                </a:extLst>
              </a:tr>
              <a:tr h="223025">
                <a:tc>
                  <a:txBody>
                    <a:bodyPr/>
                    <a:lstStyle/>
                    <a:p>
                      <a:pPr>
                        <a:lnSpc>
                          <a:spcPct val="107000"/>
                        </a:lnSpc>
                        <a:spcAft>
                          <a:spcPts val="100"/>
                        </a:spcAft>
                      </a:pPr>
                      <a:r>
                        <a:rPr lang="da-DK" sz="600" dirty="0">
                          <a:solidFill>
                            <a:schemeClr val="tx1"/>
                          </a:solidFill>
                          <a:effectLst/>
                        </a:rPr>
                        <a:t>Other type of subtitling service?</a:t>
                      </a:r>
                      <a:endParaRPr lang="nb-NO" sz="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No</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No</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a:effectLst/>
                        </a:rPr>
                        <a:t> </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en-GB" sz="600">
                          <a:effectLst/>
                        </a:rPr>
                        <a:t>none</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en-GB" sz="600">
                          <a:effectLst/>
                        </a:rPr>
                        <a:t> </a:t>
                      </a:r>
                      <a:endParaRPr lang="nb-NO" sz="60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tc>
                  <a:txBody>
                    <a:bodyPr/>
                    <a:lstStyle/>
                    <a:p>
                      <a:pPr>
                        <a:lnSpc>
                          <a:spcPct val="107000"/>
                        </a:lnSpc>
                        <a:spcAft>
                          <a:spcPts val="100"/>
                        </a:spcAft>
                      </a:pPr>
                      <a:r>
                        <a:rPr lang="da-DK" sz="600" dirty="0">
                          <a:effectLst/>
                        </a:rPr>
                        <a:t> </a:t>
                      </a:r>
                      <a:endParaRPr lang="nb-NO" sz="600" dirty="0">
                        <a:effectLst/>
                        <a:latin typeface="Calibri" panose="020F0502020204030204" pitchFamily="34" charset="0"/>
                        <a:ea typeface="Calibri" panose="020F0502020204030204" pitchFamily="34" charset="0"/>
                        <a:cs typeface="Times New Roman" panose="02020603050405020304" pitchFamily="18" charset="0"/>
                      </a:endParaRPr>
                    </a:p>
                  </a:txBody>
                  <a:tcPr marL="36126" marR="36126" marT="9366" marB="9366"/>
                </a:tc>
                <a:extLst>
                  <a:ext uri="{0D108BD9-81ED-4DB2-BD59-A6C34878D82A}">
                    <a16:rowId xmlns="" xmlns:a16="http://schemas.microsoft.com/office/drawing/2014/main" val="10013"/>
                  </a:ext>
                </a:extLst>
              </a:tr>
            </a:tbl>
          </a:graphicData>
        </a:graphic>
      </p:graphicFrame>
    </p:spTree>
    <p:extLst>
      <p:ext uri="{BB962C8B-B14F-4D97-AF65-F5344CB8AC3E}">
        <p14:creationId xmlns:p14="http://schemas.microsoft.com/office/powerpoint/2010/main" val="41814277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Signing across the NorDig region is ……</a:t>
            </a:r>
          </a:p>
          <a:p>
            <a:pPr marL="0" indent="0">
              <a:buNone/>
            </a:pPr>
            <a:endParaRPr lang="en-GB" dirty="0"/>
          </a:p>
          <a:p>
            <a:pPr marL="0" indent="0">
              <a:buNone/>
            </a:pPr>
            <a:endParaRPr lang="en-GB" dirty="0"/>
          </a:p>
        </p:txBody>
      </p:sp>
      <p:sp>
        <p:nvSpPr>
          <p:cNvPr id="3" name="Title 2"/>
          <p:cNvSpPr>
            <a:spLocks noGrp="1"/>
          </p:cNvSpPr>
          <p:nvPr>
            <p:ph type="title"/>
          </p:nvPr>
        </p:nvSpPr>
        <p:spPr/>
        <p:txBody>
          <a:bodyPr/>
          <a:lstStyle/>
          <a:p>
            <a:r>
              <a:rPr lang="en-GB" dirty="0"/>
              <a:t>Signing</a:t>
            </a:r>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9</a:t>
            </a:fld>
            <a:endParaRPr lang="nb-NO" dirty="0"/>
          </a:p>
        </p:txBody>
      </p:sp>
      <p:graphicFrame>
        <p:nvGraphicFramePr>
          <p:cNvPr id="7" name="Tabell 6"/>
          <p:cNvGraphicFramePr>
            <a:graphicFrameLocks noGrp="1"/>
          </p:cNvGraphicFramePr>
          <p:nvPr>
            <p:extLst>
              <p:ext uri="{D42A27DB-BD31-4B8C-83A1-F6EECF244321}">
                <p14:modId xmlns:p14="http://schemas.microsoft.com/office/powerpoint/2010/main" val="2280061620"/>
              </p:ext>
            </p:extLst>
          </p:nvPr>
        </p:nvGraphicFramePr>
        <p:xfrm>
          <a:off x="107503" y="1340767"/>
          <a:ext cx="9001000" cy="5112569"/>
        </p:xfrm>
        <a:graphic>
          <a:graphicData uri="http://schemas.openxmlformats.org/drawingml/2006/table">
            <a:tbl>
              <a:tblPr firstRow="1" firstCol="1" bandRow="1">
                <a:tableStyleId>{5C22544A-7EE6-4342-B048-85BDC9FD1C3A}</a:tableStyleId>
              </a:tblPr>
              <a:tblGrid>
                <a:gridCol w="1348526">
                  <a:extLst>
                    <a:ext uri="{9D8B030D-6E8A-4147-A177-3AD203B41FA5}">
                      <a16:colId xmlns="" xmlns:a16="http://schemas.microsoft.com/office/drawing/2014/main" val="20000"/>
                    </a:ext>
                  </a:extLst>
                </a:gridCol>
                <a:gridCol w="857444">
                  <a:extLst>
                    <a:ext uri="{9D8B030D-6E8A-4147-A177-3AD203B41FA5}">
                      <a16:colId xmlns="" xmlns:a16="http://schemas.microsoft.com/office/drawing/2014/main" val="20001"/>
                    </a:ext>
                  </a:extLst>
                </a:gridCol>
                <a:gridCol w="920670">
                  <a:extLst>
                    <a:ext uri="{9D8B030D-6E8A-4147-A177-3AD203B41FA5}">
                      <a16:colId xmlns="" xmlns:a16="http://schemas.microsoft.com/office/drawing/2014/main" val="20002"/>
                    </a:ext>
                  </a:extLst>
                </a:gridCol>
                <a:gridCol w="2078653">
                  <a:extLst>
                    <a:ext uri="{9D8B030D-6E8A-4147-A177-3AD203B41FA5}">
                      <a16:colId xmlns="" xmlns:a16="http://schemas.microsoft.com/office/drawing/2014/main" val="20003"/>
                    </a:ext>
                  </a:extLst>
                </a:gridCol>
                <a:gridCol w="1411752">
                  <a:extLst>
                    <a:ext uri="{9D8B030D-6E8A-4147-A177-3AD203B41FA5}">
                      <a16:colId xmlns="" xmlns:a16="http://schemas.microsoft.com/office/drawing/2014/main" val="20004"/>
                    </a:ext>
                  </a:extLst>
                </a:gridCol>
                <a:gridCol w="1708393">
                  <a:extLst>
                    <a:ext uri="{9D8B030D-6E8A-4147-A177-3AD203B41FA5}">
                      <a16:colId xmlns="" xmlns:a16="http://schemas.microsoft.com/office/drawing/2014/main" val="20005"/>
                    </a:ext>
                  </a:extLst>
                </a:gridCol>
                <a:gridCol w="675562">
                  <a:extLst>
                    <a:ext uri="{9D8B030D-6E8A-4147-A177-3AD203B41FA5}">
                      <a16:colId xmlns="" xmlns:a16="http://schemas.microsoft.com/office/drawing/2014/main" val="20006"/>
                    </a:ext>
                  </a:extLst>
                </a:gridCol>
              </a:tblGrid>
              <a:tr h="419249">
                <a:tc>
                  <a:txBody>
                    <a:bodyPr/>
                    <a:lstStyle/>
                    <a:p>
                      <a:pPr>
                        <a:spcAft>
                          <a:spcPts val="300"/>
                        </a:spcAft>
                        <a:tabLst>
                          <a:tab pos="4133215" algn="l"/>
                        </a:tabLst>
                      </a:pPr>
                      <a:r>
                        <a:rPr lang="en-GB" sz="700" dirty="0">
                          <a:solidFill>
                            <a:schemeClr val="tx1"/>
                          </a:solidFill>
                          <a:effectLst/>
                        </a:rPr>
                        <a:t/>
                      </a:r>
                      <a:br>
                        <a:rPr lang="en-GB" sz="700" dirty="0">
                          <a:solidFill>
                            <a:schemeClr val="tx1"/>
                          </a:solidFill>
                          <a:effectLst/>
                        </a:rPr>
                      </a:br>
                      <a:r>
                        <a:rPr lang="en-US" sz="600" dirty="0">
                          <a:solidFill>
                            <a:schemeClr val="tx1"/>
                          </a:solidFill>
                          <a:effectLst/>
                        </a:rPr>
                        <a:t>Service D:  Sign Language Description (video)</a:t>
                      </a:r>
                      <a:endParaRPr lang="nb-NO" sz="700" dirty="0">
                        <a:solidFill>
                          <a:schemeClr val="tx1"/>
                        </a:solidFill>
                        <a:effectLst/>
                        <a:latin typeface="Consolas" panose="020B0609020204030204" pitchFamily="49"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100"/>
                        </a:spcAft>
                      </a:pPr>
                      <a:r>
                        <a:rPr lang="da-DK" sz="700" dirty="0">
                          <a:solidFill>
                            <a:schemeClr val="tx1"/>
                          </a:solidFill>
                          <a:effectLst/>
                        </a:rPr>
                        <a:t>TV4 Sweden</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100"/>
                        </a:spcAft>
                      </a:pPr>
                      <a:r>
                        <a:rPr lang="da-DK" sz="700">
                          <a:solidFill>
                            <a:schemeClr val="tx1"/>
                          </a:solidFill>
                          <a:effectLst/>
                        </a:rPr>
                        <a:t>SVT Sweden</a:t>
                      </a:r>
                      <a:endParaRPr lang="nb-NO" sz="7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100"/>
                        </a:spcAft>
                      </a:pPr>
                      <a:r>
                        <a:rPr lang="da-DK" sz="700" dirty="0">
                          <a:solidFill>
                            <a:schemeClr val="tx1"/>
                          </a:solidFill>
                          <a:effectLst/>
                        </a:rPr>
                        <a:t>NRK Norway</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100"/>
                        </a:spcAft>
                      </a:pPr>
                      <a:r>
                        <a:rPr lang="da-DK" sz="700" dirty="0">
                          <a:solidFill>
                            <a:schemeClr val="tx1"/>
                          </a:solidFill>
                          <a:effectLst/>
                        </a:rPr>
                        <a:t>TV2 Denmark</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dirty="0">
                          <a:solidFill>
                            <a:schemeClr val="tx1"/>
                          </a:solidFill>
                          <a:effectLst/>
                        </a:rPr>
                        <a:t>YLE Finland</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dirty="0">
                          <a:solidFill>
                            <a:schemeClr val="tx1"/>
                          </a:solidFill>
                          <a:effectLst/>
                        </a:rPr>
                        <a:t>MTV Finland</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extLst>
                  <a:ext uri="{0D108BD9-81ED-4DB2-BD59-A6C34878D82A}">
                    <a16:rowId xmlns="" xmlns:a16="http://schemas.microsoft.com/office/drawing/2014/main" val="10000"/>
                  </a:ext>
                </a:extLst>
              </a:tr>
              <a:tr h="2018301">
                <a:tc>
                  <a:txBody>
                    <a:bodyPr/>
                    <a:lstStyle/>
                    <a:p>
                      <a:pPr>
                        <a:lnSpc>
                          <a:spcPct val="107000"/>
                        </a:lnSpc>
                        <a:spcAft>
                          <a:spcPts val="300"/>
                        </a:spcAft>
                      </a:pPr>
                      <a:r>
                        <a:rPr lang="da-DK" sz="700" dirty="0">
                          <a:solidFill>
                            <a:schemeClr val="tx1"/>
                          </a:solidFill>
                          <a:effectLst/>
                        </a:rPr>
                        <a:t>Percent on air broadcast prime time</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dirty="0">
                          <a:effectLst/>
                        </a:rPr>
                        <a:t>10%</a:t>
                      </a:r>
                      <a:endParaRPr lang="nb-NO"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4% Don’t measure Prime/ not Prime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In average 3 hours a day.</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en-GB" sz="700">
                          <a:effectLst/>
                        </a:rPr>
                        <a:t>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en-GB" sz="700">
                          <a:effectLst/>
                        </a:rPr>
                        <a:t>Daily Sign Language News (duration 5 min) and Weekly Wrap-up on Sundays (duration 10 min). We also broadcast live the Question Hour (debate conducted in a </a:t>
                      </a:r>
                      <a:r>
                        <a:rPr lang="en-GB" sz="700" u="sng">
                          <a:effectLst/>
                          <a:hlinkClick r:id="rId2"/>
                        </a:rPr>
                        <a:t>plenary session</a:t>
                      </a:r>
                      <a:r>
                        <a:rPr lang="en-GB" sz="700">
                          <a:effectLst/>
                        </a:rPr>
                        <a:t> in which </a:t>
                      </a:r>
                      <a:r>
                        <a:rPr lang="en-GB" sz="700" u="sng">
                          <a:effectLst/>
                          <a:hlinkClick r:id="rId3"/>
                        </a:rPr>
                        <a:t>Members of Parliament</a:t>
                      </a:r>
                      <a:r>
                        <a:rPr lang="en-GB" sz="700">
                          <a:effectLst/>
                        </a:rPr>
                        <a:t> present questions to ministers orally) on Thursdays round the year. We also have signed Current Affairs Programs approximately 40 hours per year. </a:t>
                      </a:r>
                      <a:r>
                        <a:rPr lang="da-DK" sz="700">
                          <a:effectLst/>
                        </a:rPr>
                        <a:t>In national elections there are also signed language programs. </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en-GB" sz="700">
                          <a:effectLst/>
                        </a:rPr>
                        <a:t>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extLst>
                  <a:ext uri="{0D108BD9-81ED-4DB2-BD59-A6C34878D82A}">
                    <a16:rowId xmlns="" xmlns:a16="http://schemas.microsoft.com/office/drawing/2014/main" val="10001"/>
                  </a:ext>
                </a:extLst>
              </a:tr>
              <a:tr h="330682">
                <a:tc>
                  <a:txBody>
                    <a:bodyPr/>
                    <a:lstStyle/>
                    <a:p>
                      <a:pPr>
                        <a:lnSpc>
                          <a:spcPct val="107000"/>
                        </a:lnSpc>
                        <a:spcAft>
                          <a:spcPts val="300"/>
                        </a:spcAft>
                      </a:pPr>
                      <a:r>
                        <a:rPr lang="da-DK" sz="700" dirty="0">
                          <a:solidFill>
                            <a:schemeClr val="tx1"/>
                          </a:solidFill>
                          <a:effectLst/>
                        </a:rPr>
                        <a:t>Percent on air broadcast not prime time</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2%</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Don’t measure Prime/ not Prime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We seldom transmit sign language exept from prime time.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en-GB" sz="700">
                          <a:effectLst/>
                        </a:rPr>
                        <a:t>20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en-GB" sz="700">
                          <a:effectLst/>
                        </a:rPr>
                        <a:t> </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en-GB" sz="700">
                          <a:effectLst/>
                        </a:rPr>
                        <a:t>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extLst>
                  <a:ext uri="{0D108BD9-81ED-4DB2-BD59-A6C34878D82A}">
                    <a16:rowId xmlns="" xmlns:a16="http://schemas.microsoft.com/office/drawing/2014/main" val="10002"/>
                  </a:ext>
                </a:extLst>
              </a:tr>
              <a:tr h="687579">
                <a:tc>
                  <a:txBody>
                    <a:bodyPr/>
                    <a:lstStyle/>
                    <a:p>
                      <a:pPr>
                        <a:lnSpc>
                          <a:spcPct val="107000"/>
                        </a:lnSpc>
                        <a:spcAft>
                          <a:spcPts val="300"/>
                        </a:spcAft>
                      </a:pPr>
                      <a:r>
                        <a:rPr lang="da-DK" sz="700" dirty="0">
                          <a:solidFill>
                            <a:schemeClr val="tx1"/>
                          </a:solidFill>
                          <a:effectLst/>
                        </a:rPr>
                        <a:t>On separate service?</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Dedicated Access services portal</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Simulcast on seperate channel or Online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On a separate linear-TV channel ”NRK Tegnspråk”.</a:t>
                      </a:r>
                      <a:endParaRPr lang="nb-NO" sz="700">
                        <a:effectLst/>
                      </a:endParaRPr>
                    </a:p>
                    <a:p>
                      <a:pPr>
                        <a:lnSpc>
                          <a:spcPct val="107000"/>
                        </a:lnSpc>
                        <a:spcAft>
                          <a:spcPts val="300"/>
                        </a:spcAft>
                      </a:pPr>
                      <a:r>
                        <a:rPr lang="da-DK" sz="700">
                          <a:effectLst/>
                        </a:rPr>
                        <a:t>On our internett player NRK TV. https://tv.nrk.no/programmer/tegnspraak</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en-GB" sz="700">
                          <a:effectLst/>
                        </a:rPr>
                        <a:t>Live on a separate simulcast copy of the original service. </a:t>
                      </a:r>
                      <a:endParaRPr lang="nb-NO" sz="700">
                        <a:effectLst/>
                      </a:endParaRPr>
                    </a:p>
                    <a:p>
                      <a:pPr>
                        <a:lnSpc>
                          <a:spcPct val="107000"/>
                        </a:lnSpc>
                        <a:spcAft>
                          <a:spcPts val="300"/>
                        </a:spcAft>
                      </a:pPr>
                      <a:r>
                        <a:rPr lang="en-GB" sz="700">
                          <a:effectLst/>
                        </a:rPr>
                        <a:t>A common channel with DR</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No</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 </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extLst>
                  <a:ext uri="{0D108BD9-81ED-4DB2-BD59-A6C34878D82A}">
                    <a16:rowId xmlns="" xmlns:a16="http://schemas.microsoft.com/office/drawing/2014/main" val="10003"/>
                  </a:ext>
                </a:extLst>
              </a:tr>
              <a:tr h="636338">
                <a:tc>
                  <a:txBody>
                    <a:bodyPr/>
                    <a:lstStyle/>
                    <a:p>
                      <a:pPr>
                        <a:lnSpc>
                          <a:spcPct val="107000"/>
                        </a:lnSpc>
                        <a:spcAft>
                          <a:spcPts val="300"/>
                        </a:spcAft>
                      </a:pPr>
                      <a:r>
                        <a:rPr lang="da-DK" sz="700" dirty="0">
                          <a:solidFill>
                            <a:schemeClr val="tx1"/>
                          </a:solidFill>
                          <a:effectLst/>
                        </a:rPr>
                        <a:t>How is the picture composed?</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Croma key overlay of the signer fully original picture</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dirty="0">
                          <a:effectLst/>
                        </a:rPr>
                        <a:t> </a:t>
                      </a:r>
                      <a:endParaRPr lang="nb-NO"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dirty="0">
                          <a:effectLst/>
                        </a:rPr>
                        <a:t>Interpretation made in a separate studio with a green wall. Video from the main channel keyed into the picture in a broadcast mix.</a:t>
                      </a:r>
                      <a:endParaRPr lang="nb-NO"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en-GB" sz="700">
                          <a:effectLst/>
                        </a:rPr>
                        <a:t>One or two person(s) in front  of a TV Set</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Live Person</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 </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extLst>
                  <a:ext uri="{0D108BD9-81ED-4DB2-BD59-A6C34878D82A}">
                    <a16:rowId xmlns="" xmlns:a16="http://schemas.microsoft.com/office/drawing/2014/main" val="10004"/>
                  </a:ext>
                </a:extLst>
              </a:tr>
              <a:tr h="329236">
                <a:tc>
                  <a:txBody>
                    <a:bodyPr/>
                    <a:lstStyle/>
                    <a:p>
                      <a:pPr>
                        <a:lnSpc>
                          <a:spcPct val="107000"/>
                        </a:lnSpc>
                        <a:spcAft>
                          <a:spcPts val="300"/>
                        </a:spcAft>
                      </a:pPr>
                      <a:r>
                        <a:rPr lang="da-DK" sz="700" dirty="0">
                          <a:solidFill>
                            <a:schemeClr val="tx1"/>
                          </a:solidFill>
                          <a:effectLst/>
                        </a:rPr>
                        <a:t>Available on live streaming?</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Yes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Yes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Yes.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no</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en-GB" sz="700">
                          <a:effectLst/>
                        </a:rPr>
                        <a:t>Yes, Only Daily Sign Language News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en-GB" sz="700">
                          <a:effectLst/>
                        </a:rPr>
                        <a:t> </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extLst>
                  <a:ext uri="{0D108BD9-81ED-4DB2-BD59-A6C34878D82A}">
                    <a16:rowId xmlns="" xmlns:a16="http://schemas.microsoft.com/office/drawing/2014/main" val="10005"/>
                  </a:ext>
                </a:extLst>
              </a:tr>
              <a:tr h="180251">
                <a:tc>
                  <a:txBody>
                    <a:bodyPr/>
                    <a:lstStyle/>
                    <a:p>
                      <a:pPr>
                        <a:lnSpc>
                          <a:spcPct val="107000"/>
                        </a:lnSpc>
                        <a:spcAft>
                          <a:spcPts val="300"/>
                        </a:spcAft>
                      </a:pPr>
                      <a:r>
                        <a:rPr lang="da-DK" sz="700" dirty="0">
                          <a:solidFill>
                            <a:schemeClr val="tx1"/>
                          </a:solidFill>
                          <a:effectLst/>
                        </a:rPr>
                        <a:t>Available on demand?</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Yes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Yes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Yes.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no</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en-GB" sz="700">
                          <a:effectLst/>
                        </a:rPr>
                        <a:t>Yes, Only Daily Sign Language News</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en-GB" sz="700">
                          <a:effectLst/>
                        </a:rPr>
                        <a:t> </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extLst>
                  <a:ext uri="{0D108BD9-81ED-4DB2-BD59-A6C34878D82A}">
                    <a16:rowId xmlns="" xmlns:a16="http://schemas.microsoft.com/office/drawing/2014/main" val="10006"/>
                  </a:ext>
                </a:extLst>
              </a:tr>
              <a:tr h="180251">
                <a:tc>
                  <a:txBody>
                    <a:bodyPr/>
                    <a:lstStyle/>
                    <a:p>
                      <a:pPr>
                        <a:lnSpc>
                          <a:spcPct val="107000"/>
                        </a:lnSpc>
                        <a:spcAft>
                          <a:spcPts val="300"/>
                        </a:spcAft>
                      </a:pPr>
                      <a:r>
                        <a:rPr lang="da-DK" sz="700" dirty="0">
                          <a:solidFill>
                            <a:schemeClr val="tx1"/>
                          </a:solidFill>
                          <a:effectLst/>
                        </a:rPr>
                        <a:t>Percent on demand</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5%</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100%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 </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 </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 </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extLst>
                  <a:ext uri="{0D108BD9-81ED-4DB2-BD59-A6C34878D82A}">
                    <a16:rowId xmlns="" xmlns:a16="http://schemas.microsoft.com/office/drawing/2014/main" val="10007"/>
                  </a:ext>
                </a:extLst>
              </a:tr>
              <a:tr h="330682">
                <a:tc>
                  <a:txBody>
                    <a:bodyPr/>
                    <a:lstStyle/>
                    <a:p>
                      <a:pPr>
                        <a:lnSpc>
                          <a:spcPct val="107000"/>
                        </a:lnSpc>
                        <a:spcAft>
                          <a:spcPts val="300"/>
                        </a:spcAft>
                      </a:pPr>
                      <a:r>
                        <a:rPr lang="da-DK" sz="700" dirty="0">
                          <a:solidFill>
                            <a:schemeClr val="tx1"/>
                          </a:solidFill>
                          <a:effectLst/>
                        </a:rPr>
                        <a:t>Plan for future platforms (hbbtv, or other)</a:t>
                      </a:r>
                      <a:endParaRPr lang="nb-NO"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No</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No</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 </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en-GB" sz="700">
                          <a:effectLst/>
                        </a:rPr>
                        <a:t>0</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a:effectLst/>
                        </a:rPr>
                        <a:t>-</a:t>
                      </a:r>
                      <a:endParaRPr lang="nb-NO" sz="70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tc>
                  <a:txBody>
                    <a:bodyPr/>
                    <a:lstStyle/>
                    <a:p>
                      <a:pPr>
                        <a:lnSpc>
                          <a:spcPct val="107000"/>
                        </a:lnSpc>
                        <a:spcAft>
                          <a:spcPts val="300"/>
                        </a:spcAft>
                      </a:pPr>
                      <a:r>
                        <a:rPr lang="da-DK" sz="700" dirty="0">
                          <a:effectLst/>
                        </a:rPr>
                        <a:t> </a:t>
                      </a:r>
                      <a:endParaRPr lang="nb-NO"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2761" marR="42761" marT="11086" marB="11086"/>
                </a:tc>
                <a:extLst>
                  <a:ext uri="{0D108BD9-81ED-4DB2-BD59-A6C34878D82A}">
                    <a16:rowId xmlns="" xmlns:a16="http://schemas.microsoft.com/office/drawing/2014/main" val="10008"/>
                  </a:ext>
                </a:extLst>
              </a:tr>
            </a:tbl>
          </a:graphicData>
        </a:graphic>
      </p:graphicFrame>
      <p:pic>
        <p:nvPicPr>
          <p:cNvPr id="8" name="Bilde 7"/>
          <p:cNvPicPr>
            <a:picLocks noChangeAspect="1"/>
          </p:cNvPicPr>
          <p:nvPr/>
        </p:nvPicPr>
        <p:blipFill>
          <a:blip r:embed="rId4"/>
          <a:stretch>
            <a:fillRect/>
          </a:stretch>
        </p:blipFill>
        <p:spPr>
          <a:xfrm>
            <a:off x="2313735" y="4801902"/>
            <a:ext cx="905433" cy="643322"/>
          </a:xfrm>
          <a:prstGeom prst="rect">
            <a:avLst/>
          </a:prstGeom>
        </p:spPr>
      </p:pic>
    </p:spTree>
    <p:extLst>
      <p:ext uri="{BB962C8B-B14F-4D97-AF65-F5344CB8AC3E}">
        <p14:creationId xmlns:p14="http://schemas.microsoft.com/office/powerpoint/2010/main" val="3251799427"/>
      </p:ext>
    </p:extLst>
  </p:cSld>
  <p:clrMapOvr>
    <a:masterClrMapping/>
  </p:clrMapOvr>
</p:sld>
</file>

<file path=ppt/theme/theme1.xml><?xml version="1.0" encoding="utf-8"?>
<a:theme xmlns:a="http://schemas.openxmlformats.org/drawingml/2006/main" name="Standard utforming">
  <a:themeElements>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 utformin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 utform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 utform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 utform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 utform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 utform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 utform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 utform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 utform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 utform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 utform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 utform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1069</TotalTime>
  <Words>2596</Words>
  <Application>Microsoft Office PowerPoint</Application>
  <PresentationFormat>Skjermfremvisning (4:3)</PresentationFormat>
  <Paragraphs>503</Paragraphs>
  <Slides>13</Slides>
  <Notes>0</Notes>
  <HiddenSlides>0</HiddenSlides>
  <MMClips>0</MMClips>
  <ScaleCrop>false</ScaleCrop>
  <HeadingPairs>
    <vt:vector size="6" baseType="variant">
      <vt:variant>
        <vt:lpstr>Brukte skrifter</vt:lpstr>
      </vt:variant>
      <vt:variant>
        <vt:i4>4</vt:i4>
      </vt:variant>
      <vt:variant>
        <vt:lpstr>Tema</vt:lpstr>
      </vt:variant>
      <vt:variant>
        <vt:i4>1</vt:i4>
      </vt:variant>
      <vt:variant>
        <vt:lpstr>Lysbildetitler</vt:lpstr>
      </vt:variant>
      <vt:variant>
        <vt:i4>13</vt:i4>
      </vt:variant>
    </vt:vector>
  </HeadingPairs>
  <TitlesOfParts>
    <vt:vector size="18" baseType="lpstr">
      <vt:lpstr>Arial</vt:lpstr>
      <vt:lpstr>Calibri</vt:lpstr>
      <vt:lpstr>Consolas</vt:lpstr>
      <vt:lpstr>Times New Roman</vt:lpstr>
      <vt:lpstr>Standard utforming</vt:lpstr>
      <vt:lpstr>NorDig Accessibility</vt:lpstr>
      <vt:lpstr>Mission</vt:lpstr>
      <vt:lpstr>The Survey</vt:lpstr>
      <vt:lpstr>The Survey</vt:lpstr>
      <vt:lpstr>Analysis</vt:lpstr>
      <vt:lpstr>Audio Description</vt:lpstr>
      <vt:lpstr>Spoken Subtitle</vt:lpstr>
      <vt:lpstr>Same Language Subtitling</vt:lpstr>
      <vt:lpstr>Signing</vt:lpstr>
      <vt:lpstr>Common Questions</vt:lpstr>
      <vt:lpstr>Conclusions 1</vt:lpstr>
      <vt:lpstr>Conclusions 2</vt:lpstr>
      <vt:lpstr>Next Steps</vt:lpstr>
    </vt:vector>
  </TitlesOfParts>
  <Company>Telenor 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Message to ExCom</dc:title>
  <dc:creator>Henri Caddeo</dc:creator>
  <cp:lastModifiedBy>Kjell Norberg TTRK</cp:lastModifiedBy>
  <cp:revision>1482</cp:revision>
  <cp:lastPrinted>2019-02-25T10:00:08Z</cp:lastPrinted>
  <dcterms:created xsi:type="dcterms:W3CDTF">2007-01-31T19:27:04Z</dcterms:created>
  <dcterms:modified xsi:type="dcterms:W3CDTF">2019-02-25T12:26:32Z</dcterms:modified>
</cp:coreProperties>
</file>

<file path=docProps/custom.xml><?xml version="1.0" encoding="utf-8"?>
<Properties xmlns="http://schemas.openxmlformats.org/officeDocument/2006/custom-properties" xmlns:vt="http://schemas.openxmlformats.org/officeDocument/2006/docPropsVTypes">
  <property fmtid="{5C58129F-E5B8-477A-9B38-B3E54BFA04C8}" pid="2">
    <vt:lpwstr>107AB743C13688428D3470D7BE446D434EDD3866BDE54568A4D9B7050677B4EB</vt:lpwstr>
  </property>
  <property fmtid="{D5CDD505-2E9C-101B-9397-08002B2CF9AE}" pid="2" name="NSCPROP">
    <vt:lpwstr>NSCCustomProperty</vt:lpwstr>
  </property>
  <property fmtid="{D5CDD505-2E9C-101B-9397-08002B2CF9AE}" pid="3" name="NSCPROP_SA">
    <vt:lpwstr>C:\Users\r.moreton\Documents\03. Standards\02. NorDig\Accessibility\NorDig-Accessibility-ResponseQuestionnaire2019v2.pptx</vt:lpwstr>
  </property>
</Properties>
</file>