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7" r:id="rId3"/>
    <p:sldId id="258" r:id="rId4"/>
    <p:sldId id="270" r:id="rId5"/>
    <p:sldId id="262" r:id="rId6"/>
    <p:sldId id="263" r:id="rId7"/>
    <p:sldId id="264" r:id="rId8"/>
    <p:sldId id="273" r:id="rId9"/>
    <p:sldId id="271" r:id="rId10"/>
    <p:sldId id="266" r:id="rId11"/>
    <p:sldId id="274" r:id="rId12"/>
    <p:sldId id="265" r:id="rId13"/>
    <p:sldId id="260" r:id="rId14"/>
    <p:sldId id="261" r:id="rId15"/>
    <p:sldId id="272"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jw" initials="d"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83" autoAdjust="0"/>
    <p:restoredTop sz="94660"/>
  </p:normalViewPr>
  <p:slideViewPr>
    <p:cSldViewPr>
      <p:cViewPr>
        <p:scale>
          <a:sx n="90" d="100"/>
          <a:sy n="90" d="100"/>
        </p:scale>
        <p:origin x="666" y="-82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A90AC5-9267-4EDB-8E22-D4B6B0897EB9}" type="datetimeFigureOut">
              <a:rPr lang="en-GB" smtClean="0"/>
              <a:t>03/10/2016</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6401DD-8969-40D8-8324-83C161A2ACF2}" type="slidenum">
              <a:rPr lang="en-GB" smtClean="0"/>
              <a:t>‹#›</a:t>
            </a:fld>
            <a:endParaRPr lang="en-GB" dirty="0"/>
          </a:p>
        </p:txBody>
      </p:sp>
    </p:spTree>
    <p:extLst>
      <p:ext uri="{BB962C8B-B14F-4D97-AF65-F5344CB8AC3E}">
        <p14:creationId xmlns:p14="http://schemas.microsoft.com/office/powerpoint/2010/main" val="907052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6401DD-8969-40D8-8324-83C161A2ACF2}" type="slidenum">
              <a:rPr lang="en-GB" smtClean="0"/>
              <a:t>15</a:t>
            </a:fld>
            <a:endParaRPr lang="en-GB" dirty="0"/>
          </a:p>
        </p:txBody>
      </p:sp>
    </p:spTree>
    <p:extLst>
      <p:ext uri="{BB962C8B-B14F-4D97-AF65-F5344CB8AC3E}">
        <p14:creationId xmlns:p14="http://schemas.microsoft.com/office/powerpoint/2010/main" val="3762814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6401DD-8969-40D8-8324-83C161A2ACF2}" type="slidenum">
              <a:rPr lang="en-GB" smtClean="0"/>
              <a:t>16</a:t>
            </a:fld>
            <a:endParaRPr lang="en-GB" dirty="0"/>
          </a:p>
        </p:txBody>
      </p:sp>
    </p:spTree>
    <p:extLst>
      <p:ext uri="{BB962C8B-B14F-4D97-AF65-F5344CB8AC3E}">
        <p14:creationId xmlns:p14="http://schemas.microsoft.com/office/powerpoint/2010/main" val="3762814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268878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252204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266879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1317047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273520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086472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577062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4254271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47733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573104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6CBF64-A20D-4461-ADE7-32F284BF11CA}" type="datetimeFigureOut">
              <a:rPr lang="en-GB" smtClean="0"/>
              <a:t>03/10/2016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970062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CBF64-A20D-4461-ADE7-32F284BF11CA}" type="datetimeFigureOut">
              <a:rPr lang="en-GB" smtClean="0"/>
              <a:t>03/10/2016</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9685C9-DD53-4C31-A828-9CE8EDD7F620}" type="slidenum">
              <a:rPr lang="en-GB" smtClean="0"/>
              <a:t>‹#›</a:t>
            </a:fld>
            <a:endParaRPr lang="en-GB" dirty="0"/>
          </a:p>
        </p:txBody>
      </p:sp>
    </p:spTree>
    <p:extLst>
      <p:ext uri="{BB962C8B-B14F-4D97-AF65-F5344CB8AC3E}">
        <p14:creationId xmlns:p14="http://schemas.microsoft.com/office/powerpoint/2010/main" val="2162957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NorDig SSU</a:t>
            </a:r>
            <a:endParaRPr lang="en-GB" dirty="0"/>
          </a:p>
        </p:txBody>
      </p:sp>
      <p:sp>
        <p:nvSpPr>
          <p:cNvPr id="3" name="Subtitle 2"/>
          <p:cNvSpPr>
            <a:spLocks noGrp="1"/>
          </p:cNvSpPr>
          <p:nvPr>
            <p:ph type="subTitle" idx="1"/>
          </p:nvPr>
        </p:nvSpPr>
        <p:spPr/>
        <p:txBody>
          <a:bodyPr/>
          <a:lstStyle/>
          <a:p>
            <a:r>
              <a:rPr lang="en-GB" dirty="0" smtClean="0"/>
              <a:t>Background info and industry proposals for future SSU alternatives</a:t>
            </a:r>
            <a:endParaRPr lang="en-GB" dirty="0"/>
          </a:p>
        </p:txBody>
      </p:sp>
    </p:spTree>
    <p:extLst>
      <p:ext uri="{BB962C8B-B14F-4D97-AF65-F5344CB8AC3E}">
        <p14:creationId xmlns:p14="http://schemas.microsoft.com/office/powerpoint/2010/main" val="38256781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Operators’ view</a:t>
            </a:r>
            <a:endParaRPr lang="en-GB" dirty="0"/>
          </a:p>
        </p:txBody>
      </p:sp>
      <p:sp>
        <p:nvSpPr>
          <p:cNvPr id="3" name="Content Placeholder 2"/>
          <p:cNvSpPr>
            <a:spLocks noGrp="1"/>
          </p:cNvSpPr>
          <p:nvPr>
            <p:ph idx="1"/>
          </p:nvPr>
        </p:nvSpPr>
        <p:spPr>
          <a:xfrm>
            <a:off x="457200" y="1268760"/>
            <a:ext cx="8229600" cy="5040560"/>
          </a:xfrm>
        </p:spPr>
        <p:txBody>
          <a:bodyPr>
            <a:noAutofit/>
          </a:bodyPr>
          <a:lstStyle/>
          <a:p>
            <a:r>
              <a:rPr lang="en-GB" sz="1600" dirty="0" smtClean="0"/>
              <a:t>Operators feel that OTA (complete or notification) provides a certain degree of security/comfort (to reach all IRD units, also not connected ones): </a:t>
            </a:r>
          </a:p>
          <a:p>
            <a:pPr lvl="1"/>
            <a:r>
              <a:rPr lang="en-GB" sz="1400" dirty="0" smtClean="0"/>
              <a:t>But with the increased SSU image sizes, is no longer completely correct assumption for complete OTA (OTA search + OTA download) because no operator would permit a large image to be broadcast with reasonable/necessary bandwidth  (or too high cost for IRD manufactures or too high cost of capacity in broadcast)</a:t>
            </a:r>
          </a:p>
          <a:p>
            <a:r>
              <a:rPr lang="en-GB" sz="1600" dirty="0" smtClean="0"/>
              <a:t>Operators view is that IRD support some kind of SSU</a:t>
            </a:r>
          </a:p>
          <a:p>
            <a:r>
              <a:rPr lang="en-GB" sz="1600" dirty="0" smtClean="0"/>
              <a:t>Operators wants certifications (verification) of that IRD really support SSU before they are put on the market (e.g. via NorDig testing)  </a:t>
            </a:r>
          </a:p>
          <a:p>
            <a:r>
              <a:rPr lang="en-GB" sz="1600" dirty="0" smtClean="0"/>
              <a:t>Operators are concerned that if OTA UNT Notifications are not supported there will be no direct (on the TV) way to advise consumers that a critical s/w update is needed: </a:t>
            </a:r>
          </a:p>
          <a:p>
            <a:pPr lvl="1"/>
            <a:r>
              <a:rPr lang="en-GB" sz="1400" dirty="0" smtClean="0"/>
              <a:t>This is correct but is it a valid concern?</a:t>
            </a:r>
          </a:p>
          <a:p>
            <a:pPr lvl="2"/>
            <a:r>
              <a:rPr lang="en-GB" sz="1200" dirty="0" smtClean="0"/>
              <a:t>TVs which are not connected are highly unlikely to need a code update.</a:t>
            </a:r>
          </a:p>
          <a:p>
            <a:pPr lvl="2"/>
            <a:r>
              <a:rPr lang="en-GB" sz="1200" dirty="0" smtClean="0"/>
              <a:t>A USB/on-line update will be available (typically).</a:t>
            </a:r>
          </a:p>
          <a:p>
            <a:pPr lvl="2"/>
            <a:r>
              <a:rPr lang="en-GB" sz="1200" dirty="0" smtClean="0"/>
              <a:t>Consumers with no/slow/metered internet have the same situation as an unconnected TV.</a:t>
            </a:r>
          </a:p>
          <a:p>
            <a:pPr lvl="2"/>
            <a:r>
              <a:rPr lang="en-GB" sz="1200" dirty="0" smtClean="0"/>
              <a:t>Today OTA &amp; OTN are implemented by IRD manufactures – this is a well proven system – since the last few years – which according to trends will only improve.</a:t>
            </a:r>
          </a:p>
          <a:p>
            <a:pPr lvl="2"/>
            <a:r>
              <a:rPr lang="en-GB" sz="1200" dirty="0"/>
              <a:t>IRD </a:t>
            </a:r>
            <a:r>
              <a:rPr lang="en-GB" sz="1200" dirty="0" smtClean="0"/>
              <a:t>manufactures can contact consumers by letter/e-mail/SMS… (where devices are </a:t>
            </a:r>
            <a:r>
              <a:rPr lang="en-GB" sz="1200" dirty="0"/>
              <a:t>registered). </a:t>
            </a:r>
            <a:endParaRPr lang="en-GB" sz="1200" dirty="0" smtClean="0"/>
          </a:p>
          <a:p>
            <a:pPr lvl="2"/>
            <a:r>
              <a:rPr lang="en-GB" sz="1200" dirty="0" smtClean="0"/>
              <a:t>Software downloads will be available on-line.</a:t>
            </a:r>
          </a:p>
          <a:p>
            <a:pPr lvl="2"/>
            <a:r>
              <a:rPr lang="en-GB" sz="1200" dirty="0" smtClean="0"/>
              <a:t>IRDs with smaller images can still use OTA.</a:t>
            </a:r>
            <a:endParaRPr lang="en-GB" sz="1200" dirty="0"/>
          </a:p>
        </p:txBody>
      </p:sp>
    </p:spTree>
    <p:extLst>
      <p:ext uri="{BB962C8B-B14F-4D97-AF65-F5344CB8AC3E}">
        <p14:creationId xmlns:p14="http://schemas.microsoft.com/office/powerpoint/2010/main" val="3522657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634082"/>
          </a:xfrm>
        </p:spPr>
        <p:txBody>
          <a:bodyPr>
            <a:normAutofit fontScale="90000"/>
          </a:bodyPr>
          <a:lstStyle/>
          <a:p>
            <a:r>
              <a:rPr lang="en-GB" dirty="0" smtClean="0"/>
              <a:t>Operators’ status today</a:t>
            </a:r>
            <a:endParaRPr lang="en-GB" dirty="0"/>
          </a:p>
        </p:txBody>
      </p:sp>
      <p:sp>
        <p:nvSpPr>
          <p:cNvPr id="3" name="Content Placeholder 2"/>
          <p:cNvSpPr>
            <a:spLocks noGrp="1"/>
          </p:cNvSpPr>
          <p:nvPr>
            <p:ph idx="1"/>
          </p:nvPr>
        </p:nvSpPr>
        <p:spPr>
          <a:xfrm>
            <a:off x="457200" y="836712"/>
            <a:ext cx="8229600" cy="5040560"/>
          </a:xfrm>
        </p:spPr>
        <p:txBody>
          <a:bodyPr>
            <a:noAutofit/>
          </a:bodyPr>
          <a:lstStyle/>
          <a:p>
            <a:pPr marL="0" indent="0">
              <a:buNone/>
            </a:pPr>
            <a:r>
              <a:rPr lang="en-GB" sz="1600" dirty="0" smtClean="0"/>
              <a:t>SSU usage/requirements for open/horizontal IRDs and operator/vertical IRDs:</a:t>
            </a:r>
          </a:p>
          <a:p>
            <a:r>
              <a:rPr lang="en-GB" sz="1600" dirty="0" smtClean="0"/>
              <a:t>Nordic satellite (CanalDigital + Viasat)</a:t>
            </a:r>
          </a:p>
          <a:p>
            <a:pPr lvl="1"/>
            <a:r>
              <a:rPr lang="en-GB" sz="1200" dirty="0" smtClean="0"/>
              <a:t>Telenor/CanalDigital: mandate OTA SSU (do not test in their own test, rely upon SSU testing from other NorDig testlabs (Teracom and Labwise)</a:t>
            </a:r>
          </a:p>
          <a:p>
            <a:r>
              <a:rPr lang="en-GB" sz="1600" dirty="0" smtClean="0"/>
              <a:t>Finland (Ficom, terrestrial + cable)</a:t>
            </a:r>
          </a:p>
          <a:p>
            <a:pPr lvl="1"/>
            <a:r>
              <a:rPr lang="en-GB" sz="1200" dirty="0" smtClean="0"/>
              <a:t>Ficom (Digita, DNA, Sonera, Anvia, Elisa): </a:t>
            </a:r>
            <a:r>
              <a:rPr lang="en-GB" sz="1200" dirty="0" smtClean="0"/>
              <a:t>no</a:t>
            </a:r>
            <a:r>
              <a:rPr lang="en-GB" sz="1200" dirty="0" smtClean="0"/>
              <a:t> </a:t>
            </a:r>
            <a:r>
              <a:rPr lang="en-GB" sz="1200" dirty="0" smtClean="0"/>
              <a:t>longer require OTA SSU new IRDs, but require OTN or USB SSU</a:t>
            </a:r>
          </a:p>
          <a:p>
            <a:r>
              <a:rPr lang="en-GB" sz="1600" dirty="0" smtClean="0"/>
              <a:t>Sweden</a:t>
            </a:r>
          </a:p>
          <a:p>
            <a:pPr lvl="1"/>
            <a:r>
              <a:rPr lang="en-GB" sz="1200" dirty="0" smtClean="0"/>
              <a:t>Swedish DTT (Teracom/Boxer</a:t>
            </a:r>
            <a:r>
              <a:rPr lang="en-GB" sz="1200" dirty="0"/>
              <a:t>): mandates SSU according w NorDig, </a:t>
            </a:r>
            <a:r>
              <a:rPr lang="en-GB" sz="1200" dirty="0" smtClean="0"/>
              <a:t>i.e. </a:t>
            </a:r>
            <a:r>
              <a:rPr lang="en-GB" sz="1200" dirty="0"/>
              <a:t>today means OTA </a:t>
            </a:r>
            <a:r>
              <a:rPr lang="en-GB" sz="1200" dirty="0" smtClean="0"/>
              <a:t>SSU</a:t>
            </a:r>
          </a:p>
          <a:p>
            <a:pPr lvl="1"/>
            <a:r>
              <a:rPr lang="en-GB" sz="1200" dirty="0" smtClean="0"/>
              <a:t>ComHem (cable): </a:t>
            </a:r>
            <a:r>
              <a:rPr lang="en-GB" sz="1200" dirty="0" smtClean="0"/>
              <a:t>no</a:t>
            </a:r>
            <a:r>
              <a:rPr lang="en-GB" sz="1200" dirty="0" smtClean="0"/>
              <a:t> </a:t>
            </a:r>
            <a:r>
              <a:rPr lang="en-GB" sz="1200" dirty="0"/>
              <a:t>longer require </a:t>
            </a:r>
            <a:r>
              <a:rPr lang="en-GB" sz="1200" dirty="0" smtClean="0"/>
              <a:t>OTA </a:t>
            </a:r>
            <a:r>
              <a:rPr lang="en-GB" sz="1200" dirty="0"/>
              <a:t>SSU new IRDs, </a:t>
            </a:r>
            <a:r>
              <a:rPr lang="en-GB" sz="1200" dirty="0" smtClean="0"/>
              <a:t>do not </a:t>
            </a:r>
            <a:r>
              <a:rPr lang="en-GB" sz="1200" dirty="0" smtClean="0"/>
              <a:t>provide SSU playout service anymore (how about legacy IRDs??) </a:t>
            </a:r>
          </a:p>
          <a:p>
            <a:r>
              <a:rPr lang="en-GB" sz="1600" dirty="0" smtClean="0"/>
              <a:t>Norway</a:t>
            </a:r>
          </a:p>
          <a:p>
            <a:pPr lvl="1"/>
            <a:r>
              <a:rPr lang="en-GB" sz="1200" dirty="0" smtClean="0"/>
              <a:t>Norwegian DTT (NTV/RiksTV/Telenor-Norkring): </a:t>
            </a:r>
            <a:r>
              <a:rPr lang="en-GB" sz="1200" dirty="0"/>
              <a:t>mandates SSU according w </a:t>
            </a:r>
            <a:r>
              <a:rPr lang="en-GB" sz="1200" dirty="0" smtClean="0"/>
              <a:t>NorDig</a:t>
            </a:r>
          </a:p>
          <a:p>
            <a:pPr lvl="1"/>
            <a:r>
              <a:rPr lang="en-GB" sz="1200" dirty="0" smtClean="0"/>
              <a:t>Get (cable): vertical STB only </a:t>
            </a:r>
          </a:p>
          <a:p>
            <a:pPr lvl="1"/>
            <a:r>
              <a:rPr lang="en-GB" sz="1200" dirty="0" smtClean="0"/>
              <a:t>Telenor (cable, IPTV):</a:t>
            </a:r>
            <a:endParaRPr lang="en-GB" sz="1200" dirty="0"/>
          </a:p>
          <a:p>
            <a:r>
              <a:rPr lang="en-GB" sz="1600" dirty="0" smtClean="0"/>
              <a:t>Denmark </a:t>
            </a:r>
          </a:p>
          <a:p>
            <a:pPr lvl="1"/>
            <a:r>
              <a:rPr lang="en-GB" sz="1200" dirty="0" smtClean="0"/>
              <a:t>Danish DTT (Teracom/Boxer): mandates SSU according w NorDig, i.e. today means OTA SSU</a:t>
            </a:r>
          </a:p>
          <a:p>
            <a:pPr lvl="1"/>
            <a:r>
              <a:rPr lang="en-GB" sz="1200" dirty="0" smtClean="0"/>
              <a:t>TDC and Stofa (cable): </a:t>
            </a:r>
            <a:r>
              <a:rPr lang="en-GB" sz="1200" dirty="0" smtClean="0"/>
              <a:t>mandate OTA SSU (</a:t>
            </a:r>
            <a:r>
              <a:rPr lang="en-GB" sz="1200" dirty="0"/>
              <a:t>do not test in their own test, rely upon SSU testing from other NorDig </a:t>
            </a:r>
            <a:r>
              <a:rPr lang="en-GB" sz="1200" dirty="0" err="1" smtClean="0"/>
              <a:t>testlabs</a:t>
            </a:r>
            <a:r>
              <a:rPr lang="en-GB" sz="1200" dirty="0" smtClean="0"/>
              <a:t>. </a:t>
            </a:r>
            <a:r>
              <a:rPr lang="en-GB" sz="1200" dirty="0" err="1" smtClean="0"/>
              <a:t>Stofa</a:t>
            </a:r>
            <a:r>
              <a:rPr lang="en-GB" sz="1200" dirty="0" smtClean="0"/>
              <a:t> plans to remove DVB SSU in future (mandatory -&gt; optional?).  </a:t>
            </a:r>
            <a:endParaRPr lang="en-GB" sz="1200" dirty="0" smtClean="0"/>
          </a:p>
          <a:p>
            <a:r>
              <a:rPr lang="en-GB" sz="1600" dirty="0" smtClean="0"/>
              <a:t>Republic of Ireland</a:t>
            </a:r>
          </a:p>
          <a:p>
            <a:pPr lvl="1"/>
            <a:r>
              <a:rPr lang="en-GB" sz="1200" dirty="0" smtClean="0"/>
              <a:t>Irish DTT (2rn/RTÉNL): mandates </a:t>
            </a:r>
            <a:r>
              <a:rPr lang="en-GB" sz="1200" dirty="0" smtClean="0"/>
              <a:t>OTA</a:t>
            </a:r>
            <a:r>
              <a:rPr lang="en-GB" sz="1200" dirty="0"/>
              <a:t> </a:t>
            </a:r>
            <a:r>
              <a:rPr lang="en-GB" sz="1200" dirty="0" smtClean="0"/>
              <a:t> </a:t>
            </a:r>
            <a:r>
              <a:rPr lang="en-GB" sz="1200" dirty="0" smtClean="0"/>
              <a:t>SSU </a:t>
            </a:r>
            <a:endParaRPr lang="en-GB" sz="1200" dirty="0"/>
          </a:p>
          <a:p>
            <a:pPr lvl="1"/>
            <a:endParaRPr lang="en-GB" sz="1200" dirty="0" smtClean="0">
              <a:solidFill>
                <a:srgbClr val="0070C0"/>
              </a:solidFill>
            </a:endParaRPr>
          </a:p>
        </p:txBody>
      </p:sp>
    </p:spTree>
    <p:extLst>
      <p:ext uri="{BB962C8B-B14F-4D97-AF65-F5344CB8AC3E}">
        <p14:creationId xmlns:p14="http://schemas.microsoft.com/office/powerpoint/2010/main" val="538765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GB" sz="4000" dirty="0" smtClean="0"/>
              <a:t>IRD manufacturers view: </a:t>
            </a:r>
            <a:endParaRPr lang="en-GB" sz="4000" dirty="0"/>
          </a:p>
        </p:txBody>
      </p:sp>
      <p:sp>
        <p:nvSpPr>
          <p:cNvPr id="6" name="Content Placeholder 5"/>
          <p:cNvSpPr>
            <a:spLocks noGrp="1"/>
          </p:cNvSpPr>
          <p:nvPr>
            <p:ph idx="1"/>
          </p:nvPr>
        </p:nvSpPr>
        <p:spPr>
          <a:xfrm>
            <a:off x="457200" y="1600200"/>
            <a:ext cx="8229600" cy="4925144"/>
          </a:xfrm>
        </p:spPr>
        <p:txBody>
          <a:bodyPr>
            <a:normAutofit fontScale="47500" lnSpcReduction="20000"/>
          </a:bodyPr>
          <a:lstStyle/>
          <a:p>
            <a:r>
              <a:rPr lang="en-GB" dirty="0"/>
              <a:t>In addition to OTA, an OTN-only </a:t>
            </a:r>
            <a:r>
              <a:rPr lang="en-GB" dirty="0" smtClean="0"/>
              <a:t>approach can </a:t>
            </a:r>
            <a:r>
              <a:rPr lang="en-GB" dirty="0"/>
              <a:t>be an acceptable </a:t>
            </a:r>
            <a:r>
              <a:rPr lang="en-GB" u="sng" dirty="0"/>
              <a:t>option</a:t>
            </a:r>
            <a:r>
              <a:rPr lang="en-GB" dirty="0"/>
              <a:t> for the </a:t>
            </a:r>
            <a:r>
              <a:rPr lang="en-GB" dirty="0" smtClean="0"/>
              <a:t>NorDig market </a:t>
            </a:r>
            <a:r>
              <a:rPr lang="en-GB" dirty="0"/>
              <a:t>in </a:t>
            </a:r>
            <a:r>
              <a:rPr lang="en-GB" dirty="0" smtClean="0"/>
              <a:t>2018</a:t>
            </a:r>
          </a:p>
          <a:p>
            <a:r>
              <a:rPr lang="en-GB" dirty="0" smtClean="0"/>
              <a:t>Newer SmartTVs and STBs are increasingly connected to the Internet </a:t>
            </a:r>
          </a:p>
          <a:p>
            <a:pPr lvl="1"/>
            <a:r>
              <a:rPr lang="en-GB" dirty="0" smtClean="0"/>
              <a:t>New smart TV sets seems to have higher/slightly higher figures that actually are connected to Internet than STB.</a:t>
            </a:r>
          </a:p>
          <a:p>
            <a:r>
              <a:rPr lang="en-GB" dirty="0" smtClean="0"/>
              <a:t>Wi-Fi in IRDs is widely used – making connection easier</a:t>
            </a:r>
          </a:p>
          <a:p>
            <a:pPr lvl="1"/>
            <a:r>
              <a:rPr lang="en-GB" dirty="0" smtClean="0"/>
              <a:t>2015: Significant proportion of TV and modern STB/PVRs connected to Internet (often already during installation process)</a:t>
            </a:r>
          </a:p>
          <a:p>
            <a:r>
              <a:rPr lang="en-GB" dirty="0" smtClean="0"/>
              <a:t>~50% of TV are then connected to STB via HDMI </a:t>
            </a:r>
            <a:r>
              <a:rPr lang="en-GB" dirty="0"/>
              <a:t>for the main viewing </a:t>
            </a:r>
            <a:r>
              <a:rPr lang="en-GB" dirty="0" smtClean="0"/>
              <a:t>and so are not used on a regular basis, thus making the need for updates unnecessary and negating the impact of any potential critical issues</a:t>
            </a:r>
          </a:p>
          <a:p>
            <a:r>
              <a:rPr lang="en-GB" dirty="0" smtClean="0"/>
              <a:t>SmartTVs which are not connected would be significantly less likely to need any updates (online apps would not need updating.) </a:t>
            </a:r>
          </a:p>
          <a:p>
            <a:r>
              <a:rPr lang="en-GB" dirty="0" smtClean="0"/>
              <a:t>Segmenting SSU (partial SSU) has been discussed earlier that it could in theory be a way to reduce SSU file size for OTA download (i.e. SSU that only incl IRD functions excluding other features)  but has not been used and manufactures do not  see this as a </a:t>
            </a:r>
            <a:r>
              <a:rPr lang="en-GB" dirty="0"/>
              <a:t>v</a:t>
            </a:r>
            <a:r>
              <a:rPr lang="en-GB" dirty="0" smtClean="0"/>
              <a:t>iable option for the future (see previous slide)</a:t>
            </a:r>
          </a:p>
          <a:p>
            <a:r>
              <a:rPr lang="en-GB" dirty="0" smtClean="0"/>
              <a:t>IRDs can still be updated by local interface (e.g. USB) – permitting consumers in areas with slow internet to download at their leisure. (The impact on metered users is unchanged)</a:t>
            </a:r>
          </a:p>
          <a:p>
            <a:r>
              <a:rPr lang="en-GB" dirty="0" smtClean="0"/>
              <a:t>Simple/basic TV (“</a:t>
            </a:r>
            <a:r>
              <a:rPr lang="en-GB" dirty="0" smtClean="0"/>
              <a:t>n</a:t>
            </a:r>
            <a:r>
              <a:rPr lang="en-GB" dirty="0" smtClean="0"/>
              <a:t>on-Smart”/non-Connectable TV) will </a:t>
            </a:r>
            <a:r>
              <a:rPr lang="en-GB" dirty="0" smtClean="0"/>
              <a:t>still support OTA Search and OTA Download as today.</a:t>
            </a:r>
            <a:endParaRPr lang="en-GB" dirty="0"/>
          </a:p>
        </p:txBody>
      </p:sp>
    </p:spTree>
    <p:extLst>
      <p:ext uri="{BB962C8B-B14F-4D97-AF65-F5344CB8AC3E}">
        <p14:creationId xmlns:p14="http://schemas.microsoft.com/office/powerpoint/2010/main" val="506998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Benefits &amp; Issues Summary (for OTN-only)</a:t>
            </a:r>
            <a:endParaRPr lang="en-GB" sz="3600" dirty="0"/>
          </a:p>
        </p:txBody>
      </p:sp>
      <p:sp>
        <p:nvSpPr>
          <p:cNvPr id="4" name="Content Placeholder 3"/>
          <p:cNvSpPr>
            <a:spLocks noGrp="1"/>
          </p:cNvSpPr>
          <p:nvPr>
            <p:ph idx="1"/>
          </p:nvPr>
        </p:nvSpPr>
        <p:spPr/>
        <p:txBody>
          <a:bodyPr>
            <a:normAutofit lnSpcReduction="10000"/>
          </a:bodyPr>
          <a:lstStyle/>
          <a:p>
            <a:r>
              <a:rPr lang="en-GB" dirty="0" smtClean="0"/>
              <a:t>Eliminated testing of unused OTA functionality</a:t>
            </a:r>
          </a:p>
          <a:p>
            <a:r>
              <a:rPr lang="en-GB" dirty="0" smtClean="0"/>
              <a:t>Avoids development of new OTA Notification functionality which will have very limited use.</a:t>
            </a:r>
          </a:p>
          <a:p>
            <a:r>
              <a:rPr lang="en-GB" dirty="0" smtClean="0"/>
              <a:t>OTN/USB updates more appropriate for the future are well proven</a:t>
            </a:r>
          </a:p>
          <a:p>
            <a:r>
              <a:rPr lang="en-GB" dirty="0" smtClean="0"/>
              <a:t>Current OTA system is not workable in practice (due to large SSU file sizes), gives a false sense of comfort, has enabled a stable OTN/USB system to develop. </a:t>
            </a:r>
            <a:endParaRPr lang="en-GB" dirty="0"/>
          </a:p>
        </p:txBody>
      </p:sp>
    </p:spTree>
    <p:extLst>
      <p:ext uri="{BB962C8B-B14F-4D97-AF65-F5344CB8AC3E}">
        <p14:creationId xmlns:p14="http://schemas.microsoft.com/office/powerpoint/2010/main" val="1858740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Device Manufacturers’ Proposal</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Add OTN </a:t>
            </a:r>
            <a:r>
              <a:rPr lang="en-GB" sz="2600" dirty="0" smtClean="0"/>
              <a:t>(search + download) </a:t>
            </a:r>
            <a:r>
              <a:rPr lang="en-GB" dirty="0" smtClean="0"/>
              <a:t>as option in NorDig (i.e. IRD manufacturers can choose OTA or OTN):</a:t>
            </a:r>
          </a:p>
          <a:p>
            <a:pPr lvl="1"/>
            <a:r>
              <a:rPr lang="en-GB" dirty="0" smtClean="0"/>
              <a:t>OTN-only </a:t>
            </a:r>
            <a:r>
              <a:rPr lang="en-GB" dirty="0"/>
              <a:t>p</a:t>
            </a:r>
            <a:r>
              <a:rPr lang="en-GB" dirty="0" smtClean="0"/>
              <a:t>ermitted where </a:t>
            </a:r>
            <a:r>
              <a:rPr lang="en-GB" dirty="0"/>
              <a:t>there is an viable </a:t>
            </a:r>
            <a:r>
              <a:rPr lang="en-GB" dirty="0" smtClean="0"/>
              <a:t>alternative (USB)</a:t>
            </a:r>
          </a:p>
          <a:p>
            <a:pPr lvl="2"/>
            <a:r>
              <a:rPr lang="en-GB" dirty="0" smtClean="0"/>
              <a:t>USB allows updates by post or online </a:t>
            </a:r>
          </a:p>
          <a:p>
            <a:pPr lvl="1"/>
            <a:r>
              <a:rPr lang="en-GB" dirty="0" smtClean="0"/>
              <a:t>Complete OTA </a:t>
            </a:r>
            <a:r>
              <a:rPr lang="en-GB" sz="1900" dirty="0" smtClean="0"/>
              <a:t>(search + download) </a:t>
            </a:r>
            <a:r>
              <a:rPr lang="en-GB" dirty="0" smtClean="0"/>
              <a:t>and/or OTA Notification: </a:t>
            </a:r>
          </a:p>
          <a:p>
            <a:pPr lvl="2"/>
            <a:r>
              <a:rPr lang="en-GB" dirty="0" smtClean="0"/>
              <a:t>Can be optional if OTN is implemented</a:t>
            </a:r>
          </a:p>
          <a:p>
            <a:pPr lvl="2"/>
            <a:r>
              <a:rPr lang="en-GB" dirty="0" smtClean="0"/>
              <a:t>Some manufacturers may wish to provide Notification support</a:t>
            </a:r>
          </a:p>
          <a:p>
            <a:pPr lvl="2"/>
            <a:r>
              <a:rPr lang="en-GB" dirty="0" smtClean="0"/>
              <a:t>Manufacturers may implement Notification as a communication channel but it would not require such expensive/formal certification</a:t>
            </a:r>
          </a:p>
          <a:p>
            <a:pPr lvl="2"/>
            <a:r>
              <a:rPr lang="en-GB" dirty="0" smtClean="0"/>
              <a:t>For OTA notification alt avoid complex conditions </a:t>
            </a:r>
            <a:r>
              <a:rPr lang="en-GB" dirty="0"/>
              <a:t>like </a:t>
            </a:r>
            <a:r>
              <a:rPr lang="en-GB" dirty="0" smtClean="0"/>
              <a:t>“only allowed for IRD w SSU size above 100MB”</a:t>
            </a:r>
            <a:endParaRPr lang="en-GB" dirty="0"/>
          </a:p>
          <a:p>
            <a:pPr lvl="2"/>
            <a:endParaRPr lang="en-GB" dirty="0" smtClean="0"/>
          </a:p>
        </p:txBody>
      </p:sp>
    </p:spTree>
    <p:extLst>
      <p:ext uri="{BB962C8B-B14F-4D97-AF65-F5344CB8AC3E}">
        <p14:creationId xmlns:p14="http://schemas.microsoft.com/office/powerpoint/2010/main" val="1927151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 What is in use today?</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4060680"/>
              </p:ext>
            </p:extLst>
          </p:nvPr>
        </p:nvGraphicFramePr>
        <p:xfrm>
          <a:off x="457200" y="1600200"/>
          <a:ext cx="8147248" cy="2473960"/>
        </p:xfrm>
        <a:graphic>
          <a:graphicData uri="http://schemas.openxmlformats.org/drawingml/2006/table">
            <a:tbl>
              <a:tblPr firstRow="1" bandRow="1">
                <a:tableStyleId>{5C22544A-7EE6-4342-B048-85BDC9FD1C3A}</a:tableStyleId>
              </a:tblPr>
              <a:tblGrid>
                <a:gridCol w="2386608"/>
                <a:gridCol w="1687016"/>
                <a:gridCol w="833264"/>
                <a:gridCol w="3240360"/>
              </a:tblGrid>
              <a:tr h="370840">
                <a:tc>
                  <a:txBody>
                    <a:bodyPr/>
                    <a:lstStyle/>
                    <a:p>
                      <a:r>
                        <a:rPr lang="en-GB" sz="1200" dirty="0" smtClean="0"/>
                        <a:t>Mechanism</a:t>
                      </a:r>
                      <a:endParaRPr lang="en-GB" sz="1200" dirty="0"/>
                    </a:p>
                  </a:txBody>
                  <a:tcPr/>
                </a:tc>
                <a:tc>
                  <a:txBody>
                    <a:bodyPr/>
                    <a:lstStyle/>
                    <a:p>
                      <a:r>
                        <a:rPr lang="en-GB" sz="1200" dirty="0" smtClean="0"/>
                        <a:t>TV set/Connected IRDs</a:t>
                      </a:r>
                      <a:endParaRPr lang="en-GB" sz="1200" dirty="0"/>
                    </a:p>
                  </a:txBody>
                  <a:tcPr/>
                </a:tc>
                <a:tc>
                  <a:txBody>
                    <a:bodyPr/>
                    <a:lstStyle/>
                    <a:p>
                      <a:r>
                        <a:rPr lang="en-GB" sz="1200" dirty="0" smtClean="0"/>
                        <a:t>STB/PVR </a:t>
                      </a:r>
                      <a:r>
                        <a:rPr lang="en-GB" sz="900" dirty="0" smtClean="0"/>
                        <a:t>(non connectable)</a:t>
                      </a:r>
                      <a:endParaRPr lang="en-GB" sz="900" dirty="0"/>
                    </a:p>
                  </a:txBody>
                  <a:tcPr/>
                </a:tc>
                <a:tc>
                  <a:txBody>
                    <a:bodyPr/>
                    <a:lstStyle/>
                    <a:p>
                      <a:r>
                        <a:rPr lang="en-GB" sz="1200" dirty="0" smtClean="0"/>
                        <a:t>Comment</a:t>
                      </a:r>
                      <a:endParaRPr lang="en-GB" sz="1200" dirty="0"/>
                    </a:p>
                  </a:txBody>
                  <a:tcPr/>
                </a:tc>
              </a:tr>
              <a:tr h="370840">
                <a:tc>
                  <a:txBody>
                    <a:bodyPr/>
                    <a:lstStyle/>
                    <a:p>
                      <a:r>
                        <a:rPr lang="en-GB" sz="1200" dirty="0" smtClean="0"/>
                        <a:t>OTA</a:t>
                      </a:r>
                      <a:r>
                        <a:rPr lang="en-GB" sz="1200" baseline="0" dirty="0" smtClean="0"/>
                        <a:t> (search + download)</a:t>
                      </a:r>
                      <a:endParaRPr lang="en-GB" sz="1200" dirty="0"/>
                    </a:p>
                  </a:txBody>
                  <a:tcPr/>
                </a:tc>
                <a:tc>
                  <a:txBody>
                    <a:bodyPr/>
                    <a:lstStyle/>
                    <a:p>
                      <a:endParaRPr lang="en-GB" sz="1200" dirty="0"/>
                    </a:p>
                  </a:txBody>
                  <a:tcPr/>
                </a:tc>
                <a:tc>
                  <a:txBody>
                    <a:bodyPr/>
                    <a:lstStyle/>
                    <a:p>
                      <a:endParaRPr lang="en-GB" sz="1200" dirty="0"/>
                    </a:p>
                  </a:txBody>
                  <a:tcPr/>
                </a:tc>
                <a:tc>
                  <a:txBody>
                    <a:bodyPr/>
                    <a:lstStyle/>
                    <a:p>
                      <a:pPr marL="171450" indent="-171450">
                        <a:buFontTx/>
                        <a:buChar char="-"/>
                      </a:pPr>
                      <a:r>
                        <a:rPr lang="en-GB" sz="1200" dirty="0" smtClean="0"/>
                        <a:t>Supported by all IRD but not used by connected devices (due to large SSU size)</a:t>
                      </a:r>
                    </a:p>
                    <a:p>
                      <a:pPr marL="171450" indent="-171450">
                        <a:buFontTx/>
                        <a:buChar char="-"/>
                      </a:pPr>
                      <a:r>
                        <a:rPr lang="en-GB" sz="1200" dirty="0" smtClean="0"/>
                        <a:t>Testing issues</a:t>
                      </a:r>
                      <a:r>
                        <a:rPr lang="en-GB" sz="1200" baseline="0" dirty="0" smtClean="0"/>
                        <a:t>  (for large SSU sizes)</a:t>
                      </a:r>
                      <a:endParaRPr lang="en-GB" sz="1200" dirty="0" smtClean="0"/>
                    </a:p>
                  </a:txBody>
                  <a:tcPr/>
                </a:tc>
              </a:tr>
              <a:tr h="370840">
                <a:tc>
                  <a:txBody>
                    <a:bodyPr/>
                    <a:lstStyle/>
                    <a:p>
                      <a:r>
                        <a:rPr lang="en-GB" sz="1200" dirty="0" smtClean="0"/>
                        <a:t>OTA</a:t>
                      </a:r>
                      <a:r>
                        <a:rPr lang="en-GB" sz="1200" baseline="0" dirty="0" smtClean="0"/>
                        <a:t> </a:t>
                      </a:r>
                      <a:r>
                        <a:rPr lang="en-GB" sz="1200" dirty="0" smtClean="0"/>
                        <a:t>Notifications + OTN </a:t>
                      </a:r>
                      <a:r>
                        <a:rPr lang="en-GB" sz="1200" dirty="0" smtClean="0">
                          <a:solidFill>
                            <a:schemeClr val="tx1"/>
                          </a:solidFill>
                        </a:rPr>
                        <a:t>download</a:t>
                      </a:r>
                      <a:endParaRPr lang="en-GB" sz="1200" dirty="0">
                        <a:solidFill>
                          <a:schemeClr val="tx1"/>
                        </a:solidFill>
                      </a:endParaRPr>
                    </a:p>
                  </a:txBody>
                  <a:tcPr/>
                </a:tc>
                <a:tc>
                  <a:txBody>
                    <a:bodyPr/>
                    <a:lstStyle/>
                    <a:p>
                      <a:endParaRPr lang="en-GB" sz="1200" dirty="0"/>
                    </a:p>
                  </a:txBody>
                  <a:tcPr/>
                </a:tc>
                <a:tc>
                  <a:txBody>
                    <a:bodyPr/>
                    <a:lstStyle/>
                    <a:p>
                      <a:endParaRPr lang="en-GB" sz="1200" dirty="0"/>
                    </a:p>
                  </a:txBody>
                  <a:tcPr/>
                </a:tc>
                <a:tc>
                  <a:txBody>
                    <a:bodyPr/>
                    <a:lstStyle/>
                    <a:p>
                      <a:r>
                        <a:rPr lang="en-GB" sz="1200" dirty="0" smtClean="0"/>
                        <a:t>- New</a:t>
                      </a:r>
                      <a:r>
                        <a:rPr lang="en-GB" sz="1200" baseline="0" dirty="0" smtClean="0"/>
                        <a:t> alternative (not yet specified in NorDig)</a:t>
                      </a:r>
                      <a:endParaRPr lang="en-GB" sz="1200" dirty="0" smtClean="0"/>
                    </a:p>
                    <a:p>
                      <a:r>
                        <a:rPr lang="en-GB" sz="1200" dirty="0" smtClean="0"/>
                        <a:t>- Not implemented yet</a:t>
                      </a:r>
                      <a:endParaRPr lang="en-GB" sz="1200" dirty="0"/>
                    </a:p>
                  </a:txBody>
                  <a:tcPr/>
                </a:tc>
              </a:tr>
              <a:tr h="370840">
                <a:tc>
                  <a:txBody>
                    <a:bodyPr/>
                    <a:lstStyle/>
                    <a:p>
                      <a:r>
                        <a:rPr lang="en-GB" sz="1200" dirty="0" smtClean="0"/>
                        <a:t>OTN (search and download)</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GB" sz="1200" dirty="0" smtClean="0"/>
                        <a:t>- Used by DTV/Connected</a:t>
                      </a:r>
                      <a:r>
                        <a:rPr lang="en-GB" sz="1200" baseline="0" dirty="0" smtClean="0"/>
                        <a:t> Devices</a:t>
                      </a:r>
                      <a:endParaRPr lang="en-GB" sz="1200" dirty="0"/>
                    </a:p>
                  </a:txBody>
                  <a:tcPr/>
                </a:tc>
              </a:tr>
              <a:tr h="370840">
                <a:tc>
                  <a:txBody>
                    <a:bodyPr/>
                    <a:lstStyle/>
                    <a:p>
                      <a:r>
                        <a:rPr lang="en-GB" sz="1200" dirty="0" smtClean="0"/>
                        <a:t>Local (e.g. USB)</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GB" sz="1200" dirty="0" smtClean="0"/>
                        <a:t>- May be supported by most</a:t>
                      </a:r>
                      <a:r>
                        <a:rPr lang="en-GB" sz="1200" baseline="0" dirty="0" smtClean="0"/>
                        <a:t> IRD</a:t>
                      </a:r>
                      <a:r>
                        <a:rPr lang="en-GB" sz="1200" dirty="0" smtClean="0"/>
                        <a:t>, viable</a:t>
                      </a:r>
                      <a:r>
                        <a:rPr lang="en-GB" sz="1200" baseline="0" dirty="0" smtClean="0"/>
                        <a:t> alternative to complement OTN</a:t>
                      </a:r>
                      <a:endParaRPr lang="en-GB" sz="1200" dirty="0"/>
                    </a:p>
                  </a:txBody>
                  <a:tcPr/>
                </a:tc>
              </a:tr>
            </a:tbl>
          </a:graphicData>
        </a:graphic>
      </p:graphicFrame>
      <p:pic>
        <p:nvPicPr>
          <p:cNvPr id="1026" name="Picture 2" descr="C:\Users\r.moreton\AppData\Local\Microsoft\Windows\Temporary Internet Files\Content.IE5\A72B3ATX\768px-Red_X.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95450" y="2344295"/>
            <a:ext cx="260648" cy="26064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4324" y="3324005"/>
            <a:ext cx="279967" cy="27093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4324" y="3656953"/>
            <a:ext cx="279967" cy="27093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25213" y="2245054"/>
            <a:ext cx="279967" cy="27093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r.moreton\AppData\Local\Microsoft\Windows\Temporary Internet Files\Content.IE5\A72B3ATX\768px-Red_X.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4872" y="3329149"/>
            <a:ext cx="260648" cy="26064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34189" y="3696541"/>
            <a:ext cx="279967" cy="2709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52956" y="2808402"/>
            <a:ext cx="502702" cy="369332"/>
          </a:xfrm>
          <a:prstGeom prst="rect">
            <a:avLst/>
          </a:prstGeom>
          <a:noFill/>
        </p:spPr>
        <p:txBody>
          <a:bodyPr wrap="none" rtlCol="0">
            <a:spAutoFit/>
          </a:bodyPr>
          <a:lstStyle/>
          <a:p>
            <a:r>
              <a:rPr lang="en-US" dirty="0" smtClean="0"/>
              <a:t>n/a</a:t>
            </a:r>
            <a:endParaRPr lang="en-US" dirty="0"/>
          </a:p>
        </p:txBody>
      </p:sp>
      <p:sp>
        <p:nvSpPr>
          <p:cNvPr id="14" name="TextBox 13"/>
          <p:cNvSpPr txBox="1"/>
          <p:nvPr/>
        </p:nvSpPr>
        <p:spPr>
          <a:xfrm>
            <a:off x="4713845" y="2800782"/>
            <a:ext cx="502702" cy="369332"/>
          </a:xfrm>
          <a:prstGeom prst="rect">
            <a:avLst/>
          </a:prstGeom>
          <a:noFill/>
        </p:spPr>
        <p:txBody>
          <a:bodyPr wrap="none" rtlCol="0">
            <a:spAutoFit/>
          </a:bodyPr>
          <a:lstStyle/>
          <a:p>
            <a:r>
              <a:rPr lang="en-US" dirty="0" smtClean="0"/>
              <a:t>n/a</a:t>
            </a:r>
            <a:endParaRPr lang="en-US" dirty="0"/>
          </a:p>
        </p:txBody>
      </p:sp>
    </p:spTree>
    <p:extLst>
      <p:ext uri="{BB962C8B-B14F-4D97-AF65-F5344CB8AC3E}">
        <p14:creationId xmlns:p14="http://schemas.microsoft.com/office/powerpoint/2010/main" val="2933111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250" y="24674"/>
            <a:ext cx="8229600" cy="778098"/>
          </a:xfrm>
        </p:spPr>
        <p:txBody>
          <a:bodyPr/>
          <a:lstStyle/>
          <a:p>
            <a:r>
              <a:rPr lang="en-GB" dirty="0" smtClean="0"/>
              <a:t>Device Manufacturers’ Proposal</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808407705"/>
              </p:ext>
            </p:extLst>
          </p:nvPr>
        </p:nvGraphicFramePr>
        <p:xfrm>
          <a:off x="457200" y="3275032"/>
          <a:ext cx="8291264" cy="3352800"/>
        </p:xfrm>
        <a:graphic>
          <a:graphicData uri="http://schemas.openxmlformats.org/drawingml/2006/table">
            <a:tbl>
              <a:tblPr firstRow="1" bandRow="1">
                <a:tableStyleId>{5C22544A-7EE6-4342-B048-85BDC9FD1C3A}</a:tableStyleId>
              </a:tblPr>
              <a:tblGrid>
                <a:gridCol w="469197"/>
                <a:gridCol w="4377866"/>
                <a:gridCol w="1099213"/>
                <a:gridCol w="1172494"/>
                <a:gridCol w="1172494"/>
              </a:tblGrid>
              <a:tr h="370840">
                <a:tc>
                  <a:txBody>
                    <a:bodyPr/>
                    <a:lstStyle/>
                    <a:p>
                      <a:r>
                        <a:rPr lang="en-GB" dirty="0" smtClean="0"/>
                        <a:t>#</a:t>
                      </a:r>
                      <a:endParaRPr lang="en-GB" dirty="0"/>
                    </a:p>
                  </a:txBody>
                  <a:tcPr/>
                </a:tc>
                <a:tc>
                  <a:txBody>
                    <a:bodyPr/>
                    <a:lstStyle/>
                    <a:p>
                      <a:r>
                        <a:rPr lang="en-GB" dirty="0" smtClean="0"/>
                        <a:t>Proposal:</a:t>
                      </a:r>
                    </a:p>
                    <a:p>
                      <a:r>
                        <a:rPr lang="en-GB" sz="1200" dirty="0" smtClean="0"/>
                        <a:t>NorDig IRD’s shall implement at least one of the following options</a:t>
                      </a:r>
                      <a:endParaRPr lang="en-GB" sz="1200" dirty="0"/>
                    </a:p>
                  </a:txBody>
                  <a:tcPr/>
                </a:tc>
                <a:tc>
                  <a:txBody>
                    <a:bodyPr/>
                    <a:lstStyle/>
                    <a:p>
                      <a:r>
                        <a:rPr lang="en-GB" sz="1400" dirty="0" smtClean="0"/>
                        <a:t>Connectable IRD (e.g. hybrid IRD)</a:t>
                      </a:r>
                      <a:endParaRPr lang="en-GB" sz="1400" dirty="0"/>
                    </a:p>
                  </a:txBody>
                  <a:tcPr/>
                </a:tc>
                <a:tc>
                  <a:txBody>
                    <a:bodyPr/>
                    <a:lstStyle/>
                    <a:p>
                      <a:r>
                        <a:rPr lang="en-GB" sz="1400" dirty="0" smtClean="0"/>
                        <a:t>Non connectable IRD</a:t>
                      </a:r>
                      <a:endParaRPr lang="en-GB" sz="1400" dirty="0"/>
                    </a:p>
                  </a:txBody>
                  <a:tcPr/>
                </a:tc>
                <a:tc>
                  <a:txBody>
                    <a:bodyPr/>
                    <a:lstStyle/>
                    <a:p>
                      <a:r>
                        <a:rPr lang="en-GB" sz="1400" dirty="0" smtClean="0"/>
                        <a:t>NorDig IRD </a:t>
                      </a:r>
                      <a:r>
                        <a:rPr lang="en-GB" sz="1400" dirty="0" smtClean="0"/>
                        <a:t>spec (current)</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OTA search + OTA download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(update_type 1 or 2)</a:t>
                      </a:r>
                    </a:p>
                  </a:txBody>
                  <a:tcPr/>
                </a:tc>
                <a:tc>
                  <a:txBody>
                    <a:bodyPr/>
                    <a:lstStyle/>
                    <a:p>
                      <a:r>
                        <a:rPr lang="en-GB" sz="1600" dirty="0" smtClean="0"/>
                        <a:t>Option </a:t>
                      </a:r>
                      <a:endParaRPr lang="en-GB" sz="1200" dirty="0">
                        <a:solidFill>
                          <a:srgbClr val="0070C0"/>
                        </a:solidFill>
                      </a:endParaRPr>
                    </a:p>
                  </a:txBody>
                  <a:tcPr/>
                </a:tc>
                <a:tc>
                  <a:txBody>
                    <a:bodyPr/>
                    <a:lstStyle/>
                    <a:p>
                      <a:r>
                        <a:rPr lang="en-GB" sz="1600" dirty="0" smtClean="0"/>
                        <a:t>Mandatory</a:t>
                      </a:r>
                      <a:endParaRPr lang="en-GB" sz="1600" dirty="0"/>
                    </a:p>
                  </a:txBody>
                  <a:tcPr/>
                </a:tc>
                <a:tc>
                  <a:txBody>
                    <a:bodyPr/>
                    <a:lstStyle/>
                    <a:p>
                      <a:r>
                        <a:rPr lang="en-GB" sz="1400" dirty="0" smtClean="0"/>
                        <a:t>Specified</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OTA search + OTN download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(update_type 3) </a:t>
                      </a:r>
                      <a:r>
                        <a:rPr lang="en-GB" sz="1100" dirty="0" smtClean="0"/>
                        <a:t>very old modem</a:t>
                      </a:r>
                      <a:r>
                        <a:rPr lang="en-GB" sz="1100" baseline="0" dirty="0" smtClean="0"/>
                        <a:t> alt,</a:t>
                      </a:r>
                      <a:r>
                        <a:rPr lang="en-GB" sz="1100" dirty="0" smtClean="0"/>
                        <a:t> </a:t>
                      </a:r>
                      <a:r>
                        <a:rPr lang="en-GB" sz="1100" b="1" dirty="0" smtClean="0">
                          <a:solidFill>
                            <a:srgbClr val="0070C0"/>
                          </a:solidFill>
                        </a:rPr>
                        <a:t>proposed to be removed  </a:t>
                      </a:r>
                    </a:p>
                  </a:txBody>
                  <a:tcPr/>
                </a:tc>
                <a:tc>
                  <a:txBody>
                    <a:bodyPr/>
                    <a:lstStyle/>
                    <a:p>
                      <a:r>
                        <a:rPr lang="en-GB" sz="1600" dirty="0" smtClean="0"/>
                        <a:t>Option </a:t>
                      </a:r>
                      <a:r>
                        <a:rPr lang="en-GB" sz="1200" dirty="0" smtClean="0"/>
                        <a:t>(remove?)</a:t>
                      </a:r>
                      <a:endParaRPr lang="en-GB" sz="1200" dirty="0"/>
                    </a:p>
                  </a:txBody>
                  <a:tcPr/>
                </a:tc>
                <a:tc>
                  <a:txBody>
                    <a:bodyPr/>
                    <a:lstStyle/>
                    <a:p>
                      <a:r>
                        <a:rPr lang="en-GB" sz="1600" dirty="0" smtClean="0"/>
                        <a:t>N/A</a:t>
                      </a:r>
                      <a:endParaRPr lang="en-GB" sz="1600" dirty="0"/>
                    </a:p>
                  </a:txBody>
                  <a:tcPr/>
                </a:tc>
                <a:tc>
                  <a:txBody>
                    <a:bodyPr/>
                    <a:lstStyle/>
                    <a:p>
                      <a:r>
                        <a:rPr lang="en-GB" sz="1400" dirty="0" smtClean="0"/>
                        <a:t>Specified but old</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OTA Notification </a:t>
                      </a:r>
                      <a:r>
                        <a:rPr lang="en-GB" sz="1200" dirty="0" smtClean="0"/>
                        <a:t>(OTA search) </a:t>
                      </a:r>
                      <a:r>
                        <a:rPr lang="en-GB" sz="1600" dirty="0" smtClean="0"/>
                        <a:t>+ OTN/local update </a:t>
                      </a:r>
                      <a:r>
                        <a:rPr lang="en-GB" sz="1200" dirty="0" smtClean="0"/>
                        <a:t>(update_type 4) SSU via Internet connection</a:t>
                      </a:r>
                      <a:endParaRPr lang="en-GB" sz="1600" dirty="0" smtClean="0"/>
                    </a:p>
                  </a:txBody>
                  <a:tcPr/>
                </a:tc>
                <a:tc>
                  <a:txBody>
                    <a:bodyPr/>
                    <a:lstStyle/>
                    <a:p>
                      <a:r>
                        <a:rPr lang="en-GB" sz="1600" dirty="0" smtClean="0"/>
                        <a:t>Option</a:t>
                      </a:r>
                      <a:endParaRPr lang="en-GB" sz="1600" dirty="0"/>
                    </a:p>
                  </a:txBody>
                  <a:tcPr/>
                </a:tc>
                <a:tc>
                  <a:txBody>
                    <a:bodyPr/>
                    <a:lstStyle/>
                    <a:p>
                      <a:r>
                        <a:rPr lang="en-GB" sz="1600" dirty="0" smtClean="0"/>
                        <a:t>N/A</a:t>
                      </a:r>
                      <a:endParaRPr lang="en-GB" sz="1600" dirty="0"/>
                    </a:p>
                  </a:txBody>
                  <a:tcPr/>
                </a:tc>
                <a:tc>
                  <a:txBody>
                    <a:bodyPr/>
                    <a:lstStyle/>
                    <a:p>
                      <a:r>
                        <a:rPr lang="en-GB" sz="1400" dirty="0" smtClean="0"/>
                        <a:t>Not specified but proposed</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OTN search + OTN download</a:t>
                      </a:r>
                    </a:p>
                  </a:txBody>
                  <a:tcPr/>
                </a:tc>
                <a:tc>
                  <a:txBody>
                    <a:bodyPr/>
                    <a:lstStyle/>
                    <a:p>
                      <a:r>
                        <a:rPr lang="en-GB" sz="1600" dirty="0" smtClean="0"/>
                        <a:t>Option</a:t>
                      </a:r>
                      <a:r>
                        <a:rPr lang="en-GB" sz="1600" baseline="0" dirty="0" smtClean="0"/>
                        <a:t> </a:t>
                      </a:r>
                      <a:r>
                        <a:rPr lang="en-GB" sz="1600" dirty="0" smtClean="0"/>
                        <a:t> </a:t>
                      </a:r>
                      <a:r>
                        <a:rPr lang="en-GB" sz="1200" dirty="0" smtClean="0"/>
                        <a:t>(Preferred)</a:t>
                      </a:r>
                      <a:endParaRPr lang="en-GB" sz="1600" dirty="0"/>
                    </a:p>
                  </a:txBody>
                  <a:tcPr/>
                </a:tc>
                <a:tc>
                  <a:txBody>
                    <a:bodyPr/>
                    <a:lstStyle/>
                    <a:p>
                      <a:r>
                        <a:rPr lang="en-GB" sz="1600" dirty="0" smtClean="0"/>
                        <a:t>N/A</a:t>
                      </a:r>
                      <a:endParaRPr lang="en-GB" sz="1600" dirty="0"/>
                    </a:p>
                  </a:txBody>
                  <a:tcPr/>
                </a:tc>
                <a:tc>
                  <a:txBody>
                    <a:bodyPr/>
                    <a:lstStyle/>
                    <a:p>
                      <a:r>
                        <a:rPr lang="en-GB" sz="1400" dirty="0" smtClean="0"/>
                        <a:t>Not currently specified</a:t>
                      </a:r>
                      <a:r>
                        <a:rPr lang="en-GB" sz="1400" baseline="0" dirty="0" smtClean="0"/>
                        <a:t> </a:t>
                      </a:r>
                      <a:endParaRPr lang="en-GB" sz="1400" dirty="0">
                        <a:solidFill>
                          <a:srgbClr val="00B0F0"/>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Local</a:t>
                      </a:r>
                      <a:r>
                        <a:rPr lang="en-GB" sz="1600" baseline="0" dirty="0" smtClean="0"/>
                        <a:t> (e.g. USB</a:t>
                      </a:r>
                      <a:r>
                        <a:rPr lang="en-GB" sz="16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mandatory</a:t>
                      </a:r>
                      <a:r>
                        <a:rPr lang="en-GB" sz="1400" baseline="0" dirty="0" smtClean="0"/>
                        <a:t> for IRDs implementing option #3 and/or #4</a:t>
                      </a:r>
                      <a:endParaRPr lang="en-GB" sz="1400" dirty="0" smtClean="0"/>
                    </a:p>
                  </a:txBody>
                  <a:tcPr/>
                </a:tc>
                <a:tc>
                  <a:txBody>
                    <a:bodyPr/>
                    <a:lstStyle/>
                    <a:p>
                      <a:r>
                        <a:rPr lang="en-GB" sz="1600" dirty="0" smtClean="0"/>
                        <a:t>Optional</a:t>
                      </a:r>
                      <a:endParaRPr lang="en-GB" sz="1600" dirty="0"/>
                    </a:p>
                  </a:txBody>
                  <a:tcPr/>
                </a:tc>
                <a:tc>
                  <a:txBody>
                    <a:bodyPr/>
                    <a:lstStyle/>
                    <a:p>
                      <a:r>
                        <a:rPr lang="en-GB" sz="1600" dirty="0" smtClean="0"/>
                        <a:t>Optional</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Not/limited specified</a:t>
                      </a:r>
                      <a:endParaRPr lang="en-GB" sz="1400" dirty="0" smtClean="0"/>
                    </a:p>
                  </a:txBody>
                  <a:tcPr/>
                </a:tc>
              </a:tr>
            </a:tbl>
          </a:graphicData>
        </a:graphic>
      </p:graphicFrame>
      <p:sp>
        <p:nvSpPr>
          <p:cNvPr id="3" name="Content Placeholder 2"/>
          <p:cNvSpPr>
            <a:spLocks noGrp="1"/>
          </p:cNvSpPr>
          <p:nvPr>
            <p:ph idx="1"/>
          </p:nvPr>
        </p:nvSpPr>
        <p:spPr>
          <a:xfrm>
            <a:off x="437250" y="819652"/>
            <a:ext cx="8229600" cy="2455380"/>
          </a:xfrm>
        </p:spPr>
        <p:txBody>
          <a:bodyPr>
            <a:normAutofit fontScale="55000" lnSpcReduction="20000"/>
          </a:bodyPr>
          <a:lstStyle/>
          <a:p>
            <a:r>
              <a:rPr lang="en-GB" dirty="0" smtClean="0"/>
              <a:t>All IRDs shall still support Software Update, behaviour still according w NorDig</a:t>
            </a:r>
          </a:p>
          <a:p>
            <a:r>
              <a:rPr lang="en-GB" dirty="0" smtClean="0"/>
              <a:t>Proposal is to have different requirements </a:t>
            </a:r>
            <a:r>
              <a:rPr lang="en-GB" dirty="0"/>
              <a:t>depending on </a:t>
            </a:r>
            <a:r>
              <a:rPr lang="en-GB" dirty="0" smtClean="0"/>
              <a:t>if the IRD support (Internet) connection: connectable IRD and non-connectable IRD.</a:t>
            </a:r>
          </a:p>
          <a:p>
            <a:r>
              <a:rPr lang="en-GB" dirty="0" smtClean="0"/>
              <a:t>No longer mandate Over-the-Air SSU for connectable IRDs (allow other options)</a:t>
            </a:r>
          </a:p>
          <a:p>
            <a:r>
              <a:rPr lang="en-GB" dirty="0" smtClean="0"/>
              <a:t>Remove option 2, </a:t>
            </a:r>
            <a:r>
              <a:rPr lang="en-GB" dirty="0" smtClean="0"/>
              <a:t>as </a:t>
            </a:r>
            <a:r>
              <a:rPr lang="en-GB" dirty="0" smtClean="0"/>
              <a:t>no one is using this anymore, clean-up of unused options in NorDig (so far no report of anyone using this anymore for new IRDs)</a:t>
            </a:r>
          </a:p>
          <a:p>
            <a:r>
              <a:rPr lang="en-GB" dirty="0"/>
              <a:t>N</a:t>
            </a:r>
            <a:r>
              <a:rPr lang="en-GB" dirty="0" smtClean="0"/>
              <a:t>on-connectable </a:t>
            </a:r>
            <a:r>
              <a:rPr lang="en-GB" dirty="0"/>
              <a:t>IRD’s no change is </a:t>
            </a:r>
            <a:r>
              <a:rPr lang="en-GB" dirty="0" smtClean="0"/>
              <a:t>proposed</a:t>
            </a:r>
          </a:p>
          <a:p>
            <a:r>
              <a:rPr lang="en-GB" dirty="0"/>
              <a:t>C</a:t>
            </a:r>
            <a:r>
              <a:rPr lang="en-GB" dirty="0" smtClean="0"/>
              <a:t>onnectable IRD’s shall be allowed to implement at least one of the following options (#1 to #4):</a:t>
            </a:r>
          </a:p>
        </p:txBody>
      </p:sp>
      <p:sp>
        <p:nvSpPr>
          <p:cNvPr id="4" name="Rectangle 3"/>
          <p:cNvSpPr/>
          <p:nvPr/>
        </p:nvSpPr>
        <p:spPr>
          <a:xfrm>
            <a:off x="14748" y="6610497"/>
            <a:ext cx="9036496" cy="276999"/>
          </a:xfrm>
          <a:prstGeom prst="rect">
            <a:avLst/>
          </a:prstGeom>
        </p:spPr>
        <p:txBody>
          <a:bodyPr wrap="square">
            <a:spAutoFit/>
          </a:bodyPr>
          <a:lstStyle/>
          <a:p>
            <a:pPr lvl="1"/>
            <a:r>
              <a:rPr lang="en-GB" sz="1200" dirty="0"/>
              <a:t>IRD’s which do not support OTA search + OTA download shall also support a fall back mechanism such as local download (option 5). </a:t>
            </a:r>
          </a:p>
        </p:txBody>
      </p:sp>
    </p:spTree>
    <p:extLst>
      <p:ext uri="{BB962C8B-B14F-4D97-AF65-F5344CB8AC3E}">
        <p14:creationId xmlns:p14="http://schemas.microsoft.com/office/powerpoint/2010/main" val="742329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Definitions</a:t>
            </a:r>
            <a:endParaRPr lang="en-GB" dirty="0"/>
          </a:p>
        </p:txBody>
      </p:sp>
      <p:sp>
        <p:nvSpPr>
          <p:cNvPr id="3" name="Content Placeholder 2"/>
          <p:cNvSpPr>
            <a:spLocks noGrp="1"/>
          </p:cNvSpPr>
          <p:nvPr>
            <p:ph idx="1"/>
          </p:nvPr>
        </p:nvSpPr>
        <p:spPr>
          <a:xfrm>
            <a:off x="457200" y="1600200"/>
            <a:ext cx="8229600" cy="4781128"/>
          </a:xfrm>
        </p:spPr>
        <p:txBody>
          <a:bodyPr>
            <a:noAutofit/>
          </a:bodyPr>
          <a:lstStyle/>
          <a:p>
            <a:pPr marL="0" indent="0">
              <a:buNone/>
            </a:pPr>
            <a:r>
              <a:rPr lang="en-GB" sz="1400" dirty="0" smtClean="0"/>
              <a:t>SSU: 		System Software Update: IRD updates its complete software stack</a:t>
            </a:r>
          </a:p>
          <a:p>
            <a:pPr marL="0" indent="0">
              <a:buNone/>
            </a:pPr>
            <a:r>
              <a:rPr lang="en-GB" sz="1400" dirty="0" smtClean="0"/>
              <a:t>Search: </a:t>
            </a:r>
            <a:r>
              <a:rPr lang="en-GB" sz="1400" dirty="0"/>
              <a:t>	</a:t>
            </a:r>
            <a:r>
              <a:rPr lang="en-GB" sz="1400" dirty="0" smtClean="0"/>
              <a:t>	Where an IRD searches known locations for information about any Software updates </a:t>
            </a:r>
          </a:p>
          <a:p>
            <a:pPr marL="0" indent="0">
              <a:buNone/>
            </a:pPr>
            <a:r>
              <a:rPr lang="en-GB" sz="1400" dirty="0" smtClean="0"/>
              <a:t>Download: 		The action of downloading an software update, either from a broadcast or IP source. 		Does not include installation.</a:t>
            </a:r>
          </a:p>
          <a:p>
            <a:pPr marL="0" indent="0">
              <a:buNone/>
            </a:pPr>
            <a:r>
              <a:rPr lang="en-GB" sz="1400" dirty="0" smtClean="0"/>
              <a:t>Update/Install: 	Installation of any downloaded software</a:t>
            </a:r>
          </a:p>
          <a:p>
            <a:pPr marL="0" indent="0">
              <a:buNone/>
            </a:pPr>
            <a:r>
              <a:rPr lang="en-GB" sz="1400" dirty="0" smtClean="0"/>
              <a:t>Automatic: 		Where the search, download and installation is done without user intervention.</a:t>
            </a:r>
          </a:p>
          <a:p>
            <a:pPr marL="0" indent="0">
              <a:buNone/>
            </a:pPr>
            <a:r>
              <a:rPr lang="en-GB" sz="1400" dirty="0" smtClean="0"/>
              <a:t>Manual: 		Where the user initiates a search, download and installation procedure</a:t>
            </a:r>
          </a:p>
          <a:p>
            <a:pPr marL="0" indent="0">
              <a:buNone/>
            </a:pPr>
            <a:r>
              <a:rPr lang="en-GB" sz="1400" dirty="0" smtClean="0"/>
              <a:t>OTA: 		Over-the-air (here any broadcast alt: terrestrial, satellite or cable)  </a:t>
            </a:r>
          </a:p>
          <a:p>
            <a:pPr marL="0" indent="0">
              <a:buNone/>
            </a:pPr>
            <a:r>
              <a:rPr lang="en-GB" sz="1400" dirty="0" smtClean="0"/>
              <a:t>OTA Notifications: 	IRD manufacturer utilises the OTA mechanism to send a message to consumers to 		advise that an update is available online.</a:t>
            </a:r>
          </a:p>
          <a:p>
            <a:pPr marL="0" indent="0">
              <a:buNone/>
            </a:pPr>
            <a:r>
              <a:rPr lang="en-GB" sz="1400" dirty="0" smtClean="0"/>
              <a:t>OTN: 		Over the Network (typically via Internet)</a:t>
            </a:r>
          </a:p>
          <a:p>
            <a:pPr marL="0" indent="0">
              <a:buNone/>
            </a:pPr>
            <a:r>
              <a:rPr lang="en-GB" sz="1400" dirty="0" smtClean="0"/>
              <a:t>Local/USB update: 	An update mechanism where consumers uses a local port, for example USB, to 		manually update the IRD software. </a:t>
            </a:r>
          </a:p>
          <a:p>
            <a:pPr marL="0" indent="0">
              <a:buNone/>
            </a:pPr>
            <a:r>
              <a:rPr lang="en-GB" sz="1400" dirty="0"/>
              <a:t>	</a:t>
            </a:r>
            <a:r>
              <a:rPr lang="en-GB" sz="1400" dirty="0" smtClean="0"/>
              <a:t>	The update will typically have been downloaded from the manufacturer’s website. </a:t>
            </a:r>
          </a:p>
          <a:p>
            <a:pPr marL="0" indent="0">
              <a:buNone/>
            </a:pPr>
            <a:r>
              <a:rPr lang="en-GB" sz="1400" dirty="0" smtClean="0"/>
              <a:t>Connectable IRD: 	An IRD which has the capability to be connect to the Internet, typically via either a 		wired Ethernet connection or using Wi-Fi.</a:t>
            </a:r>
          </a:p>
          <a:p>
            <a:pPr marL="0" indent="0">
              <a:buNone/>
            </a:pPr>
            <a:r>
              <a:rPr lang="en-GB" sz="1400" dirty="0" smtClean="0"/>
              <a:t>Connected IRD: 	A connectable IRD which is connected to the Internet.</a:t>
            </a:r>
            <a:endParaRPr lang="en-GB" sz="1400" dirty="0"/>
          </a:p>
        </p:txBody>
      </p:sp>
    </p:spTree>
    <p:extLst>
      <p:ext uri="{BB962C8B-B14F-4D97-AF65-F5344CB8AC3E}">
        <p14:creationId xmlns:p14="http://schemas.microsoft.com/office/powerpoint/2010/main" val="1812651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today</a:t>
            </a:r>
            <a:endParaRPr lang="en-GB" dirty="0"/>
          </a:p>
        </p:txBody>
      </p:sp>
      <p:sp>
        <p:nvSpPr>
          <p:cNvPr id="7" name="Content Placeholder 6"/>
          <p:cNvSpPr>
            <a:spLocks noGrp="1"/>
          </p:cNvSpPr>
          <p:nvPr>
            <p:ph idx="1"/>
          </p:nvPr>
        </p:nvSpPr>
        <p:spPr>
          <a:xfrm>
            <a:off x="457200" y="1600200"/>
            <a:ext cx="8363272" cy="4525963"/>
          </a:xfrm>
        </p:spPr>
        <p:txBody>
          <a:bodyPr>
            <a:normAutofit fontScale="62500" lnSpcReduction="20000"/>
          </a:bodyPr>
          <a:lstStyle/>
          <a:p>
            <a:r>
              <a:rPr lang="en-GB" dirty="0" smtClean="0"/>
              <a:t>NorDig</a:t>
            </a:r>
          </a:p>
          <a:p>
            <a:pPr lvl="1"/>
            <a:r>
              <a:rPr lang="en-GB" dirty="0" smtClean="0"/>
              <a:t>NorDig (Unified 2.5.1) mandates support </a:t>
            </a:r>
            <a:r>
              <a:rPr lang="en-GB" dirty="0" smtClean="0"/>
              <a:t>for:</a:t>
            </a:r>
          </a:p>
          <a:p>
            <a:pPr lvl="2"/>
            <a:r>
              <a:rPr lang="en-GB" dirty="0" smtClean="0"/>
              <a:t> </a:t>
            </a:r>
            <a:r>
              <a:rPr lang="en-GB" dirty="0"/>
              <a:t>Complete SSU over OTA (OTA search/SI + OTA download</a:t>
            </a:r>
            <a:r>
              <a:rPr lang="en-GB" dirty="0" smtClean="0"/>
              <a:t>)</a:t>
            </a:r>
          </a:p>
          <a:p>
            <a:pPr marL="914400" lvl="2" indent="0">
              <a:buNone/>
            </a:pPr>
            <a:r>
              <a:rPr lang="en-GB" dirty="0"/>
              <a:t>and/or </a:t>
            </a:r>
            <a:endParaRPr lang="en-GB" dirty="0" smtClean="0"/>
          </a:p>
          <a:p>
            <a:pPr lvl="2"/>
            <a:r>
              <a:rPr lang="en-GB" dirty="0" smtClean="0"/>
              <a:t>OTA search/SI + return channel download (e.g. modem/PSTN/ISDN, now proposed to be removed) </a:t>
            </a:r>
            <a:endParaRPr lang="en-GB" dirty="0"/>
          </a:p>
          <a:p>
            <a:pPr lvl="1"/>
            <a:r>
              <a:rPr lang="en-GB" dirty="0" smtClean="0"/>
              <a:t>Operators </a:t>
            </a:r>
            <a:r>
              <a:rPr lang="en-GB" dirty="0" smtClean="0"/>
              <a:t>are not keen on transmitting OTA SSU image sizes &gt;100MB</a:t>
            </a:r>
          </a:p>
          <a:p>
            <a:pPr lvl="1"/>
            <a:r>
              <a:rPr lang="en-GB" dirty="0" smtClean="0"/>
              <a:t>OTA </a:t>
            </a:r>
            <a:r>
              <a:rPr lang="en-GB" dirty="0" smtClean="0"/>
              <a:t>is </a:t>
            </a:r>
            <a:r>
              <a:rPr lang="en-GB" dirty="0" smtClean="0"/>
              <a:t>not used in reality for iDTV (since ~ 2011/2012)</a:t>
            </a:r>
          </a:p>
          <a:p>
            <a:pPr lvl="2"/>
            <a:r>
              <a:rPr lang="en-GB" dirty="0" smtClean="0"/>
              <a:t>Operators still report frequent use for STB/PVR (especially operator branded devices)</a:t>
            </a:r>
          </a:p>
          <a:p>
            <a:pPr lvl="2"/>
            <a:r>
              <a:rPr lang="en-GB" dirty="0" smtClean="0"/>
              <a:t>We understand that as more IRDs include connectivity functionality the image size is increasing, hence, in the long term OTA SSU usage will decrease.</a:t>
            </a:r>
          </a:p>
          <a:p>
            <a:pPr marL="0" indent="0">
              <a:buNone/>
            </a:pPr>
            <a:r>
              <a:rPr lang="en-GB" dirty="0" smtClean="0"/>
              <a:t> </a:t>
            </a:r>
          </a:p>
          <a:p>
            <a:r>
              <a:rPr lang="en-GB" dirty="0" smtClean="0"/>
              <a:t>DTG</a:t>
            </a:r>
            <a:endParaRPr lang="en-GB" dirty="0"/>
          </a:p>
          <a:p>
            <a:pPr lvl="1"/>
            <a:r>
              <a:rPr lang="en-GB" dirty="0" smtClean="0"/>
              <a:t>Allows Notifications for image sizes &gt;100MB</a:t>
            </a:r>
          </a:p>
          <a:p>
            <a:pPr lvl="1"/>
            <a:r>
              <a:rPr lang="en-GB" dirty="0" smtClean="0"/>
              <a:t>OTA is still mandatory but can be implemented with either </a:t>
            </a:r>
          </a:p>
          <a:p>
            <a:pPr lvl="2"/>
            <a:r>
              <a:rPr lang="en-GB" dirty="0" smtClean="0"/>
              <a:t>OTA </a:t>
            </a:r>
            <a:r>
              <a:rPr lang="en-GB" dirty="0"/>
              <a:t>N</a:t>
            </a:r>
            <a:r>
              <a:rPr lang="en-GB" dirty="0" smtClean="0"/>
              <a:t>otification </a:t>
            </a:r>
            <a:r>
              <a:rPr lang="en-GB" dirty="0" smtClean="0"/>
              <a:t>only (leading to Network and/or USB download</a:t>
            </a:r>
            <a:r>
              <a:rPr lang="en-GB" dirty="0" smtClean="0"/>
              <a:t>)</a:t>
            </a:r>
          </a:p>
          <a:p>
            <a:pPr marL="914400" lvl="2" indent="0">
              <a:buNone/>
            </a:pPr>
            <a:r>
              <a:rPr lang="en-GB" dirty="0" smtClean="0"/>
              <a:t>and/or </a:t>
            </a:r>
          </a:p>
          <a:p>
            <a:pPr lvl="2"/>
            <a:r>
              <a:rPr lang="en-GB" dirty="0" smtClean="0"/>
              <a:t>Complete SSU over OTA (OTA search/SI + OTA download)</a:t>
            </a:r>
          </a:p>
          <a:p>
            <a:endParaRPr lang="en-GB" dirty="0"/>
          </a:p>
        </p:txBody>
      </p:sp>
    </p:spTree>
    <p:extLst>
      <p:ext uri="{BB962C8B-B14F-4D97-AF65-F5344CB8AC3E}">
        <p14:creationId xmlns:p14="http://schemas.microsoft.com/office/powerpoint/2010/main" val="27148649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Partial Update</a:t>
            </a:r>
            <a:endParaRPr lang="en-GB" dirty="0"/>
          </a:p>
        </p:txBody>
      </p:sp>
      <p:sp>
        <p:nvSpPr>
          <p:cNvPr id="7" name="Content Placeholder 6"/>
          <p:cNvSpPr>
            <a:spLocks noGrp="1"/>
          </p:cNvSpPr>
          <p:nvPr>
            <p:ph idx="1"/>
          </p:nvPr>
        </p:nvSpPr>
        <p:spPr>
          <a:xfrm>
            <a:off x="457200" y="1196752"/>
            <a:ext cx="8435280" cy="5472608"/>
          </a:xfrm>
        </p:spPr>
        <p:txBody>
          <a:bodyPr>
            <a:noAutofit/>
          </a:bodyPr>
          <a:lstStyle/>
          <a:p>
            <a:r>
              <a:rPr lang="en-GB" sz="1600" dirty="0" smtClean="0"/>
              <a:t>Partial updates are another update option which has been considered.</a:t>
            </a:r>
          </a:p>
          <a:p>
            <a:r>
              <a:rPr lang="en-GB" sz="1600" dirty="0" smtClean="0"/>
              <a:t>Historically, IRD software has been delivered as a ‘monolithic’ block and it has not been possible to update small sections of the code.</a:t>
            </a:r>
          </a:p>
          <a:p>
            <a:r>
              <a:rPr lang="en-GB" sz="1600" dirty="0" smtClean="0"/>
              <a:t>It has been proposed that an update mechanism where by small sections of code could be updated either by OTA or OTN.</a:t>
            </a:r>
          </a:p>
          <a:p>
            <a:r>
              <a:rPr lang="en-GB" sz="1600" dirty="0" smtClean="0"/>
              <a:t>Currently partial updates are not supported by IRD (TV) manufacturers for a variety of reasons:</a:t>
            </a:r>
            <a:endParaRPr lang="en-GB" sz="1600" dirty="0"/>
          </a:p>
          <a:p>
            <a:pPr lvl="1"/>
            <a:r>
              <a:rPr lang="en-US" sz="1400" dirty="0" smtClean="0"/>
              <a:t>It </a:t>
            </a:r>
            <a:r>
              <a:rPr lang="en-US" sz="1400" dirty="0"/>
              <a:t>is technically difficult to break architecture down into independent modules</a:t>
            </a:r>
          </a:p>
          <a:p>
            <a:pPr lvl="1"/>
            <a:r>
              <a:rPr lang="en-US" sz="1400" dirty="0" smtClean="0"/>
              <a:t>There </a:t>
            </a:r>
            <a:r>
              <a:rPr lang="en-US" sz="1400" dirty="0"/>
              <a:t>is always some integration between modules and layers which means even partial download in a modern smart TV will be hundreds of </a:t>
            </a:r>
            <a:r>
              <a:rPr lang="en-US" sz="1400" dirty="0" smtClean="0"/>
              <a:t>MB </a:t>
            </a:r>
            <a:r>
              <a:rPr lang="en-US" sz="1400" dirty="0"/>
              <a:t>in size.</a:t>
            </a:r>
          </a:p>
          <a:p>
            <a:pPr lvl="1"/>
            <a:r>
              <a:rPr lang="en-US" sz="1400" dirty="0" smtClean="0"/>
              <a:t>From an SQA </a:t>
            </a:r>
            <a:r>
              <a:rPr lang="en-US" sz="1400" dirty="0"/>
              <a:t>perspective having to </a:t>
            </a:r>
            <a:r>
              <a:rPr lang="en-US" sz="1400" dirty="0" smtClean="0"/>
              <a:t>test and support </a:t>
            </a:r>
            <a:r>
              <a:rPr lang="en-US" sz="1400" dirty="0"/>
              <a:t>many devices in the field with </a:t>
            </a:r>
            <a:r>
              <a:rPr lang="en-US" sz="1400" dirty="0" smtClean="0"/>
              <a:t>different </a:t>
            </a:r>
            <a:r>
              <a:rPr lang="en-US" sz="1400" dirty="0"/>
              <a:t>versions of each </a:t>
            </a:r>
            <a:r>
              <a:rPr lang="en-US" sz="1400" dirty="0" smtClean="0"/>
              <a:t>software  would be almost </a:t>
            </a:r>
            <a:r>
              <a:rPr lang="en-US" sz="1400" dirty="0"/>
              <a:t>impossible to handle. </a:t>
            </a:r>
            <a:endParaRPr lang="en-US" sz="1400" dirty="0" smtClean="0"/>
          </a:p>
          <a:p>
            <a:pPr lvl="2"/>
            <a:r>
              <a:rPr lang="en-US" sz="1400" dirty="0" smtClean="0"/>
              <a:t>With a monolithic software block, </a:t>
            </a:r>
            <a:r>
              <a:rPr lang="en-US" sz="1400" dirty="0"/>
              <a:t>if customer A has </a:t>
            </a:r>
            <a:r>
              <a:rPr lang="en-US" sz="1400" dirty="0" smtClean="0"/>
              <a:t>software </a:t>
            </a:r>
            <a:r>
              <a:rPr lang="en-US" sz="1400" dirty="0"/>
              <a:t>123 and customer B has </a:t>
            </a:r>
            <a:r>
              <a:rPr lang="en-US" sz="1400" dirty="0" smtClean="0"/>
              <a:t>software </a:t>
            </a:r>
            <a:r>
              <a:rPr lang="en-US" sz="1400" dirty="0"/>
              <a:t>124 </a:t>
            </a:r>
            <a:r>
              <a:rPr lang="en-US" sz="1400" dirty="0" smtClean="0"/>
              <a:t>IRD manufacturers </a:t>
            </a:r>
            <a:r>
              <a:rPr lang="en-US" sz="1400" dirty="0"/>
              <a:t>can </a:t>
            </a:r>
            <a:r>
              <a:rPr lang="en-US" sz="1400" dirty="0" smtClean="0"/>
              <a:t>more easily </a:t>
            </a:r>
            <a:r>
              <a:rPr lang="en-US" sz="1400" dirty="0"/>
              <a:t>understand, advise and investigate. </a:t>
            </a:r>
          </a:p>
          <a:p>
            <a:pPr lvl="2"/>
            <a:r>
              <a:rPr lang="en-US" sz="1400" dirty="0"/>
              <a:t>If same scenario with partial solution where RF,SI, EPG, HbbTV, IP, SSU, CI+ all can have different versions. You can have multiple different combinations in the field. </a:t>
            </a:r>
            <a:endParaRPr lang="en-US" sz="1400" dirty="0" smtClean="0"/>
          </a:p>
          <a:p>
            <a:pPr lvl="2"/>
            <a:r>
              <a:rPr lang="en-US" sz="1400" dirty="0" smtClean="0"/>
              <a:t>Safest </a:t>
            </a:r>
            <a:r>
              <a:rPr lang="en-US" sz="1400" dirty="0"/>
              <a:t>solution will be full update</a:t>
            </a:r>
            <a:r>
              <a:rPr lang="en-US" sz="1400" dirty="0" smtClean="0"/>
              <a:t>.</a:t>
            </a:r>
          </a:p>
          <a:p>
            <a:pPr lvl="1"/>
            <a:r>
              <a:rPr lang="en-US" sz="1400" dirty="0" smtClean="0"/>
              <a:t>IRD manufacturers </a:t>
            </a:r>
            <a:r>
              <a:rPr lang="en-US" sz="1400" dirty="0"/>
              <a:t>only make SSU </a:t>
            </a:r>
            <a:r>
              <a:rPr lang="en-US" sz="1400" dirty="0" smtClean="0"/>
              <a:t>updates if there are </a:t>
            </a:r>
            <a:r>
              <a:rPr lang="en-US" sz="1400" dirty="0"/>
              <a:t>critical issues to </a:t>
            </a:r>
            <a:r>
              <a:rPr lang="en-US" sz="1400" dirty="0" smtClean="0"/>
              <a:t>fix  </a:t>
            </a:r>
          </a:p>
          <a:p>
            <a:pPr lvl="1"/>
            <a:r>
              <a:rPr lang="en-US" sz="1400" dirty="0" smtClean="0"/>
              <a:t>Partial upgrade </a:t>
            </a:r>
            <a:r>
              <a:rPr lang="en-US" sz="1400" dirty="0"/>
              <a:t>would mean </a:t>
            </a:r>
            <a:r>
              <a:rPr lang="en-US" sz="1400" dirty="0" smtClean="0"/>
              <a:t>significantly increase test </a:t>
            </a:r>
            <a:r>
              <a:rPr lang="en-US" sz="1400" dirty="0"/>
              <a:t>time before rolling </a:t>
            </a:r>
            <a:r>
              <a:rPr lang="en-US" sz="1400" dirty="0" smtClean="0"/>
              <a:t>out fixes which is not optimal for an urgent fix.</a:t>
            </a:r>
          </a:p>
          <a:p>
            <a:pPr lvl="1"/>
            <a:r>
              <a:rPr lang="en-US" sz="1400" dirty="0" smtClean="0"/>
              <a:t>(However “Smart-TV” today frequently update partial but only for their apps, which is not normally part of the IRD functionality/core software)</a:t>
            </a:r>
          </a:p>
        </p:txBody>
      </p:sp>
    </p:spTree>
    <p:extLst>
      <p:ext uri="{BB962C8B-B14F-4D97-AF65-F5344CB8AC3E}">
        <p14:creationId xmlns:p14="http://schemas.microsoft.com/office/powerpoint/2010/main" val="1150632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Options</a:t>
            </a:r>
            <a:endParaRPr lang="en-GB" dirty="0"/>
          </a:p>
        </p:txBody>
      </p:sp>
      <p:sp>
        <p:nvSpPr>
          <p:cNvPr id="3" name="Content Placeholder 2"/>
          <p:cNvSpPr>
            <a:spLocks noGrp="1"/>
          </p:cNvSpPr>
          <p:nvPr>
            <p:ph idx="1"/>
          </p:nvPr>
        </p:nvSpPr>
        <p:spPr>
          <a:xfrm>
            <a:off x="179512" y="1556792"/>
            <a:ext cx="8507288" cy="4781128"/>
          </a:xfrm>
        </p:spPr>
        <p:txBody>
          <a:bodyPr>
            <a:normAutofit fontScale="85000" lnSpcReduction="10000"/>
          </a:bodyPr>
          <a:lstStyle/>
          <a:p>
            <a:pPr marL="514350" indent="-514350">
              <a:buFont typeface="+mj-lt"/>
              <a:buAutoNum type="arabicPeriod"/>
            </a:pPr>
            <a:r>
              <a:rPr lang="en-GB" sz="2800" dirty="0" smtClean="0"/>
              <a:t>OTA search + OTA download </a:t>
            </a:r>
            <a:r>
              <a:rPr lang="en-GB" sz="2000" dirty="0" smtClean="0"/>
              <a:t>(update_type 1 or 2)</a:t>
            </a:r>
          </a:p>
          <a:p>
            <a:pPr marL="514350" indent="-514350">
              <a:buFont typeface="+mj-lt"/>
              <a:buAutoNum type="arabicPeriod"/>
            </a:pPr>
            <a:r>
              <a:rPr lang="en-GB" sz="2800" dirty="0" smtClean="0"/>
              <a:t>OTA search + OTN download </a:t>
            </a:r>
            <a:r>
              <a:rPr lang="en-GB" sz="2000" dirty="0" smtClean="0"/>
              <a:t>(update_type 3, SSU over the return channel)*</a:t>
            </a:r>
            <a:endParaRPr lang="en-GB" sz="2800" dirty="0" smtClean="0"/>
          </a:p>
          <a:p>
            <a:pPr marL="514350" indent="-514350">
              <a:buFont typeface="+mj-lt"/>
              <a:buAutoNum type="arabicPeriod"/>
            </a:pPr>
            <a:r>
              <a:rPr lang="en-GB" sz="2800" dirty="0" smtClean="0"/>
              <a:t>OTA Notification </a:t>
            </a:r>
            <a:r>
              <a:rPr lang="en-GB" sz="2000" dirty="0" smtClean="0"/>
              <a:t>(OTA search</a:t>
            </a:r>
            <a:r>
              <a:rPr lang="en-GB" sz="2000" dirty="0"/>
              <a:t>) </a:t>
            </a:r>
            <a:r>
              <a:rPr lang="en-GB" sz="2800" dirty="0" smtClean="0"/>
              <a:t>+ OTN/local update </a:t>
            </a:r>
            <a:r>
              <a:rPr lang="en-GB" sz="2000" dirty="0" smtClean="0"/>
              <a:t>(update_type 4, SSU over the Internet)</a:t>
            </a:r>
            <a:endParaRPr lang="en-GB" sz="2800" dirty="0" smtClean="0"/>
          </a:p>
          <a:p>
            <a:pPr marL="514350" indent="-514350">
              <a:buFont typeface="+mj-lt"/>
              <a:buAutoNum type="arabicPeriod"/>
            </a:pPr>
            <a:r>
              <a:rPr lang="en-GB" sz="2800" dirty="0" smtClean="0"/>
              <a:t>OTN search + OTN </a:t>
            </a:r>
            <a:r>
              <a:rPr lang="en-GB" sz="2800" dirty="0" smtClean="0"/>
              <a:t>download </a:t>
            </a:r>
            <a:r>
              <a:rPr lang="en-GB" sz="2100" dirty="0" smtClean="0"/>
              <a:t>(via open Internet)</a:t>
            </a:r>
            <a:endParaRPr lang="en-GB" sz="2100" dirty="0" smtClean="0"/>
          </a:p>
          <a:p>
            <a:pPr marL="514350" indent="-514350">
              <a:buFont typeface="+mj-lt"/>
              <a:buAutoNum type="arabicPeriod"/>
            </a:pPr>
            <a:r>
              <a:rPr lang="en-GB" sz="2800" dirty="0" smtClean="0"/>
              <a:t>Local update (e.g. USB)</a:t>
            </a:r>
          </a:p>
          <a:p>
            <a:endParaRPr lang="en-GB" sz="2800" dirty="0"/>
          </a:p>
          <a:p>
            <a:pPr marL="0" indent="0">
              <a:buNone/>
            </a:pPr>
            <a:r>
              <a:rPr lang="en-GB" sz="2400" dirty="0" smtClean="0"/>
              <a:t>OTA Over the Air/broadcast (-T/-T2/-S/-S2/-C/-C2), </a:t>
            </a:r>
          </a:p>
          <a:p>
            <a:pPr marL="0" indent="0">
              <a:buNone/>
            </a:pPr>
            <a:r>
              <a:rPr lang="en-GB" sz="2400" dirty="0" smtClean="0"/>
              <a:t>OTN Over the Network/broadband</a:t>
            </a:r>
          </a:p>
          <a:p>
            <a:pPr marL="0" indent="0">
              <a:buNone/>
            </a:pPr>
            <a:endParaRPr lang="en-GB" sz="2400" dirty="0" smtClean="0">
              <a:solidFill>
                <a:srgbClr val="FF0000"/>
              </a:solidFill>
            </a:endParaRPr>
          </a:p>
          <a:p>
            <a:pPr marL="0" indent="0">
              <a:buNone/>
            </a:pPr>
            <a:r>
              <a:rPr lang="en-GB" sz="2100" dirty="0" smtClean="0"/>
              <a:t>* Update type 3 defined early y2000 when “connected” IRD where using dedicated return channel to operator instead of via open Internet. SSU group do not believe this is an option that anyone will use anymore and not proposed as option for the future. </a:t>
            </a:r>
            <a:endParaRPr lang="en-GB" sz="2100" dirty="0"/>
          </a:p>
        </p:txBody>
      </p:sp>
    </p:spTree>
    <p:extLst>
      <p:ext uri="{BB962C8B-B14F-4D97-AF65-F5344CB8AC3E}">
        <p14:creationId xmlns:p14="http://schemas.microsoft.com/office/powerpoint/2010/main" val="464285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OTA search + OTA download</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Technology is:</a:t>
            </a:r>
          </a:p>
          <a:p>
            <a:pPr lvl="1"/>
            <a:r>
              <a:rPr lang="en-GB" dirty="0" smtClean="0"/>
              <a:t>Reliable, proven and well known:</a:t>
            </a:r>
          </a:p>
          <a:p>
            <a:pPr lvl="1"/>
            <a:r>
              <a:rPr lang="en-GB" dirty="0" smtClean="0"/>
              <a:t>Legacy technology: </a:t>
            </a:r>
            <a:r>
              <a:rPr lang="en-GB" sz="2600" dirty="0" smtClean="0"/>
              <a:t>(originated in NorDig from 1998) </a:t>
            </a:r>
          </a:p>
          <a:p>
            <a:pPr lvl="2"/>
            <a:r>
              <a:rPr lang="en-GB" dirty="0" smtClean="0"/>
              <a:t>More practical alternatives available today.</a:t>
            </a:r>
          </a:p>
          <a:p>
            <a:pPr lvl="1"/>
            <a:r>
              <a:rPr lang="en-GB" dirty="0" smtClean="0"/>
              <a:t>Able to reach all IRDs specifically the ones that are not connected</a:t>
            </a:r>
          </a:p>
          <a:p>
            <a:pPr lvl="2"/>
            <a:r>
              <a:rPr lang="en-GB" dirty="0"/>
              <a:t>Except where a TV sets is connected to an STB (the updates may not happen)</a:t>
            </a:r>
          </a:p>
          <a:p>
            <a:pPr lvl="2"/>
            <a:r>
              <a:rPr lang="en-GB" dirty="0"/>
              <a:t>OTAs will only reach IRDs where the broadcast platforms provides SSU playout (engineering channel)</a:t>
            </a:r>
          </a:p>
          <a:p>
            <a:pPr lvl="1"/>
            <a:r>
              <a:rPr lang="en-GB" dirty="0"/>
              <a:t>Implemented by </a:t>
            </a:r>
            <a:r>
              <a:rPr lang="en-GB" dirty="0" smtClean="0"/>
              <a:t>all</a:t>
            </a:r>
            <a:r>
              <a:rPr lang="en-GB" dirty="0"/>
              <a:t> </a:t>
            </a:r>
            <a:r>
              <a:rPr lang="en-GB" dirty="0" smtClean="0"/>
              <a:t>IRDs but not </a:t>
            </a:r>
            <a:r>
              <a:rPr lang="en-GB" dirty="0"/>
              <a:t>useable in </a:t>
            </a:r>
            <a:r>
              <a:rPr lang="en-GB" dirty="0" smtClean="0"/>
              <a:t>practice for modern TV sets / Connected devices </a:t>
            </a:r>
            <a:endParaRPr lang="en-GB" dirty="0"/>
          </a:p>
          <a:p>
            <a:pPr lvl="2"/>
            <a:r>
              <a:rPr lang="en-GB" dirty="0" smtClean="0"/>
              <a:t>This is due to SSU image size having become too large to broadcast as file sizes routinely exceed 500MB to 1GB in size.</a:t>
            </a:r>
          </a:p>
          <a:p>
            <a:pPr lvl="2"/>
            <a:r>
              <a:rPr lang="en-GB" dirty="0" smtClean="0"/>
              <a:t>Engineering channels normally offer limited capacity like 100kbps</a:t>
            </a:r>
          </a:p>
          <a:p>
            <a:pPr lvl="1"/>
            <a:r>
              <a:rPr lang="en-GB" dirty="0"/>
              <a:t>OTN is used </a:t>
            </a:r>
            <a:r>
              <a:rPr lang="en-GB" dirty="0" smtClean="0"/>
              <a:t>regularly instead (especially for TV sets)</a:t>
            </a:r>
            <a:endParaRPr lang="en-GB" dirty="0"/>
          </a:p>
          <a:p>
            <a:r>
              <a:rPr lang="en-GB" dirty="0" smtClean="0"/>
              <a:t>OTA Testing </a:t>
            </a:r>
            <a:r>
              <a:rPr lang="en-GB" dirty="0"/>
              <a:t>issues exist for very large </a:t>
            </a:r>
            <a:r>
              <a:rPr lang="en-GB" dirty="0" smtClean="0"/>
              <a:t>images</a:t>
            </a:r>
          </a:p>
          <a:p>
            <a:pPr lvl="1"/>
            <a:r>
              <a:rPr lang="en-GB" dirty="0" smtClean="0"/>
              <a:t>Significant engineering/certification resource is spent fixing issues each year for a system which cannot be used in practice</a:t>
            </a:r>
          </a:p>
          <a:p>
            <a:pPr lvl="1"/>
            <a:endParaRPr lang="en-GB" dirty="0"/>
          </a:p>
          <a:p>
            <a:pPr lvl="1"/>
            <a:endParaRPr lang="en-GB" dirty="0" smtClean="0"/>
          </a:p>
        </p:txBody>
      </p:sp>
    </p:spTree>
    <p:extLst>
      <p:ext uri="{BB962C8B-B14F-4D97-AF65-F5344CB8AC3E}">
        <p14:creationId xmlns:p14="http://schemas.microsoft.com/office/powerpoint/2010/main" val="977538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OTA Notification + OTN/local </a:t>
            </a:r>
            <a:r>
              <a:rPr lang="en-GB" sz="4000" dirty="0" smtClean="0"/>
              <a:t>download</a:t>
            </a:r>
            <a:r>
              <a:rPr lang="en-GB" sz="3600" dirty="0"/>
              <a:t/>
            </a:r>
            <a:br>
              <a:rPr lang="en-GB" sz="3600" dirty="0"/>
            </a:br>
            <a:endParaRPr lang="en-GB" sz="3600" dirty="0"/>
          </a:p>
        </p:txBody>
      </p:sp>
      <p:sp>
        <p:nvSpPr>
          <p:cNvPr id="3" name="Content Placeholder 2"/>
          <p:cNvSpPr>
            <a:spLocks noGrp="1"/>
          </p:cNvSpPr>
          <p:nvPr>
            <p:ph idx="1"/>
          </p:nvPr>
        </p:nvSpPr>
        <p:spPr>
          <a:xfrm>
            <a:off x="251520" y="1124744"/>
            <a:ext cx="8229600" cy="4525963"/>
          </a:xfrm>
        </p:spPr>
        <p:txBody>
          <a:bodyPr>
            <a:noAutofit/>
          </a:bodyPr>
          <a:lstStyle/>
          <a:p>
            <a:r>
              <a:rPr lang="en-GB" sz="1600" dirty="0" smtClean="0"/>
              <a:t>Reach “all” IRDs </a:t>
            </a:r>
          </a:p>
          <a:p>
            <a:pPr lvl="1"/>
            <a:r>
              <a:rPr lang="en-GB" sz="1400" dirty="0" smtClean="0"/>
              <a:t>Notifications would be able to reach </a:t>
            </a:r>
            <a:r>
              <a:rPr lang="en-GB" sz="1400" u="sng" dirty="0" smtClean="0"/>
              <a:t>all</a:t>
            </a:r>
            <a:r>
              <a:rPr lang="en-GB" sz="1400" dirty="0" smtClean="0"/>
              <a:t> IRD’s that receive broadcast services</a:t>
            </a:r>
          </a:p>
          <a:p>
            <a:pPr lvl="1"/>
            <a:r>
              <a:rPr lang="en-GB" sz="1400" dirty="0" smtClean="0"/>
              <a:t>Requires good Internet connection (or user could receive SSU software via post on a USB memory stick, requires that the user contact and register the IRD to the manufacture)</a:t>
            </a:r>
          </a:p>
          <a:p>
            <a:pPr lvl="1"/>
            <a:r>
              <a:rPr lang="en-GB" sz="1400" dirty="0" smtClean="0"/>
              <a:t>Consequently OTA notifications may not resolve any fundamental users’ Internet limitations.</a:t>
            </a:r>
          </a:p>
          <a:p>
            <a:pPr lvl="2"/>
            <a:r>
              <a:rPr lang="en-GB" sz="1200" dirty="0" smtClean="0"/>
              <a:t>Limitations include Internet speed/download limits / coverage</a:t>
            </a:r>
          </a:p>
          <a:p>
            <a:r>
              <a:rPr lang="en-GB" sz="1600" dirty="0" smtClean="0"/>
              <a:t>Based on DSMCC for the OTA notification  </a:t>
            </a:r>
          </a:p>
          <a:p>
            <a:pPr lvl="1"/>
            <a:r>
              <a:rPr lang="en-GB" sz="1400" dirty="0" smtClean="0"/>
              <a:t>Reuse same core DSMCC software code in the IRD as used by SSU for OTA download</a:t>
            </a:r>
          </a:p>
          <a:p>
            <a:pPr lvl="1"/>
            <a:r>
              <a:rPr lang="en-GB" sz="1400" dirty="0" smtClean="0"/>
              <a:t>Notifications need software development and may/will require IRD to connect to network (Internet) once notification is issued</a:t>
            </a:r>
          </a:p>
          <a:p>
            <a:pPr lvl="2"/>
            <a:r>
              <a:rPr lang="en-GB" sz="1200" dirty="0" smtClean="0"/>
              <a:t>Increases development time</a:t>
            </a:r>
          </a:p>
          <a:p>
            <a:pPr lvl="2"/>
            <a:r>
              <a:rPr lang="en-GB" sz="1200" dirty="0" smtClean="0"/>
              <a:t>Impact </a:t>
            </a:r>
            <a:r>
              <a:rPr lang="en-GB" sz="1200" dirty="0"/>
              <a:t>on </a:t>
            </a:r>
            <a:r>
              <a:rPr lang="en-GB" sz="1200" dirty="0" smtClean="0"/>
              <a:t>manufacturers network</a:t>
            </a:r>
            <a:r>
              <a:rPr lang="en-GB" sz="1200" dirty="0"/>
              <a:t>: </a:t>
            </a:r>
            <a:r>
              <a:rPr lang="en-GB" sz="1200" dirty="0" smtClean="0"/>
              <a:t>unclear</a:t>
            </a:r>
          </a:p>
          <a:p>
            <a:pPr lvl="1"/>
            <a:r>
              <a:rPr lang="en-GB" sz="1400" dirty="0" smtClean="0"/>
              <a:t>When would a Notification be issued?</a:t>
            </a:r>
          </a:p>
          <a:p>
            <a:pPr lvl="2"/>
            <a:r>
              <a:rPr lang="en-GB" sz="1200" dirty="0" smtClean="0"/>
              <a:t>Assumed mainly used for critical corrections/debug </a:t>
            </a:r>
          </a:p>
          <a:p>
            <a:pPr lvl="3"/>
            <a:r>
              <a:rPr lang="en-GB" sz="1100" dirty="0" smtClean="0"/>
              <a:t>Frequency of use by IRD manufacturers is expected to be low (probably less for TV sets than for STBs)</a:t>
            </a:r>
          </a:p>
          <a:p>
            <a:pPr lvl="2"/>
            <a:r>
              <a:rPr lang="en-GB" sz="1200" dirty="0" smtClean="0"/>
              <a:t>Adding important functionalities (e.g. OTN), more likely for STBs.</a:t>
            </a:r>
          </a:p>
          <a:p>
            <a:pPr lvl="2"/>
            <a:r>
              <a:rPr lang="en-GB" sz="1200" dirty="0" smtClean="0"/>
              <a:t>A non-connected IRD that is working correctly probably does not need a software update and is comparatively secure.</a:t>
            </a:r>
          </a:p>
          <a:p>
            <a:pPr lvl="1"/>
            <a:r>
              <a:rPr lang="en-GB" sz="1400" dirty="0" smtClean="0"/>
              <a:t>A new testing scheme will be needed by CE manufacturers &amp; operators </a:t>
            </a:r>
          </a:p>
          <a:p>
            <a:pPr lvl="2"/>
            <a:r>
              <a:rPr lang="en-GB" sz="1200" dirty="0" smtClean="0"/>
              <a:t>This would then also need to be added to the NorDig Test Plan</a:t>
            </a:r>
          </a:p>
          <a:p>
            <a:pPr lvl="1"/>
            <a:r>
              <a:rPr lang="en-GB" sz="1400" dirty="0" smtClean="0"/>
              <a:t>Reduces IRD test time &amp; overheads</a:t>
            </a:r>
          </a:p>
          <a:p>
            <a:pPr lvl="1"/>
            <a:r>
              <a:rPr lang="en-GB" sz="1400" dirty="0" smtClean="0"/>
              <a:t>Provides a potentially useful mechanism to communicate with customers</a:t>
            </a:r>
            <a:endParaRPr lang="en-GB" sz="1400" dirty="0"/>
          </a:p>
          <a:p>
            <a:endParaRPr lang="en-GB" sz="1600" dirty="0" smtClean="0"/>
          </a:p>
        </p:txBody>
      </p:sp>
      <p:sp>
        <p:nvSpPr>
          <p:cNvPr id="4" name="TextBox 3"/>
          <p:cNvSpPr txBox="1"/>
          <p:nvPr/>
        </p:nvSpPr>
        <p:spPr>
          <a:xfrm>
            <a:off x="683568" y="6608385"/>
            <a:ext cx="5908669" cy="276999"/>
          </a:xfrm>
          <a:prstGeom prst="rect">
            <a:avLst/>
          </a:prstGeom>
          <a:noFill/>
        </p:spPr>
        <p:txBody>
          <a:bodyPr wrap="none" rtlCol="0">
            <a:spAutoFit/>
          </a:bodyPr>
          <a:lstStyle/>
          <a:p>
            <a:r>
              <a:rPr lang="sv-SE" sz="1200" i="1" dirty="0" smtClean="0"/>
              <a:t>Note: OTN </a:t>
            </a:r>
            <a:r>
              <a:rPr lang="sv-SE" sz="1200" i="1" dirty="0" err="1" smtClean="0"/>
              <a:t>here</a:t>
            </a:r>
            <a:r>
              <a:rPr lang="sv-SE" sz="1200" i="1" dirty="0" smtClean="0"/>
              <a:t> </a:t>
            </a:r>
            <a:r>
              <a:rPr lang="sv-SE" sz="1200" i="1" dirty="0" err="1" smtClean="0"/>
              <a:t>refers</a:t>
            </a:r>
            <a:r>
              <a:rPr lang="sv-SE" sz="1200" i="1" dirty="0" smtClean="0"/>
              <a:t> to via </a:t>
            </a:r>
            <a:r>
              <a:rPr lang="sv-SE" sz="1200" i="1" dirty="0" err="1" smtClean="0"/>
              <a:t>open</a:t>
            </a:r>
            <a:r>
              <a:rPr lang="sv-SE" sz="1200" i="1" dirty="0" smtClean="0"/>
              <a:t> Internet </a:t>
            </a:r>
            <a:r>
              <a:rPr lang="sv-SE" sz="1200" i="1" dirty="0" err="1" smtClean="0"/>
              <a:t>connection</a:t>
            </a:r>
            <a:r>
              <a:rPr lang="sv-SE" sz="1200" i="1" dirty="0" smtClean="0"/>
              <a:t> and not via operator </a:t>
            </a:r>
            <a:r>
              <a:rPr lang="sv-SE" sz="1200" i="1" dirty="0" err="1" smtClean="0"/>
              <a:t>return</a:t>
            </a:r>
            <a:r>
              <a:rPr lang="sv-SE" sz="1200" i="1" dirty="0" smtClean="0"/>
              <a:t> </a:t>
            </a:r>
            <a:r>
              <a:rPr lang="sv-SE" sz="1200" i="1" dirty="0" err="1" smtClean="0"/>
              <a:t>channel</a:t>
            </a:r>
            <a:endParaRPr lang="sv-SE" sz="1200" i="1" dirty="0"/>
          </a:p>
        </p:txBody>
      </p:sp>
    </p:spTree>
    <p:extLst>
      <p:ext uri="{BB962C8B-B14F-4D97-AF65-F5344CB8AC3E}">
        <p14:creationId xmlns:p14="http://schemas.microsoft.com/office/powerpoint/2010/main" val="2122078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600" dirty="0" smtClean="0"/>
              <a:t>OTN Search + OTN download</a:t>
            </a:r>
            <a:endParaRPr lang="en-GB" sz="3600" dirty="0"/>
          </a:p>
        </p:txBody>
      </p:sp>
      <p:sp>
        <p:nvSpPr>
          <p:cNvPr id="3" name="Content Placeholder 2"/>
          <p:cNvSpPr>
            <a:spLocks noGrp="1"/>
          </p:cNvSpPr>
          <p:nvPr>
            <p:ph idx="1"/>
          </p:nvPr>
        </p:nvSpPr>
        <p:spPr>
          <a:xfrm>
            <a:off x="251520" y="1268760"/>
            <a:ext cx="8352928" cy="4525963"/>
          </a:xfrm>
        </p:spPr>
        <p:txBody>
          <a:bodyPr>
            <a:noAutofit/>
          </a:bodyPr>
          <a:lstStyle/>
          <a:p>
            <a:r>
              <a:rPr lang="en-GB" sz="1600" dirty="0" smtClean="0"/>
              <a:t>OTN search &amp; OTN download functionality</a:t>
            </a:r>
          </a:p>
          <a:p>
            <a:pPr lvl="1"/>
            <a:r>
              <a:rPr lang="en-GB" sz="1200" dirty="0" smtClean="0"/>
              <a:t>Today’s </a:t>
            </a:r>
            <a:r>
              <a:rPr lang="en-GB" sz="1200" dirty="0" smtClean="0"/>
              <a:t>connected IRD’s and TV’s typically form a secure IP (Network) connection with a server hosted by the device manufacturer.</a:t>
            </a:r>
          </a:p>
          <a:p>
            <a:pPr lvl="1"/>
            <a:r>
              <a:rPr lang="en-GB" sz="1200" dirty="0" smtClean="0"/>
              <a:t>This link enables the IRD manufacturer to deliver software updates as required.</a:t>
            </a:r>
          </a:p>
          <a:p>
            <a:pPr lvl="1"/>
            <a:r>
              <a:rPr lang="en-GB" sz="1200" dirty="0" smtClean="0"/>
              <a:t>This function is especially used to update online applications.</a:t>
            </a:r>
          </a:p>
          <a:p>
            <a:pPr lvl="1"/>
            <a:r>
              <a:rPr lang="en-GB" sz="1200" dirty="0" smtClean="0"/>
              <a:t>It is still usually possible for consumers to disable automatic software updates in case they have bandwidth or download limitations.</a:t>
            </a:r>
          </a:p>
          <a:p>
            <a:r>
              <a:rPr lang="en-GB" sz="1600" dirty="0" smtClean="0"/>
              <a:t>Set-up (application)</a:t>
            </a:r>
          </a:p>
          <a:p>
            <a:pPr lvl="1"/>
            <a:r>
              <a:rPr lang="en-GB" sz="1200" dirty="0" smtClean="0"/>
              <a:t>As IP connectivity becomes increasingly prevalent and important, the easy set-up and (automatic) configuration of an IP connection, typically by Wi-Fi, is becoming common place and forms part of the key set-up processes.</a:t>
            </a:r>
          </a:p>
          <a:p>
            <a:pPr lvl="1"/>
            <a:r>
              <a:rPr lang="en-GB" sz="1200" dirty="0" smtClean="0"/>
              <a:t>Where a consumer chooses to not set this up, they will also lose access to any VoD type services supported by the TV and thus will not need any application updates.</a:t>
            </a:r>
          </a:p>
          <a:p>
            <a:r>
              <a:rPr lang="en-GB" sz="1600" dirty="0" smtClean="0"/>
              <a:t>Purpose</a:t>
            </a:r>
          </a:p>
          <a:p>
            <a:pPr lvl="1"/>
            <a:r>
              <a:rPr lang="en-GB" sz="1200" dirty="0" smtClean="0"/>
              <a:t>In addition to the delivery of VoD services the TV will use the IP connection to query its software (OTN Search) and to </a:t>
            </a:r>
          </a:p>
          <a:p>
            <a:pPr lvl="1"/>
            <a:r>
              <a:rPr lang="en-GB" sz="1200" dirty="0" smtClean="0"/>
              <a:t>This also helps with registering new devices, so </a:t>
            </a:r>
            <a:r>
              <a:rPr lang="en-GB" sz="1200" dirty="0"/>
              <a:t>c</a:t>
            </a:r>
            <a:r>
              <a:rPr lang="en-GB" sz="1200" dirty="0" smtClean="0"/>
              <a:t>onsumers </a:t>
            </a:r>
            <a:r>
              <a:rPr lang="en-GB" sz="1200" dirty="0"/>
              <a:t>are strongly encouraged to connect </a:t>
            </a:r>
            <a:r>
              <a:rPr lang="en-GB" sz="1200" dirty="0" smtClean="0"/>
              <a:t>their new </a:t>
            </a:r>
            <a:r>
              <a:rPr lang="en-GB" sz="1200" dirty="0"/>
              <a:t>devices.</a:t>
            </a:r>
            <a:endParaRPr lang="en-GB" sz="1200" dirty="0" smtClean="0"/>
          </a:p>
          <a:p>
            <a:r>
              <a:rPr lang="en-GB" sz="1600" dirty="0" smtClean="0"/>
              <a:t>Availability</a:t>
            </a:r>
          </a:p>
          <a:p>
            <a:pPr lvl="1"/>
            <a:r>
              <a:rPr lang="en-GB" sz="1200" dirty="0" smtClean="0"/>
              <a:t>All connected TV will have an IP channel which can be used for this purpose because OTA updates for images sizes &gt;100MB will be work</a:t>
            </a:r>
          </a:p>
          <a:p>
            <a:r>
              <a:rPr lang="en-GB" sz="1600" dirty="0" smtClean="0"/>
              <a:t>Testing</a:t>
            </a:r>
          </a:p>
          <a:p>
            <a:pPr lvl="1"/>
            <a:r>
              <a:rPr lang="en-GB" sz="1200" dirty="0" smtClean="0"/>
              <a:t>The link is a proprietary connection </a:t>
            </a:r>
            <a:r>
              <a:rPr lang="en-GB" sz="1200" dirty="0" smtClean="0"/>
              <a:t>and </a:t>
            </a:r>
            <a:r>
              <a:rPr lang="en-GB" sz="1200" dirty="0" smtClean="0"/>
              <a:t>is carefully tested by manufacturers. </a:t>
            </a:r>
            <a:endParaRPr lang="en-GB" sz="1200" dirty="0" smtClean="0"/>
          </a:p>
          <a:p>
            <a:pPr lvl="1"/>
            <a:r>
              <a:rPr lang="en-GB" sz="1200" dirty="0" smtClean="0"/>
              <a:t>Proposed to continue self-testing by IRD manufacture (it is not proposed to have test cases for this in NorDig Test Plan)</a:t>
            </a:r>
            <a:endParaRPr lang="en-GB" sz="1200" dirty="0" smtClean="0"/>
          </a:p>
          <a:p>
            <a:pPr lvl="1"/>
            <a:r>
              <a:rPr lang="en-GB" sz="1200" dirty="0" smtClean="0"/>
              <a:t>This is a very critical feature of the TV because it enables manufacturers to add new features and functionality so this will be well tested prior to product launch. </a:t>
            </a:r>
          </a:p>
        </p:txBody>
      </p:sp>
      <p:sp>
        <p:nvSpPr>
          <p:cNvPr id="4" name="TextBox 3"/>
          <p:cNvSpPr txBox="1"/>
          <p:nvPr/>
        </p:nvSpPr>
        <p:spPr>
          <a:xfrm>
            <a:off x="683568" y="6608385"/>
            <a:ext cx="5908669" cy="276999"/>
          </a:xfrm>
          <a:prstGeom prst="rect">
            <a:avLst/>
          </a:prstGeom>
          <a:noFill/>
        </p:spPr>
        <p:txBody>
          <a:bodyPr wrap="none" rtlCol="0">
            <a:spAutoFit/>
          </a:bodyPr>
          <a:lstStyle/>
          <a:p>
            <a:r>
              <a:rPr lang="sv-SE" sz="1200" i="1" dirty="0" smtClean="0"/>
              <a:t>Note: OTN </a:t>
            </a:r>
            <a:r>
              <a:rPr lang="sv-SE" sz="1200" i="1" dirty="0" err="1" smtClean="0"/>
              <a:t>here</a:t>
            </a:r>
            <a:r>
              <a:rPr lang="sv-SE" sz="1200" i="1" dirty="0" smtClean="0"/>
              <a:t> </a:t>
            </a:r>
            <a:r>
              <a:rPr lang="sv-SE" sz="1200" i="1" dirty="0" err="1" smtClean="0"/>
              <a:t>refers</a:t>
            </a:r>
            <a:r>
              <a:rPr lang="sv-SE" sz="1200" i="1" dirty="0" smtClean="0"/>
              <a:t> to via </a:t>
            </a:r>
            <a:r>
              <a:rPr lang="sv-SE" sz="1200" i="1" dirty="0" err="1" smtClean="0"/>
              <a:t>open</a:t>
            </a:r>
            <a:r>
              <a:rPr lang="sv-SE" sz="1200" i="1" dirty="0" smtClean="0"/>
              <a:t> Internet </a:t>
            </a:r>
            <a:r>
              <a:rPr lang="sv-SE" sz="1200" i="1" dirty="0" err="1" smtClean="0"/>
              <a:t>connection</a:t>
            </a:r>
            <a:r>
              <a:rPr lang="sv-SE" sz="1200" i="1" dirty="0" smtClean="0"/>
              <a:t> and not via operator </a:t>
            </a:r>
            <a:r>
              <a:rPr lang="sv-SE" sz="1200" i="1" dirty="0" err="1" smtClean="0"/>
              <a:t>return</a:t>
            </a:r>
            <a:r>
              <a:rPr lang="sv-SE" sz="1200" i="1" dirty="0" smtClean="0"/>
              <a:t> </a:t>
            </a:r>
            <a:r>
              <a:rPr lang="sv-SE" sz="1200" i="1" dirty="0" err="1" smtClean="0"/>
              <a:t>channel</a:t>
            </a:r>
            <a:endParaRPr lang="sv-SE" sz="1200" i="1" dirty="0"/>
          </a:p>
        </p:txBody>
      </p:sp>
    </p:spTree>
    <p:extLst>
      <p:ext uri="{BB962C8B-B14F-4D97-AF65-F5344CB8AC3E}">
        <p14:creationId xmlns:p14="http://schemas.microsoft.com/office/powerpoint/2010/main" val="3037943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2334"/>
          </a:xfrm>
        </p:spPr>
        <p:txBody>
          <a:bodyPr>
            <a:normAutofit/>
          </a:bodyPr>
          <a:lstStyle/>
          <a:p>
            <a:r>
              <a:rPr lang="en-GB" sz="2800" u="sng" dirty="0" smtClean="0"/>
              <a:t>Illustration:</a:t>
            </a:r>
            <a:r>
              <a:rPr lang="en-GB" sz="2800" dirty="0" smtClean="0"/>
              <a:t> General trend of SSU over the years</a:t>
            </a:r>
            <a:endParaRPr lang="en-GB" sz="2800" dirty="0"/>
          </a:p>
        </p:txBody>
      </p:sp>
      <p:cxnSp>
        <p:nvCxnSpPr>
          <p:cNvPr id="6" name="Straight Arrow Connector 5"/>
          <p:cNvCxnSpPr/>
          <p:nvPr/>
        </p:nvCxnSpPr>
        <p:spPr>
          <a:xfrm>
            <a:off x="1259632" y="5877272"/>
            <a:ext cx="6768752" cy="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1403648" y="1844824"/>
            <a:ext cx="8384" cy="4184848"/>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835696" y="5801072"/>
            <a:ext cx="0" cy="144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013642" y="5805264"/>
            <a:ext cx="0" cy="144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04209" y="5944405"/>
            <a:ext cx="756938" cy="369332"/>
          </a:xfrm>
          <a:prstGeom prst="rect">
            <a:avLst/>
          </a:prstGeom>
          <a:noFill/>
        </p:spPr>
        <p:txBody>
          <a:bodyPr wrap="none" rtlCol="0">
            <a:spAutoFit/>
          </a:bodyPr>
          <a:lstStyle/>
          <a:p>
            <a:r>
              <a:rPr lang="en-US" dirty="0" smtClean="0"/>
              <a:t>y2000</a:t>
            </a:r>
            <a:endParaRPr lang="en-US" dirty="0"/>
          </a:p>
        </p:txBody>
      </p:sp>
      <p:sp>
        <p:nvSpPr>
          <p:cNvPr id="13" name="TextBox 12"/>
          <p:cNvSpPr txBox="1"/>
          <p:nvPr/>
        </p:nvSpPr>
        <p:spPr>
          <a:xfrm>
            <a:off x="5687270" y="5953473"/>
            <a:ext cx="756938" cy="369332"/>
          </a:xfrm>
          <a:prstGeom prst="rect">
            <a:avLst/>
          </a:prstGeom>
          <a:noFill/>
        </p:spPr>
        <p:txBody>
          <a:bodyPr wrap="none" rtlCol="0">
            <a:spAutoFit/>
          </a:bodyPr>
          <a:lstStyle/>
          <a:p>
            <a:r>
              <a:rPr lang="en-US" dirty="0" smtClean="0"/>
              <a:t>y2016</a:t>
            </a:r>
            <a:endParaRPr lang="en-US" dirty="0"/>
          </a:p>
        </p:txBody>
      </p:sp>
      <p:sp>
        <p:nvSpPr>
          <p:cNvPr id="18" name="TextBox 17"/>
          <p:cNvSpPr txBox="1"/>
          <p:nvPr/>
        </p:nvSpPr>
        <p:spPr>
          <a:xfrm>
            <a:off x="6198810" y="1286440"/>
            <a:ext cx="2245808" cy="369332"/>
          </a:xfrm>
          <a:prstGeom prst="rect">
            <a:avLst/>
          </a:prstGeom>
          <a:noFill/>
        </p:spPr>
        <p:txBody>
          <a:bodyPr wrap="none" rtlCol="0">
            <a:spAutoFit/>
          </a:bodyPr>
          <a:lstStyle/>
          <a:p>
            <a:r>
              <a:rPr lang="en-US" dirty="0" smtClean="0">
                <a:solidFill>
                  <a:srgbClr val="00B050"/>
                </a:solidFill>
              </a:rPr>
              <a:t>IRD SSU size (average)</a:t>
            </a:r>
            <a:endParaRPr lang="en-US" dirty="0">
              <a:solidFill>
                <a:srgbClr val="00B050"/>
              </a:solidFill>
            </a:endParaRPr>
          </a:p>
        </p:txBody>
      </p:sp>
      <p:sp>
        <p:nvSpPr>
          <p:cNvPr id="20" name="Freeform 19"/>
          <p:cNvSpPr/>
          <p:nvPr/>
        </p:nvSpPr>
        <p:spPr>
          <a:xfrm>
            <a:off x="1803400" y="924844"/>
            <a:ext cx="4754306" cy="4520380"/>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754306"/>
              <a:gd name="connsiteY0" fmla="*/ 4520380 h 4520380"/>
              <a:gd name="connsiteX1" fmla="*/ 2667000 w 4754306"/>
              <a:gd name="connsiteY1" fmla="*/ 3364680 h 4520380"/>
              <a:gd name="connsiteX2" fmla="*/ 4754306 w 4754306"/>
              <a:gd name="connsiteY2" fmla="*/ 0 h 4520380"/>
              <a:gd name="connsiteX0" fmla="*/ 0 w 4754306"/>
              <a:gd name="connsiteY0" fmla="*/ 4520380 h 4520380"/>
              <a:gd name="connsiteX1" fmla="*/ 2667000 w 4754306"/>
              <a:gd name="connsiteY1" fmla="*/ 3364680 h 4520380"/>
              <a:gd name="connsiteX2" fmla="*/ 4754306 w 4754306"/>
              <a:gd name="connsiteY2" fmla="*/ 0 h 4520380"/>
              <a:gd name="connsiteX0" fmla="*/ 0 w 4754306"/>
              <a:gd name="connsiteY0" fmla="*/ 4520380 h 4520380"/>
              <a:gd name="connsiteX1" fmla="*/ 2003322 w 4754306"/>
              <a:gd name="connsiteY1" fmla="*/ 3785009 h 4520380"/>
              <a:gd name="connsiteX2" fmla="*/ 4754306 w 4754306"/>
              <a:gd name="connsiteY2" fmla="*/ 0 h 4520380"/>
              <a:gd name="connsiteX0" fmla="*/ 0 w 4754306"/>
              <a:gd name="connsiteY0" fmla="*/ 4520380 h 4520380"/>
              <a:gd name="connsiteX1" fmla="*/ 2003322 w 4754306"/>
              <a:gd name="connsiteY1" fmla="*/ 3785009 h 4520380"/>
              <a:gd name="connsiteX2" fmla="*/ 4754306 w 4754306"/>
              <a:gd name="connsiteY2" fmla="*/ 0 h 4520380"/>
            </a:gdLst>
            <a:ahLst/>
            <a:cxnLst>
              <a:cxn ang="0">
                <a:pos x="connsiteX0" y="connsiteY0"/>
              </a:cxn>
              <a:cxn ang="0">
                <a:pos x="connsiteX1" y="connsiteY1"/>
              </a:cxn>
              <a:cxn ang="0">
                <a:pos x="connsiteX2" y="connsiteY2"/>
              </a:cxn>
            </a:cxnLst>
            <a:rect l="l" t="t" r="r" b="b"/>
            <a:pathLst>
              <a:path w="4754306" h="4520380">
                <a:moveTo>
                  <a:pt x="0" y="4520380"/>
                </a:moveTo>
                <a:cubicBezTo>
                  <a:pt x="995687" y="4345038"/>
                  <a:pt x="1239205" y="4280309"/>
                  <a:pt x="2003322" y="3785009"/>
                </a:cubicBezTo>
                <a:cubicBezTo>
                  <a:pt x="2767439" y="3289709"/>
                  <a:pt x="4177514" y="675149"/>
                  <a:pt x="4754306" y="0"/>
                </a:cubicBezTo>
              </a:path>
            </a:pathLst>
          </a:cu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50"/>
              </a:solidFill>
            </a:endParaRPr>
          </a:p>
        </p:txBody>
      </p:sp>
      <p:sp>
        <p:nvSpPr>
          <p:cNvPr id="21" name="TextBox 20"/>
          <p:cNvSpPr txBox="1"/>
          <p:nvPr/>
        </p:nvSpPr>
        <p:spPr>
          <a:xfrm>
            <a:off x="6557706" y="2473613"/>
            <a:ext cx="2105448" cy="646331"/>
          </a:xfrm>
          <a:prstGeom prst="rect">
            <a:avLst/>
          </a:prstGeom>
          <a:noFill/>
        </p:spPr>
        <p:txBody>
          <a:bodyPr wrap="none" rtlCol="0">
            <a:spAutoFit/>
          </a:bodyPr>
          <a:lstStyle/>
          <a:p>
            <a:r>
              <a:rPr lang="en-US" dirty="0" smtClean="0">
                <a:solidFill>
                  <a:srgbClr val="0070C0"/>
                </a:solidFill>
              </a:rPr>
              <a:t># </a:t>
            </a:r>
            <a:r>
              <a:rPr lang="en-US" dirty="0">
                <a:solidFill>
                  <a:srgbClr val="0070C0"/>
                </a:solidFill>
              </a:rPr>
              <a:t>of IRDs connected </a:t>
            </a:r>
            <a:endParaRPr lang="en-US" dirty="0" smtClean="0">
              <a:solidFill>
                <a:srgbClr val="0070C0"/>
              </a:solidFill>
            </a:endParaRPr>
          </a:p>
          <a:p>
            <a:r>
              <a:rPr lang="en-US" dirty="0" smtClean="0">
                <a:solidFill>
                  <a:srgbClr val="0070C0"/>
                </a:solidFill>
              </a:rPr>
              <a:t>   to Internet</a:t>
            </a:r>
            <a:endParaRPr lang="en-US" dirty="0">
              <a:solidFill>
                <a:srgbClr val="0070C0"/>
              </a:solidFill>
            </a:endParaRPr>
          </a:p>
        </p:txBody>
      </p:sp>
      <p:sp>
        <p:nvSpPr>
          <p:cNvPr id="22" name="Freeform 21"/>
          <p:cNvSpPr/>
          <p:nvPr/>
        </p:nvSpPr>
        <p:spPr>
          <a:xfrm>
            <a:off x="1810296" y="2501900"/>
            <a:ext cx="4688778" cy="3276600"/>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584700"/>
              <a:gd name="connsiteY0" fmla="*/ 2971800 h 2971800"/>
              <a:gd name="connsiteX1" fmla="*/ 2908300 w 4584700"/>
              <a:gd name="connsiteY1" fmla="*/ 2324100 h 2971800"/>
              <a:gd name="connsiteX2" fmla="*/ 4584700 w 4584700"/>
              <a:gd name="connsiteY2" fmla="*/ 0 h 2971800"/>
              <a:gd name="connsiteX0" fmla="*/ 0 w 4584700"/>
              <a:gd name="connsiteY0" fmla="*/ 2971800 h 2971800"/>
              <a:gd name="connsiteX1" fmla="*/ 2908300 w 4584700"/>
              <a:gd name="connsiteY1" fmla="*/ 2324100 h 2971800"/>
              <a:gd name="connsiteX2" fmla="*/ 4584700 w 4584700"/>
              <a:gd name="connsiteY2" fmla="*/ 0 h 2971800"/>
              <a:gd name="connsiteX0" fmla="*/ 0 w 4584700"/>
              <a:gd name="connsiteY0" fmla="*/ 2971800 h 2971800"/>
              <a:gd name="connsiteX1" fmla="*/ 2908300 w 4584700"/>
              <a:gd name="connsiteY1" fmla="*/ 2324100 h 2971800"/>
              <a:gd name="connsiteX2" fmla="*/ 4584700 w 4584700"/>
              <a:gd name="connsiteY2" fmla="*/ 0 h 2971800"/>
              <a:gd name="connsiteX0" fmla="*/ 0 w 4584700"/>
              <a:gd name="connsiteY0" fmla="*/ 2971800 h 3036668"/>
              <a:gd name="connsiteX1" fmla="*/ 2273300 w 4584700"/>
              <a:gd name="connsiteY1" fmla="*/ 2806700 h 3036668"/>
              <a:gd name="connsiteX2" fmla="*/ 4584700 w 4584700"/>
              <a:gd name="connsiteY2" fmla="*/ 0 h 3036668"/>
              <a:gd name="connsiteX0" fmla="*/ 0 w 4584700"/>
              <a:gd name="connsiteY0" fmla="*/ 2971800 h 3075656"/>
              <a:gd name="connsiteX1" fmla="*/ 2273300 w 4584700"/>
              <a:gd name="connsiteY1" fmla="*/ 2806700 h 3075656"/>
              <a:gd name="connsiteX2" fmla="*/ 4584700 w 4584700"/>
              <a:gd name="connsiteY2" fmla="*/ 0 h 3075656"/>
              <a:gd name="connsiteX0" fmla="*/ 0 w 4584700"/>
              <a:gd name="connsiteY0" fmla="*/ 2971800 h 2998840"/>
              <a:gd name="connsiteX1" fmla="*/ 2273300 w 4584700"/>
              <a:gd name="connsiteY1" fmla="*/ 2806700 h 2998840"/>
              <a:gd name="connsiteX2" fmla="*/ 4584700 w 4584700"/>
              <a:gd name="connsiteY2" fmla="*/ 0 h 2998840"/>
              <a:gd name="connsiteX0" fmla="*/ 0 w 4584700"/>
              <a:gd name="connsiteY0" fmla="*/ 2971800 h 2971800"/>
              <a:gd name="connsiteX1" fmla="*/ 2032000 w 4584700"/>
              <a:gd name="connsiteY1" fmla="*/ 2679700 h 2971800"/>
              <a:gd name="connsiteX2" fmla="*/ 4584700 w 4584700"/>
              <a:gd name="connsiteY2" fmla="*/ 0 h 2971800"/>
              <a:gd name="connsiteX0" fmla="*/ 0 w 4688778"/>
              <a:gd name="connsiteY0" fmla="*/ 3276600 h 3276600"/>
              <a:gd name="connsiteX1" fmla="*/ 2032000 w 4688778"/>
              <a:gd name="connsiteY1" fmla="*/ 2984500 h 3276600"/>
              <a:gd name="connsiteX2" fmla="*/ 4688778 w 4688778"/>
              <a:gd name="connsiteY2" fmla="*/ 0 h 3276600"/>
              <a:gd name="connsiteX0" fmla="*/ 0 w 4688778"/>
              <a:gd name="connsiteY0" fmla="*/ 3276600 h 3276600"/>
              <a:gd name="connsiteX1" fmla="*/ 2032000 w 4688778"/>
              <a:gd name="connsiteY1" fmla="*/ 2984500 h 3276600"/>
              <a:gd name="connsiteX2" fmla="*/ 4688778 w 4688778"/>
              <a:gd name="connsiteY2" fmla="*/ 0 h 3276600"/>
            </a:gdLst>
            <a:ahLst/>
            <a:cxnLst>
              <a:cxn ang="0">
                <a:pos x="connsiteX0" y="connsiteY0"/>
              </a:cxn>
              <a:cxn ang="0">
                <a:pos x="connsiteX1" y="connsiteY1"/>
              </a:cxn>
              <a:cxn ang="0">
                <a:pos x="connsiteX2" y="connsiteY2"/>
              </a:cxn>
            </a:cxnLst>
            <a:rect l="l" t="t" r="r" b="b"/>
            <a:pathLst>
              <a:path w="4688778" h="3276600">
                <a:moveTo>
                  <a:pt x="0" y="3276600"/>
                </a:moveTo>
                <a:cubicBezTo>
                  <a:pt x="1027641" y="3263900"/>
                  <a:pt x="1115483" y="3289300"/>
                  <a:pt x="2032000" y="2984500"/>
                </a:cubicBezTo>
                <a:cubicBezTo>
                  <a:pt x="2948517" y="2679700"/>
                  <a:pt x="4679769" y="1265353"/>
                  <a:pt x="4688778" y="0"/>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23"/>
          <p:cNvSpPr/>
          <p:nvPr/>
        </p:nvSpPr>
        <p:spPr>
          <a:xfrm flipV="1">
            <a:off x="1830580" y="2128653"/>
            <a:ext cx="4393239" cy="2921959"/>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584700"/>
              <a:gd name="connsiteY0" fmla="*/ 2971800 h 2971800"/>
              <a:gd name="connsiteX1" fmla="*/ 1905000 w 4584700"/>
              <a:gd name="connsiteY1" fmla="*/ 2717800 h 2971800"/>
              <a:gd name="connsiteX2" fmla="*/ 4584700 w 4584700"/>
              <a:gd name="connsiteY2" fmla="*/ 0 h 2971800"/>
              <a:gd name="connsiteX0" fmla="*/ 0 w 4584700"/>
              <a:gd name="connsiteY0" fmla="*/ 2971800 h 2998432"/>
              <a:gd name="connsiteX1" fmla="*/ 1905000 w 4584700"/>
              <a:gd name="connsiteY1" fmla="*/ 2717800 h 2998432"/>
              <a:gd name="connsiteX2" fmla="*/ 4584700 w 4584700"/>
              <a:gd name="connsiteY2" fmla="*/ 0 h 2998432"/>
              <a:gd name="connsiteX0" fmla="*/ 0 w 4584700"/>
              <a:gd name="connsiteY0" fmla="*/ 2971800 h 3030568"/>
              <a:gd name="connsiteX1" fmla="*/ 1905000 w 4584700"/>
              <a:gd name="connsiteY1" fmla="*/ 2717800 h 3030568"/>
              <a:gd name="connsiteX2" fmla="*/ 4584700 w 4584700"/>
              <a:gd name="connsiteY2" fmla="*/ 0 h 3030568"/>
              <a:gd name="connsiteX0" fmla="*/ 0 w 4584700"/>
              <a:gd name="connsiteY0" fmla="*/ 2971800 h 2999791"/>
              <a:gd name="connsiteX1" fmla="*/ 1905000 w 4584700"/>
              <a:gd name="connsiteY1" fmla="*/ 2717800 h 2999791"/>
              <a:gd name="connsiteX2" fmla="*/ 4584700 w 4584700"/>
              <a:gd name="connsiteY2" fmla="*/ 0 h 2999791"/>
              <a:gd name="connsiteX0" fmla="*/ 0 w 4584700"/>
              <a:gd name="connsiteY0" fmla="*/ 2971800 h 2989221"/>
              <a:gd name="connsiteX1" fmla="*/ 1905000 w 4584700"/>
              <a:gd name="connsiteY1" fmla="*/ 2717800 h 2989221"/>
              <a:gd name="connsiteX2" fmla="*/ 4584700 w 4584700"/>
              <a:gd name="connsiteY2" fmla="*/ 0 h 2989221"/>
              <a:gd name="connsiteX0" fmla="*/ 0 w 4584700"/>
              <a:gd name="connsiteY0" fmla="*/ 2971800 h 2981210"/>
              <a:gd name="connsiteX1" fmla="*/ 1905000 w 4584700"/>
              <a:gd name="connsiteY1" fmla="*/ 2717800 h 2981210"/>
              <a:gd name="connsiteX2" fmla="*/ 4584700 w 4584700"/>
              <a:gd name="connsiteY2" fmla="*/ 0 h 2981210"/>
              <a:gd name="connsiteX0" fmla="*/ 0 w 4400345"/>
              <a:gd name="connsiteY0" fmla="*/ 3311012 h 3320422"/>
              <a:gd name="connsiteX1" fmla="*/ 1905000 w 4400345"/>
              <a:gd name="connsiteY1" fmla="*/ 3057012 h 3320422"/>
              <a:gd name="connsiteX2" fmla="*/ 4400345 w 4400345"/>
              <a:gd name="connsiteY2" fmla="*/ 0 h 3320422"/>
              <a:gd name="connsiteX0" fmla="*/ 0 w 4400345"/>
              <a:gd name="connsiteY0" fmla="*/ 3311012 h 3311012"/>
              <a:gd name="connsiteX1" fmla="*/ 1787013 w 4400345"/>
              <a:gd name="connsiteY1" fmla="*/ 2828412 h 3311012"/>
              <a:gd name="connsiteX2" fmla="*/ 4400345 w 4400345"/>
              <a:gd name="connsiteY2" fmla="*/ 0 h 3311012"/>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15167"/>
              <a:gd name="connsiteY0" fmla="*/ 2874411 h 2874411"/>
              <a:gd name="connsiteX1" fmla="*/ 1133846 w 4415167"/>
              <a:gd name="connsiteY1" fmla="*/ 2856463 h 2874411"/>
              <a:gd name="connsiteX2" fmla="*/ 1846007 w 4415167"/>
              <a:gd name="connsiteY2" fmla="*/ 2502424 h 2874411"/>
              <a:gd name="connsiteX3" fmla="*/ 4415167 w 4415167"/>
              <a:gd name="connsiteY3" fmla="*/ 0 h 2874411"/>
            </a:gdLst>
            <a:ahLst/>
            <a:cxnLst>
              <a:cxn ang="0">
                <a:pos x="connsiteX0" y="connsiteY0"/>
              </a:cxn>
              <a:cxn ang="0">
                <a:pos x="connsiteX1" y="connsiteY1"/>
              </a:cxn>
              <a:cxn ang="0">
                <a:pos x="connsiteX2" y="connsiteY2"/>
              </a:cxn>
              <a:cxn ang="0">
                <a:pos x="connsiteX3" y="connsiteY3"/>
              </a:cxn>
            </a:cxnLst>
            <a:rect l="l" t="t" r="r" b="b"/>
            <a:pathLst>
              <a:path w="4415167" h="2874411">
                <a:moveTo>
                  <a:pt x="0" y="2874411"/>
                </a:moveTo>
                <a:cubicBezTo>
                  <a:pt x="171768" y="2849297"/>
                  <a:pt x="843386" y="2892651"/>
                  <a:pt x="1133846" y="2856463"/>
                </a:cubicBezTo>
                <a:cubicBezTo>
                  <a:pt x="1453804" y="2783406"/>
                  <a:pt x="1210642" y="2903785"/>
                  <a:pt x="1846007" y="2502424"/>
                </a:cubicBezTo>
                <a:cubicBezTo>
                  <a:pt x="2673624" y="2121424"/>
                  <a:pt x="3838375" y="660400"/>
                  <a:pt x="4415167" y="0"/>
                </a:cubicBezTo>
              </a:path>
            </a:pathLst>
          </a:cu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6510635" y="1718242"/>
            <a:ext cx="2337691" cy="584775"/>
          </a:xfrm>
          <a:prstGeom prst="rect">
            <a:avLst/>
          </a:prstGeom>
          <a:noFill/>
          <a:ln>
            <a:noFill/>
          </a:ln>
        </p:spPr>
        <p:txBody>
          <a:bodyPr wrap="none" rtlCol="0">
            <a:spAutoFit/>
          </a:bodyPr>
          <a:lstStyle/>
          <a:p>
            <a:r>
              <a:rPr lang="en-US" sz="1600" dirty="0" smtClean="0">
                <a:solidFill>
                  <a:srgbClr val="C00000"/>
                </a:solidFill>
              </a:rPr>
              <a:t># IRDs forced to support</a:t>
            </a:r>
          </a:p>
          <a:p>
            <a:r>
              <a:rPr lang="en-US" sz="1600" dirty="0" smtClean="0">
                <a:solidFill>
                  <a:srgbClr val="C00000"/>
                </a:solidFill>
              </a:rPr>
              <a:t>OTA SSU </a:t>
            </a:r>
            <a:r>
              <a:rPr lang="en-US" sz="1200" dirty="0" smtClean="0">
                <a:solidFill>
                  <a:srgbClr val="C00000"/>
                </a:solidFill>
              </a:rPr>
              <a:t>(NorDig requirements)</a:t>
            </a:r>
          </a:p>
        </p:txBody>
      </p:sp>
      <p:cxnSp>
        <p:nvCxnSpPr>
          <p:cNvPr id="28" name="Straight Connector 27"/>
          <p:cNvCxnSpPr/>
          <p:nvPr/>
        </p:nvCxnSpPr>
        <p:spPr>
          <a:xfrm flipV="1">
            <a:off x="1763688" y="2132856"/>
            <a:ext cx="4752528" cy="27991"/>
          </a:xfrm>
          <a:prstGeom prst="line">
            <a:avLst/>
          </a:prstGeom>
          <a:ln w="19050">
            <a:solidFill>
              <a:srgbClr val="C00000"/>
            </a:solidFill>
            <a:prstDash val="dashDot"/>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258105" y="4843250"/>
            <a:ext cx="2198935" cy="338554"/>
          </a:xfrm>
          <a:prstGeom prst="rect">
            <a:avLst/>
          </a:prstGeom>
          <a:noFill/>
        </p:spPr>
        <p:txBody>
          <a:bodyPr wrap="none" rtlCol="0">
            <a:spAutoFit/>
          </a:bodyPr>
          <a:lstStyle/>
          <a:p>
            <a:r>
              <a:rPr lang="en-US" sz="1600" dirty="0" smtClean="0">
                <a:solidFill>
                  <a:srgbClr val="C00000"/>
                </a:solidFill>
              </a:rPr>
              <a:t># of IRDs using OTA SSU </a:t>
            </a:r>
          </a:p>
        </p:txBody>
      </p:sp>
      <p:sp>
        <p:nvSpPr>
          <p:cNvPr id="19" name="TextBox 18"/>
          <p:cNvSpPr txBox="1"/>
          <p:nvPr/>
        </p:nvSpPr>
        <p:spPr>
          <a:xfrm>
            <a:off x="7649915" y="5874179"/>
            <a:ext cx="614271" cy="369332"/>
          </a:xfrm>
          <a:prstGeom prst="rect">
            <a:avLst/>
          </a:prstGeom>
          <a:noFill/>
        </p:spPr>
        <p:txBody>
          <a:bodyPr wrap="none" rtlCol="0">
            <a:spAutoFit/>
          </a:bodyPr>
          <a:lstStyle/>
          <a:p>
            <a:r>
              <a:rPr lang="en-US" dirty="0" smtClean="0"/>
              <a:t>time</a:t>
            </a:r>
            <a:endParaRPr lang="en-US" dirty="0"/>
          </a:p>
        </p:txBody>
      </p:sp>
      <p:sp>
        <p:nvSpPr>
          <p:cNvPr id="23" name="Freeform 22"/>
          <p:cNvSpPr/>
          <p:nvPr/>
        </p:nvSpPr>
        <p:spPr>
          <a:xfrm flipV="1">
            <a:off x="1790987" y="2128538"/>
            <a:ext cx="4595105" cy="3520135"/>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584700"/>
              <a:gd name="connsiteY0" fmla="*/ 2971800 h 2971800"/>
              <a:gd name="connsiteX1" fmla="*/ 1905000 w 4584700"/>
              <a:gd name="connsiteY1" fmla="*/ 2717800 h 2971800"/>
              <a:gd name="connsiteX2" fmla="*/ 4584700 w 4584700"/>
              <a:gd name="connsiteY2" fmla="*/ 0 h 2971800"/>
              <a:gd name="connsiteX0" fmla="*/ 0 w 4584700"/>
              <a:gd name="connsiteY0" fmla="*/ 2971800 h 2998432"/>
              <a:gd name="connsiteX1" fmla="*/ 1905000 w 4584700"/>
              <a:gd name="connsiteY1" fmla="*/ 2717800 h 2998432"/>
              <a:gd name="connsiteX2" fmla="*/ 4584700 w 4584700"/>
              <a:gd name="connsiteY2" fmla="*/ 0 h 2998432"/>
              <a:gd name="connsiteX0" fmla="*/ 0 w 4584700"/>
              <a:gd name="connsiteY0" fmla="*/ 2971800 h 3030568"/>
              <a:gd name="connsiteX1" fmla="*/ 1905000 w 4584700"/>
              <a:gd name="connsiteY1" fmla="*/ 2717800 h 3030568"/>
              <a:gd name="connsiteX2" fmla="*/ 4584700 w 4584700"/>
              <a:gd name="connsiteY2" fmla="*/ 0 h 3030568"/>
              <a:gd name="connsiteX0" fmla="*/ 0 w 4584700"/>
              <a:gd name="connsiteY0" fmla="*/ 2971800 h 2999791"/>
              <a:gd name="connsiteX1" fmla="*/ 1905000 w 4584700"/>
              <a:gd name="connsiteY1" fmla="*/ 2717800 h 2999791"/>
              <a:gd name="connsiteX2" fmla="*/ 4584700 w 4584700"/>
              <a:gd name="connsiteY2" fmla="*/ 0 h 2999791"/>
              <a:gd name="connsiteX0" fmla="*/ 0 w 4584700"/>
              <a:gd name="connsiteY0" fmla="*/ 2971800 h 2989221"/>
              <a:gd name="connsiteX1" fmla="*/ 1905000 w 4584700"/>
              <a:gd name="connsiteY1" fmla="*/ 2717800 h 2989221"/>
              <a:gd name="connsiteX2" fmla="*/ 4584700 w 4584700"/>
              <a:gd name="connsiteY2" fmla="*/ 0 h 2989221"/>
              <a:gd name="connsiteX0" fmla="*/ 0 w 4584700"/>
              <a:gd name="connsiteY0" fmla="*/ 2971800 h 2981210"/>
              <a:gd name="connsiteX1" fmla="*/ 1905000 w 4584700"/>
              <a:gd name="connsiteY1" fmla="*/ 2717800 h 2981210"/>
              <a:gd name="connsiteX2" fmla="*/ 4584700 w 4584700"/>
              <a:gd name="connsiteY2" fmla="*/ 0 h 2981210"/>
              <a:gd name="connsiteX0" fmla="*/ 0 w 4400345"/>
              <a:gd name="connsiteY0" fmla="*/ 3311012 h 3320422"/>
              <a:gd name="connsiteX1" fmla="*/ 1905000 w 4400345"/>
              <a:gd name="connsiteY1" fmla="*/ 3057012 h 3320422"/>
              <a:gd name="connsiteX2" fmla="*/ 4400345 w 4400345"/>
              <a:gd name="connsiteY2" fmla="*/ 0 h 3320422"/>
              <a:gd name="connsiteX0" fmla="*/ 0 w 4400345"/>
              <a:gd name="connsiteY0" fmla="*/ 3311012 h 3311012"/>
              <a:gd name="connsiteX1" fmla="*/ 1787013 w 4400345"/>
              <a:gd name="connsiteY1" fmla="*/ 2828412 h 3311012"/>
              <a:gd name="connsiteX2" fmla="*/ 4400345 w 4400345"/>
              <a:gd name="connsiteY2" fmla="*/ 0 h 3311012"/>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3478511"/>
              <a:gd name="connsiteY0" fmla="*/ 3281275 h 3281275"/>
              <a:gd name="connsiteX1" fmla="*/ 1133846 w 3478511"/>
              <a:gd name="connsiteY1" fmla="*/ 3263327 h 3281275"/>
              <a:gd name="connsiteX2" fmla="*/ 1846007 w 3478511"/>
              <a:gd name="connsiteY2" fmla="*/ 2909288 h 3281275"/>
              <a:gd name="connsiteX3" fmla="*/ 3478511 w 3478511"/>
              <a:gd name="connsiteY3" fmla="*/ 0 h 3281275"/>
              <a:gd name="connsiteX0" fmla="*/ 0 w 3478511"/>
              <a:gd name="connsiteY0" fmla="*/ 3281275 h 3281275"/>
              <a:gd name="connsiteX1" fmla="*/ 1133846 w 3478511"/>
              <a:gd name="connsiteY1" fmla="*/ 3263327 h 3281275"/>
              <a:gd name="connsiteX2" fmla="*/ 1846007 w 3478511"/>
              <a:gd name="connsiteY2" fmla="*/ 2909288 h 3281275"/>
              <a:gd name="connsiteX3" fmla="*/ 3478511 w 3478511"/>
              <a:gd name="connsiteY3" fmla="*/ 0 h 3281275"/>
              <a:gd name="connsiteX0" fmla="*/ 0 w 3478511"/>
              <a:gd name="connsiteY0" fmla="*/ 3281275 h 3281275"/>
              <a:gd name="connsiteX1" fmla="*/ 1133846 w 3478511"/>
              <a:gd name="connsiteY1" fmla="*/ 3263327 h 3281275"/>
              <a:gd name="connsiteX2" fmla="*/ 1993491 w 3478511"/>
              <a:gd name="connsiteY2" fmla="*/ 2820798 h 3281275"/>
              <a:gd name="connsiteX3" fmla="*/ 3478511 w 3478511"/>
              <a:gd name="connsiteY3" fmla="*/ 0 h 3281275"/>
              <a:gd name="connsiteX0" fmla="*/ 0 w 3478511"/>
              <a:gd name="connsiteY0" fmla="*/ 3281275 h 3281275"/>
              <a:gd name="connsiteX1" fmla="*/ 1133846 w 3478511"/>
              <a:gd name="connsiteY1" fmla="*/ 3263327 h 3281275"/>
              <a:gd name="connsiteX2" fmla="*/ 1993491 w 3478511"/>
              <a:gd name="connsiteY2" fmla="*/ 2820798 h 3281275"/>
              <a:gd name="connsiteX3" fmla="*/ 3478511 w 3478511"/>
              <a:gd name="connsiteY3" fmla="*/ 0 h 3281275"/>
              <a:gd name="connsiteX0" fmla="*/ 0 w 3579269"/>
              <a:gd name="connsiteY0" fmla="*/ 3479909 h 3479909"/>
              <a:gd name="connsiteX1" fmla="*/ 1133846 w 3579269"/>
              <a:gd name="connsiteY1" fmla="*/ 3461961 h 3479909"/>
              <a:gd name="connsiteX2" fmla="*/ 1993491 w 3579269"/>
              <a:gd name="connsiteY2" fmla="*/ 3019432 h 3479909"/>
              <a:gd name="connsiteX3" fmla="*/ 3478511 w 3579269"/>
              <a:gd name="connsiteY3" fmla="*/ 198634 h 3479909"/>
              <a:gd name="connsiteX4" fmla="*/ 3444690 w 3579269"/>
              <a:gd name="connsiteY4" fmla="*/ 235605 h 3479909"/>
              <a:gd name="connsiteX0" fmla="*/ 0 w 4595105"/>
              <a:gd name="connsiteY0" fmla="*/ 3644463 h 3644463"/>
              <a:gd name="connsiteX1" fmla="*/ 1133846 w 4595105"/>
              <a:gd name="connsiteY1" fmla="*/ 3626515 h 3644463"/>
              <a:gd name="connsiteX2" fmla="*/ 1993491 w 4595105"/>
              <a:gd name="connsiteY2" fmla="*/ 3183986 h 3644463"/>
              <a:gd name="connsiteX3" fmla="*/ 3478511 w 4595105"/>
              <a:gd name="connsiteY3" fmla="*/ 363188 h 3644463"/>
              <a:gd name="connsiteX4" fmla="*/ 4595064 w 4595105"/>
              <a:gd name="connsiteY4" fmla="*/ 16700 h 3644463"/>
              <a:gd name="connsiteX0" fmla="*/ 0 w 4595105"/>
              <a:gd name="connsiteY0" fmla="*/ 3644463 h 3644463"/>
              <a:gd name="connsiteX1" fmla="*/ 1133846 w 4595105"/>
              <a:gd name="connsiteY1" fmla="*/ 3626515 h 3644463"/>
              <a:gd name="connsiteX2" fmla="*/ 2059859 w 4595105"/>
              <a:gd name="connsiteY2" fmla="*/ 3088122 h 3644463"/>
              <a:gd name="connsiteX3" fmla="*/ 3478511 w 4595105"/>
              <a:gd name="connsiteY3" fmla="*/ 363188 h 3644463"/>
              <a:gd name="connsiteX4" fmla="*/ 4595064 w 4595105"/>
              <a:gd name="connsiteY4" fmla="*/ 16700 h 3644463"/>
              <a:gd name="connsiteX0" fmla="*/ 0 w 4595105"/>
              <a:gd name="connsiteY0" fmla="*/ 3644463 h 3644463"/>
              <a:gd name="connsiteX1" fmla="*/ 1133846 w 4595105"/>
              <a:gd name="connsiteY1" fmla="*/ 3626515 h 3644463"/>
              <a:gd name="connsiteX2" fmla="*/ 2081982 w 4595105"/>
              <a:gd name="connsiteY2" fmla="*/ 3124993 h 3644463"/>
              <a:gd name="connsiteX3" fmla="*/ 3478511 w 4595105"/>
              <a:gd name="connsiteY3" fmla="*/ 363188 h 3644463"/>
              <a:gd name="connsiteX4" fmla="*/ 4595064 w 4595105"/>
              <a:gd name="connsiteY4" fmla="*/ 16700 h 3644463"/>
              <a:gd name="connsiteX0" fmla="*/ 0 w 4595105"/>
              <a:gd name="connsiteY0" fmla="*/ 3644463 h 3644463"/>
              <a:gd name="connsiteX1" fmla="*/ 1133846 w 4595105"/>
              <a:gd name="connsiteY1" fmla="*/ 3626515 h 3644463"/>
              <a:gd name="connsiteX2" fmla="*/ 2081982 w 4595105"/>
              <a:gd name="connsiteY2" fmla="*/ 3124993 h 3644463"/>
              <a:gd name="connsiteX3" fmla="*/ 3478511 w 4595105"/>
              <a:gd name="connsiteY3" fmla="*/ 363188 h 3644463"/>
              <a:gd name="connsiteX4" fmla="*/ 4595064 w 4595105"/>
              <a:gd name="connsiteY4" fmla="*/ 16700 h 3644463"/>
              <a:gd name="connsiteX0" fmla="*/ 0 w 4595105"/>
              <a:gd name="connsiteY0" fmla="*/ 3644463 h 3654782"/>
              <a:gd name="connsiteX1" fmla="*/ 1133846 w 4595105"/>
              <a:gd name="connsiteY1" fmla="*/ 3626515 h 3654782"/>
              <a:gd name="connsiteX2" fmla="*/ 2081982 w 4595105"/>
              <a:gd name="connsiteY2" fmla="*/ 3124993 h 3654782"/>
              <a:gd name="connsiteX3" fmla="*/ 3478511 w 4595105"/>
              <a:gd name="connsiteY3" fmla="*/ 363188 h 3654782"/>
              <a:gd name="connsiteX4" fmla="*/ 4595064 w 4595105"/>
              <a:gd name="connsiteY4" fmla="*/ 16700 h 3654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5105" h="3654782">
                <a:moveTo>
                  <a:pt x="0" y="3644463"/>
                </a:moveTo>
                <a:cubicBezTo>
                  <a:pt x="171768" y="3619349"/>
                  <a:pt x="799140" y="3692199"/>
                  <a:pt x="1133846" y="3626515"/>
                </a:cubicBezTo>
                <a:cubicBezTo>
                  <a:pt x="1468552" y="3560831"/>
                  <a:pt x="1446617" y="3526354"/>
                  <a:pt x="2081982" y="3124993"/>
                </a:cubicBezTo>
                <a:cubicBezTo>
                  <a:pt x="2872728" y="2626006"/>
                  <a:pt x="2901719" y="1023588"/>
                  <a:pt x="3478511" y="363188"/>
                </a:cubicBezTo>
                <a:cubicBezTo>
                  <a:pt x="3720378" y="-100783"/>
                  <a:pt x="4602110" y="8998"/>
                  <a:pt x="4595064" y="16700"/>
                </a:cubicBezTo>
              </a:path>
            </a:pathLst>
          </a:custGeom>
          <a:noFill/>
          <a:ln w="571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6041425" y="5373216"/>
            <a:ext cx="3119957" cy="338554"/>
          </a:xfrm>
          <a:prstGeom prst="rect">
            <a:avLst/>
          </a:prstGeom>
          <a:noFill/>
        </p:spPr>
        <p:txBody>
          <a:bodyPr wrap="none" rtlCol="0">
            <a:spAutoFit/>
          </a:bodyPr>
          <a:lstStyle/>
          <a:p>
            <a:r>
              <a:rPr lang="en-US" sz="1600" dirty="0" smtClean="0">
                <a:solidFill>
                  <a:srgbClr val="C00000"/>
                </a:solidFill>
              </a:rPr>
              <a:t># of connected IRDs using OTA SSU </a:t>
            </a:r>
          </a:p>
        </p:txBody>
      </p:sp>
    </p:spTree>
    <p:extLst>
      <p:ext uri="{BB962C8B-B14F-4D97-AF65-F5344CB8AC3E}">
        <p14:creationId xmlns:p14="http://schemas.microsoft.com/office/powerpoint/2010/main" val="2619050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1769</TotalTime>
  <Words>2622</Words>
  <Application>Microsoft Office PowerPoint</Application>
  <PresentationFormat>On-screen Show (4:3)</PresentationFormat>
  <Paragraphs>241</Paragraphs>
  <Slides>16</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NorDig SSU</vt:lpstr>
      <vt:lpstr>Definitions</vt:lpstr>
      <vt:lpstr>Status today</vt:lpstr>
      <vt:lpstr>Partial Update</vt:lpstr>
      <vt:lpstr>Options</vt:lpstr>
      <vt:lpstr>OTA search + OTA download</vt:lpstr>
      <vt:lpstr>OTA Notification + OTN/local download </vt:lpstr>
      <vt:lpstr>OTN Search + OTN download</vt:lpstr>
      <vt:lpstr>Illustration: General trend of SSU over the years</vt:lpstr>
      <vt:lpstr>Operators’ view</vt:lpstr>
      <vt:lpstr>Operators’ status today</vt:lpstr>
      <vt:lpstr>IRD manufacturers view: </vt:lpstr>
      <vt:lpstr>Benefits &amp; Issues Summary (for OTN-only)</vt:lpstr>
      <vt:lpstr>Device Manufacturers’ Proposal</vt:lpstr>
      <vt:lpstr>Overview: What is in use today?</vt:lpstr>
      <vt:lpstr>Device Manufacturers’ Proposal</vt:lpstr>
    </vt:vector>
  </TitlesOfParts>
  <Company>SRUK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NorDig SSU</dc:title>
  <dc:creator>Samsung</dc:creator>
  <cp:lastModifiedBy>Per Tullstedt 1726</cp:lastModifiedBy>
  <cp:revision>107</cp:revision>
  <dcterms:created xsi:type="dcterms:W3CDTF">2016-04-04T17:02:41Z</dcterms:created>
  <dcterms:modified xsi:type="dcterms:W3CDTF">2016-10-03T13:15:00Z</dcterms:modified>
</cp:coreProperties>
</file>