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92" autoAdjust="0"/>
    <p:restoredTop sz="94660"/>
  </p:normalViewPr>
  <p:slideViewPr>
    <p:cSldViewPr>
      <p:cViewPr>
        <p:scale>
          <a:sx n="90" d="100"/>
          <a:sy n="90" d="100"/>
        </p:scale>
        <p:origin x="132" y="-12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ildobjekt 15" descr="TLS_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471104" y="361797"/>
            <a:ext cx="2357633" cy="563881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404000" y="2206800"/>
            <a:ext cx="7131600" cy="576000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404000" y="2926800"/>
            <a:ext cx="7131600" cy="10440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DEC6-F941-470D-98B5-7C47FE4E535A}" type="datetimeFigureOut">
              <a:rPr lang="sv-SE" smtClean="0"/>
              <a:pPr/>
              <a:t>2015-05-13</a:t>
            </a:fld>
            <a:endParaRPr lang="en-GB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81C6B-F738-4532-B64A-AF0195210D8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57" name="Rectangle 9"/>
          <p:cNvSpPr>
            <a:spLocks noChangeArrowheads="1"/>
          </p:cNvSpPr>
          <p:nvPr userDrawn="1"/>
        </p:nvSpPr>
        <p:spPr bwMode="auto">
          <a:xfrm>
            <a:off x="0" y="5014913"/>
            <a:ext cx="9140825" cy="3206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58" name="Rectangle 10"/>
          <p:cNvSpPr>
            <a:spLocks noChangeArrowheads="1"/>
          </p:cNvSpPr>
          <p:nvPr userDrawn="1"/>
        </p:nvSpPr>
        <p:spPr bwMode="auto">
          <a:xfrm>
            <a:off x="0" y="5373688"/>
            <a:ext cx="9140825" cy="936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59" name="Rectangle 11"/>
          <p:cNvSpPr>
            <a:spLocks noChangeArrowheads="1"/>
          </p:cNvSpPr>
          <p:nvPr userDrawn="1"/>
        </p:nvSpPr>
        <p:spPr bwMode="auto">
          <a:xfrm>
            <a:off x="0" y="4632325"/>
            <a:ext cx="9140825" cy="3095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60" name="Rectangle 12"/>
          <p:cNvSpPr>
            <a:spLocks noChangeArrowheads="1"/>
          </p:cNvSpPr>
          <p:nvPr userDrawn="1"/>
        </p:nvSpPr>
        <p:spPr bwMode="auto">
          <a:xfrm>
            <a:off x="0" y="4473575"/>
            <a:ext cx="9140825" cy="1079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61" name="Rectangle 13"/>
          <p:cNvSpPr>
            <a:spLocks noChangeArrowheads="1"/>
          </p:cNvSpPr>
          <p:nvPr userDrawn="1"/>
        </p:nvSpPr>
        <p:spPr bwMode="auto">
          <a:xfrm>
            <a:off x="0" y="4271963"/>
            <a:ext cx="9140825" cy="9366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62" name="Rectangle 14"/>
          <p:cNvSpPr>
            <a:spLocks noChangeArrowheads="1"/>
          </p:cNvSpPr>
          <p:nvPr userDrawn="1"/>
        </p:nvSpPr>
        <p:spPr bwMode="auto">
          <a:xfrm>
            <a:off x="0" y="4149725"/>
            <a:ext cx="9140825" cy="936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DEC6-F941-470D-98B5-7C47FE4E535A}" type="datetimeFigureOut">
              <a:rPr lang="sv-SE" smtClean="0"/>
              <a:pPr/>
              <a:t>2015-05-13</a:t>
            </a:fld>
            <a:endParaRPr lang="en-GB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81C6B-F738-4532-B64A-AF0195210D8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ubrik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9" name="Bildobjekt 8" descr="Antenn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737408" y="361797"/>
            <a:ext cx="91440" cy="3246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nktlista med Teracom-symbo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DEC6-F941-470D-98B5-7C47FE4E535A}" type="datetimeFigureOut">
              <a:rPr lang="sv-SE" smtClean="0"/>
              <a:pPr/>
              <a:t>2015-05-13</a:t>
            </a:fld>
            <a:endParaRPr lang="en-GB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81C6B-F738-4532-B64A-AF0195210D8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ubrik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9" name="Bildobjekt 8" descr="Antenn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737408" y="361797"/>
            <a:ext cx="91440" cy="3246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11188" y="360000"/>
            <a:ext cx="7668000" cy="846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12000" y="1440000"/>
            <a:ext cx="3654000" cy="3924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25188" y="1440000"/>
            <a:ext cx="3654000" cy="3924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DEC6-F941-470D-98B5-7C47FE4E535A}" type="datetimeFigureOut">
              <a:rPr lang="sv-SE" smtClean="0"/>
              <a:pPr/>
              <a:t>2015-05-13</a:t>
            </a:fld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81C6B-F738-4532-B64A-AF0195210D8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Bildobjekt 9" descr="Antenn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737408" y="361797"/>
            <a:ext cx="91440" cy="3246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12000" y="360000"/>
            <a:ext cx="7668000" cy="846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12000" y="1440000"/>
            <a:ext cx="3654000" cy="612000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2000" y="2285992"/>
            <a:ext cx="3654000" cy="308769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26000" y="1440000"/>
            <a:ext cx="3654000" cy="612000"/>
          </a:xfrm>
        </p:spPr>
        <p:txBody>
          <a:bodyPr anchor="b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26000" y="2285992"/>
            <a:ext cx="3654000" cy="308769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DEC6-F941-470D-98B5-7C47FE4E535A}" type="datetimeFigureOut">
              <a:rPr lang="sv-SE" smtClean="0"/>
              <a:pPr/>
              <a:t>2015-05-13</a:t>
            </a:fld>
            <a:endParaRPr lang="en-GB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81C6B-F738-4532-B64A-AF0195210D8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2" name="Bildobjekt 11" descr="Antenn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737408" y="361797"/>
            <a:ext cx="91440" cy="3246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12000" y="360000"/>
            <a:ext cx="7669212" cy="846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DEC6-F941-470D-98B5-7C47FE4E535A}" type="datetimeFigureOut">
              <a:rPr lang="sv-SE" smtClean="0"/>
              <a:pPr/>
              <a:t>2015-05-13</a:t>
            </a:fld>
            <a:endParaRPr lang="en-GB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81C6B-F738-4532-B64A-AF0195210D8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Bildobjekt 7" descr="Antenn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737408" y="361797"/>
            <a:ext cx="91440" cy="3246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DEC6-F941-470D-98B5-7C47FE4E535A}" type="datetimeFigureOut">
              <a:rPr lang="sv-SE" smtClean="0"/>
              <a:pPr/>
              <a:t>2015-05-13</a:t>
            </a:fld>
            <a:endParaRPr lang="en-GB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81C6B-F738-4532-B64A-AF0195210D8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Bildobjekt 6" descr="Antenn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737408" y="361797"/>
            <a:ext cx="91440" cy="3246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6DEC6-F941-470D-98B5-7C47FE4E535A}" type="datetimeFigureOut">
              <a:rPr lang="sv-SE" smtClean="0"/>
              <a:pPr/>
              <a:t>2015-05-13</a:t>
            </a:fld>
            <a:endParaRPr lang="en-GB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81C6B-F738-4532-B64A-AF0195210D8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ubrik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0" name="Bildobjekt 9" descr="Antenn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737408" y="361797"/>
            <a:ext cx="91440" cy="324613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12000" y="1440000"/>
            <a:ext cx="7668000" cy="3924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en-GB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8280000" y="6418800"/>
            <a:ext cx="540000" cy="12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500">
                <a:solidFill>
                  <a:schemeClr val="tx1"/>
                </a:solidFill>
                <a:latin typeface="Verdana" pitchFamily="34" charset="0"/>
              </a:defRPr>
            </a:lvl1pPr>
          </a:lstStyle>
          <a:p>
            <a:fld id="{2F06DEC6-F941-470D-98B5-7C47FE4E535A}" type="datetimeFigureOut">
              <a:rPr lang="sv-SE" smtClean="0"/>
              <a:pPr/>
              <a:t>2015-05-13</a:t>
            </a:fld>
            <a:endParaRPr lang="en-GB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252000" y="6418800"/>
            <a:ext cx="1548000" cy="12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500">
                <a:solidFill>
                  <a:schemeClr val="tx1"/>
                </a:solidFill>
                <a:latin typeface="Verdana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280000" y="6544800"/>
            <a:ext cx="540000" cy="12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500">
                <a:solidFill>
                  <a:schemeClr val="tx1"/>
                </a:solidFill>
                <a:latin typeface="Verdana" pitchFamily="34" charset="0"/>
              </a:defRPr>
            </a:lvl1pPr>
          </a:lstStyle>
          <a:p>
            <a:fld id="{75681C6B-F738-4532-B64A-AF0195210D8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Platshållare för rubrik 13"/>
          <p:cNvSpPr>
            <a:spLocks noGrp="1"/>
          </p:cNvSpPr>
          <p:nvPr>
            <p:ph type="title"/>
          </p:nvPr>
        </p:nvSpPr>
        <p:spPr>
          <a:xfrm>
            <a:off x="612000" y="360000"/>
            <a:ext cx="7668000" cy="846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sv-SE" dirty="0" smtClean="0"/>
              <a:t>Klicka här för att ändra format</a:t>
            </a:r>
            <a:endParaRPr lang="en-GB" dirty="0"/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0" y="6164263"/>
            <a:ext cx="9140825" cy="17303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5964238"/>
            <a:ext cx="9140825" cy="153987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5743575"/>
            <a:ext cx="9140825" cy="93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0" y="5534025"/>
            <a:ext cx="9140825" cy="2047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0" y="5838825"/>
            <a:ext cx="9140825" cy="5715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0" y="5907088"/>
            <a:ext cx="9140825" cy="571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0" y="6123363"/>
            <a:ext cx="9140825" cy="3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63" r:id="rId3"/>
    <p:sldLayoutId id="2147483659" r:id="rId4"/>
    <p:sldLayoutId id="2147483660" r:id="rId5"/>
    <p:sldLayoutId id="2147483661" r:id="rId6"/>
    <p:sldLayoutId id="2147483662" r:id="rId7"/>
    <p:sldLayoutId id="2147483650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Verdana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1400"/>
        </a:spcAft>
        <a:buFont typeface="Arial" pitchFamily="34" charset="0"/>
        <a:buChar char="•"/>
        <a:defRPr sz="2000" kern="120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spcAft>
          <a:spcPts val="1400"/>
        </a:spcAft>
        <a:buFont typeface="Arial" pitchFamily="34" charset="0"/>
        <a:buChar char="–"/>
        <a:defRPr sz="1800" kern="1200">
          <a:solidFill>
            <a:schemeClr val="tx1"/>
          </a:solidFill>
          <a:latin typeface="Verdana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spcAft>
          <a:spcPts val="1400"/>
        </a:spcAft>
        <a:buFont typeface="Arial" pitchFamily="34" charset="0"/>
        <a:buChar char="•"/>
        <a:defRPr sz="1600" kern="1200">
          <a:solidFill>
            <a:schemeClr val="tx1"/>
          </a:solidFill>
          <a:latin typeface="Verdana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spcAft>
          <a:spcPts val="1400"/>
        </a:spcAft>
        <a:buFont typeface="Arial" pitchFamily="34" charset="0"/>
        <a:buChar char="–"/>
        <a:defRPr sz="1600" kern="1200">
          <a:solidFill>
            <a:schemeClr val="tx1"/>
          </a:solidFill>
          <a:latin typeface="Verdana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spcAft>
          <a:spcPts val="1400"/>
        </a:spcAft>
        <a:buFont typeface="Arial" pitchFamily="34" charset="0"/>
        <a:buChar char="»"/>
        <a:defRPr sz="1600" kern="1200">
          <a:solidFill>
            <a:schemeClr val="tx1"/>
          </a:solidFill>
          <a:latin typeface="Verdan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v-SE" dirty="0" smtClean="0"/>
              <a:t>LTE700 and LTE800 MHz </a:t>
            </a:r>
            <a:r>
              <a:rPr lang="sv-SE" dirty="0" err="1" smtClean="0"/>
              <a:t>requirement</a:t>
            </a:r>
            <a:r>
              <a:rPr lang="sv-SE" dirty="0" smtClean="0"/>
              <a:t> </a:t>
            </a:r>
            <a:r>
              <a:rPr lang="sv-SE" dirty="0" err="1" smtClean="0"/>
              <a:t>proposal</a:t>
            </a:r>
            <a:endParaRPr lang="sv-S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356992"/>
            <a:ext cx="7131600" cy="1044000"/>
          </a:xfrm>
        </p:spPr>
        <p:txBody>
          <a:bodyPr/>
          <a:lstStyle/>
          <a:p>
            <a:r>
              <a:rPr lang="sv-SE" dirty="0" smtClean="0"/>
              <a:t>2015-05-13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19298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1196752"/>
            <a:ext cx="7668000" cy="2377566"/>
          </a:xfrm>
        </p:spPr>
        <p:txBody>
          <a:bodyPr>
            <a:normAutofit fontScale="92500" lnSpcReduction="10000"/>
          </a:bodyPr>
          <a:lstStyle/>
          <a:p>
            <a:r>
              <a:rPr lang="sv-SE" dirty="0" smtClean="0"/>
              <a:t>New </a:t>
            </a:r>
            <a:r>
              <a:rPr lang="sv-SE" dirty="0" err="1" smtClean="0"/>
              <a:t>requirement</a:t>
            </a:r>
            <a:r>
              <a:rPr lang="sv-SE" dirty="0" smtClean="0"/>
              <a:t> </a:t>
            </a:r>
            <a:r>
              <a:rPr lang="sv-SE" dirty="0" err="1" smtClean="0"/>
              <a:t>needs</a:t>
            </a:r>
            <a:r>
              <a:rPr lang="sv-SE" dirty="0" smtClean="0"/>
              <a:t> a new test </a:t>
            </a:r>
            <a:r>
              <a:rPr lang="sv-SE" dirty="0" err="1" smtClean="0"/>
              <a:t>procedure</a:t>
            </a:r>
            <a:r>
              <a:rPr lang="sv-SE" dirty="0" smtClean="0"/>
              <a:t> in NorDig Test Plan. </a:t>
            </a:r>
            <a:r>
              <a:rPr lang="sv-SE" dirty="0" err="1" smtClean="0"/>
              <a:t>That</a:t>
            </a:r>
            <a:r>
              <a:rPr lang="sv-SE" dirty="0" smtClean="0"/>
              <a:t> is not </a:t>
            </a:r>
            <a:r>
              <a:rPr lang="sv-SE" dirty="0" err="1" smtClean="0"/>
              <a:t>yet</a:t>
            </a:r>
            <a:r>
              <a:rPr lang="sv-SE" dirty="0" smtClean="0"/>
              <a:t> </a:t>
            </a:r>
            <a:r>
              <a:rPr lang="sv-SE" dirty="0" err="1" smtClean="0"/>
              <a:t>defined</a:t>
            </a:r>
            <a:endParaRPr lang="sv-SE" dirty="0" smtClean="0"/>
          </a:p>
          <a:p>
            <a:r>
              <a:rPr lang="sv-SE" dirty="0" err="1" smtClean="0"/>
              <a:t>Preliminary</a:t>
            </a:r>
            <a:r>
              <a:rPr lang="sv-SE" dirty="0" smtClean="0"/>
              <a:t> tests </a:t>
            </a:r>
            <a:r>
              <a:rPr lang="sv-SE" dirty="0" err="1" smtClean="0"/>
              <a:t>according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harmonised standard </a:t>
            </a:r>
            <a:r>
              <a:rPr lang="sv-SE" dirty="0" err="1" smtClean="0"/>
              <a:t>against</a:t>
            </a:r>
            <a:r>
              <a:rPr lang="sv-SE" dirty="0" smtClean="0"/>
              <a:t> </a:t>
            </a:r>
            <a:r>
              <a:rPr lang="sv-SE" dirty="0" err="1" smtClean="0"/>
              <a:t>proposed</a:t>
            </a:r>
            <a:r>
              <a:rPr lang="sv-SE" dirty="0" smtClean="0"/>
              <a:t> NorDig </a:t>
            </a:r>
            <a:r>
              <a:rPr lang="sv-SE" dirty="0" err="1" smtClean="0"/>
              <a:t>requirement</a:t>
            </a:r>
            <a:r>
              <a:rPr lang="sv-SE" dirty="0" smtClean="0"/>
              <a:t> (I=-25dBm) show it is not </a:t>
            </a:r>
            <a:r>
              <a:rPr lang="sv-SE" dirty="0" err="1" smtClean="0"/>
              <a:t>difficult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fullfill</a:t>
            </a:r>
            <a:r>
              <a:rPr lang="sv-SE" dirty="0" smtClean="0"/>
              <a:t> the NorDig </a:t>
            </a:r>
            <a:r>
              <a:rPr lang="sv-SE" dirty="0" err="1" smtClean="0"/>
              <a:t>requirement</a:t>
            </a:r>
            <a:endParaRPr lang="sv-SE" dirty="0" smtClean="0"/>
          </a:p>
          <a:p>
            <a:r>
              <a:rPr lang="sv-SE" dirty="0" err="1"/>
              <a:t>Figures</a:t>
            </a:r>
            <a:r>
              <a:rPr lang="sv-SE" dirty="0"/>
              <a:t> </a:t>
            </a:r>
            <a:r>
              <a:rPr lang="sv-SE" dirty="0" err="1"/>
              <a:t>below</a:t>
            </a:r>
            <a:r>
              <a:rPr lang="sv-SE" dirty="0"/>
              <a:t> show the </a:t>
            </a:r>
            <a:r>
              <a:rPr lang="sv-SE" dirty="0" smtClean="0"/>
              <a:t>NorDig </a:t>
            </a:r>
            <a:r>
              <a:rPr lang="sv-SE" dirty="0" err="1"/>
              <a:t>requirement</a:t>
            </a:r>
            <a:r>
              <a:rPr lang="sv-SE" dirty="0"/>
              <a:t> in red </a:t>
            </a:r>
            <a:r>
              <a:rPr lang="sv-SE" dirty="0" err="1"/>
              <a:t>dotted</a:t>
            </a:r>
            <a:r>
              <a:rPr lang="sv-SE" dirty="0"/>
              <a:t> line</a:t>
            </a:r>
            <a:r>
              <a:rPr lang="sv-SE" dirty="0" smtClean="0"/>
              <a:t>.</a:t>
            </a:r>
            <a:endParaRPr lang="sv-S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Tests and test plan for LTE700</a:t>
            </a:r>
            <a:endParaRPr lang="sv-S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71614"/>
            <a:ext cx="4335478" cy="2795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74318"/>
            <a:ext cx="4264386" cy="2795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1675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To </a:t>
            </a:r>
            <a:r>
              <a:rPr lang="sv-SE" dirty="0" err="1" smtClean="0"/>
              <a:t>update</a:t>
            </a:r>
            <a:r>
              <a:rPr lang="sv-SE" dirty="0" smtClean="0"/>
              <a:t> </a:t>
            </a:r>
            <a:r>
              <a:rPr lang="sv-SE" dirty="0" err="1" smtClean="0"/>
              <a:t>current</a:t>
            </a:r>
            <a:r>
              <a:rPr lang="sv-SE" dirty="0" smtClean="0"/>
              <a:t> </a:t>
            </a:r>
            <a:r>
              <a:rPr lang="sv-SE" dirty="0" err="1" smtClean="0"/>
              <a:t>requirement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more</a:t>
            </a:r>
            <a:r>
              <a:rPr lang="sv-SE" dirty="0" smtClean="0"/>
              <a:t> stringent </a:t>
            </a:r>
            <a:r>
              <a:rPr lang="sv-SE" dirty="0" err="1" smtClean="0"/>
              <a:t>because</a:t>
            </a:r>
            <a:r>
              <a:rPr lang="sv-SE" dirty="0" smtClean="0"/>
              <a:t> receivers </a:t>
            </a:r>
            <a:r>
              <a:rPr lang="sv-SE" dirty="0" err="1" smtClean="0"/>
              <a:t>seem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have</a:t>
            </a:r>
            <a:r>
              <a:rPr lang="sv-SE" dirty="0" smtClean="0"/>
              <a:t> a </a:t>
            </a:r>
            <a:r>
              <a:rPr lang="sv-SE" dirty="0" err="1" smtClean="0"/>
              <a:t>good</a:t>
            </a:r>
            <a:r>
              <a:rPr lang="sv-SE" dirty="0" smtClean="0"/>
              <a:t> </a:t>
            </a:r>
            <a:r>
              <a:rPr lang="sv-SE" dirty="0" err="1" smtClean="0"/>
              <a:t>margin</a:t>
            </a:r>
            <a:r>
              <a:rPr lang="sv-SE" dirty="0" smtClean="0"/>
              <a:t> </a:t>
            </a:r>
            <a:r>
              <a:rPr lang="sv-SE" dirty="0" err="1" smtClean="0"/>
              <a:t>against</a:t>
            </a:r>
            <a:r>
              <a:rPr lang="sv-SE" dirty="0" smtClean="0"/>
              <a:t> </a:t>
            </a:r>
            <a:r>
              <a:rPr lang="sv-SE" dirty="0" err="1" smtClean="0"/>
              <a:t>current</a:t>
            </a:r>
            <a:r>
              <a:rPr lang="sv-SE" dirty="0" smtClean="0"/>
              <a:t> </a:t>
            </a:r>
            <a:r>
              <a:rPr lang="sv-SE" dirty="0" err="1" smtClean="0"/>
              <a:t>requirement</a:t>
            </a:r>
            <a:r>
              <a:rPr lang="sv-SE" dirty="0" smtClean="0"/>
              <a:t>. </a:t>
            </a:r>
            <a:endParaRPr lang="sv-SE" dirty="0"/>
          </a:p>
          <a:p>
            <a:endParaRPr lang="sv-S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LTE800 MHz </a:t>
            </a:r>
            <a:r>
              <a:rPr lang="sv-SE" dirty="0" err="1" smtClean="0"/>
              <a:t>proposal</a:t>
            </a:r>
            <a:endParaRPr lang="sv-SE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570783"/>
              </p:ext>
            </p:extLst>
          </p:nvPr>
        </p:nvGraphicFramePr>
        <p:xfrm>
          <a:off x="539552" y="2636912"/>
          <a:ext cx="7920880" cy="26689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2004"/>
                <a:gridCol w="745734"/>
                <a:gridCol w="841490"/>
                <a:gridCol w="797964"/>
                <a:gridCol w="840038"/>
                <a:gridCol w="719618"/>
                <a:gridCol w="826981"/>
                <a:gridCol w="719618"/>
                <a:gridCol w="820452"/>
                <a:gridCol w="826981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Band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DVB-T/ DVB-T2 channel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Signal</a:t>
                      </a:r>
                      <a:endParaRPr lang="sv-SE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Bandwidth and Channel</a:t>
                      </a:r>
                      <a:endParaRPr lang="sv-SE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frequency</a:t>
                      </a:r>
                      <a:endParaRPr lang="sv-SE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raster</a:t>
                      </a:r>
                      <a:endParaRPr lang="sv-SE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(MHz)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effectLst/>
                        </a:rPr>
                        <a:t>Channel</a:t>
                      </a:r>
                      <a:endParaRPr lang="sv-SE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effectLst/>
                        </a:rPr>
                        <a:t>frequency</a:t>
                      </a:r>
                      <a:endParaRPr lang="sv-SE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effectLst/>
                        </a:rPr>
                        <a:t>raster</a:t>
                      </a:r>
                      <a:endParaRPr lang="sv-SE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effectLst/>
                        </a:rPr>
                        <a:t>(MHz)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Minimum I/C (dB)</a:t>
                      </a:r>
                      <a:endParaRPr lang="sv-SE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for NorDig IRDs that are launched </a:t>
                      </a:r>
                      <a:r>
                        <a:rPr lang="en-GB" sz="1100" u="sng">
                          <a:effectLst/>
                        </a:rPr>
                        <a:t>before 1 July 2017</a:t>
                      </a:r>
                      <a:r>
                        <a:rPr lang="en-GB" sz="1100">
                          <a:effectLst/>
                        </a:rPr>
                        <a:t>.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Minimum I/C (dB)</a:t>
                      </a:r>
                      <a:endParaRPr lang="sv-SE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for NorDig IRDs that are launched </a:t>
                      </a:r>
                      <a:r>
                        <a:rPr lang="en-GB" sz="1100" u="sng">
                          <a:effectLst/>
                        </a:rPr>
                        <a:t>after 1 July 2017</a:t>
                      </a:r>
                      <a:r>
                        <a:rPr lang="en-GB" sz="1100">
                          <a:effectLst/>
                        </a:rPr>
                        <a:t>.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</a:tr>
              <a:tr h="824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u="none" strike="noStrike">
                          <a:effectLst/>
                        </a:rPr>
                        <a:t> 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 MHz Downlink, (FDD1&amp;2)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 MHz</a:t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Downlink (FDD3&amp;4, FDD5&amp;6)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 MHz Uplink (FDD1&amp;2, FDD3&amp;4, FDD5&amp;6)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 MHz Downlink (FDD1&amp;2)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 MHz</a:t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Downlink (FDD3&amp;4, FDD5&amp;6)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 MHz Uplink (FDD1&amp;2, FDD3&amp;4, FDD5&amp;6)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VHF III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K5-K12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effectLst/>
                        </a:rPr>
                        <a:t>7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effectLst/>
                        </a:rPr>
                        <a:t>40</a:t>
                      </a:r>
                      <a:r>
                        <a:rPr lang="en-US" sz="1100">
                          <a:effectLst/>
                        </a:rPr>
                        <a:t> 46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effectLst/>
                        </a:rPr>
                        <a:t>40</a:t>
                      </a:r>
                      <a:r>
                        <a:rPr lang="en-US" sz="1100">
                          <a:effectLst/>
                        </a:rPr>
                        <a:t> 46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effectLst/>
                        </a:rPr>
                        <a:t>40</a:t>
                      </a:r>
                      <a:r>
                        <a:rPr lang="en-US" sz="1100">
                          <a:effectLst/>
                        </a:rPr>
                        <a:t> 46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UHF IV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K21-K37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effectLst/>
                        </a:rPr>
                        <a:t>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effectLst/>
                        </a:rPr>
                        <a:t>40</a:t>
                      </a:r>
                      <a:r>
                        <a:rPr lang="en-US" sz="1100">
                          <a:effectLst/>
                        </a:rPr>
                        <a:t> 46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effectLst/>
                        </a:rPr>
                        <a:t>40</a:t>
                      </a:r>
                      <a:r>
                        <a:rPr lang="en-US" sz="1100">
                          <a:effectLst/>
                        </a:rPr>
                        <a:t> 46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effectLst/>
                        </a:rPr>
                        <a:t>40</a:t>
                      </a:r>
                      <a:r>
                        <a:rPr lang="en-US" sz="1100">
                          <a:effectLst/>
                        </a:rPr>
                        <a:t> 46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UHF V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K38-K59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effectLst/>
                        </a:rPr>
                        <a:t>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effectLst/>
                        </a:rPr>
                        <a:t>40</a:t>
                      </a:r>
                      <a:r>
                        <a:rPr lang="en-US" sz="1100">
                          <a:effectLst/>
                        </a:rPr>
                        <a:t> 46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effectLst/>
                        </a:rPr>
                        <a:t>40</a:t>
                      </a:r>
                      <a:r>
                        <a:rPr lang="en-US" sz="1100">
                          <a:effectLst/>
                        </a:rPr>
                        <a:t> 46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effectLst/>
                        </a:rPr>
                        <a:t>40</a:t>
                      </a:r>
                      <a:r>
                        <a:rPr lang="en-US" sz="1100">
                          <a:effectLst/>
                        </a:rPr>
                        <a:t> 46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UHF V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K60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effectLst/>
                        </a:rPr>
                        <a:t>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effectLst/>
                        </a:rPr>
                        <a:t>30</a:t>
                      </a:r>
                      <a:r>
                        <a:rPr lang="en-US" sz="1100">
                          <a:effectLst/>
                        </a:rPr>
                        <a:t> 36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effectLst/>
                        </a:rPr>
                        <a:t>40</a:t>
                      </a:r>
                      <a:r>
                        <a:rPr lang="en-US" sz="1100">
                          <a:effectLst/>
                        </a:rPr>
                        <a:t> 46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strike="sngStrike">
                          <a:effectLst/>
                        </a:rPr>
                        <a:t>40</a:t>
                      </a:r>
                      <a:r>
                        <a:rPr lang="en-US" sz="1100">
                          <a:effectLst/>
                        </a:rPr>
                        <a:t> 46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45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50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9863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Current</a:t>
            </a:r>
            <a:r>
              <a:rPr lang="sv-SE" dirty="0" smtClean="0"/>
              <a:t> test </a:t>
            </a:r>
            <a:r>
              <a:rPr lang="sv-SE" dirty="0" err="1" smtClean="0"/>
              <a:t>results</a:t>
            </a:r>
            <a:r>
              <a:rPr lang="sv-SE" dirty="0" smtClean="0"/>
              <a:t> show </a:t>
            </a:r>
            <a:r>
              <a:rPr lang="sv-SE" dirty="0" err="1" smtClean="0"/>
              <a:t>that</a:t>
            </a:r>
            <a:r>
              <a:rPr lang="sv-SE" dirty="0" smtClean="0"/>
              <a:t> the new </a:t>
            </a:r>
            <a:r>
              <a:rPr lang="sv-SE" dirty="0" err="1" smtClean="0"/>
              <a:t>proposal</a:t>
            </a:r>
            <a:r>
              <a:rPr lang="sv-SE" dirty="0" smtClean="0"/>
              <a:t> is not </a:t>
            </a:r>
            <a:r>
              <a:rPr lang="sv-SE" dirty="0" err="1" smtClean="0"/>
              <a:t>difficult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fullfill</a:t>
            </a:r>
            <a:r>
              <a:rPr lang="sv-SE" dirty="0" smtClean="0"/>
              <a:t> (I=-15dBm)</a:t>
            </a:r>
          </a:p>
          <a:p>
            <a:r>
              <a:rPr lang="sv-SE" dirty="0" err="1" smtClean="0"/>
              <a:t>Figures</a:t>
            </a:r>
            <a:r>
              <a:rPr lang="sv-SE" dirty="0" smtClean="0"/>
              <a:t> </a:t>
            </a:r>
            <a:r>
              <a:rPr lang="sv-SE" dirty="0" err="1" smtClean="0"/>
              <a:t>below</a:t>
            </a:r>
            <a:r>
              <a:rPr lang="sv-SE" dirty="0" smtClean="0"/>
              <a:t> show the new </a:t>
            </a:r>
            <a:r>
              <a:rPr lang="sv-SE" dirty="0" err="1" smtClean="0"/>
              <a:t>requirement</a:t>
            </a:r>
            <a:r>
              <a:rPr lang="sv-SE" dirty="0" smtClean="0"/>
              <a:t> in red </a:t>
            </a:r>
            <a:r>
              <a:rPr lang="sv-SE" dirty="0" err="1" smtClean="0"/>
              <a:t>dotted</a:t>
            </a:r>
            <a:r>
              <a:rPr lang="sv-SE" dirty="0" smtClean="0"/>
              <a:t> line.</a:t>
            </a:r>
            <a:endParaRPr lang="sv-S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LTE800 MHz tests</a:t>
            </a:r>
            <a:endParaRPr lang="sv-S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3799108"/>
            <a:ext cx="4220249" cy="2763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89040"/>
            <a:ext cx="4146847" cy="277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4774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</a:t>
            </a:r>
            <a:r>
              <a:rPr lang="sv-SE" dirty="0" smtClean="0"/>
              <a:t> </a:t>
            </a:r>
            <a:r>
              <a:rPr lang="sv-SE" dirty="0" err="1" smtClean="0"/>
              <a:t>countries</a:t>
            </a:r>
            <a:r>
              <a:rPr lang="sv-SE" dirty="0" smtClean="0"/>
              <a:t> </a:t>
            </a:r>
            <a:r>
              <a:rPr lang="sv-SE" dirty="0" err="1" smtClean="0"/>
              <a:t>will</a:t>
            </a:r>
            <a:r>
              <a:rPr lang="sv-SE" dirty="0" smtClean="0"/>
              <a:t> re-</a:t>
            </a:r>
            <a:r>
              <a:rPr lang="sv-SE" dirty="0" err="1" smtClean="0"/>
              <a:t>allocate</a:t>
            </a:r>
            <a:r>
              <a:rPr lang="sv-SE" dirty="0" smtClean="0"/>
              <a:t> 700MHz TV broadcast </a:t>
            </a:r>
            <a:r>
              <a:rPr lang="sv-SE" dirty="0" err="1" smtClean="0"/>
              <a:t>frequencies</a:t>
            </a:r>
            <a:r>
              <a:rPr lang="sv-SE" dirty="0" smtClean="0"/>
              <a:t> for mobile </a:t>
            </a:r>
            <a:r>
              <a:rPr lang="sv-SE" dirty="0" err="1" smtClean="0"/>
              <a:t>telephone</a:t>
            </a:r>
            <a:r>
              <a:rPr lang="sv-SE" dirty="0" smtClean="0"/>
              <a:t> </a:t>
            </a:r>
            <a:r>
              <a:rPr lang="sv-SE" dirty="0" err="1" smtClean="0"/>
              <a:t>network</a:t>
            </a:r>
            <a:r>
              <a:rPr lang="sv-SE" dirty="0" smtClean="0"/>
              <a:t> </a:t>
            </a:r>
            <a:r>
              <a:rPr lang="sv-SE" dirty="0" err="1" smtClean="0"/>
              <a:t>use</a:t>
            </a:r>
            <a:endParaRPr lang="sv-SE" dirty="0" smtClean="0"/>
          </a:p>
          <a:p>
            <a:r>
              <a:rPr lang="sv-SE" dirty="0" smtClean="0"/>
              <a:t>Decision is taken by national administration. </a:t>
            </a:r>
            <a:r>
              <a:rPr lang="sv-SE" dirty="0" err="1" smtClean="0"/>
              <a:t>E.g</a:t>
            </a:r>
            <a:r>
              <a:rPr lang="sv-SE" dirty="0" smtClean="0"/>
              <a:t>. In Finland and Sweden re-</a:t>
            </a:r>
            <a:r>
              <a:rPr lang="sv-SE" dirty="0" err="1" smtClean="0"/>
              <a:t>allocation</a:t>
            </a:r>
            <a:r>
              <a:rPr lang="sv-SE" dirty="0" smtClean="0"/>
              <a:t> </a:t>
            </a:r>
            <a:r>
              <a:rPr lang="sv-SE" dirty="0" err="1" smtClean="0"/>
              <a:t>will</a:t>
            </a:r>
            <a:r>
              <a:rPr lang="sv-SE" dirty="0" smtClean="0"/>
              <a:t> be on </a:t>
            </a:r>
            <a:r>
              <a:rPr lang="sv-SE" dirty="0" err="1" smtClean="0"/>
              <a:t>effect</a:t>
            </a:r>
            <a:r>
              <a:rPr lang="sv-SE" dirty="0" smtClean="0"/>
              <a:t> </a:t>
            </a:r>
            <a:r>
              <a:rPr lang="sv-SE" dirty="0" err="1" smtClean="0"/>
              <a:t>during</a:t>
            </a:r>
            <a:r>
              <a:rPr lang="sv-SE" dirty="0" smtClean="0"/>
              <a:t> 2017</a:t>
            </a:r>
          </a:p>
          <a:p>
            <a:r>
              <a:rPr lang="en-GB" dirty="0"/>
              <a:t>It is expected that mobile telephone network operators will use the LTE technology for 4G mobile telephone systems on this frequency range </a:t>
            </a:r>
            <a:r>
              <a:rPr lang="en-GB" dirty="0" smtClean="0"/>
              <a:t>like it happened on 800 MHz frequencies</a:t>
            </a:r>
          </a:p>
          <a:p>
            <a:r>
              <a:rPr lang="en-GB" dirty="0" smtClean="0"/>
              <a:t>The downlink of the base station (BS) and user equipment (UE) uplink frequency occupation is different compared to LTE800MHz.</a:t>
            </a:r>
            <a:endParaRPr lang="sv-S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Background</a:t>
            </a:r>
            <a:r>
              <a:rPr lang="sv-SE" dirty="0" smtClean="0"/>
              <a:t> (LTE700 MHz)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8376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 smtClean="0"/>
              <a:t>LTE800 MHz </a:t>
            </a:r>
            <a:r>
              <a:rPr lang="sv-SE" dirty="0" err="1" smtClean="0"/>
              <a:t>freq</a:t>
            </a:r>
            <a:r>
              <a:rPr lang="sv-SE" dirty="0"/>
              <a:t> </a:t>
            </a:r>
            <a:r>
              <a:rPr lang="sv-SE" dirty="0" err="1"/>
              <a:t>occupation</a:t>
            </a:r>
            <a:r>
              <a:rPr lang="sv-SE" dirty="0"/>
              <a:t> </a:t>
            </a:r>
            <a:r>
              <a:rPr lang="sv-SE" dirty="0" err="1"/>
              <a:t>recapture</a:t>
            </a:r>
            <a:r>
              <a:rPr lang="sv-SE" dirty="0"/>
              <a:t>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00034" y="1929477"/>
            <a:ext cx="7786742" cy="2746551"/>
            <a:chOff x="714348" y="1258513"/>
            <a:chExt cx="7786742" cy="2746551"/>
          </a:xfrm>
        </p:grpSpPr>
        <p:cxnSp>
          <p:nvCxnSpPr>
            <p:cNvPr id="5" name="Rak pil 4"/>
            <p:cNvCxnSpPr/>
            <p:nvPr/>
          </p:nvCxnSpPr>
          <p:spPr>
            <a:xfrm>
              <a:off x="1214414" y="3330215"/>
              <a:ext cx="6643734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ktangel 6"/>
            <p:cNvSpPr/>
            <p:nvPr/>
          </p:nvSpPr>
          <p:spPr>
            <a:xfrm>
              <a:off x="1857356" y="2472959"/>
              <a:ext cx="357190" cy="8572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400" dirty="0" smtClean="0"/>
                <a:t>CH60</a:t>
              </a:r>
              <a:endParaRPr lang="sv-SE" sz="1400" dirty="0"/>
            </a:p>
          </p:txBody>
        </p:sp>
        <p:sp>
          <p:nvSpPr>
            <p:cNvPr id="7" name="Rektangel 7"/>
            <p:cNvSpPr/>
            <p:nvPr/>
          </p:nvSpPr>
          <p:spPr>
            <a:xfrm>
              <a:off x="2357422" y="1830017"/>
              <a:ext cx="285752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FDD1</a:t>
              </a:r>
              <a:endParaRPr lang="sv-SE" dirty="0"/>
            </a:p>
          </p:txBody>
        </p:sp>
        <p:sp>
          <p:nvSpPr>
            <p:cNvPr id="8" name="Rektangel 9"/>
            <p:cNvSpPr/>
            <p:nvPr/>
          </p:nvSpPr>
          <p:spPr>
            <a:xfrm>
              <a:off x="2714612" y="1830017"/>
              <a:ext cx="285752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FDD2</a:t>
              </a:r>
              <a:endParaRPr lang="sv-SE" dirty="0"/>
            </a:p>
          </p:txBody>
        </p:sp>
        <p:sp>
          <p:nvSpPr>
            <p:cNvPr id="9" name="Rektangel 10"/>
            <p:cNvSpPr/>
            <p:nvPr/>
          </p:nvSpPr>
          <p:spPr>
            <a:xfrm>
              <a:off x="3071802" y="1830017"/>
              <a:ext cx="285752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FDD3</a:t>
              </a:r>
              <a:endParaRPr lang="sv-SE" dirty="0"/>
            </a:p>
          </p:txBody>
        </p:sp>
        <p:sp>
          <p:nvSpPr>
            <p:cNvPr id="10" name="Rektangel 17"/>
            <p:cNvSpPr/>
            <p:nvPr/>
          </p:nvSpPr>
          <p:spPr>
            <a:xfrm>
              <a:off x="1500166" y="2472959"/>
              <a:ext cx="357190" cy="8572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400" dirty="0" smtClean="0"/>
                <a:t>CH59</a:t>
              </a:r>
              <a:endParaRPr lang="sv-SE" sz="1400" dirty="0"/>
            </a:p>
          </p:txBody>
        </p:sp>
        <p:sp>
          <p:nvSpPr>
            <p:cNvPr id="11" name="textruta 18"/>
            <p:cNvSpPr txBox="1"/>
            <p:nvPr/>
          </p:nvSpPr>
          <p:spPr>
            <a:xfrm>
              <a:off x="714348" y="2472959"/>
              <a:ext cx="8572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3600" b="1" dirty="0" smtClean="0"/>
                <a:t>. .</a:t>
              </a:r>
              <a:endParaRPr lang="sv-SE" sz="3600" b="1" dirty="0"/>
            </a:p>
          </p:txBody>
        </p:sp>
        <p:cxnSp>
          <p:nvCxnSpPr>
            <p:cNvPr id="12" name="Rak 21"/>
            <p:cNvCxnSpPr/>
            <p:nvPr/>
          </p:nvCxnSpPr>
          <p:spPr>
            <a:xfrm rot="5400000">
              <a:off x="1158074" y="2691240"/>
              <a:ext cx="214314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ak 22"/>
            <p:cNvCxnSpPr/>
            <p:nvPr/>
          </p:nvCxnSpPr>
          <p:spPr>
            <a:xfrm rot="5400000">
              <a:off x="1252514" y="2682511"/>
              <a:ext cx="214314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Rak 25"/>
            <p:cNvCxnSpPr/>
            <p:nvPr/>
          </p:nvCxnSpPr>
          <p:spPr>
            <a:xfrm rot="16200000" flipH="1">
              <a:off x="3286116" y="1730002"/>
              <a:ext cx="219083" cy="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Rak 26"/>
            <p:cNvCxnSpPr/>
            <p:nvPr/>
          </p:nvCxnSpPr>
          <p:spPr>
            <a:xfrm rot="5400000">
              <a:off x="2941629" y="1727631"/>
              <a:ext cx="194476" cy="7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Rak pil 28"/>
            <p:cNvCxnSpPr/>
            <p:nvPr/>
          </p:nvCxnSpPr>
          <p:spPr>
            <a:xfrm rot="10800000" flipV="1">
              <a:off x="2328867" y="3544524"/>
              <a:ext cx="2133596" cy="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ruta 29"/>
            <p:cNvSpPr txBox="1"/>
            <p:nvPr/>
          </p:nvSpPr>
          <p:spPr>
            <a:xfrm>
              <a:off x="2643174" y="3544529"/>
              <a:ext cx="164307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900" dirty="0" smtClean="0"/>
                <a:t>6 x 5 MHz = 3 x 10 MHz</a:t>
              </a:r>
              <a:endParaRPr lang="sv-SE" sz="900" dirty="0"/>
            </a:p>
          </p:txBody>
        </p:sp>
        <p:sp>
          <p:nvSpPr>
            <p:cNvPr id="18" name="Rektangel 30"/>
            <p:cNvSpPr/>
            <p:nvPr/>
          </p:nvSpPr>
          <p:spPr>
            <a:xfrm>
              <a:off x="3428992" y="1830017"/>
              <a:ext cx="285752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FDD4</a:t>
              </a:r>
              <a:endParaRPr lang="sv-SE" dirty="0"/>
            </a:p>
          </p:txBody>
        </p:sp>
        <p:sp>
          <p:nvSpPr>
            <p:cNvPr id="19" name="Rektangel 31"/>
            <p:cNvSpPr/>
            <p:nvPr/>
          </p:nvSpPr>
          <p:spPr>
            <a:xfrm>
              <a:off x="3786182" y="1830017"/>
              <a:ext cx="285752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FDD5</a:t>
              </a:r>
              <a:endParaRPr lang="sv-SE" dirty="0"/>
            </a:p>
          </p:txBody>
        </p:sp>
        <p:sp>
          <p:nvSpPr>
            <p:cNvPr id="20" name="Rektangel 32"/>
            <p:cNvSpPr/>
            <p:nvPr/>
          </p:nvSpPr>
          <p:spPr>
            <a:xfrm>
              <a:off x="4143372" y="1830017"/>
              <a:ext cx="285752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FDD6</a:t>
              </a:r>
              <a:endParaRPr lang="sv-SE" dirty="0"/>
            </a:p>
          </p:txBody>
        </p:sp>
        <p:cxnSp>
          <p:nvCxnSpPr>
            <p:cNvPr id="21" name="Rak pil 36"/>
            <p:cNvCxnSpPr/>
            <p:nvPr/>
          </p:nvCxnSpPr>
          <p:spPr>
            <a:xfrm>
              <a:off x="2714612" y="1687141"/>
              <a:ext cx="319101" cy="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Rak pil 37"/>
            <p:cNvCxnSpPr/>
            <p:nvPr/>
          </p:nvCxnSpPr>
          <p:spPr>
            <a:xfrm>
              <a:off x="3390901" y="1687149"/>
              <a:ext cx="309556" cy="634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ruta 38"/>
            <p:cNvSpPr txBox="1"/>
            <p:nvPr/>
          </p:nvSpPr>
          <p:spPr>
            <a:xfrm>
              <a:off x="2928926" y="1339476"/>
              <a:ext cx="9286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 smtClean="0"/>
                <a:t>5 MHz</a:t>
              </a:r>
              <a:endParaRPr lang="sv-SE" sz="1200" dirty="0"/>
            </a:p>
          </p:txBody>
        </p:sp>
        <p:cxnSp>
          <p:nvCxnSpPr>
            <p:cNvPr id="24" name="Rak 41"/>
            <p:cNvCxnSpPr/>
            <p:nvPr/>
          </p:nvCxnSpPr>
          <p:spPr>
            <a:xfrm rot="5400000">
              <a:off x="3390891" y="2687273"/>
              <a:ext cx="214314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ktangel 43"/>
            <p:cNvSpPr/>
            <p:nvPr/>
          </p:nvSpPr>
          <p:spPr>
            <a:xfrm>
              <a:off x="5357818" y="1830017"/>
              <a:ext cx="285752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FDD1</a:t>
              </a:r>
              <a:endParaRPr lang="sv-SE" dirty="0"/>
            </a:p>
          </p:txBody>
        </p:sp>
        <p:sp>
          <p:nvSpPr>
            <p:cNvPr id="26" name="Rektangel 44"/>
            <p:cNvSpPr/>
            <p:nvPr/>
          </p:nvSpPr>
          <p:spPr>
            <a:xfrm>
              <a:off x="5715008" y="1830017"/>
              <a:ext cx="285752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FDD2</a:t>
              </a:r>
              <a:endParaRPr lang="sv-SE" dirty="0"/>
            </a:p>
          </p:txBody>
        </p:sp>
        <p:sp>
          <p:nvSpPr>
            <p:cNvPr id="27" name="Rektangel 45"/>
            <p:cNvSpPr/>
            <p:nvPr/>
          </p:nvSpPr>
          <p:spPr>
            <a:xfrm>
              <a:off x="6072198" y="1830017"/>
              <a:ext cx="285752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FDD3</a:t>
              </a:r>
              <a:endParaRPr lang="sv-SE" dirty="0"/>
            </a:p>
          </p:txBody>
        </p:sp>
        <p:sp>
          <p:nvSpPr>
            <p:cNvPr id="28" name="Rektangel 46"/>
            <p:cNvSpPr/>
            <p:nvPr/>
          </p:nvSpPr>
          <p:spPr>
            <a:xfrm>
              <a:off x="6429388" y="1830017"/>
              <a:ext cx="285752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FDD4</a:t>
              </a:r>
              <a:endParaRPr lang="sv-SE" dirty="0"/>
            </a:p>
          </p:txBody>
        </p:sp>
        <p:sp>
          <p:nvSpPr>
            <p:cNvPr id="29" name="Rektangel 47"/>
            <p:cNvSpPr/>
            <p:nvPr/>
          </p:nvSpPr>
          <p:spPr>
            <a:xfrm>
              <a:off x="6786578" y="1830017"/>
              <a:ext cx="285752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FDD5</a:t>
              </a:r>
              <a:endParaRPr lang="sv-SE" dirty="0"/>
            </a:p>
          </p:txBody>
        </p:sp>
        <p:sp>
          <p:nvSpPr>
            <p:cNvPr id="30" name="Rektangel 48"/>
            <p:cNvSpPr/>
            <p:nvPr/>
          </p:nvSpPr>
          <p:spPr>
            <a:xfrm>
              <a:off x="7143768" y="1830017"/>
              <a:ext cx="285752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FDD6</a:t>
              </a:r>
              <a:endParaRPr lang="sv-SE" dirty="0"/>
            </a:p>
          </p:txBody>
        </p:sp>
        <p:cxnSp>
          <p:nvCxnSpPr>
            <p:cNvPr id="31" name="Rak 49"/>
            <p:cNvCxnSpPr/>
            <p:nvPr/>
          </p:nvCxnSpPr>
          <p:spPr>
            <a:xfrm rot="5400000">
              <a:off x="4248147" y="2701560"/>
              <a:ext cx="214314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ruta 50"/>
            <p:cNvSpPr txBox="1"/>
            <p:nvPr/>
          </p:nvSpPr>
          <p:spPr>
            <a:xfrm>
              <a:off x="2285984" y="3758843"/>
              <a:ext cx="6511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000" dirty="0" smtClean="0"/>
                <a:t>791 MHz</a:t>
              </a:r>
              <a:endParaRPr lang="sv-SE" sz="1000" dirty="0"/>
            </a:p>
          </p:txBody>
        </p:sp>
        <p:sp>
          <p:nvSpPr>
            <p:cNvPr id="33" name="textruta 51"/>
            <p:cNvSpPr txBox="1"/>
            <p:nvPr/>
          </p:nvSpPr>
          <p:spPr>
            <a:xfrm>
              <a:off x="1714480" y="3758843"/>
              <a:ext cx="6511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000" dirty="0" smtClean="0"/>
                <a:t>790 MHz</a:t>
              </a:r>
              <a:endParaRPr lang="sv-SE" sz="1000" dirty="0"/>
            </a:p>
          </p:txBody>
        </p:sp>
        <p:cxnSp>
          <p:nvCxnSpPr>
            <p:cNvPr id="34" name="Rak pil 52"/>
            <p:cNvCxnSpPr/>
            <p:nvPr/>
          </p:nvCxnSpPr>
          <p:spPr>
            <a:xfrm rot="10800000" flipV="1">
              <a:off x="4462467" y="3544524"/>
              <a:ext cx="857246" cy="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ruta 54"/>
            <p:cNvSpPr txBox="1"/>
            <p:nvPr/>
          </p:nvSpPr>
          <p:spPr>
            <a:xfrm>
              <a:off x="4572000" y="3544529"/>
              <a:ext cx="10001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 smtClean="0"/>
                <a:t>11 MHz</a:t>
              </a:r>
              <a:endParaRPr lang="sv-SE" sz="1200" dirty="0"/>
            </a:p>
          </p:txBody>
        </p:sp>
        <p:cxnSp>
          <p:nvCxnSpPr>
            <p:cNvPr id="36" name="Rak 55"/>
            <p:cNvCxnSpPr/>
            <p:nvPr/>
          </p:nvCxnSpPr>
          <p:spPr>
            <a:xfrm rot="5400000">
              <a:off x="6396050" y="2687273"/>
              <a:ext cx="214314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ruta 56"/>
            <p:cNvSpPr txBox="1"/>
            <p:nvPr/>
          </p:nvSpPr>
          <p:spPr>
            <a:xfrm>
              <a:off x="5715008" y="3544529"/>
              <a:ext cx="164307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900" dirty="0" smtClean="0"/>
                <a:t>6 x 5 MHz = 3 x 10 MHz</a:t>
              </a:r>
              <a:endParaRPr lang="sv-SE" sz="900" dirty="0"/>
            </a:p>
          </p:txBody>
        </p:sp>
        <p:cxnSp>
          <p:nvCxnSpPr>
            <p:cNvPr id="38" name="Rak pil 57"/>
            <p:cNvCxnSpPr/>
            <p:nvPr/>
          </p:nvCxnSpPr>
          <p:spPr>
            <a:xfrm rot="10800000">
              <a:off x="5324476" y="3544525"/>
              <a:ext cx="2138369" cy="5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Höger klammerparentes 58"/>
            <p:cNvSpPr/>
            <p:nvPr/>
          </p:nvSpPr>
          <p:spPr>
            <a:xfrm rot="16200000">
              <a:off x="3990970" y="1239468"/>
              <a:ext cx="233376" cy="700090"/>
            </a:xfrm>
            <a:prstGeom prst="rightBrace">
              <a:avLst>
                <a:gd name="adj1" fmla="val 0"/>
                <a:gd name="adj2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0" name="textruta 59"/>
            <p:cNvSpPr txBox="1"/>
            <p:nvPr/>
          </p:nvSpPr>
          <p:spPr>
            <a:xfrm>
              <a:off x="3428992" y="1258513"/>
              <a:ext cx="24288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100" dirty="0" smtClean="0"/>
                <a:t>2 x 5 MHz = 1 x 10 MHz</a:t>
              </a:r>
              <a:endParaRPr lang="sv-SE" sz="1100" dirty="0"/>
            </a:p>
          </p:txBody>
        </p:sp>
        <p:sp>
          <p:nvSpPr>
            <p:cNvPr id="41" name="textruta 69"/>
            <p:cNvSpPr txBox="1"/>
            <p:nvPr/>
          </p:nvSpPr>
          <p:spPr>
            <a:xfrm>
              <a:off x="4071934" y="3758843"/>
              <a:ext cx="6511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000" dirty="0" smtClean="0"/>
                <a:t>821 MHz</a:t>
              </a:r>
              <a:endParaRPr lang="sv-SE" sz="1000" dirty="0"/>
            </a:p>
          </p:txBody>
        </p:sp>
        <p:cxnSp>
          <p:nvCxnSpPr>
            <p:cNvPr id="42" name="Rak pil 70"/>
            <p:cNvCxnSpPr/>
            <p:nvPr/>
          </p:nvCxnSpPr>
          <p:spPr>
            <a:xfrm>
              <a:off x="2004995" y="1691904"/>
              <a:ext cx="214314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ak pil 71"/>
            <p:cNvCxnSpPr/>
            <p:nvPr/>
          </p:nvCxnSpPr>
          <p:spPr>
            <a:xfrm>
              <a:off x="2324085" y="1687141"/>
              <a:ext cx="214314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ruta 74"/>
            <p:cNvSpPr txBox="1"/>
            <p:nvPr/>
          </p:nvSpPr>
          <p:spPr>
            <a:xfrm>
              <a:off x="2024061" y="1329961"/>
              <a:ext cx="9286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 smtClean="0"/>
                <a:t>1 MHz</a:t>
              </a:r>
              <a:endParaRPr lang="sv-SE" sz="1200" dirty="0"/>
            </a:p>
          </p:txBody>
        </p:sp>
        <p:sp>
          <p:nvSpPr>
            <p:cNvPr id="45" name="textruta 75"/>
            <p:cNvSpPr txBox="1"/>
            <p:nvPr/>
          </p:nvSpPr>
          <p:spPr>
            <a:xfrm>
              <a:off x="2928926" y="3330215"/>
              <a:ext cx="126669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050" dirty="0" smtClean="0"/>
                <a:t>Downlink (BS -&gt; UE)</a:t>
              </a:r>
              <a:endParaRPr lang="sv-SE" sz="1050" dirty="0"/>
            </a:p>
          </p:txBody>
        </p:sp>
        <p:sp>
          <p:nvSpPr>
            <p:cNvPr id="46" name="textruta 76"/>
            <p:cNvSpPr txBox="1"/>
            <p:nvPr/>
          </p:nvSpPr>
          <p:spPr>
            <a:xfrm>
              <a:off x="6072198" y="3330215"/>
              <a:ext cx="114646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dirty="0" smtClean="0"/>
                <a:t>Uplink (UE -&gt; BS)</a:t>
              </a:r>
              <a:endParaRPr lang="sv-SE" sz="1100" dirty="0"/>
            </a:p>
          </p:txBody>
        </p:sp>
        <p:sp>
          <p:nvSpPr>
            <p:cNvPr id="47" name="textruta 78"/>
            <p:cNvSpPr txBox="1"/>
            <p:nvPr/>
          </p:nvSpPr>
          <p:spPr>
            <a:xfrm>
              <a:off x="7715272" y="3401653"/>
              <a:ext cx="7858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 smtClean="0"/>
                <a:t>f/MHz</a:t>
              </a:r>
              <a:endParaRPr lang="sv-SE" sz="1200" dirty="0"/>
            </a:p>
          </p:txBody>
        </p:sp>
        <p:sp>
          <p:nvSpPr>
            <p:cNvPr id="48" name="textruta 79"/>
            <p:cNvSpPr txBox="1"/>
            <p:nvPr/>
          </p:nvSpPr>
          <p:spPr>
            <a:xfrm>
              <a:off x="5143504" y="3758843"/>
              <a:ext cx="6511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000" dirty="0" smtClean="0"/>
                <a:t>832 MHz</a:t>
              </a:r>
              <a:endParaRPr lang="sv-SE" sz="1000" dirty="0"/>
            </a:p>
          </p:txBody>
        </p:sp>
        <p:sp>
          <p:nvSpPr>
            <p:cNvPr id="49" name="textruta 80"/>
            <p:cNvSpPr txBox="1"/>
            <p:nvPr/>
          </p:nvSpPr>
          <p:spPr>
            <a:xfrm>
              <a:off x="7134243" y="3758843"/>
              <a:ext cx="6511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000" dirty="0" smtClean="0"/>
                <a:t>862 MHz</a:t>
              </a:r>
              <a:endParaRPr lang="sv-SE" sz="1000" dirty="0"/>
            </a:p>
          </p:txBody>
        </p:sp>
        <p:sp>
          <p:nvSpPr>
            <p:cNvPr id="50" name="textruta 29"/>
            <p:cNvSpPr txBox="1"/>
            <p:nvPr/>
          </p:nvSpPr>
          <p:spPr>
            <a:xfrm>
              <a:off x="1173667" y="1838290"/>
              <a:ext cx="950061" cy="438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sv-SE" sz="1200" b="1" dirty="0" smtClean="0"/>
                <a:t>DTT</a:t>
              </a:r>
            </a:p>
            <a:p>
              <a:pPr algn="r"/>
              <a:r>
                <a:rPr lang="sv-SE" sz="1000" dirty="0" smtClean="0"/>
                <a:t>(DVB-T/-T2)</a:t>
              </a:r>
              <a:endParaRPr lang="sv-SE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35946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LTE700 MHz </a:t>
            </a:r>
            <a:r>
              <a:rPr lang="sv-SE" dirty="0" err="1" smtClean="0"/>
              <a:t>frequency</a:t>
            </a:r>
            <a:r>
              <a:rPr lang="sv-SE" dirty="0" smtClean="0"/>
              <a:t> </a:t>
            </a:r>
            <a:r>
              <a:rPr lang="sv-SE" dirty="0" err="1" smtClean="0"/>
              <a:t>allocation</a:t>
            </a:r>
            <a:endParaRPr lang="sv-SE" dirty="0"/>
          </a:p>
        </p:txBody>
      </p:sp>
      <p:grpSp>
        <p:nvGrpSpPr>
          <p:cNvPr id="4" name="Group 3"/>
          <p:cNvGrpSpPr/>
          <p:nvPr/>
        </p:nvGrpSpPr>
        <p:grpSpPr>
          <a:xfrm>
            <a:off x="107504" y="1772816"/>
            <a:ext cx="8928992" cy="3140028"/>
            <a:chOff x="107504" y="1772816"/>
            <a:chExt cx="8928992" cy="3140028"/>
          </a:xfrm>
        </p:grpSpPr>
        <p:sp>
          <p:nvSpPr>
            <p:cNvPr id="5" name="Rektangel 6"/>
            <p:cNvSpPr/>
            <p:nvPr/>
          </p:nvSpPr>
          <p:spPr>
            <a:xfrm>
              <a:off x="1287640" y="3128960"/>
              <a:ext cx="358489" cy="8572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400" dirty="0" smtClean="0"/>
                <a:t>CH48</a:t>
              </a:r>
              <a:endParaRPr lang="sv-SE" sz="1400" dirty="0"/>
            </a:p>
          </p:txBody>
        </p:sp>
        <p:sp>
          <p:nvSpPr>
            <p:cNvPr id="6" name="Rektangel 7"/>
            <p:cNvSpPr/>
            <p:nvPr/>
          </p:nvSpPr>
          <p:spPr>
            <a:xfrm>
              <a:off x="2107390" y="2495549"/>
              <a:ext cx="286791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FDD1</a:t>
              </a:r>
              <a:endParaRPr lang="sv-SE" dirty="0"/>
            </a:p>
          </p:txBody>
        </p:sp>
        <p:sp>
          <p:nvSpPr>
            <p:cNvPr id="7" name="Rektangel 9"/>
            <p:cNvSpPr/>
            <p:nvPr/>
          </p:nvSpPr>
          <p:spPr>
            <a:xfrm>
              <a:off x="2465878" y="2495549"/>
              <a:ext cx="286791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FDD2</a:t>
              </a:r>
              <a:endParaRPr lang="sv-SE" dirty="0"/>
            </a:p>
          </p:txBody>
        </p:sp>
        <p:sp>
          <p:nvSpPr>
            <p:cNvPr id="8" name="Rektangel 10"/>
            <p:cNvSpPr/>
            <p:nvPr/>
          </p:nvSpPr>
          <p:spPr>
            <a:xfrm>
              <a:off x="2824367" y="2495549"/>
              <a:ext cx="286791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FDD3</a:t>
              </a:r>
              <a:endParaRPr lang="sv-SE" dirty="0"/>
            </a:p>
          </p:txBody>
        </p:sp>
        <p:sp>
          <p:nvSpPr>
            <p:cNvPr id="9" name="Rektangel 17"/>
            <p:cNvSpPr/>
            <p:nvPr/>
          </p:nvSpPr>
          <p:spPr>
            <a:xfrm>
              <a:off x="929152" y="3128960"/>
              <a:ext cx="358489" cy="8572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400" dirty="0" smtClean="0"/>
                <a:t>CH47</a:t>
              </a:r>
              <a:endParaRPr lang="sv-SE" sz="1400" dirty="0"/>
            </a:p>
          </p:txBody>
        </p:sp>
        <p:sp>
          <p:nvSpPr>
            <p:cNvPr id="10" name="textruta 18"/>
            <p:cNvSpPr txBox="1"/>
            <p:nvPr/>
          </p:nvSpPr>
          <p:spPr>
            <a:xfrm>
              <a:off x="107504" y="3119429"/>
              <a:ext cx="8603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3600" b="1" dirty="0" smtClean="0"/>
                <a:t>. .</a:t>
              </a:r>
              <a:endParaRPr lang="sv-SE" sz="3600" b="1" dirty="0"/>
            </a:p>
          </p:txBody>
        </p:sp>
        <p:cxnSp>
          <p:nvCxnSpPr>
            <p:cNvPr id="11" name="Rak 21"/>
            <p:cNvCxnSpPr/>
            <p:nvPr/>
          </p:nvCxnSpPr>
          <p:spPr>
            <a:xfrm>
              <a:off x="1662079" y="2276465"/>
              <a:ext cx="1163" cy="233298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Rak 22"/>
            <p:cNvCxnSpPr/>
            <p:nvPr/>
          </p:nvCxnSpPr>
          <p:spPr>
            <a:xfrm>
              <a:off x="2074728" y="2277267"/>
              <a:ext cx="3183" cy="233218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ak 25"/>
            <p:cNvCxnSpPr/>
            <p:nvPr/>
          </p:nvCxnSpPr>
          <p:spPr>
            <a:xfrm rot="16200000" flipH="1">
              <a:off x="3039858" y="2395534"/>
              <a:ext cx="219083" cy="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Rak 26"/>
            <p:cNvCxnSpPr/>
            <p:nvPr/>
          </p:nvCxnSpPr>
          <p:spPr>
            <a:xfrm rot="5400000">
              <a:off x="2694074" y="2393162"/>
              <a:ext cx="194476" cy="78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Rak pil 28"/>
            <p:cNvCxnSpPr/>
            <p:nvPr/>
          </p:nvCxnSpPr>
          <p:spPr>
            <a:xfrm rot="10800000" flipV="1">
              <a:off x="2078731" y="4408620"/>
              <a:ext cx="2141353" cy="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ruta 29"/>
            <p:cNvSpPr txBox="1"/>
            <p:nvPr/>
          </p:nvSpPr>
          <p:spPr>
            <a:xfrm>
              <a:off x="2394181" y="4408625"/>
              <a:ext cx="164904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900" dirty="0" smtClean="0"/>
                <a:t>6 x 5 MHz = 3 x 10 MHz</a:t>
              </a:r>
              <a:endParaRPr lang="sv-SE" sz="900" dirty="0"/>
            </a:p>
          </p:txBody>
        </p:sp>
        <p:sp>
          <p:nvSpPr>
            <p:cNvPr id="17" name="Rektangel 30"/>
            <p:cNvSpPr/>
            <p:nvPr/>
          </p:nvSpPr>
          <p:spPr>
            <a:xfrm>
              <a:off x="3182856" y="2495549"/>
              <a:ext cx="286791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FDD4</a:t>
              </a:r>
              <a:endParaRPr lang="sv-SE" dirty="0"/>
            </a:p>
          </p:txBody>
        </p:sp>
        <p:sp>
          <p:nvSpPr>
            <p:cNvPr id="18" name="Rektangel 31"/>
            <p:cNvSpPr/>
            <p:nvPr/>
          </p:nvSpPr>
          <p:spPr>
            <a:xfrm>
              <a:off x="3541344" y="2495549"/>
              <a:ext cx="286791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FDD5</a:t>
              </a:r>
              <a:endParaRPr lang="sv-SE" dirty="0"/>
            </a:p>
          </p:txBody>
        </p:sp>
        <p:sp>
          <p:nvSpPr>
            <p:cNvPr id="19" name="Rektangel 32"/>
            <p:cNvSpPr/>
            <p:nvPr/>
          </p:nvSpPr>
          <p:spPr>
            <a:xfrm>
              <a:off x="3899833" y="2495549"/>
              <a:ext cx="286791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FDD6</a:t>
              </a:r>
              <a:endParaRPr lang="sv-SE" dirty="0"/>
            </a:p>
          </p:txBody>
        </p:sp>
        <p:sp>
          <p:nvSpPr>
            <p:cNvPr id="20" name="textruta 38"/>
            <p:cNvSpPr txBox="1"/>
            <p:nvPr/>
          </p:nvSpPr>
          <p:spPr>
            <a:xfrm>
              <a:off x="2680972" y="2005008"/>
              <a:ext cx="9320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 smtClean="0"/>
                <a:t>5 MHz</a:t>
              </a:r>
              <a:endParaRPr lang="sv-SE" sz="1200" dirty="0"/>
            </a:p>
          </p:txBody>
        </p:sp>
        <p:cxnSp>
          <p:nvCxnSpPr>
            <p:cNvPr id="21" name="Rak 41"/>
            <p:cNvCxnSpPr/>
            <p:nvPr/>
          </p:nvCxnSpPr>
          <p:spPr>
            <a:xfrm>
              <a:off x="4220879" y="2282029"/>
              <a:ext cx="796" cy="232742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ktangel 43"/>
            <p:cNvSpPr/>
            <p:nvPr/>
          </p:nvSpPr>
          <p:spPr>
            <a:xfrm>
              <a:off x="6025812" y="2495549"/>
              <a:ext cx="286791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FDD1</a:t>
              </a:r>
              <a:endParaRPr lang="sv-SE" dirty="0"/>
            </a:p>
          </p:txBody>
        </p:sp>
        <p:sp>
          <p:nvSpPr>
            <p:cNvPr id="23" name="Rektangel 44"/>
            <p:cNvSpPr/>
            <p:nvPr/>
          </p:nvSpPr>
          <p:spPr>
            <a:xfrm>
              <a:off x="6384300" y="2495549"/>
              <a:ext cx="286791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FDD2</a:t>
              </a:r>
              <a:endParaRPr lang="sv-SE" dirty="0"/>
            </a:p>
          </p:txBody>
        </p:sp>
        <p:sp>
          <p:nvSpPr>
            <p:cNvPr id="24" name="Rektangel 45"/>
            <p:cNvSpPr/>
            <p:nvPr/>
          </p:nvSpPr>
          <p:spPr>
            <a:xfrm>
              <a:off x="6742789" y="2495549"/>
              <a:ext cx="286791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FDD3</a:t>
              </a:r>
              <a:endParaRPr lang="sv-SE" dirty="0"/>
            </a:p>
          </p:txBody>
        </p:sp>
        <p:sp>
          <p:nvSpPr>
            <p:cNvPr id="25" name="Rektangel 46"/>
            <p:cNvSpPr/>
            <p:nvPr/>
          </p:nvSpPr>
          <p:spPr>
            <a:xfrm>
              <a:off x="7101278" y="2495549"/>
              <a:ext cx="286791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FDD4</a:t>
              </a:r>
              <a:endParaRPr lang="sv-SE" dirty="0"/>
            </a:p>
          </p:txBody>
        </p:sp>
        <p:sp>
          <p:nvSpPr>
            <p:cNvPr id="26" name="Rektangel 47"/>
            <p:cNvSpPr/>
            <p:nvPr/>
          </p:nvSpPr>
          <p:spPr>
            <a:xfrm>
              <a:off x="7459766" y="2495549"/>
              <a:ext cx="286791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FDD5</a:t>
              </a:r>
              <a:endParaRPr lang="sv-SE" dirty="0"/>
            </a:p>
          </p:txBody>
        </p:sp>
        <p:sp>
          <p:nvSpPr>
            <p:cNvPr id="27" name="Rektangel 48"/>
            <p:cNvSpPr/>
            <p:nvPr/>
          </p:nvSpPr>
          <p:spPr>
            <a:xfrm>
              <a:off x="7818255" y="2495549"/>
              <a:ext cx="286791" cy="15001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FDD6</a:t>
              </a:r>
              <a:endParaRPr lang="sv-SE" dirty="0"/>
            </a:p>
          </p:txBody>
        </p:sp>
        <p:cxnSp>
          <p:nvCxnSpPr>
            <p:cNvPr id="28" name="Rak 49"/>
            <p:cNvCxnSpPr/>
            <p:nvPr/>
          </p:nvCxnSpPr>
          <p:spPr>
            <a:xfrm>
              <a:off x="5988369" y="2296316"/>
              <a:ext cx="4978" cy="231313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ruta 50"/>
            <p:cNvSpPr txBox="1"/>
            <p:nvPr/>
          </p:nvSpPr>
          <p:spPr>
            <a:xfrm>
              <a:off x="1962271" y="4653136"/>
              <a:ext cx="65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000" dirty="0" smtClean="0"/>
                <a:t>703 MHz</a:t>
              </a:r>
              <a:endParaRPr lang="sv-SE" sz="1000" dirty="0"/>
            </a:p>
          </p:txBody>
        </p:sp>
        <p:sp>
          <p:nvSpPr>
            <p:cNvPr id="30" name="textruta 51"/>
            <p:cNvSpPr txBox="1"/>
            <p:nvPr/>
          </p:nvSpPr>
          <p:spPr>
            <a:xfrm>
              <a:off x="1144245" y="4657092"/>
              <a:ext cx="65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000" dirty="0" smtClean="0"/>
                <a:t>694 MHz</a:t>
              </a:r>
              <a:endParaRPr lang="sv-SE" sz="1000" dirty="0"/>
            </a:p>
          </p:txBody>
        </p:sp>
        <p:cxnSp>
          <p:nvCxnSpPr>
            <p:cNvPr id="31" name="Rak pil 52"/>
            <p:cNvCxnSpPr/>
            <p:nvPr/>
          </p:nvCxnSpPr>
          <p:spPr>
            <a:xfrm flipH="1">
              <a:off x="4551197" y="4408620"/>
              <a:ext cx="143557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ruta 54"/>
            <p:cNvSpPr txBox="1"/>
            <p:nvPr/>
          </p:nvSpPr>
          <p:spPr>
            <a:xfrm>
              <a:off x="4932040" y="4408625"/>
              <a:ext cx="10037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 smtClean="0"/>
                <a:t>20 MHz</a:t>
              </a:r>
              <a:endParaRPr lang="sv-SE" sz="1200" dirty="0"/>
            </a:p>
          </p:txBody>
        </p:sp>
        <p:cxnSp>
          <p:nvCxnSpPr>
            <p:cNvPr id="33" name="Rak 55"/>
            <p:cNvCxnSpPr/>
            <p:nvPr/>
          </p:nvCxnSpPr>
          <p:spPr>
            <a:xfrm flipH="1">
              <a:off x="8138492" y="2282029"/>
              <a:ext cx="5589" cy="232742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ruta 56"/>
            <p:cNvSpPr txBox="1"/>
            <p:nvPr/>
          </p:nvSpPr>
          <p:spPr>
            <a:xfrm>
              <a:off x="6384300" y="4408625"/>
              <a:ext cx="164904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900" dirty="0" smtClean="0"/>
                <a:t>6 x 5 MHz = 3 x 10 MHz</a:t>
              </a:r>
              <a:endParaRPr lang="sv-SE" sz="900" dirty="0"/>
            </a:p>
          </p:txBody>
        </p:sp>
        <p:cxnSp>
          <p:nvCxnSpPr>
            <p:cNvPr id="35" name="Rak pil 57"/>
            <p:cNvCxnSpPr/>
            <p:nvPr/>
          </p:nvCxnSpPr>
          <p:spPr>
            <a:xfrm rot="10800000">
              <a:off x="5992349" y="4408621"/>
              <a:ext cx="2146143" cy="5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Höger klammerparentes 58"/>
            <p:cNvSpPr/>
            <p:nvPr/>
          </p:nvSpPr>
          <p:spPr>
            <a:xfrm rot="16200000">
              <a:off x="3747301" y="1759711"/>
              <a:ext cx="233376" cy="702635"/>
            </a:xfrm>
            <a:prstGeom prst="rightBrace">
              <a:avLst>
                <a:gd name="adj1" fmla="val 0"/>
                <a:gd name="adj2" fmla="val 50000"/>
              </a:avLst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37" name="textruta 59"/>
            <p:cNvSpPr txBox="1"/>
            <p:nvPr/>
          </p:nvSpPr>
          <p:spPr>
            <a:xfrm>
              <a:off x="3275856" y="1772816"/>
              <a:ext cx="163543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900" dirty="0" smtClean="0"/>
                <a:t>2 x 5 MHz = 1 x 10 MHz</a:t>
              </a:r>
              <a:endParaRPr lang="sv-SE" sz="900" dirty="0"/>
            </a:p>
          </p:txBody>
        </p:sp>
        <p:sp>
          <p:nvSpPr>
            <p:cNvPr id="38" name="textruta 69"/>
            <p:cNvSpPr txBox="1"/>
            <p:nvPr/>
          </p:nvSpPr>
          <p:spPr>
            <a:xfrm>
              <a:off x="3739730" y="4666623"/>
              <a:ext cx="65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000" dirty="0" smtClean="0"/>
                <a:t>733 MHz</a:t>
              </a:r>
              <a:endParaRPr lang="sv-SE" sz="1000" dirty="0"/>
            </a:p>
          </p:txBody>
        </p:sp>
        <p:sp>
          <p:nvSpPr>
            <p:cNvPr id="39" name="textruta 74"/>
            <p:cNvSpPr txBox="1"/>
            <p:nvPr/>
          </p:nvSpPr>
          <p:spPr>
            <a:xfrm>
              <a:off x="1601761" y="2022960"/>
              <a:ext cx="9320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 smtClean="0"/>
                <a:t>9 MHz</a:t>
              </a:r>
              <a:endParaRPr lang="sv-SE" sz="1200" dirty="0"/>
            </a:p>
          </p:txBody>
        </p:sp>
        <p:sp>
          <p:nvSpPr>
            <p:cNvPr id="40" name="textruta 75"/>
            <p:cNvSpPr txBox="1"/>
            <p:nvPr/>
          </p:nvSpPr>
          <p:spPr>
            <a:xfrm>
              <a:off x="2680972" y="4194311"/>
              <a:ext cx="123783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900" dirty="0" err="1" smtClean="0"/>
                <a:t>Uplink</a:t>
              </a:r>
              <a:r>
                <a:rPr lang="sv-SE" sz="900" dirty="0" smtClean="0"/>
                <a:t> (UE -&gt; BS)</a:t>
              </a:r>
              <a:endParaRPr lang="sv-SE" sz="900" dirty="0"/>
            </a:p>
          </p:txBody>
        </p:sp>
        <p:sp>
          <p:nvSpPr>
            <p:cNvPr id="41" name="textruta 76"/>
            <p:cNvSpPr txBox="1"/>
            <p:nvPr/>
          </p:nvSpPr>
          <p:spPr>
            <a:xfrm>
              <a:off x="6516216" y="4194311"/>
              <a:ext cx="15408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000" dirty="0" err="1" smtClean="0"/>
                <a:t>Downlink</a:t>
              </a:r>
              <a:r>
                <a:rPr lang="sv-SE" sz="1000" dirty="0" smtClean="0"/>
                <a:t> (BS -&gt; UE)</a:t>
              </a:r>
              <a:endParaRPr lang="sv-SE" sz="1000" dirty="0"/>
            </a:p>
          </p:txBody>
        </p:sp>
        <p:sp>
          <p:nvSpPr>
            <p:cNvPr id="42" name="textruta 78"/>
            <p:cNvSpPr txBox="1"/>
            <p:nvPr/>
          </p:nvSpPr>
          <p:spPr>
            <a:xfrm>
              <a:off x="8391837" y="4067186"/>
              <a:ext cx="6446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 smtClean="0"/>
                <a:t>f/MHz</a:t>
              </a:r>
              <a:endParaRPr lang="sv-SE" sz="1200" dirty="0"/>
            </a:p>
          </p:txBody>
        </p:sp>
        <p:sp>
          <p:nvSpPr>
            <p:cNvPr id="43" name="textruta 79"/>
            <p:cNvSpPr txBox="1"/>
            <p:nvPr/>
          </p:nvSpPr>
          <p:spPr>
            <a:xfrm>
              <a:off x="5810719" y="4666623"/>
              <a:ext cx="65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000" dirty="0" smtClean="0"/>
                <a:t>758 MHz</a:t>
              </a:r>
              <a:endParaRPr lang="sv-SE" sz="1000" dirty="0"/>
            </a:p>
          </p:txBody>
        </p:sp>
        <p:sp>
          <p:nvSpPr>
            <p:cNvPr id="44" name="textruta 80"/>
            <p:cNvSpPr txBox="1"/>
            <p:nvPr/>
          </p:nvSpPr>
          <p:spPr>
            <a:xfrm>
              <a:off x="7808695" y="4666623"/>
              <a:ext cx="65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000" dirty="0" smtClean="0"/>
                <a:t>788 MHz</a:t>
              </a:r>
              <a:endParaRPr lang="sv-SE" sz="1000" dirty="0"/>
            </a:p>
          </p:txBody>
        </p:sp>
        <p:sp>
          <p:nvSpPr>
            <p:cNvPr id="45" name="Rektangel 43"/>
            <p:cNvSpPr/>
            <p:nvPr/>
          </p:nvSpPr>
          <p:spPr>
            <a:xfrm>
              <a:off x="4579315" y="2492896"/>
              <a:ext cx="286791" cy="150019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SDL1</a:t>
              </a:r>
              <a:endParaRPr lang="sv-SE" dirty="0"/>
            </a:p>
          </p:txBody>
        </p:sp>
        <p:sp>
          <p:nvSpPr>
            <p:cNvPr id="46" name="Rektangel 44"/>
            <p:cNvSpPr/>
            <p:nvPr/>
          </p:nvSpPr>
          <p:spPr>
            <a:xfrm>
              <a:off x="4937803" y="2492896"/>
              <a:ext cx="286791" cy="150019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SDL2</a:t>
              </a:r>
              <a:endParaRPr lang="sv-SE" dirty="0"/>
            </a:p>
          </p:txBody>
        </p:sp>
        <p:sp>
          <p:nvSpPr>
            <p:cNvPr id="47" name="Rektangel 45"/>
            <p:cNvSpPr/>
            <p:nvPr/>
          </p:nvSpPr>
          <p:spPr>
            <a:xfrm>
              <a:off x="5296292" y="2492896"/>
              <a:ext cx="286791" cy="150019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SDL3</a:t>
              </a:r>
              <a:endParaRPr lang="sv-SE" dirty="0"/>
            </a:p>
          </p:txBody>
        </p:sp>
        <p:sp>
          <p:nvSpPr>
            <p:cNvPr id="48" name="Rektangel 46"/>
            <p:cNvSpPr/>
            <p:nvPr/>
          </p:nvSpPr>
          <p:spPr>
            <a:xfrm>
              <a:off x="5654781" y="2492896"/>
              <a:ext cx="286791" cy="150019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 smtClean="0"/>
                <a:t>SDL4</a:t>
              </a:r>
              <a:endParaRPr lang="sv-SE" dirty="0"/>
            </a:p>
          </p:txBody>
        </p:sp>
        <p:cxnSp>
          <p:nvCxnSpPr>
            <p:cNvPr id="49" name="Rak 41"/>
            <p:cNvCxnSpPr/>
            <p:nvPr/>
          </p:nvCxnSpPr>
          <p:spPr>
            <a:xfrm>
              <a:off x="4552791" y="2276872"/>
              <a:ext cx="1243" cy="23325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ruta 69"/>
            <p:cNvSpPr txBox="1"/>
            <p:nvPr/>
          </p:nvSpPr>
          <p:spPr>
            <a:xfrm>
              <a:off x="4430058" y="4663793"/>
              <a:ext cx="6511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000" dirty="0" smtClean="0"/>
                <a:t>738 MHz</a:t>
              </a:r>
              <a:endParaRPr lang="sv-SE" sz="1000" dirty="0"/>
            </a:p>
          </p:txBody>
        </p:sp>
        <p:sp>
          <p:nvSpPr>
            <p:cNvPr id="51" name="textruta 76"/>
            <p:cNvSpPr txBox="1"/>
            <p:nvPr/>
          </p:nvSpPr>
          <p:spPr>
            <a:xfrm>
              <a:off x="4510754" y="4027028"/>
              <a:ext cx="15408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sv-SE" sz="1000" dirty="0" err="1" smtClean="0"/>
                <a:t>Supplemental</a:t>
              </a:r>
              <a:r>
                <a:rPr lang="sv-SE" sz="1000" dirty="0" smtClean="0"/>
                <a:t> </a:t>
              </a:r>
            </a:p>
            <a:p>
              <a:pPr algn="ctr"/>
              <a:r>
                <a:rPr lang="sv-SE" sz="1000" dirty="0" err="1" smtClean="0"/>
                <a:t>Downlink</a:t>
              </a:r>
              <a:r>
                <a:rPr lang="sv-SE" sz="1000" dirty="0" smtClean="0"/>
                <a:t> (BS -&gt; UE)</a:t>
              </a:r>
              <a:endParaRPr lang="sv-SE" sz="1000" dirty="0"/>
            </a:p>
          </p:txBody>
        </p:sp>
        <p:cxnSp>
          <p:nvCxnSpPr>
            <p:cNvPr id="52" name="Rak pil 4"/>
            <p:cNvCxnSpPr/>
            <p:nvPr/>
          </p:nvCxnSpPr>
          <p:spPr>
            <a:xfrm>
              <a:off x="539552" y="3986216"/>
              <a:ext cx="7959068" cy="953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ruta 38"/>
            <p:cNvSpPr txBox="1"/>
            <p:nvPr/>
          </p:nvSpPr>
          <p:spPr>
            <a:xfrm>
              <a:off x="4195191" y="2018100"/>
              <a:ext cx="9320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200" dirty="0" smtClean="0"/>
                <a:t>5 MHz</a:t>
              </a:r>
              <a:endParaRPr lang="sv-SE" sz="1200" dirty="0"/>
            </a:p>
          </p:txBody>
        </p:sp>
        <p:cxnSp>
          <p:nvCxnSpPr>
            <p:cNvPr id="54" name="Rak pil 36"/>
            <p:cNvCxnSpPr/>
            <p:nvPr/>
          </p:nvCxnSpPr>
          <p:spPr>
            <a:xfrm>
              <a:off x="4229794" y="2356195"/>
              <a:ext cx="320261" cy="8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ak pil 36"/>
            <p:cNvCxnSpPr/>
            <p:nvPr/>
          </p:nvCxnSpPr>
          <p:spPr>
            <a:xfrm>
              <a:off x="2790918" y="2347906"/>
              <a:ext cx="358477" cy="1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ak pil 36"/>
            <p:cNvCxnSpPr/>
            <p:nvPr/>
          </p:nvCxnSpPr>
          <p:spPr>
            <a:xfrm>
              <a:off x="1662079" y="2347906"/>
              <a:ext cx="417338" cy="975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ruta 29"/>
            <p:cNvSpPr txBox="1"/>
            <p:nvPr/>
          </p:nvSpPr>
          <p:spPr>
            <a:xfrm>
              <a:off x="597603" y="2486362"/>
              <a:ext cx="950061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sv-SE" sz="1200" b="1" dirty="0" smtClean="0"/>
                <a:t>DTT</a:t>
              </a:r>
            </a:p>
            <a:p>
              <a:pPr algn="r"/>
              <a:r>
                <a:rPr lang="sv-SE" sz="900" dirty="0" smtClean="0"/>
                <a:t>(DVB-T/-T2)</a:t>
              </a:r>
              <a:endParaRPr lang="sv-SE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98207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Worst</a:t>
            </a:r>
            <a:r>
              <a:rPr lang="sv-SE" dirty="0" smtClean="0"/>
              <a:t> </a:t>
            </a:r>
            <a:r>
              <a:rPr lang="sv-SE" dirty="0" err="1" smtClean="0"/>
              <a:t>case</a:t>
            </a:r>
            <a:r>
              <a:rPr lang="sv-SE" dirty="0" smtClean="0"/>
              <a:t> from Basestation</a:t>
            </a:r>
            <a:endParaRPr lang="sv-SE" dirty="0"/>
          </a:p>
        </p:txBody>
      </p:sp>
      <p:pic>
        <p:nvPicPr>
          <p:cNvPr id="1026" name="Picture 2" descr="C:\DOCUME~1\phy\LOKALA~1\Temp\Temporary Internet Files\Content.IE5\YDPZHFYB\MC90034999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643182"/>
            <a:ext cx="1066800" cy="1795463"/>
          </a:xfrm>
          <a:prstGeom prst="rect">
            <a:avLst/>
          </a:prstGeom>
          <a:noFill/>
        </p:spPr>
      </p:pic>
      <p:pic>
        <p:nvPicPr>
          <p:cNvPr id="5" name="Picture 2" descr="C:\DOCUME~1\phy\LOKALA~1\Temp\Temporary Internet Files\Content.IE5\YDPZHFYB\MC90034999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643314"/>
            <a:ext cx="428628" cy="721396"/>
          </a:xfrm>
          <a:prstGeom prst="rect">
            <a:avLst/>
          </a:prstGeom>
          <a:noFill/>
        </p:spPr>
      </p:pic>
      <p:sp>
        <p:nvSpPr>
          <p:cNvPr id="6" name="textruta 5"/>
          <p:cNvSpPr txBox="1"/>
          <p:nvPr/>
        </p:nvSpPr>
        <p:spPr>
          <a:xfrm>
            <a:off x="1428728" y="4500570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 smtClean="0"/>
              <a:t>690MHz</a:t>
            </a:r>
            <a:br>
              <a:rPr lang="sv-SE" dirty="0" smtClean="0"/>
            </a:br>
            <a:r>
              <a:rPr lang="sv-SE" dirty="0" smtClean="0"/>
              <a:t>(CH48)</a:t>
            </a:r>
            <a:endParaRPr lang="sv-SE" dirty="0"/>
          </a:p>
        </p:txBody>
      </p:sp>
      <p:sp>
        <p:nvSpPr>
          <p:cNvPr id="8" name="textruta 7"/>
          <p:cNvSpPr txBox="1"/>
          <p:nvPr/>
        </p:nvSpPr>
        <p:spPr>
          <a:xfrm>
            <a:off x="4788024" y="4500570"/>
            <a:ext cx="19271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 smtClean="0"/>
              <a:t>743MHz (SDL)</a:t>
            </a:r>
          </a:p>
          <a:p>
            <a:pPr algn="ctr"/>
            <a:r>
              <a:rPr lang="sv-SE" dirty="0" smtClean="0"/>
              <a:t>763MHz (FDD)</a:t>
            </a:r>
            <a:br>
              <a:rPr lang="sv-SE" dirty="0" smtClean="0"/>
            </a:br>
            <a:endParaRPr lang="sv-SE" dirty="0"/>
          </a:p>
        </p:txBody>
      </p:sp>
      <p:pic>
        <p:nvPicPr>
          <p:cNvPr id="9" name="Bildobjekt 8" descr="dvb-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6627" y="2143116"/>
            <a:ext cx="686385" cy="193348"/>
          </a:xfrm>
          <a:prstGeom prst="rect">
            <a:avLst/>
          </a:prstGeom>
        </p:spPr>
      </p:pic>
      <p:pic>
        <p:nvPicPr>
          <p:cNvPr id="10" name="Bildobjekt 9" descr="DVB-T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3174" y="2143116"/>
            <a:ext cx="785667" cy="192052"/>
          </a:xfrm>
          <a:prstGeom prst="rect">
            <a:avLst/>
          </a:prstGeom>
        </p:spPr>
      </p:pic>
      <p:cxnSp>
        <p:nvCxnSpPr>
          <p:cNvPr id="13" name="Rak 12"/>
          <p:cNvCxnSpPr/>
          <p:nvPr/>
        </p:nvCxnSpPr>
        <p:spPr>
          <a:xfrm rot="5400000">
            <a:off x="2321703" y="2178835"/>
            <a:ext cx="357190" cy="14287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Bildobjekt 14" descr="LTE-Logo-5adb5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2132" y="2571744"/>
            <a:ext cx="747713" cy="679260"/>
          </a:xfrm>
          <a:prstGeom prst="rect">
            <a:avLst/>
          </a:prstGeom>
        </p:spPr>
      </p:pic>
      <p:grpSp>
        <p:nvGrpSpPr>
          <p:cNvPr id="33" name="Grupp 32"/>
          <p:cNvGrpSpPr/>
          <p:nvPr/>
        </p:nvGrpSpPr>
        <p:grpSpPr>
          <a:xfrm>
            <a:off x="7215206" y="3714752"/>
            <a:ext cx="1143008" cy="857256"/>
            <a:chOff x="6715140" y="2771774"/>
            <a:chExt cx="1643074" cy="1800234"/>
          </a:xfrm>
        </p:grpSpPr>
        <p:pic>
          <p:nvPicPr>
            <p:cNvPr id="1027" name="Picture 3" descr="C:\DOCUME~1\phy\LOKALA~1\Temp\Temporary Internet Files\Content.IE5\LPRE2ADN\MC900441738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715140" y="2928934"/>
              <a:ext cx="1643074" cy="1643074"/>
            </a:xfrm>
            <a:prstGeom prst="rect">
              <a:avLst/>
            </a:prstGeom>
            <a:noFill/>
          </p:spPr>
        </p:pic>
        <p:grpSp>
          <p:nvGrpSpPr>
            <p:cNvPr id="32" name="Grupp 31"/>
            <p:cNvGrpSpPr/>
            <p:nvPr/>
          </p:nvGrpSpPr>
          <p:grpSpPr>
            <a:xfrm>
              <a:off x="7310435" y="2771774"/>
              <a:ext cx="785818" cy="428628"/>
              <a:chOff x="6572264" y="1785926"/>
              <a:chExt cx="1000132" cy="571504"/>
            </a:xfrm>
          </p:grpSpPr>
          <p:cxnSp>
            <p:nvCxnSpPr>
              <p:cNvPr id="18" name="Rak 17"/>
              <p:cNvCxnSpPr/>
              <p:nvPr/>
            </p:nvCxnSpPr>
            <p:spPr>
              <a:xfrm rot="5400000" flipH="1" flipV="1">
                <a:off x="6858810" y="2142322"/>
                <a:ext cx="428628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Rak 19"/>
              <p:cNvCxnSpPr/>
              <p:nvPr/>
            </p:nvCxnSpPr>
            <p:spPr>
              <a:xfrm>
                <a:off x="6643702" y="1928802"/>
                <a:ext cx="857256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Rak 22"/>
              <p:cNvCxnSpPr/>
              <p:nvPr/>
            </p:nvCxnSpPr>
            <p:spPr>
              <a:xfrm rot="5400000" flipH="1" flipV="1">
                <a:off x="6500826" y="1857364"/>
                <a:ext cx="285752" cy="14287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Rak 23"/>
              <p:cNvCxnSpPr/>
              <p:nvPr/>
            </p:nvCxnSpPr>
            <p:spPr>
              <a:xfrm rot="5400000" flipH="1" flipV="1">
                <a:off x="6643702" y="1857364"/>
                <a:ext cx="285752" cy="14287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Rak 24"/>
              <p:cNvCxnSpPr/>
              <p:nvPr/>
            </p:nvCxnSpPr>
            <p:spPr>
              <a:xfrm rot="5400000" flipH="1" flipV="1">
                <a:off x="6786578" y="1857364"/>
                <a:ext cx="285752" cy="14287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Rak 25"/>
              <p:cNvCxnSpPr/>
              <p:nvPr/>
            </p:nvCxnSpPr>
            <p:spPr>
              <a:xfrm rot="5400000" flipH="1" flipV="1">
                <a:off x="6929454" y="1857364"/>
                <a:ext cx="285752" cy="14287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Rak 26"/>
              <p:cNvCxnSpPr/>
              <p:nvPr/>
            </p:nvCxnSpPr>
            <p:spPr>
              <a:xfrm rot="5400000" flipH="1" flipV="1">
                <a:off x="7358082" y="1857364"/>
                <a:ext cx="285752" cy="14287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Rak 27"/>
              <p:cNvCxnSpPr/>
              <p:nvPr/>
            </p:nvCxnSpPr>
            <p:spPr>
              <a:xfrm rot="5400000" flipH="1" flipV="1">
                <a:off x="7215206" y="1857364"/>
                <a:ext cx="285752" cy="14287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Rak 28"/>
              <p:cNvCxnSpPr/>
              <p:nvPr/>
            </p:nvCxnSpPr>
            <p:spPr>
              <a:xfrm rot="5400000" flipH="1" flipV="1">
                <a:off x="7072330" y="1857364"/>
                <a:ext cx="285752" cy="14287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5" name="Rak pil 34"/>
          <p:cNvCxnSpPr/>
          <p:nvPr/>
        </p:nvCxnSpPr>
        <p:spPr>
          <a:xfrm>
            <a:off x="2357422" y="2857496"/>
            <a:ext cx="5214974" cy="857256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ak 36"/>
          <p:cNvCxnSpPr/>
          <p:nvPr/>
        </p:nvCxnSpPr>
        <p:spPr>
          <a:xfrm>
            <a:off x="6000760" y="3714752"/>
            <a:ext cx="1571636" cy="71438"/>
          </a:xfrm>
          <a:prstGeom prst="line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0118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>
          <a:xfrm>
            <a:off x="612000" y="360000"/>
            <a:ext cx="8031966" cy="846000"/>
          </a:xfrm>
        </p:spPr>
        <p:txBody>
          <a:bodyPr>
            <a:normAutofit fontScale="90000"/>
          </a:bodyPr>
          <a:lstStyle/>
          <a:p>
            <a:r>
              <a:rPr lang="sv-SE" dirty="0" err="1" smtClean="0"/>
              <a:t>Worst</a:t>
            </a:r>
            <a:r>
              <a:rPr lang="sv-SE" dirty="0" smtClean="0"/>
              <a:t> </a:t>
            </a:r>
            <a:r>
              <a:rPr lang="sv-SE" dirty="0" err="1" smtClean="0"/>
              <a:t>case</a:t>
            </a:r>
            <a:r>
              <a:rPr lang="sv-SE" dirty="0" smtClean="0"/>
              <a:t> scenario from </a:t>
            </a:r>
            <a:r>
              <a:rPr lang="sv-SE" dirty="0" err="1" smtClean="0"/>
              <a:t>User</a:t>
            </a:r>
            <a:r>
              <a:rPr lang="sv-SE" dirty="0" smtClean="0"/>
              <a:t> Equipment</a:t>
            </a:r>
            <a:endParaRPr lang="sv-SE" dirty="0"/>
          </a:p>
        </p:txBody>
      </p:sp>
      <p:pic>
        <p:nvPicPr>
          <p:cNvPr id="2056" name="Picture 8" descr="C:\DOCUME~1\phy\LOKALA~1\Temp\Temporary Internet Files\Content.IE5\LPRE2ADN\MC900379597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4572008"/>
            <a:ext cx="643498" cy="738187"/>
          </a:xfrm>
          <a:prstGeom prst="rect">
            <a:avLst/>
          </a:prstGeom>
          <a:noFill/>
        </p:spPr>
      </p:pic>
      <p:pic>
        <p:nvPicPr>
          <p:cNvPr id="11" name="Picture 2" descr="C:\DOCUME~1\phy\LOKALA~1\Temp\Temporary Internet Files\Content.IE5\YDPZHFYB\MC900349993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643182"/>
            <a:ext cx="1066800" cy="1795463"/>
          </a:xfrm>
          <a:prstGeom prst="rect">
            <a:avLst/>
          </a:prstGeom>
          <a:noFill/>
        </p:spPr>
      </p:pic>
      <p:sp>
        <p:nvSpPr>
          <p:cNvPr id="13" name="textruta 12"/>
          <p:cNvSpPr txBox="1"/>
          <p:nvPr/>
        </p:nvSpPr>
        <p:spPr>
          <a:xfrm>
            <a:off x="1428728" y="4500570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 smtClean="0"/>
              <a:t>690MHz</a:t>
            </a:r>
            <a:br>
              <a:rPr lang="sv-SE" dirty="0" smtClean="0"/>
            </a:br>
            <a:r>
              <a:rPr lang="sv-SE" dirty="0" smtClean="0"/>
              <a:t>(CH48)</a:t>
            </a:r>
            <a:endParaRPr lang="sv-SE" dirty="0"/>
          </a:p>
        </p:txBody>
      </p:sp>
      <p:sp>
        <p:nvSpPr>
          <p:cNvPr id="14" name="textruta 13"/>
          <p:cNvSpPr txBox="1"/>
          <p:nvPr/>
        </p:nvSpPr>
        <p:spPr>
          <a:xfrm>
            <a:off x="7072330" y="528638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 smtClean="0"/>
              <a:t>708MHz</a:t>
            </a:r>
            <a:endParaRPr lang="sv-SE" dirty="0"/>
          </a:p>
        </p:txBody>
      </p:sp>
      <p:pic>
        <p:nvPicPr>
          <p:cNvPr id="15" name="Bildobjekt 14" descr="dvb-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6627" y="2143116"/>
            <a:ext cx="686385" cy="193348"/>
          </a:xfrm>
          <a:prstGeom prst="rect">
            <a:avLst/>
          </a:prstGeom>
        </p:spPr>
      </p:pic>
      <p:pic>
        <p:nvPicPr>
          <p:cNvPr id="16" name="Bildobjekt 15" descr="DVB-T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3174" y="2143116"/>
            <a:ext cx="785667" cy="192052"/>
          </a:xfrm>
          <a:prstGeom prst="rect">
            <a:avLst/>
          </a:prstGeom>
        </p:spPr>
      </p:pic>
      <p:cxnSp>
        <p:nvCxnSpPr>
          <p:cNvPr id="17" name="Rak 16"/>
          <p:cNvCxnSpPr/>
          <p:nvPr/>
        </p:nvCxnSpPr>
        <p:spPr>
          <a:xfrm rot="5400000">
            <a:off x="2321703" y="2178835"/>
            <a:ext cx="357190" cy="14287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Bildobjekt 17" descr="LTE-Logo-5adb5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5338" y="4429132"/>
            <a:ext cx="747713" cy="679260"/>
          </a:xfrm>
          <a:prstGeom prst="rect">
            <a:avLst/>
          </a:prstGeom>
        </p:spPr>
      </p:pic>
      <p:grpSp>
        <p:nvGrpSpPr>
          <p:cNvPr id="19" name="Grupp 18"/>
          <p:cNvGrpSpPr/>
          <p:nvPr/>
        </p:nvGrpSpPr>
        <p:grpSpPr>
          <a:xfrm>
            <a:off x="7215206" y="3714752"/>
            <a:ext cx="1143008" cy="857256"/>
            <a:chOff x="6715140" y="2771774"/>
            <a:chExt cx="1643074" cy="1800234"/>
          </a:xfrm>
        </p:grpSpPr>
        <p:pic>
          <p:nvPicPr>
            <p:cNvPr id="20" name="Picture 3" descr="C:\DOCUME~1\phy\LOKALA~1\Temp\Temporary Internet Files\Content.IE5\LPRE2ADN\MC900441738[1]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715140" y="2928934"/>
              <a:ext cx="1643074" cy="1643074"/>
            </a:xfrm>
            <a:prstGeom prst="rect">
              <a:avLst/>
            </a:prstGeom>
            <a:noFill/>
          </p:spPr>
        </p:pic>
        <p:grpSp>
          <p:nvGrpSpPr>
            <p:cNvPr id="21" name="Grupp 31"/>
            <p:cNvGrpSpPr/>
            <p:nvPr/>
          </p:nvGrpSpPr>
          <p:grpSpPr>
            <a:xfrm>
              <a:off x="7311624" y="2771774"/>
              <a:ext cx="785999" cy="428628"/>
              <a:chOff x="6572264" y="1785926"/>
              <a:chExt cx="1000132" cy="571504"/>
            </a:xfrm>
          </p:grpSpPr>
          <p:cxnSp>
            <p:nvCxnSpPr>
              <p:cNvPr id="22" name="Rak 21"/>
              <p:cNvCxnSpPr/>
              <p:nvPr/>
            </p:nvCxnSpPr>
            <p:spPr>
              <a:xfrm rot="5400000" flipH="1" flipV="1">
                <a:off x="6858810" y="2142322"/>
                <a:ext cx="428628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Rak 22"/>
              <p:cNvCxnSpPr/>
              <p:nvPr/>
            </p:nvCxnSpPr>
            <p:spPr>
              <a:xfrm>
                <a:off x="6643702" y="1928802"/>
                <a:ext cx="857256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Rak 23"/>
              <p:cNvCxnSpPr/>
              <p:nvPr/>
            </p:nvCxnSpPr>
            <p:spPr>
              <a:xfrm rot="5400000" flipH="1" flipV="1">
                <a:off x="6500826" y="1857364"/>
                <a:ext cx="285752" cy="14287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Rak 24"/>
              <p:cNvCxnSpPr/>
              <p:nvPr/>
            </p:nvCxnSpPr>
            <p:spPr>
              <a:xfrm rot="5400000" flipH="1" flipV="1">
                <a:off x="6643702" y="1857364"/>
                <a:ext cx="285752" cy="14287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Rak 25"/>
              <p:cNvCxnSpPr/>
              <p:nvPr/>
            </p:nvCxnSpPr>
            <p:spPr>
              <a:xfrm rot="5400000" flipH="1" flipV="1">
                <a:off x="6786578" y="1857364"/>
                <a:ext cx="285752" cy="14287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Rak 26"/>
              <p:cNvCxnSpPr/>
              <p:nvPr/>
            </p:nvCxnSpPr>
            <p:spPr>
              <a:xfrm rot="5400000" flipH="1" flipV="1">
                <a:off x="6929454" y="1857364"/>
                <a:ext cx="285752" cy="14287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Rak 27"/>
              <p:cNvCxnSpPr/>
              <p:nvPr/>
            </p:nvCxnSpPr>
            <p:spPr>
              <a:xfrm rot="5400000" flipH="1" flipV="1">
                <a:off x="7358082" y="1857364"/>
                <a:ext cx="285752" cy="14287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Rak 28"/>
              <p:cNvCxnSpPr/>
              <p:nvPr/>
            </p:nvCxnSpPr>
            <p:spPr>
              <a:xfrm rot="5400000" flipH="1" flipV="1">
                <a:off x="7215206" y="1857364"/>
                <a:ext cx="285752" cy="14287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Rak 29"/>
              <p:cNvCxnSpPr/>
              <p:nvPr/>
            </p:nvCxnSpPr>
            <p:spPr>
              <a:xfrm rot="5400000" flipH="1" flipV="1">
                <a:off x="7072330" y="1857364"/>
                <a:ext cx="285752" cy="14287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1" name="Rak pil 30"/>
          <p:cNvCxnSpPr/>
          <p:nvPr/>
        </p:nvCxnSpPr>
        <p:spPr>
          <a:xfrm>
            <a:off x="2357422" y="2857496"/>
            <a:ext cx="5214974" cy="857256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ak 32"/>
          <p:cNvCxnSpPr/>
          <p:nvPr/>
        </p:nvCxnSpPr>
        <p:spPr>
          <a:xfrm rot="5400000" flipH="1" flipV="1">
            <a:off x="7608909" y="4249743"/>
            <a:ext cx="785818" cy="1588"/>
          </a:xfrm>
          <a:prstGeom prst="line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2546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1124744"/>
            <a:ext cx="7668000" cy="4383272"/>
          </a:xfrm>
        </p:spPr>
        <p:txBody>
          <a:bodyPr>
            <a:normAutofit fontScale="70000" lnSpcReduction="20000"/>
          </a:bodyPr>
          <a:lstStyle/>
          <a:p>
            <a:r>
              <a:rPr lang="sv-SE" dirty="0" smtClean="0"/>
              <a:t>As a part </a:t>
            </a:r>
            <a:r>
              <a:rPr lang="sv-SE" dirty="0" err="1" smtClean="0"/>
              <a:t>of</a:t>
            </a:r>
            <a:r>
              <a:rPr lang="sv-SE" dirty="0" smtClean="0"/>
              <a:t> the CE </a:t>
            </a:r>
            <a:r>
              <a:rPr lang="sv-SE" dirty="0" err="1" smtClean="0"/>
              <a:t>marking</a:t>
            </a:r>
            <a:r>
              <a:rPr lang="sv-SE" dirty="0" smtClean="0"/>
              <a:t> </a:t>
            </a:r>
            <a:r>
              <a:rPr lang="sv-SE" dirty="0" err="1" smtClean="0"/>
              <a:t>European</a:t>
            </a:r>
            <a:r>
              <a:rPr lang="sv-SE" dirty="0" smtClean="0"/>
              <a:t> Union has </a:t>
            </a:r>
            <a:r>
              <a:rPr lang="sv-SE" dirty="0" err="1" smtClean="0"/>
              <a:t>replaced</a:t>
            </a:r>
            <a:r>
              <a:rPr lang="sv-SE" dirty="0" smtClean="0"/>
              <a:t> </a:t>
            </a:r>
            <a:r>
              <a:rPr lang="en-GB" dirty="0"/>
              <a:t>the Radio &amp; Telecommunication Terminal Equipment Directive 1999/5/EC (</a:t>
            </a:r>
            <a:r>
              <a:rPr lang="en-GB" dirty="0" smtClean="0"/>
              <a:t>RTTED) with </a:t>
            </a:r>
            <a:r>
              <a:rPr lang="en-GB" dirty="0"/>
              <a:t>The Radio Equipment Directive 2014/53/EU (</a:t>
            </a:r>
            <a:r>
              <a:rPr lang="en-GB" dirty="0" smtClean="0"/>
              <a:t>RED). It will be</a:t>
            </a:r>
            <a:r>
              <a:rPr lang="sv-SE" dirty="0" smtClean="0"/>
              <a:t> in </a:t>
            </a:r>
            <a:r>
              <a:rPr lang="sv-SE" dirty="0" err="1" smtClean="0"/>
              <a:t>effect</a:t>
            </a:r>
            <a:r>
              <a:rPr lang="sv-SE" dirty="0" smtClean="0"/>
              <a:t> 13 June 2016. </a:t>
            </a:r>
          </a:p>
          <a:p>
            <a:r>
              <a:rPr lang="sv-SE" dirty="0" err="1" smtClean="0"/>
              <a:t>One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the </a:t>
            </a:r>
            <a:r>
              <a:rPr lang="sv-SE" dirty="0" err="1" smtClean="0"/>
              <a:t>changes</a:t>
            </a:r>
            <a:r>
              <a:rPr lang="sv-SE" dirty="0" smtClean="0"/>
              <a:t> is </a:t>
            </a:r>
            <a:r>
              <a:rPr lang="sv-SE" dirty="0" err="1" smtClean="0"/>
              <a:t>that</a:t>
            </a:r>
            <a:r>
              <a:rPr lang="sv-SE" dirty="0" smtClean="0"/>
              <a:t> TV </a:t>
            </a:r>
            <a:r>
              <a:rPr lang="sv-SE" dirty="0"/>
              <a:t>receivers </a:t>
            </a:r>
            <a:r>
              <a:rPr lang="sv-SE" dirty="0" err="1"/>
              <a:t>will</a:t>
            </a:r>
            <a:r>
              <a:rPr lang="sv-SE" dirty="0"/>
              <a:t> be </a:t>
            </a:r>
            <a:r>
              <a:rPr lang="sv-SE" dirty="0" err="1"/>
              <a:t>included</a:t>
            </a:r>
            <a:endParaRPr lang="sv-SE" dirty="0" smtClean="0"/>
          </a:p>
          <a:p>
            <a:r>
              <a:rPr lang="sv-SE" dirty="0" err="1" smtClean="0"/>
              <a:t>Directive</a:t>
            </a:r>
            <a:r>
              <a:rPr lang="sv-SE" dirty="0" smtClean="0"/>
              <a:t> </a:t>
            </a:r>
            <a:r>
              <a:rPr lang="sv-SE" dirty="0" err="1" smtClean="0"/>
              <a:t>presumes</a:t>
            </a:r>
            <a:r>
              <a:rPr lang="sv-SE" dirty="0" smtClean="0"/>
              <a:t> </a:t>
            </a:r>
            <a:r>
              <a:rPr lang="sv-SE" dirty="0" err="1" smtClean="0"/>
              <a:t>there</a:t>
            </a:r>
            <a:r>
              <a:rPr lang="sv-SE" dirty="0" smtClean="0"/>
              <a:t> </a:t>
            </a:r>
            <a:r>
              <a:rPr lang="sv-SE" dirty="0" err="1" smtClean="0"/>
              <a:t>exists</a:t>
            </a:r>
            <a:r>
              <a:rPr lang="sv-SE" dirty="0" smtClean="0"/>
              <a:t> a harmonised standard </a:t>
            </a:r>
            <a:r>
              <a:rPr lang="sv-SE" dirty="0" err="1" smtClean="0"/>
              <a:t>which</a:t>
            </a:r>
            <a:r>
              <a:rPr lang="sv-SE" dirty="0" smtClean="0"/>
              <a:t> is the </a:t>
            </a:r>
            <a:r>
              <a:rPr lang="sv-SE" dirty="0" err="1" smtClean="0"/>
              <a:t>base</a:t>
            </a:r>
            <a:r>
              <a:rPr lang="sv-SE" dirty="0" smtClean="0"/>
              <a:t> for </a:t>
            </a:r>
            <a:r>
              <a:rPr lang="sv-SE" dirty="0" err="1" smtClean="0"/>
              <a:t>fullfilling</a:t>
            </a:r>
            <a:r>
              <a:rPr lang="sv-SE" dirty="0" smtClean="0"/>
              <a:t> the </a:t>
            </a:r>
            <a:r>
              <a:rPr lang="sv-SE" dirty="0" err="1" smtClean="0"/>
              <a:t>directive</a:t>
            </a:r>
            <a:endParaRPr lang="sv-SE" dirty="0"/>
          </a:p>
          <a:p>
            <a:r>
              <a:rPr lang="sv-SE" dirty="0" err="1" smtClean="0"/>
              <a:t>Requirements</a:t>
            </a:r>
            <a:r>
              <a:rPr lang="sv-SE" dirty="0" smtClean="0"/>
              <a:t> in standard </a:t>
            </a:r>
            <a:r>
              <a:rPr lang="sv-SE" dirty="0" err="1" smtClean="0"/>
              <a:t>are</a:t>
            </a:r>
            <a:r>
              <a:rPr lang="sv-SE" dirty="0" smtClean="0"/>
              <a:t> </a:t>
            </a:r>
            <a:r>
              <a:rPr lang="sv-SE" dirty="0" err="1" smtClean="0"/>
              <a:t>based</a:t>
            </a:r>
            <a:r>
              <a:rPr lang="sv-SE" dirty="0" smtClean="0"/>
              <a:t> on </a:t>
            </a:r>
            <a:r>
              <a:rPr lang="sv-SE" dirty="0" err="1" smtClean="0"/>
              <a:t>current</a:t>
            </a:r>
            <a:r>
              <a:rPr lang="sv-SE" dirty="0" smtClean="0"/>
              <a:t> receiver </a:t>
            </a:r>
            <a:r>
              <a:rPr lang="sv-SE" dirty="0" err="1" smtClean="0"/>
              <a:t>performance</a:t>
            </a:r>
            <a:r>
              <a:rPr lang="sv-SE" dirty="0" smtClean="0"/>
              <a:t> </a:t>
            </a:r>
            <a:r>
              <a:rPr lang="sv-SE" dirty="0" err="1" smtClean="0"/>
              <a:t>verified</a:t>
            </a:r>
            <a:r>
              <a:rPr lang="sv-SE" dirty="0" smtClean="0"/>
              <a:t> </a:t>
            </a:r>
            <a:r>
              <a:rPr lang="sv-SE" dirty="0" err="1" smtClean="0"/>
              <a:t>through</a:t>
            </a:r>
            <a:r>
              <a:rPr lang="sv-SE" dirty="0" smtClean="0"/>
              <a:t> </a:t>
            </a:r>
            <a:r>
              <a:rPr lang="sv-SE" dirty="0" err="1" smtClean="0"/>
              <a:t>measurements</a:t>
            </a:r>
            <a:r>
              <a:rPr lang="sv-SE" dirty="0" smtClean="0"/>
              <a:t> for implementation on 700MHz</a:t>
            </a:r>
            <a:endParaRPr lang="sv-SE" dirty="0" smtClean="0"/>
          </a:p>
          <a:p>
            <a:r>
              <a:rPr lang="sv-SE" dirty="0" smtClean="0"/>
              <a:t>”</a:t>
            </a:r>
            <a:r>
              <a:rPr lang="en-US" dirty="0" smtClean="0"/>
              <a:t>Limitations</a:t>
            </a:r>
            <a:r>
              <a:rPr lang="sv-SE" dirty="0" smtClean="0"/>
              <a:t>”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smtClean="0"/>
              <a:t>the standard </a:t>
            </a:r>
            <a:r>
              <a:rPr lang="sv-SE" dirty="0" err="1" smtClean="0"/>
              <a:t>are</a:t>
            </a:r>
            <a:r>
              <a:rPr lang="sv-SE" dirty="0" smtClean="0"/>
              <a:t>:</a:t>
            </a:r>
          </a:p>
          <a:p>
            <a:pPr lvl="1"/>
            <a:r>
              <a:rPr lang="sv-SE" dirty="0" err="1" smtClean="0"/>
              <a:t>Only</a:t>
            </a:r>
            <a:r>
              <a:rPr lang="sv-SE" dirty="0" smtClean="0"/>
              <a:t> </a:t>
            </a:r>
            <a:r>
              <a:rPr lang="sv-SE" dirty="0" smtClean="0"/>
              <a:t>receiver </a:t>
            </a:r>
            <a:r>
              <a:rPr lang="sv-SE" dirty="0" err="1" smtClean="0"/>
              <a:t>performance</a:t>
            </a:r>
            <a:r>
              <a:rPr lang="sv-SE" dirty="0" smtClean="0"/>
              <a:t> </a:t>
            </a:r>
            <a:r>
              <a:rPr lang="sv-SE" dirty="0" err="1" smtClean="0"/>
              <a:t>defined</a:t>
            </a:r>
            <a:r>
              <a:rPr lang="sv-SE" dirty="0" smtClean="0"/>
              <a:t>, i.e. no antennas/</a:t>
            </a:r>
            <a:r>
              <a:rPr lang="sv-SE" dirty="0" err="1" smtClean="0"/>
              <a:t>preamplifiers</a:t>
            </a:r>
            <a:endParaRPr lang="sv-SE" dirty="0" smtClean="0"/>
          </a:p>
          <a:p>
            <a:pPr lvl="1"/>
            <a:r>
              <a:rPr lang="sv-SE" dirty="0" err="1" smtClean="0"/>
              <a:t>Only</a:t>
            </a:r>
            <a:r>
              <a:rPr lang="sv-SE" dirty="0" smtClean="0"/>
              <a:t> </a:t>
            </a:r>
            <a:r>
              <a:rPr lang="sv-SE" dirty="0" err="1" smtClean="0"/>
              <a:t>roof-top</a:t>
            </a:r>
            <a:r>
              <a:rPr lang="sv-SE" dirty="0" smtClean="0"/>
              <a:t> </a:t>
            </a:r>
            <a:r>
              <a:rPr lang="sv-SE" dirty="0"/>
              <a:t>reception </a:t>
            </a:r>
            <a:r>
              <a:rPr lang="sv-SE" dirty="0" err="1"/>
              <a:t>use</a:t>
            </a:r>
            <a:r>
              <a:rPr lang="sv-SE" dirty="0"/>
              <a:t> </a:t>
            </a:r>
            <a:r>
              <a:rPr lang="sv-SE" dirty="0" err="1"/>
              <a:t>case</a:t>
            </a:r>
            <a:r>
              <a:rPr lang="sv-SE" dirty="0"/>
              <a:t> taken </a:t>
            </a:r>
            <a:r>
              <a:rPr lang="sv-SE" dirty="0" err="1" smtClean="0"/>
              <a:t>account</a:t>
            </a:r>
            <a:endParaRPr lang="sv-SE" dirty="0" smtClean="0"/>
          </a:p>
          <a:p>
            <a:pPr lvl="1"/>
            <a:r>
              <a:rPr lang="sv-SE" dirty="0" err="1" smtClean="0"/>
              <a:t>Requirement</a:t>
            </a:r>
            <a:r>
              <a:rPr lang="sv-SE" dirty="0" smtClean="0"/>
              <a:t> </a:t>
            </a:r>
            <a:r>
              <a:rPr lang="sv-SE" dirty="0" err="1" smtClean="0"/>
              <a:t>only</a:t>
            </a:r>
            <a:r>
              <a:rPr lang="sv-SE" dirty="0" smtClean="0"/>
              <a:t> for </a:t>
            </a:r>
            <a:r>
              <a:rPr lang="sv-SE" dirty="0" err="1" smtClean="0"/>
              <a:t>first</a:t>
            </a:r>
            <a:r>
              <a:rPr lang="sv-SE" dirty="0" smtClean="0"/>
              <a:t> </a:t>
            </a:r>
            <a:r>
              <a:rPr lang="sv-SE" dirty="0" err="1" smtClean="0"/>
              <a:t>adjacent</a:t>
            </a:r>
            <a:r>
              <a:rPr lang="sv-SE" dirty="0" smtClean="0"/>
              <a:t> </a:t>
            </a:r>
            <a:r>
              <a:rPr lang="sv-SE" dirty="0" err="1" smtClean="0"/>
              <a:t>channel</a:t>
            </a:r>
            <a:r>
              <a:rPr lang="sv-SE" dirty="0" smtClean="0"/>
              <a:t> </a:t>
            </a:r>
            <a:r>
              <a:rPr lang="sv-SE" dirty="0" err="1" smtClean="0"/>
              <a:t>interference</a:t>
            </a:r>
            <a:r>
              <a:rPr lang="sv-SE" dirty="0" smtClean="0"/>
              <a:t> </a:t>
            </a:r>
          </a:p>
          <a:p>
            <a:pPr lvl="1"/>
            <a:r>
              <a:rPr lang="sv-SE" dirty="0" err="1" smtClean="0"/>
              <a:t>Fullfilling</a:t>
            </a:r>
            <a:r>
              <a:rPr lang="sv-SE" dirty="0" smtClean="0"/>
              <a:t> the </a:t>
            </a:r>
            <a:r>
              <a:rPr lang="sv-SE" dirty="0" err="1" smtClean="0"/>
              <a:t>requirement</a:t>
            </a:r>
            <a:r>
              <a:rPr lang="sv-SE" dirty="0" smtClean="0"/>
              <a:t> is </a:t>
            </a:r>
            <a:r>
              <a:rPr lang="sv-SE" dirty="0" err="1" smtClean="0"/>
              <a:t>linked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certain</a:t>
            </a:r>
            <a:r>
              <a:rPr lang="sv-SE" dirty="0" smtClean="0"/>
              <a:t> </a:t>
            </a:r>
            <a:r>
              <a:rPr lang="sv-SE" dirty="0" err="1" smtClean="0"/>
              <a:t>type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LTE signal charasteristics </a:t>
            </a:r>
          </a:p>
          <a:p>
            <a:pPr lvl="1"/>
            <a:r>
              <a:rPr lang="sv-SE" dirty="0" err="1" smtClean="0"/>
              <a:t>Only</a:t>
            </a:r>
            <a:r>
              <a:rPr lang="sv-SE" dirty="0" smtClean="0"/>
              <a:t> </a:t>
            </a:r>
            <a:r>
              <a:rPr lang="sv-SE" dirty="0" err="1" smtClean="0"/>
              <a:t>one</a:t>
            </a:r>
            <a:r>
              <a:rPr lang="sv-SE" dirty="0" smtClean="0"/>
              <a:t> DVB-T and DVB-T2 </a:t>
            </a:r>
            <a:r>
              <a:rPr lang="sv-SE" dirty="0" smtClean="0"/>
              <a:t>broadcast mode parameter </a:t>
            </a:r>
            <a:r>
              <a:rPr lang="sv-SE" dirty="0" err="1" smtClean="0"/>
              <a:t>settings</a:t>
            </a:r>
            <a:r>
              <a:rPr lang="sv-SE" dirty="0" smtClean="0"/>
              <a:t> </a:t>
            </a:r>
            <a:r>
              <a:rPr lang="sv-SE" dirty="0" err="1" smtClean="0"/>
              <a:t>included</a:t>
            </a:r>
            <a:endParaRPr lang="sv-S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Work</a:t>
            </a:r>
            <a:r>
              <a:rPr lang="sv-SE" dirty="0" smtClean="0"/>
              <a:t> </a:t>
            </a:r>
            <a:r>
              <a:rPr lang="sv-SE" dirty="0" err="1" smtClean="0"/>
              <a:t>done</a:t>
            </a:r>
            <a:r>
              <a:rPr lang="sv-SE" dirty="0" smtClean="0"/>
              <a:t> so far…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39665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Proposal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NorDig is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have</a:t>
            </a:r>
            <a:r>
              <a:rPr lang="sv-SE" dirty="0" smtClean="0"/>
              <a:t> a </a:t>
            </a:r>
            <a:r>
              <a:rPr lang="sv-SE" dirty="0" err="1" smtClean="0"/>
              <a:t>slightly</a:t>
            </a:r>
            <a:r>
              <a:rPr lang="sv-SE" dirty="0" smtClean="0"/>
              <a:t> </a:t>
            </a:r>
            <a:r>
              <a:rPr lang="sv-SE" dirty="0" err="1" smtClean="0"/>
              <a:t>more</a:t>
            </a:r>
            <a:r>
              <a:rPr lang="sv-SE" dirty="0" smtClean="0"/>
              <a:t> stringent </a:t>
            </a:r>
            <a:r>
              <a:rPr lang="sv-SE" dirty="0" err="1" smtClean="0"/>
              <a:t>requirement</a:t>
            </a:r>
            <a:r>
              <a:rPr lang="sv-SE" dirty="0" smtClean="0"/>
              <a:t> </a:t>
            </a:r>
          </a:p>
          <a:p>
            <a:r>
              <a:rPr lang="sv-SE" dirty="0" err="1" smtClean="0"/>
              <a:t>Proposal</a:t>
            </a:r>
            <a:r>
              <a:rPr lang="sv-SE" dirty="0" smtClean="0"/>
              <a:t> for the </a:t>
            </a:r>
            <a:r>
              <a:rPr lang="sv-SE" dirty="0" err="1" smtClean="0"/>
              <a:t>requirement</a:t>
            </a:r>
            <a:r>
              <a:rPr lang="sv-SE" dirty="0" smtClean="0"/>
              <a:t> is </a:t>
            </a:r>
            <a:r>
              <a:rPr lang="sv-SE" dirty="0" err="1" smtClean="0"/>
              <a:t>more</a:t>
            </a:r>
            <a:r>
              <a:rPr lang="sv-SE" dirty="0" smtClean="0"/>
              <a:t> </a:t>
            </a:r>
            <a:r>
              <a:rPr lang="sv-SE" dirty="0" err="1" smtClean="0"/>
              <a:t>generic</a:t>
            </a:r>
            <a:r>
              <a:rPr lang="sv-SE" dirty="0" smtClean="0"/>
              <a:t> (as it is for LTE800MHz)</a:t>
            </a:r>
          </a:p>
          <a:p>
            <a:pPr lvl="1"/>
            <a:r>
              <a:rPr lang="sv-SE" dirty="0" smtClean="0"/>
              <a:t>All </a:t>
            </a:r>
            <a:r>
              <a:rPr lang="sv-SE" dirty="0" err="1" smtClean="0"/>
              <a:t>allocated</a:t>
            </a:r>
            <a:r>
              <a:rPr lang="sv-SE" dirty="0"/>
              <a:t> on-air </a:t>
            </a:r>
            <a:r>
              <a:rPr lang="sv-SE" dirty="0" err="1"/>
              <a:t>frequencies</a:t>
            </a:r>
            <a:r>
              <a:rPr lang="sv-SE" dirty="0"/>
              <a:t> </a:t>
            </a:r>
            <a:r>
              <a:rPr lang="sv-SE" dirty="0" smtClean="0"/>
              <a:t>for </a:t>
            </a:r>
            <a:r>
              <a:rPr lang="sv-SE" dirty="0" err="1" smtClean="0"/>
              <a:t>terrestrial</a:t>
            </a:r>
            <a:r>
              <a:rPr lang="sv-SE" dirty="0" smtClean="0"/>
              <a:t> </a:t>
            </a:r>
            <a:r>
              <a:rPr lang="sv-SE" dirty="0" err="1" smtClean="0"/>
              <a:t>broadcasts</a:t>
            </a:r>
            <a:r>
              <a:rPr lang="sv-SE" dirty="0" smtClean="0"/>
              <a:t> </a:t>
            </a:r>
            <a:r>
              <a:rPr lang="sv-SE" dirty="0" err="1" smtClean="0"/>
              <a:t>frequencies</a:t>
            </a:r>
            <a:r>
              <a:rPr lang="sv-SE" dirty="0" smtClean="0"/>
              <a:t> </a:t>
            </a:r>
            <a:r>
              <a:rPr lang="sv-SE" dirty="0" err="1" smtClean="0"/>
              <a:t>are</a:t>
            </a:r>
            <a:r>
              <a:rPr lang="sv-SE" dirty="0" smtClean="0"/>
              <a:t> </a:t>
            </a:r>
            <a:r>
              <a:rPr lang="sv-SE" dirty="0" err="1" smtClean="0"/>
              <a:t>included</a:t>
            </a:r>
            <a:endParaRPr lang="sv-SE" dirty="0" smtClean="0"/>
          </a:p>
          <a:p>
            <a:pPr lvl="1"/>
            <a:r>
              <a:rPr lang="sv-SE" dirty="0" err="1" smtClean="0"/>
              <a:t>Requirement</a:t>
            </a:r>
            <a:r>
              <a:rPr lang="sv-SE" dirty="0" smtClean="0"/>
              <a:t> is independent </a:t>
            </a:r>
            <a:r>
              <a:rPr lang="sv-SE" dirty="0" err="1" smtClean="0"/>
              <a:t>of</a:t>
            </a:r>
            <a:r>
              <a:rPr lang="sv-SE" dirty="0" smtClean="0"/>
              <a:t> the LTE </a:t>
            </a:r>
            <a:r>
              <a:rPr lang="en-US" dirty="0" smtClean="0"/>
              <a:t>characteristic</a:t>
            </a:r>
            <a:r>
              <a:rPr lang="sv-SE" dirty="0" smtClean="0"/>
              <a:t> (</a:t>
            </a:r>
            <a:r>
              <a:rPr lang="sv-SE" dirty="0" err="1" smtClean="0"/>
              <a:t>however</a:t>
            </a:r>
            <a:r>
              <a:rPr lang="sv-SE" dirty="0" smtClean="0"/>
              <a:t>, test plan </a:t>
            </a:r>
            <a:r>
              <a:rPr lang="sv-SE" dirty="0" err="1" smtClean="0"/>
              <a:t>defines</a:t>
            </a:r>
            <a:r>
              <a:rPr lang="sv-SE" dirty="0" smtClean="0"/>
              <a:t> the LTE signal </a:t>
            </a:r>
            <a:r>
              <a:rPr lang="sv-SE" dirty="0" err="1" smtClean="0"/>
              <a:t>characteristics</a:t>
            </a:r>
            <a:r>
              <a:rPr lang="sv-SE" dirty="0" smtClean="0"/>
              <a:t>)</a:t>
            </a:r>
          </a:p>
          <a:p>
            <a:pPr lvl="1"/>
            <a:r>
              <a:rPr lang="sv-SE" dirty="0" smtClean="0"/>
              <a:t>Indoor reception </a:t>
            </a:r>
            <a:r>
              <a:rPr lang="sv-SE" dirty="0" err="1" smtClean="0"/>
              <a:t>using</a:t>
            </a:r>
            <a:r>
              <a:rPr lang="sv-SE" dirty="0" smtClean="0"/>
              <a:t> passive </a:t>
            </a:r>
            <a:r>
              <a:rPr lang="sv-SE" dirty="0" err="1" smtClean="0"/>
              <a:t>antenna</a:t>
            </a:r>
            <a:r>
              <a:rPr lang="sv-SE" dirty="0" smtClean="0"/>
              <a:t> ”</a:t>
            </a:r>
            <a:r>
              <a:rPr lang="sv-SE" dirty="0" err="1" smtClean="0"/>
              <a:t>included</a:t>
            </a:r>
            <a:r>
              <a:rPr lang="sv-SE" dirty="0" smtClean="0"/>
              <a:t>”</a:t>
            </a:r>
          </a:p>
          <a:p>
            <a:endParaRPr lang="sv-SE" dirty="0" smtClean="0"/>
          </a:p>
          <a:p>
            <a:pPr marL="0" indent="0">
              <a:buNone/>
            </a:pPr>
            <a:endParaRPr lang="sv-SE" dirty="0" smtClean="0"/>
          </a:p>
          <a:p>
            <a:endParaRPr lang="sv-S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Therefore</a:t>
            </a:r>
            <a:r>
              <a:rPr lang="sv-SE" dirty="0" smtClean="0"/>
              <a:t> …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92001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0402252"/>
              </p:ext>
            </p:extLst>
          </p:nvPr>
        </p:nvGraphicFramePr>
        <p:xfrm>
          <a:off x="323528" y="908720"/>
          <a:ext cx="8424937" cy="3749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6043"/>
                <a:gridCol w="736127"/>
                <a:gridCol w="864096"/>
                <a:gridCol w="848868"/>
                <a:gridCol w="962199"/>
                <a:gridCol w="779184"/>
                <a:gridCol w="895435"/>
                <a:gridCol w="779184"/>
                <a:gridCol w="888366"/>
                <a:gridCol w="89543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Band 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Channel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DVB-T or DVB-T2 System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Signal</a:t>
                      </a:r>
                      <a:endParaRPr lang="sv-SE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Bandwidth and Channel</a:t>
                      </a:r>
                      <a:endParaRPr lang="sv-SE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frequency</a:t>
                      </a:r>
                      <a:endParaRPr lang="sv-SE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raster</a:t>
                      </a:r>
                      <a:endParaRPr lang="sv-SE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(MHz)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Minimum I/C (dB)</a:t>
                      </a:r>
                      <a:endParaRPr lang="sv-SE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for NorDig IRDs that are launched </a:t>
                      </a:r>
                      <a:r>
                        <a:rPr lang="en-GB" sz="1100" u="sng" dirty="0">
                          <a:effectLst/>
                        </a:rPr>
                        <a:t>before 1 July 2017</a:t>
                      </a:r>
                      <a:r>
                        <a:rPr lang="en-GB" sz="1100" dirty="0">
                          <a:effectLst/>
                        </a:rPr>
                        <a:t>.</a:t>
                      </a:r>
                      <a:endParaRPr lang="sv-SE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Minimum I/C (dB)</a:t>
                      </a:r>
                      <a:endParaRPr lang="sv-SE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for NorDig IRDs that are launched </a:t>
                      </a:r>
                      <a:r>
                        <a:rPr lang="en-GB" sz="1100" u="sng">
                          <a:effectLst/>
                        </a:rPr>
                        <a:t>after 1 July 2017</a:t>
                      </a:r>
                      <a:r>
                        <a:rPr lang="en-GB" sz="1100">
                          <a:effectLst/>
                        </a:rPr>
                        <a:t>.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</a:tr>
              <a:tr h="824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10 MHz Uplink, (FDD1&amp;2)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10 MHz</a:t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000" dirty="0">
                          <a:effectLst/>
                        </a:rPr>
                        <a:t>Uplink (FDD3&amp;4, FDD5&amp;6)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10 MHz Downlink (FDD1&amp;2, FDD3&amp;4, FDD5&amp;6, SDL1&amp;2, SDL3&amp;4)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10 MHz Uplink, (FDD1&amp;2)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10 MHz</a:t>
                      </a:r>
                      <a:br>
                        <a:rPr lang="en-US" sz="1000" dirty="0">
                          <a:effectLst/>
                        </a:rPr>
                      </a:br>
                      <a:r>
                        <a:rPr lang="en-US" sz="1000" dirty="0">
                          <a:effectLst/>
                        </a:rPr>
                        <a:t>Uplink (FDD3&amp;4, FDD5&amp;6)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10 MHz Downlink (FDD1&amp;2, FDD3&amp;4, FDD5&amp;6, SDL1&amp;2, SDL3&amp;4)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VHF III, 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K5-K12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DVB-T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UHF IV, 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K21-K37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DVB-T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UHF V, 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K38-K47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DVB-T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UHF V, 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K48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DVB-T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33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45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VHF III, 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K5-K12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DVB-T2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UHF IV, 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K21-K37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DVB-T2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UHF V, 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K38-K47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DVB-T2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UHF V, 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K48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DVB-T2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48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45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</a:t>
                      </a:r>
                      <a:endParaRPr lang="sv-S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50</a:t>
                      </a:r>
                      <a:endParaRPr lang="sv-S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LTE700MHz </a:t>
            </a:r>
            <a:r>
              <a:rPr lang="sv-SE" dirty="0" err="1" smtClean="0"/>
              <a:t>proposal</a:t>
            </a:r>
            <a:endParaRPr lang="sv-SE" dirty="0"/>
          </a:p>
        </p:txBody>
      </p:sp>
      <p:sp>
        <p:nvSpPr>
          <p:cNvPr id="6" name="Rectangle 5"/>
          <p:cNvSpPr/>
          <p:nvPr/>
        </p:nvSpPr>
        <p:spPr>
          <a:xfrm>
            <a:off x="251520" y="4725144"/>
            <a:ext cx="8496944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900" dirty="0"/>
              <a:t>{</a:t>
            </a:r>
            <a:r>
              <a:rPr lang="en-US" sz="900" dirty="0" smtClean="0"/>
              <a:t>FFT=8K</a:t>
            </a:r>
            <a:r>
              <a:rPr lang="en-US" sz="900" dirty="0"/>
              <a:t>, M=64-QAM, CR=2/3, GI =1/8, B=8MHz}, </a:t>
            </a:r>
            <a:endParaRPr lang="sv-SE" sz="900" dirty="0"/>
          </a:p>
          <a:p>
            <a:r>
              <a:rPr lang="en-US" sz="900" dirty="0" smtClean="0"/>
              <a:t>{</a:t>
            </a:r>
            <a:r>
              <a:rPr lang="en-US" sz="900" dirty="0"/>
              <a:t>FFT=8K, M=64-QAM, CR=2/3, GI =1/4, B=8MHz} and </a:t>
            </a:r>
            <a:endParaRPr lang="sv-SE" sz="900" dirty="0"/>
          </a:p>
          <a:p>
            <a:r>
              <a:rPr lang="en-US" sz="900" dirty="0" smtClean="0"/>
              <a:t>{</a:t>
            </a:r>
            <a:r>
              <a:rPr lang="en-US" sz="900" dirty="0"/>
              <a:t>FFT=8K, M=64-QAM, CR=3/4, GI =1/4, B=8MHz} </a:t>
            </a:r>
            <a:endParaRPr lang="sv-SE" sz="900" dirty="0"/>
          </a:p>
          <a:p>
            <a:r>
              <a:rPr lang="en-US" sz="900" dirty="0" smtClean="0"/>
              <a:t>{FFT=32KE</a:t>
            </a:r>
            <a:r>
              <a:rPr lang="en-US" sz="900" dirty="0"/>
              <a:t>, M=256-QAM R, PP=4, CR=2/3, GI =1/16, 8MHz}, </a:t>
            </a:r>
            <a:endParaRPr lang="sv-SE" sz="900" dirty="0"/>
          </a:p>
          <a:p>
            <a:r>
              <a:rPr lang="en-US" sz="900" dirty="0" smtClean="0"/>
              <a:t>{FFT=32KE</a:t>
            </a:r>
            <a:r>
              <a:rPr lang="en-US" sz="900" dirty="0"/>
              <a:t>, M=256-QAM R, PP=2, CR=3/4, GI =1/8, 8MHz}, </a:t>
            </a:r>
            <a:endParaRPr lang="sv-SE" sz="900" dirty="0"/>
          </a:p>
          <a:p>
            <a:r>
              <a:rPr lang="en-US" sz="900" dirty="0" smtClean="0"/>
              <a:t>{FFT=32KE</a:t>
            </a:r>
            <a:r>
              <a:rPr lang="en-US" sz="900" dirty="0"/>
              <a:t>, M=256-QAM R, PP=4, CR=3/5, GI =19/256, 8MHz}, </a:t>
            </a:r>
            <a:endParaRPr lang="sv-SE" sz="900" dirty="0"/>
          </a:p>
          <a:p>
            <a:r>
              <a:rPr lang="en-US" sz="900" dirty="0" smtClean="0"/>
              <a:t>{FFT=32KN</a:t>
            </a:r>
            <a:r>
              <a:rPr lang="en-US" sz="900" dirty="0"/>
              <a:t>, M=256-QAM R, PP=4, CR=2/3, GI =19/256, 7MHz} and </a:t>
            </a:r>
            <a:endParaRPr lang="sv-SE" sz="900" dirty="0"/>
          </a:p>
          <a:p>
            <a:r>
              <a:rPr lang="en-US" sz="900" dirty="0" smtClean="0"/>
              <a:t>{FFT=32KN</a:t>
            </a:r>
            <a:r>
              <a:rPr lang="en-US" sz="900" dirty="0"/>
              <a:t>, M=256-QAM R, PP=2, CR=3/4, GI =1/8, 7MHz}     </a:t>
            </a:r>
            <a:endParaRPr lang="sv-SE" sz="900" dirty="0"/>
          </a:p>
        </p:txBody>
      </p:sp>
      <p:sp>
        <p:nvSpPr>
          <p:cNvPr id="7" name="Rectangle 6"/>
          <p:cNvSpPr/>
          <p:nvPr/>
        </p:nvSpPr>
        <p:spPr>
          <a:xfrm>
            <a:off x="4153556" y="4734790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i="1" dirty="0" smtClean="0"/>
              <a:t>Interfering </a:t>
            </a:r>
            <a:r>
              <a:rPr lang="en-US" sz="1100" i="1" dirty="0"/>
              <a:t>licensed power level signal </a:t>
            </a:r>
            <a:r>
              <a:rPr lang="en-US" sz="1100" i="1" dirty="0" smtClean="0"/>
              <a:t>level is </a:t>
            </a:r>
            <a:r>
              <a:rPr lang="en-US" sz="1100" i="1" dirty="0"/>
              <a:t>in the range of -15 to -25 </a:t>
            </a:r>
            <a:r>
              <a:rPr lang="en-US" sz="1100" i="1" dirty="0" err="1" smtClean="0"/>
              <a:t>dBm</a:t>
            </a:r>
            <a:r>
              <a:rPr lang="en-US" sz="1100" i="1" dirty="0" smtClean="0"/>
              <a:t> at </a:t>
            </a:r>
            <a:r>
              <a:rPr lang="en-US" sz="1100" i="1" dirty="0"/>
              <a:t>the input of the IRD</a:t>
            </a:r>
            <a:endParaRPr lang="sv-SE" sz="1100" i="1" dirty="0"/>
          </a:p>
        </p:txBody>
      </p:sp>
    </p:spTree>
    <p:extLst>
      <p:ext uri="{BB962C8B-B14F-4D97-AF65-F5344CB8AC3E}">
        <p14:creationId xmlns:p14="http://schemas.microsoft.com/office/powerpoint/2010/main" val="1873987194"/>
      </p:ext>
    </p:extLst>
  </p:cSld>
  <p:clrMapOvr>
    <a:masterClrMapping/>
  </p:clrMapOvr>
</p:sld>
</file>

<file path=ppt/theme/theme1.xml><?xml version="1.0" encoding="utf-8"?>
<a:theme xmlns:a="http://schemas.openxmlformats.org/drawingml/2006/main" name="Teracom">
  <a:themeElements>
    <a:clrScheme name="Teracom Himmel 1">
      <a:dk1>
        <a:srgbClr val="000000"/>
      </a:dk1>
      <a:lt1>
        <a:srgbClr val="FFFFFF"/>
      </a:lt1>
      <a:dk2>
        <a:srgbClr val="54648F"/>
      </a:dk2>
      <a:lt2>
        <a:srgbClr val="FFFFFF"/>
      </a:lt2>
      <a:accent1>
        <a:srgbClr val="A0A1BA"/>
      </a:accent1>
      <a:accent2>
        <a:srgbClr val="E1E2EB"/>
      </a:accent2>
      <a:accent3>
        <a:srgbClr val="004268"/>
      </a:accent3>
      <a:accent4>
        <a:srgbClr val="722EA5"/>
      </a:accent4>
      <a:accent5>
        <a:srgbClr val="EE7D11"/>
      </a:accent5>
      <a:accent6>
        <a:srgbClr val="DDDDDD"/>
      </a:accent6>
      <a:hlink>
        <a:srgbClr val="4D4D4D"/>
      </a:hlink>
      <a:folHlink>
        <a:srgbClr val="969696"/>
      </a:folHlink>
    </a:clrScheme>
    <a:fontScheme name="Teraco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solidFill>
            <a:schemeClr val="accent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Teracom</Template>
  <TotalTime>221</TotalTime>
  <Words>1095</Words>
  <Application>Microsoft Office PowerPoint</Application>
  <PresentationFormat>On-screen Show (4:3)</PresentationFormat>
  <Paragraphs>301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Teracom</vt:lpstr>
      <vt:lpstr>LTE700 and LTE800 MHz requirement proposal</vt:lpstr>
      <vt:lpstr>Background (LTE700 MHz)</vt:lpstr>
      <vt:lpstr>LTE800 MHz freq occupation recapture </vt:lpstr>
      <vt:lpstr>LTE700 MHz frequency allocation</vt:lpstr>
      <vt:lpstr>Worst case from Basestation</vt:lpstr>
      <vt:lpstr>Worst case scenario from User Equipment</vt:lpstr>
      <vt:lpstr>Work done so far…</vt:lpstr>
      <vt:lpstr>Therefore …</vt:lpstr>
      <vt:lpstr>LTE700MHz proposal</vt:lpstr>
      <vt:lpstr>Tests and test plan for LTE700</vt:lpstr>
      <vt:lpstr>LTE800 MHz proposal</vt:lpstr>
      <vt:lpstr>LTE800 MHz tests</vt:lpstr>
    </vt:vector>
  </TitlesOfParts>
  <Company>Teracom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LTE700 MHz proposal</dc:title>
  <dc:creator>Petri Hyvärinen 2032</dc:creator>
  <cp:lastModifiedBy>Petri Hyvärinen 2032</cp:lastModifiedBy>
  <cp:revision>21</cp:revision>
  <dcterms:created xsi:type="dcterms:W3CDTF">2015-05-12T07:27:41Z</dcterms:created>
  <dcterms:modified xsi:type="dcterms:W3CDTF">2015-05-13T11:56:52Z</dcterms:modified>
</cp:coreProperties>
</file>