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5">
  <p:sldMasterIdLst>
    <p:sldMasterId id="2147483648" r:id="rId1"/>
  </p:sldMasterIdLst>
  <p:notesMasterIdLst>
    <p:notesMasterId r:id="rId33"/>
  </p:notesMasterIdLst>
  <p:handoutMasterIdLst>
    <p:handoutMasterId r:id="rId34"/>
  </p:handoutMasterIdLst>
  <p:sldIdLst>
    <p:sldId id="835" r:id="rId2"/>
    <p:sldId id="764" r:id="rId3"/>
    <p:sldId id="808" r:id="rId4"/>
    <p:sldId id="812" r:id="rId5"/>
    <p:sldId id="814" r:id="rId6"/>
    <p:sldId id="813" r:id="rId7"/>
    <p:sldId id="599" r:id="rId8"/>
    <p:sldId id="577" r:id="rId9"/>
    <p:sldId id="579" r:id="rId10"/>
    <p:sldId id="596" r:id="rId11"/>
    <p:sldId id="724" r:id="rId12"/>
    <p:sldId id="765" r:id="rId13"/>
    <p:sldId id="674" r:id="rId14"/>
    <p:sldId id="512" r:id="rId15"/>
    <p:sldId id="641" r:id="rId16"/>
    <p:sldId id="729" r:id="rId17"/>
    <p:sldId id="816" r:id="rId18"/>
    <p:sldId id="817" r:id="rId19"/>
    <p:sldId id="818" r:id="rId20"/>
    <p:sldId id="834" r:id="rId21"/>
    <p:sldId id="803" r:id="rId22"/>
    <p:sldId id="820" r:id="rId23"/>
    <p:sldId id="824" r:id="rId24"/>
    <p:sldId id="825" r:id="rId25"/>
    <p:sldId id="826" r:id="rId26"/>
    <p:sldId id="828" r:id="rId27"/>
    <p:sldId id="829" r:id="rId28"/>
    <p:sldId id="830" r:id="rId29"/>
    <p:sldId id="831" r:id="rId30"/>
    <p:sldId id="832" r:id="rId31"/>
    <p:sldId id="833" r:id="rId32"/>
  </p:sldIdLst>
  <p:sldSz cx="9144000" cy="6858000" type="screen4x3"/>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FF5050"/>
    <a:srgbClr val="008000"/>
    <a:srgbClr val="D2ECB6"/>
    <a:srgbClr val="FFA3A5"/>
    <a:srgbClr val="FFABAD"/>
    <a:srgbClr val="C6E6A2"/>
    <a:srgbClr val="FF7C80"/>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98" autoAdjust="0"/>
    <p:restoredTop sz="92234" autoAdjust="0"/>
  </p:normalViewPr>
  <p:slideViewPr>
    <p:cSldViewPr>
      <p:cViewPr varScale="1">
        <p:scale>
          <a:sx n="74" d="100"/>
          <a:sy n="74" d="100"/>
        </p:scale>
        <p:origin x="330" y="60"/>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3"/>
            <a:ext cx="9144000" cy="4811151"/>
          </a:xfrm>
          <a:prstGeom prst="rect">
            <a:avLst/>
          </a:prstGeom>
        </p:spPr>
      </p:pic>
      <p:pic>
        <p:nvPicPr>
          <p:cNvPr id="10" name="Picture 9"/>
          <p:cNvPicPr>
            <a:picLocks noChangeAspect="1"/>
          </p:cNvPicPr>
          <p:nvPr userDrawn="1"/>
        </p:nvPicPr>
        <p:blipFill>
          <a:blip r:embed="rId3"/>
          <a:stretch>
            <a:fillRect/>
          </a:stretch>
        </p:blipFill>
        <p:spPr>
          <a:xfrm>
            <a:off x="115489" y="106777"/>
            <a:ext cx="1140622" cy="1077588"/>
          </a:xfrm>
          <a:prstGeom prst="rect">
            <a:avLst/>
          </a:prstGeom>
        </p:spPr>
      </p:pic>
      <p:sp>
        <p:nvSpPr>
          <p:cNvPr id="2" name="Tittel 1"/>
          <p:cNvSpPr>
            <a:spLocks noGrp="1"/>
          </p:cNvSpPr>
          <p:nvPr>
            <p:ph type="ctrTitle"/>
          </p:nvPr>
        </p:nvSpPr>
        <p:spPr>
          <a:xfrm>
            <a:off x="685800" y="2130427"/>
            <a:ext cx="77724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457200" y="6453337"/>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7"/>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7"/>
            <a:ext cx="730424"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40"/>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40"/>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39"/>
            <a:ext cx="9144000" cy="801369"/>
          </a:xfrm>
          <a:prstGeom prst="rect">
            <a:avLst/>
          </a:prstGeom>
        </p:spPr>
      </p:pic>
      <p:pic>
        <p:nvPicPr>
          <p:cNvPr id="4" name="Picture 3"/>
          <p:cNvPicPr>
            <a:picLocks noChangeAspect="1"/>
          </p:cNvPicPr>
          <p:nvPr userDrawn="1"/>
        </p:nvPicPr>
        <p:blipFill>
          <a:blip r:embed="rId3"/>
          <a:stretch>
            <a:fillRect/>
          </a:stretch>
        </p:blipFill>
        <p:spPr>
          <a:xfrm>
            <a:off x="20596" y="14177"/>
            <a:ext cx="803150" cy="758765"/>
          </a:xfrm>
          <a:prstGeom prst="rect">
            <a:avLst/>
          </a:prstGeom>
        </p:spPr>
      </p:pic>
      <p:sp>
        <p:nvSpPr>
          <p:cNvPr id="3" name="Plassholder for innhold 2"/>
          <p:cNvSpPr>
            <a:spLocks noGrp="1"/>
          </p:cNvSpPr>
          <p:nvPr>
            <p:ph idx="1"/>
          </p:nvPr>
        </p:nvSpPr>
        <p:spPr>
          <a:xfrm>
            <a:off x="457200" y="961395"/>
            <a:ext cx="82296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71600" y="116632"/>
            <a:ext cx="7715200"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457200" y="6453337"/>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7"/>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7"/>
            <a:ext cx="28956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79"/>
            <a:ext cx="9144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2"/>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1547665" y="44624"/>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 report to Excom</a:t>
            </a:r>
          </a:p>
          <a:p>
            <a:pPr>
              <a:defRPr/>
            </a:pPr>
            <a:r>
              <a:rPr lang="en-US" sz="1400" b="1" kern="0" dirty="0">
                <a:latin typeface="+mj-lt"/>
                <a:ea typeface="+mj-ea"/>
                <a:cs typeface="+mj-cs"/>
              </a:rPr>
              <a:t>   NorDig Excom meeting 9</a:t>
            </a:r>
            <a:r>
              <a:rPr lang="en-US" sz="1400" b="1" kern="0" baseline="30000" dirty="0">
                <a:latin typeface="+mj-lt"/>
                <a:ea typeface="+mj-ea"/>
                <a:cs typeface="+mj-cs"/>
              </a:rPr>
              <a:t>th</a:t>
            </a:r>
            <a:r>
              <a:rPr lang="en-US" sz="1400" b="1" kern="0" dirty="0">
                <a:latin typeface="+mj-lt"/>
                <a:ea typeface="+mj-ea"/>
                <a:cs typeface="+mj-cs"/>
              </a:rPr>
              <a:t> March 2017 </a:t>
            </a:r>
            <a:r>
              <a:rPr lang="en-US" sz="1200" b="1" kern="0" dirty="0">
                <a:latin typeface="+mj-lt"/>
                <a:ea typeface="+mj-ea"/>
                <a:cs typeface="+mj-cs"/>
              </a:rPr>
              <a:t>Stockholm, Sweden</a:t>
            </a:r>
          </a:p>
        </p:txBody>
      </p:sp>
      <p:sp>
        <p:nvSpPr>
          <p:cNvPr id="8" name="Content Placeholder 1"/>
          <p:cNvSpPr txBox="1">
            <a:spLocks/>
          </p:cNvSpPr>
          <p:nvPr/>
        </p:nvSpPr>
        <p:spPr bwMode="auto">
          <a:xfrm>
            <a:off x="1403648" y="2060848"/>
            <a:ext cx="7632003" cy="45538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2400">
                <a:solidFill>
                  <a:schemeClr val="tx1"/>
                </a:solidFill>
                <a:latin typeface="Calibri" pitchFamily="34" charset="0"/>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l">
              <a:spcBef>
                <a:spcPts val="0"/>
              </a:spcBef>
            </a:pPr>
            <a:r>
              <a:rPr lang="en-US" sz="1400" b="1" kern="0" dirty="0"/>
              <a:t>NorDig Excom Agenda 9</a:t>
            </a:r>
            <a:r>
              <a:rPr lang="en-US" sz="1400" b="1" kern="0" baseline="30000" dirty="0"/>
              <a:t>th</a:t>
            </a:r>
            <a:r>
              <a:rPr lang="en-US" sz="1400" b="1" kern="0" dirty="0"/>
              <a:t> March</a:t>
            </a:r>
            <a:r>
              <a:rPr lang="en-US" sz="1200" b="1" kern="0" dirty="0"/>
              <a:t> 2017</a:t>
            </a:r>
            <a:r>
              <a:rPr lang="en-US" sz="1400" b="1" kern="0" dirty="0"/>
              <a:t>:</a:t>
            </a:r>
          </a:p>
          <a:p>
            <a:pPr algn="l">
              <a:spcBef>
                <a:spcPts val="0"/>
              </a:spcBef>
            </a:pPr>
            <a:r>
              <a:rPr lang="en-US" sz="900" b="1" i="1" kern="0" dirty="0"/>
              <a:t>Place: </a:t>
            </a:r>
            <a:r>
              <a:rPr lang="en-US" sz="900" b="1" i="1" kern="0" dirty="0" err="1"/>
              <a:t>Arlanda</a:t>
            </a:r>
            <a:r>
              <a:rPr lang="en-US" sz="900" b="1" i="1" kern="0" dirty="0"/>
              <a:t> Hotel, </a:t>
            </a:r>
            <a:r>
              <a:rPr lang="en-US" sz="900" b="1" i="1" kern="0" dirty="0" err="1"/>
              <a:t>Arlanda</a:t>
            </a:r>
            <a:r>
              <a:rPr lang="en-US" sz="900" b="1" i="1" kern="0" dirty="0"/>
              <a:t> in Stockholm, Time: 10:00 to approx. 16:00</a:t>
            </a:r>
          </a:p>
          <a:p>
            <a:pPr algn="l">
              <a:spcBef>
                <a:spcPts val="0"/>
              </a:spcBef>
            </a:pPr>
            <a:r>
              <a:rPr lang="en-US" sz="900" b="1" i="1" kern="0" dirty="0">
                <a:solidFill>
                  <a:schemeClr val="bg1">
                    <a:lumMod val="75000"/>
                  </a:schemeClr>
                </a:solidFill>
              </a:rPr>
              <a:t> </a:t>
            </a:r>
          </a:p>
          <a:p>
            <a:pPr marL="228600" indent="-228600" algn="l">
              <a:buAutoNum type="arabicPeriod"/>
            </a:pPr>
            <a:r>
              <a:rPr lang="en-US" sz="1100" b="1" dirty="0">
                <a:solidFill>
                  <a:schemeClr val="bg1">
                    <a:lumMod val="65000"/>
                  </a:schemeClr>
                </a:solidFill>
              </a:rPr>
              <a:t>Agenda and report from previous meeting</a:t>
            </a:r>
            <a:endParaRPr lang="en-GB" sz="1100" dirty="0">
              <a:solidFill>
                <a:schemeClr val="bg1">
                  <a:lumMod val="65000"/>
                </a:schemeClr>
              </a:solidFill>
            </a:endParaRPr>
          </a:p>
          <a:p>
            <a:pPr marL="228600" indent="-228600" algn="l">
              <a:buAutoNum type="arabicPeriod"/>
            </a:pPr>
            <a:r>
              <a:rPr lang="en-US" sz="1100" b="1" dirty="0">
                <a:solidFill>
                  <a:schemeClr val="bg1">
                    <a:lumMod val="65000"/>
                  </a:schemeClr>
                </a:solidFill>
              </a:rPr>
              <a:t>Organizational matters</a:t>
            </a:r>
          </a:p>
          <a:p>
            <a:pPr algn="l"/>
            <a:r>
              <a:rPr lang="en-GB" sz="1000" dirty="0">
                <a:solidFill>
                  <a:schemeClr val="bg1">
                    <a:lumMod val="65000"/>
                  </a:schemeClr>
                </a:solidFill>
              </a:rPr>
              <a:t>      2.1 </a:t>
            </a:r>
            <a:r>
              <a:rPr lang="en-US" sz="1000" dirty="0" smtClean="0">
                <a:solidFill>
                  <a:schemeClr val="bg1">
                    <a:lumMod val="65000"/>
                  </a:schemeClr>
                </a:solidFill>
              </a:rPr>
              <a:t>membership </a:t>
            </a:r>
            <a:r>
              <a:rPr lang="en-US" sz="1000" dirty="0">
                <a:solidFill>
                  <a:schemeClr val="bg1">
                    <a:lumMod val="65000"/>
                  </a:schemeClr>
                </a:solidFill>
              </a:rPr>
              <a:t>situation</a:t>
            </a:r>
            <a:endParaRPr lang="en-GB" sz="1000" dirty="0">
              <a:solidFill>
                <a:schemeClr val="bg1">
                  <a:lumMod val="65000"/>
                </a:schemeClr>
              </a:solidFill>
            </a:endParaRPr>
          </a:p>
          <a:p>
            <a:pPr algn="l"/>
            <a:r>
              <a:rPr lang="en-US" sz="1000" dirty="0">
                <a:solidFill>
                  <a:schemeClr val="bg1">
                    <a:lumMod val="65000"/>
                  </a:schemeClr>
                </a:solidFill>
              </a:rPr>
              <a:t>      2.2 Finance matters, budget 2017</a:t>
            </a:r>
            <a:endParaRPr lang="en-GB" sz="1000" dirty="0">
              <a:solidFill>
                <a:schemeClr val="bg1">
                  <a:lumMod val="65000"/>
                </a:schemeClr>
              </a:solidFill>
            </a:endParaRPr>
          </a:p>
          <a:p>
            <a:pPr algn="l"/>
            <a:r>
              <a:rPr lang="en-GB" sz="1000" dirty="0">
                <a:solidFill>
                  <a:schemeClr val="bg1">
                    <a:lumMod val="65000"/>
                  </a:schemeClr>
                </a:solidFill>
              </a:rPr>
              <a:t>      2.3 </a:t>
            </a:r>
            <a:r>
              <a:rPr lang="en-US" sz="1000" dirty="0">
                <a:solidFill>
                  <a:schemeClr val="bg1">
                    <a:lumMod val="65000"/>
                  </a:schemeClr>
                </a:solidFill>
              </a:rPr>
              <a:t>Organizational matters</a:t>
            </a:r>
            <a:endParaRPr lang="en-GB" sz="1000" dirty="0">
              <a:solidFill>
                <a:schemeClr val="bg1">
                  <a:lumMod val="65000"/>
                </a:schemeClr>
              </a:solidFill>
            </a:endParaRPr>
          </a:p>
          <a:p>
            <a:pPr lvl="0" algn="l"/>
            <a:r>
              <a:rPr lang="en-US" sz="1400" b="1" dirty="0"/>
              <a:t>3. Report from </a:t>
            </a:r>
            <a:r>
              <a:rPr lang="en-US" sz="1400" b="1" dirty="0" smtClean="0"/>
              <a:t>NorDig/T                                          </a:t>
            </a:r>
            <a:endParaRPr lang="en-GB" sz="1400" dirty="0">
              <a:solidFill>
                <a:schemeClr val="bg1">
                  <a:lumMod val="65000"/>
                </a:schemeClr>
              </a:solidFill>
            </a:endParaRPr>
          </a:p>
          <a:p>
            <a:pPr algn="l"/>
            <a:r>
              <a:rPr lang="en-US" sz="1400" dirty="0"/>
              <a:t>    3.1  Mandates for coming period </a:t>
            </a:r>
            <a:endParaRPr lang="en-GB" sz="1400" dirty="0"/>
          </a:p>
          <a:p>
            <a:pPr algn="l"/>
            <a:r>
              <a:rPr lang="en-US" sz="1400" dirty="0"/>
              <a:t>    3.2  Status and report from NorDig/T general </a:t>
            </a:r>
            <a:endParaRPr lang="en-GB" sz="1400" dirty="0"/>
          </a:p>
          <a:p>
            <a:pPr algn="l"/>
            <a:r>
              <a:rPr lang="en-US" sz="1400" dirty="0"/>
              <a:t>    3.3  HEVC IRD specification work including HbbTV </a:t>
            </a:r>
          </a:p>
          <a:p>
            <a:pPr algn="l"/>
            <a:r>
              <a:rPr lang="en-GB" sz="1400" dirty="0" smtClean="0"/>
              <a:t>    3.4  </a:t>
            </a:r>
            <a:r>
              <a:rPr lang="en-US" sz="1400" dirty="0" smtClean="0"/>
              <a:t>SSU/SW </a:t>
            </a:r>
            <a:r>
              <a:rPr lang="en-US" sz="1400" dirty="0"/>
              <a:t>Update </a:t>
            </a:r>
            <a:r>
              <a:rPr lang="en-US" sz="1400" dirty="0" smtClean="0"/>
              <a:t>alternatives, Richard Moreton Samsung </a:t>
            </a:r>
            <a:r>
              <a:rPr lang="en-US" sz="1200" dirty="0" smtClean="0"/>
              <a:t>(remote presentation)</a:t>
            </a:r>
          </a:p>
          <a:p>
            <a:pPr algn="l"/>
            <a:r>
              <a:rPr lang="en-GB" sz="1400" dirty="0" smtClean="0"/>
              <a:t>    </a:t>
            </a:r>
            <a:r>
              <a:rPr lang="en-GB" sz="1400" dirty="0"/>
              <a:t>3.5  </a:t>
            </a:r>
            <a:r>
              <a:rPr lang="en-US" sz="1400" dirty="0"/>
              <a:t>EPG exchange file format, Peter </a:t>
            </a:r>
            <a:r>
              <a:rPr lang="en-US" sz="1400" dirty="0" smtClean="0"/>
              <a:t>Mølsted, consultant NorDig </a:t>
            </a:r>
            <a:r>
              <a:rPr lang="en-US" sz="1200" dirty="0" smtClean="0"/>
              <a:t>(remote presentation)</a:t>
            </a:r>
            <a:endParaRPr lang="en-GB" sz="1200" dirty="0" smtClean="0"/>
          </a:p>
          <a:p>
            <a:pPr algn="l"/>
            <a:r>
              <a:rPr lang="en-GB" sz="1400" dirty="0" smtClean="0"/>
              <a:t>    3.6  </a:t>
            </a:r>
            <a:r>
              <a:rPr lang="en-US" sz="1400" dirty="0" smtClean="0"/>
              <a:t>Next generation Audio, Johan Lindroos SVT</a:t>
            </a:r>
            <a:endParaRPr lang="en-GB" sz="1400" dirty="0" smtClean="0"/>
          </a:p>
          <a:p>
            <a:pPr lvl="0" algn="l"/>
            <a:r>
              <a:rPr lang="en-US" sz="1100" b="1" dirty="0" smtClean="0">
                <a:solidFill>
                  <a:schemeClr val="bg1">
                    <a:lumMod val="65000"/>
                  </a:schemeClr>
                </a:solidFill>
              </a:rPr>
              <a:t>5. Report from Industry</a:t>
            </a:r>
            <a:endParaRPr lang="en-GB" sz="1100" dirty="0" smtClean="0">
              <a:solidFill>
                <a:schemeClr val="bg1">
                  <a:lumMod val="65000"/>
                </a:schemeClr>
              </a:solidFill>
            </a:endParaRPr>
          </a:p>
          <a:p>
            <a:pPr algn="l"/>
            <a:r>
              <a:rPr lang="en-US" sz="1000" dirty="0" smtClean="0">
                <a:solidFill>
                  <a:schemeClr val="bg1">
                    <a:lumMod val="65000"/>
                  </a:schemeClr>
                </a:solidFill>
              </a:rPr>
              <a:t> </a:t>
            </a:r>
            <a:r>
              <a:rPr lang="en-US" sz="1000" dirty="0">
                <a:solidFill>
                  <a:schemeClr val="bg1">
                    <a:lumMod val="65000"/>
                  </a:schemeClr>
                </a:solidFill>
              </a:rPr>
              <a:t>     5.1 Report from Nordic Product Manager meeting</a:t>
            </a:r>
            <a:endParaRPr lang="en-GB" sz="1000" dirty="0">
              <a:solidFill>
                <a:schemeClr val="bg1">
                  <a:lumMod val="65000"/>
                </a:schemeClr>
              </a:solidFill>
            </a:endParaRPr>
          </a:p>
          <a:p>
            <a:pPr algn="l"/>
            <a:r>
              <a:rPr lang="en-US" sz="1000" dirty="0">
                <a:solidFill>
                  <a:schemeClr val="bg1">
                    <a:lumMod val="65000"/>
                  </a:schemeClr>
                </a:solidFill>
              </a:rPr>
              <a:t>      5.2 Report from industry members</a:t>
            </a:r>
            <a:endParaRPr lang="en-GB" sz="1000" dirty="0">
              <a:solidFill>
                <a:schemeClr val="bg1">
                  <a:lumMod val="65000"/>
                </a:schemeClr>
              </a:solidFill>
            </a:endParaRPr>
          </a:p>
          <a:p>
            <a:pPr lvl="0" algn="l"/>
            <a:r>
              <a:rPr lang="en-US" sz="1100" b="1" dirty="0">
                <a:solidFill>
                  <a:schemeClr val="bg1">
                    <a:lumMod val="65000"/>
                  </a:schemeClr>
                </a:solidFill>
              </a:rPr>
              <a:t>6. Reports from members, DVB and other organizations</a:t>
            </a:r>
            <a:endParaRPr lang="en-GB" sz="1100" dirty="0">
              <a:solidFill>
                <a:schemeClr val="bg1">
                  <a:lumMod val="65000"/>
                </a:schemeClr>
              </a:solidFill>
            </a:endParaRPr>
          </a:p>
          <a:p>
            <a:pPr lvl="0" algn="l"/>
            <a:r>
              <a:rPr lang="en-US" sz="1100" b="1" dirty="0">
                <a:solidFill>
                  <a:schemeClr val="bg1">
                    <a:lumMod val="65000"/>
                  </a:schemeClr>
                </a:solidFill>
              </a:rPr>
              <a:t>7. Any other business, including DTT beyond 2020</a:t>
            </a:r>
            <a:endParaRPr lang="en-GB" sz="1100" dirty="0">
              <a:solidFill>
                <a:schemeClr val="bg1">
                  <a:lumMod val="65000"/>
                </a:schemeClr>
              </a:solidFill>
            </a:endParaRPr>
          </a:p>
          <a:p>
            <a:pPr lvl="0" algn="l"/>
            <a:r>
              <a:rPr lang="en-US" sz="1100" b="1" dirty="0">
                <a:solidFill>
                  <a:schemeClr val="bg1">
                    <a:lumMod val="65000"/>
                  </a:schemeClr>
                </a:solidFill>
              </a:rPr>
              <a:t>8. Date and place for the meetings in 2017      </a:t>
            </a:r>
            <a:endParaRPr lang="en-GB" sz="1100" dirty="0">
              <a:solidFill>
                <a:schemeClr val="bg1">
                  <a:lumMod val="65000"/>
                </a:schemeClr>
              </a:solidFill>
            </a:endParaRPr>
          </a:p>
        </p:txBody>
      </p:sp>
      <p:pic>
        <p:nvPicPr>
          <p:cNvPr id="4" name="Picture 3"/>
          <p:cNvPicPr>
            <a:picLocks noChangeAspect="1"/>
          </p:cNvPicPr>
          <p:nvPr/>
        </p:nvPicPr>
        <p:blipFill>
          <a:blip r:embed="rId2"/>
          <a:stretch>
            <a:fillRect/>
          </a:stretch>
        </p:blipFill>
        <p:spPr>
          <a:xfrm>
            <a:off x="6876256" y="2636912"/>
            <a:ext cx="1517586" cy="1517586"/>
          </a:xfrm>
          <a:prstGeom prst="rect">
            <a:avLst/>
          </a:prstGeom>
        </p:spPr>
      </p:pic>
      <p:sp>
        <p:nvSpPr>
          <p:cNvPr id="6" name="Rectangle 5"/>
          <p:cNvSpPr/>
          <p:nvPr/>
        </p:nvSpPr>
        <p:spPr>
          <a:xfrm>
            <a:off x="1547665" y="898291"/>
            <a:ext cx="6768752" cy="1169551"/>
          </a:xfrm>
          <a:prstGeom prst="rect">
            <a:avLst/>
          </a:prstGeom>
          <a:ln w="19050">
            <a:solidFill>
              <a:srgbClr val="0000FF"/>
            </a:solidFill>
          </a:ln>
        </p:spPr>
        <p:txBody>
          <a:bodyPr wrap="square">
            <a:spAutoFit/>
          </a:bodyPr>
          <a:lstStyle/>
          <a:p>
            <a:r>
              <a:rPr lang="en-US" sz="1200" b="1" i="1" dirty="0">
                <a:solidFill>
                  <a:srgbClr val="0000FF"/>
                </a:solidFill>
              </a:rPr>
              <a:t>Report back from NorDig Excom </a:t>
            </a:r>
          </a:p>
          <a:p>
            <a:r>
              <a:rPr lang="en-US" sz="1200" b="1" i="1" dirty="0">
                <a:solidFill>
                  <a:srgbClr val="0000FF"/>
                </a:solidFill>
              </a:rPr>
              <a:t>Marked as “Excom” in blue text is outcome from this Excom meeting </a:t>
            </a:r>
            <a:r>
              <a:rPr lang="en-US" sz="1000" i="1" dirty="0">
                <a:solidFill>
                  <a:srgbClr val="0000FF"/>
                </a:solidFill>
              </a:rPr>
              <a:t>(decision, comments, tasks, feedback etc)</a:t>
            </a:r>
            <a:endParaRPr lang="en-US" sz="1200" i="1" dirty="0">
              <a:solidFill>
                <a:srgbClr val="0000FF"/>
              </a:solidFill>
            </a:endParaRPr>
          </a:p>
          <a:p>
            <a:pPr marL="0" indent="0">
              <a:buNone/>
            </a:pPr>
            <a:endParaRPr lang="en-US" sz="1200" b="1" i="1" dirty="0">
              <a:solidFill>
                <a:srgbClr val="0000FF"/>
              </a:solidFill>
            </a:endParaRPr>
          </a:p>
          <a:p>
            <a:pPr marL="0" indent="0">
              <a:buNone/>
            </a:pPr>
            <a:r>
              <a:rPr lang="en-US" sz="1200" b="1" i="1" dirty="0">
                <a:solidFill>
                  <a:srgbClr val="0000FF"/>
                </a:solidFill>
              </a:rPr>
              <a:t>NorDig T </a:t>
            </a:r>
            <a:r>
              <a:rPr lang="en-US" sz="1050" b="1" i="1" dirty="0">
                <a:solidFill>
                  <a:srgbClr val="0000FF"/>
                </a:solidFill>
              </a:rPr>
              <a:t>(Per Tullstedt) </a:t>
            </a:r>
            <a:r>
              <a:rPr lang="en-US" sz="1200" b="1" i="1" dirty="0">
                <a:solidFill>
                  <a:srgbClr val="0000FF"/>
                </a:solidFill>
              </a:rPr>
              <a:t>extra report back from NorDig Excom meeting, mainly NorDig T related issues, not the official NorDig Excom report </a:t>
            </a:r>
            <a:r>
              <a:rPr lang="en-US" sz="1000" i="1" dirty="0">
                <a:solidFill>
                  <a:srgbClr val="0000FF"/>
                </a:solidFill>
              </a:rPr>
              <a:t>(which will come from our Excom secretary)</a:t>
            </a:r>
          </a:p>
        </p:txBody>
      </p:sp>
    </p:spTree>
    <p:extLst>
      <p:ext uri="{BB962C8B-B14F-4D97-AF65-F5344CB8AC3E}">
        <p14:creationId xmlns:p14="http://schemas.microsoft.com/office/powerpoint/2010/main" val="1920561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755537" y="1141220"/>
            <a:ext cx="7787208" cy="5184576"/>
          </a:xfrm>
        </p:spPr>
        <p:txBody>
          <a:bodyPr/>
          <a:lstStyle/>
          <a:p>
            <a:pPr lvl="0">
              <a:buNone/>
            </a:pPr>
            <a:r>
              <a:rPr lang="en-US" sz="800" dirty="0">
                <a:latin typeface="+mn-lt"/>
              </a:rPr>
              <a:t> </a:t>
            </a:r>
          </a:p>
          <a:p>
            <a:pPr>
              <a:buNone/>
            </a:pPr>
            <a:r>
              <a:rPr lang="en-US" sz="1800" dirty="0">
                <a:latin typeface="+mn-lt"/>
              </a:rPr>
              <a:t>NorDig T (main group) meeting calendar 2017:</a:t>
            </a:r>
          </a:p>
          <a:p>
            <a:pPr lvl="0"/>
            <a:r>
              <a:rPr lang="en-US" sz="1800" dirty="0"/>
              <a:t>31th January 2017, webinar, </a:t>
            </a:r>
            <a:r>
              <a:rPr lang="en-US" sz="1400" dirty="0"/>
              <a:t>10:00-15:00 CET </a:t>
            </a:r>
            <a:endParaRPr lang="en-GB" sz="1400" dirty="0"/>
          </a:p>
          <a:p>
            <a:pPr lvl="0"/>
            <a:r>
              <a:rPr lang="en-US" sz="1800" dirty="0"/>
              <a:t>28th February 2017, webinar, </a:t>
            </a:r>
            <a:r>
              <a:rPr lang="en-US" sz="1400" dirty="0"/>
              <a:t>10:00-16:00 CET</a:t>
            </a:r>
          </a:p>
          <a:p>
            <a:pPr marL="0" indent="0">
              <a:buNone/>
            </a:pPr>
            <a:r>
              <a:rPr lang="en-US" sz="1600" i="1" dirty="0">
                <a:solidFill>
                  <a:schemeClr val="bg1">
                    <a:lumMod val="50000"/>
                  </a:schemeClr>
                </a:solidFill>
              </a:rPr>
              <a:t>	Informative: NorDig Excom 9th March 2017</a:t>
            </a:r>
            <a:endParaRPr lang="en-GB" sz="1600" i="1" dirty="0">
              <a:solidFill>
                <a:schemeClr val="bg1">
                  <a:lumMod val="50000"/>
                </a:schemeClr>
              </a:solidFill>
            </a:endParaRPr>
          </a:p>
          <a:p>
            <a:pPr lvl="0"/>
            <a:r>
              <a:rPr lang="en-US" sz="1800" dirty="0"/>
              <a:t>4th April 2017, webinar, </a:t>
            </a:r>
            <a:r>
              <a:rPr lang="en-US" sz="1400" dirty="0"/>
              <a:t>10:00-15:00 CET</a:t>
            </a:r>
          </a:p>
          <a:p>
            <a:pPr marL="0" indent="0">
              <a:buNone/>
            </a:pPr>
            <a:r>
              <a:rPr lang="en-US" sz="1600" i="1" dirty="0">
                <a:solidFill>
                  <a:schemeClr val="bg1">
                    <a:lumMod val="50000"/>
                  </a:schemeClr>
                </a:solidFill>
              </a:rPr>
              <a:t>	Informative: NAB2017: 22-27 April</a:t>
            </a:r>
          </a:p>
          <a:p>
            <a:r>
              <a:rPr lang="en-US" sz="1800" dirty="0"/>
              <a:t>16th May 2017, webinar, </a:t>
            </a:r>
            <a:r>
              <a:rPr lang="en-US" sz="1400" dirty="0"/>
              <a:t>10:00-15:00 CET</a:t>
            </a:r>
            <a:endParaRPr lang="en-GB" sz="1400" dirty="0"/>
          </a:p>
          <a:p>
            <a:pPr lvl="0"/>
            <a:r>
              <a:rPr lang="en-US" sz="1800" dirty="0"/>
              <a:t>20th June 2017, webinar, placeholder, </a:t>
            </a:r>
            <a:r>
              <a:rPr lang="en-US" sz="1400" dirty="0"/>
              <a:t>10:00-12:00 CET</a:t>
            </a:r>
            <a:endParaRPr lang="en-GB" sz="1400" dirty="0"/>
          </a:p>
          <a:p>
            <a:pPr lvl="0"/>
            <a:r>
              <a:rPr lang="en-US" sz="1800" dirty="0"/>
              <a:t>29th August 2017, webinar, </a:t>
            </a:r>
            <a:r>
              <a:rPr lang="en-US" sz="1400" dirty="0"/>
              <a:t>10:00-14:00 CET</a:t>
            </a:r>
          </a:p>
          <a:p>
            <a:pPr marL="0" indent="0">
              <a:buNone/>
            </a:pPr>
            <a:r>
              <a:rPr lang="en-US" sz="1600" i="1" dirty="0">
                <a:solidFill>
                  <a:schemeClr val="bg1">
                    <a:lumMod val="50000"/>
                  </a:schemeClr>
                </a:solidFill>
              </a:rPr>
              <a:t>	Informative: IFA2017: 1-6 September, IBC2017: 14-19 September</a:t>
            </a:r>
          </a:p>
          <a:p>
            <a:pPr lvl="0"/>
            <a:r>
              <a:rPr lang="en-US" sz="1800" dirty="0"/>
              <a:t>20th Sep 2017, webinar, </a:t>
            </a:r>
            <a:r>
              <a:rPr lang="en-US" sz="1400" dirty="0"/>
              <a:t>10:00-15:00 CET</a:t>
            </a:r>
            <a:endParaRPr lang="en-GB" sz="1400" dirty="0"/>
          </a:p>
          <a:p>
            <a:pPr marL="0" indent="0">
              <a:buNone/>
            </a:pPr>
            <a:r>
              <a:rPr lang="en-US" sz="1600" i="1" dirty="0">
                <a:solidFill>
                  <a:schemeClr val="bg1">
                    <a:lumMod val="50000"/>
                  </a:schemeClr>
                </a:solidFill>
              </a:rPr>
              <a:t>	Informative: NorDig Excom 5th October 2017</a:t>
            </a:r>
            <a:endParaRPr lang="en-US" sz="1800" dirty="0"/>
          </a:p>
          <a:p>
            <a:pPr lvl="0"/>
            <a:r>
              <a:rPr lang="en-US" sz="1800" dirty="0"/>
              <a:t>14th November 2017, physical TBD, </a:t>
            </a:r>
            <a:r>
              <a:rPr lang="en-US" sz="1400" dirty="0"/>
              <a:t>10:00-16:00 CET</a:t>
            </a:r>
            <a:endParaRPr lang="en-GB" sz="1400" dirty="0"/>
          </a:p>
          <a:p>
            <a:pPr lvl="0"/>
            <a:r>
              <a:rPr lang="en-US" sz="1800" dirty="0"/>
              <a:t>14th December 2017, webinar, </a:t>
            </a:r>
            <a:r>
              <a:rPr lang="en-US" sz="1400" dirty="0"/>
              <a:t>placeholder, 10:00-12:00 CET</a:t>
            </a:r>
            <a:endParaRPr lang="en-GB" sz="1400" dirty="0"/>
          </a:p>
        </p:txBody>
      </p:sp>
      <p:sp>
        <p:nvSpPr>
          <p:cNvPr id="3" name="Rubrik 2"/>
          <p:cNvSpPr>
            <a:spLocks noGrp="1"/>
          </p:cNvSpPr>
          <p:nvPr>
            <p:ph type="title"/>
          </p:nvPr>
        </p:nvSpPr>
        <p:spPr>
          <a:xfrm>
            <a:off x="970344" y="44624"/>
            <a:ext cx="7715200" cy="648072"/>
          </a:xfrm>
        </p:spPr>
        <p:txBody>
          <a:bodyPr/>
          <a:lstStyle/>
          <a:p>
            <a:pPr>
              <a:defRPr/>
            </a:pPr>
            <a:r>
              <a:rPr lang="en-US" b="1" dirty="0"/>
              <a:t>NorDig T report -  </a:t>
            </a:r>
            <a:r>
              <a:rPr lang="en-US" sz="1800" b="1" dirty="0">
                <a:solidFill>
                  <a:schemeClr val="tx1"/>
                </a:solidFill>
              </a:rPr>
              <a:t>Meeting calendar 2017</a:t>
            </a:r>
            <a:br>
              <a:rPr lang="en-US" sz="1800" b="1" dirty="0">
                <a:solidFill>
                  <a:schemeClr val="tx1"/>
                </a:solidFill>
              </a:rPr>
            </a:b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a:xfrm>
            <a:off x="6553200" y="6469813"/>
            <a:ext cx="2133600" cy="268139"/>
          </a:xfrm>
        </p:spPr>
        <p:txBody>
          <a:bodyPr/>
          <a:lstStyle/>
          <a:p>
            <a:pPr>
              <a:defRPr/>
            </a:pPr>
            <a:fld id="{CD43E73F-939E-41C0-A51D-E14F15C47D94}" type="slidenum">
              <a:rPr lang="en-US" smtClean="0"/>
              <a:pPr>
                <a:defRPr/>
              </a:pPr>
              <a:t>10</a:t>
            </a:fld>
            <a:endParaRPr lang="en-US" dirty="0"/>
          </a:p>
        </p:txBody>
      </p:sp>
      <p:pic>
        <p:nvPicPr>
          <p:cNvPr id="9" name="Picture 8"/>
          <p:cNvPicPr>
            <a:picLocks noChangeAspect="1"/>
          </p:cNvPicPr>
          <p:nvPr/>
        </p:nvPicPr>
        <p:blipFill>
          <a:blip r:embed="rId2"/>
          <a:stretch>
            <a:fillRect/>
          </a:stretch>
        </p:blipFill>
        <p:spPr>
          <a:xfrm>
            <a:off x="6228185" y="1093368"/>
            <a:ext cx="2584342" cy="1938257"/>
          </a:xfrm>
          <a:prstGeom prst="rect">
            <a:avLst/>
          </a:prstGeom>
        </p:spPr>
      </p:pic>
    </p:spTree>
    <p:extLst>
      <p:ext uri="{BB962C8B-B14F-4D97-AF65-F5344CB8AC3E}">
        <p14:creationId xmlns:p14="http://schemas.microsoft.com/office/powerpoint/2010/main" val="6337185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45458" y="743529"/>
            <a:ext cx="8247022" cy="5709807"/>
          </a:xfrm>
        </p:spPr>
        <p:txBody>
          <a:bodyPr/>
          <a:lstStyle/>
          <a:p>
            <a:pPr lvl="0">
              <a:buNone/>
            </a:pPr>
            <a:r>
              <a:rPr lang="en-US" sz="600" dirty="0">
                <a:latin typeface="+mn-lt"/>
              </a:rPr>
              <a:t> </a:t>
            </a:r>
          </a:p>
          <a:p>
            <a:pPr lvl="0">
              <a:buNone/>
            </a:pPr>
            <a:r>
              <a:rPr lang="en-US" sz="1400" dirty="0">
                <a:latin typeface="+mn-lt"/>
              </a:rPr>
              <a:t>NorDig T, consultancy and costs </a:t>
            </a:r>
            <a:r>
              <a:rPr lang="en-US" sz="1400" dirty="0" smtClean="0">
                <a:latin typeface="+mn-lt"/>
              </a:rPr>
              <a:t>2017:</a:t>
            </a:r>
          </a:p>
          <a:p>
            <a:r>
              <a:rPr lang="en-US" sz="1400" dirty="0" smtClean="0">
                <a:latin typeface="+mn-lt"/>
              </a:rPr>
              <a:t>Excom decided 13 Oct 2016: </a:t>
            </a:r>
            <a:endParaRPr lang="en-US" sz="1400" dirty="0">
              <a:latin typeface="+mn-lt"/>
            </a:endParaRPr>
          </a:p>
          <a:p>
            <a:pPr lvl="1"/>
            <a:r>
              <a:rPr lang="en-US" sz="1200" dirty="0" smtClean="0">
                <a:latin typeface="+mn-lt"/>
              </a:rPr>
              <a:t>continue with consultancy support &amp; raised budget </a:t>
            </a:r>
            <a:r>
              <a:rPr lang="en-US" sz="1200" dirty="0" err="1" smtClean="0">
                <a:latin typeface="+mn-lt"/>
              </a:rPr>
              <a:t>fr</a:t>
            </a:r>
            <a:r>
              <a:rPr lang="en-US" sz="1200" dirty="0" smtClean="0">
                <a:latin typeface="+mn-lt"/>
              </a:rPr>
              <a:t> 350kSEK to 400kSEK </a:t>
            </a:r>
            <a:r>
              <a:rPr lang="en-US" sz="1000" dirty="0" smtClean="0">
                <a:latin typeface="+mn-lt"/>
              </a:rPr>
              <a:t>(to ensure NorDig HEVC IRD </a:t>
            </a:r>
            <a:r>
              <a:rPr lang="en-US" sz="1000" dirty="0" err="1" smtClean="0">
                <a:latin typeface="+mn-lt"/>
              </a:rPr>
              <a:t>etc</a:t>
            </a:r>
            <a:r>
              <a:rPr lang="en-US" sz="1000" dirty="0" smtClean="0">
                <a:latin typeface="+mn-lt"/>
              </a:rPr>
              <a:t>)</a:t>
            </a:r>
            <a:r>
              <a:rPr lang="en-US" sz="1200" dirty="0" smtClean="0">
                <a:latin typeface="+mn-lt"/>
              </a:rPr>
              <a:t>.</a:t>
            </a:r>
          </a:p>
          <a:p>
            <a:pPr lvl="1"/>
            <a:endParaRPr lang="en-US" sz="1200" dirty="0" smtClean="0">
              <a:latin typeface="+mn-lt"/>
            </a:endParaRPr>
          </a:p>
          <a:p>
            <a:r>
              <a:rPr lang="en-US" sz="1200" dirty="0" smtClean="0">
                <a:latin typeface="+mn-lt"/>
              </a:rPr>
              <a:t>Proposal planning of consultancy 2017:</a:t>
            </a:r>
            <a:endParaRPr lang="en-US" sz="1200" dirty="0">
              <a:latin typeface="+mn-lt"/>
            </a:endParaRPr>
          </a:p>
          <a:p>
            <a:pPr lvl="1"/>
            <a:r>
              <a:rPr lang="en-US" sz="1400" b="1" dirty="0"/>
              <a:t>Technical secretary</a:t>
            </a:r>
            <a:r>
              <a:rPr lang="en-US" sz="1400" dirty="0"/>
              <a:t> – </a:t>
            </a:r>
            <a:r>
              <a:rPr lang="en-US" sz="1400" i="1" dirty="0"/>
              <a:t>Peter M</a:t>
            </a:r>
            <a:r>
              <a:rPr lang="en-US" sz="1400" i="1" dirty="0">
                <a:ea typeface="Cambria Math" panose="02040503050406030204" pitchFamily="18" charset="0"/>
              </a:rPr>
              <a:t>ølsted, </a:t>
            </a:r>
            <a:r>
              <a:rPr lang="en-US" sz="1200" dirty="0"/>
              <a:t>part of </a:t>
            </a:r>
            <a:r>
              <a:rPr lang="en-US" sz="1200" dirty="0" err="1"/>
              <a:t>techn.budget</a:t>
            </a:r>
            <a:r>
              <a:rPr lang="en-US" sz="1200" dirty="0"/>
              <a:t> 400kSEK/~42kEUR </a:t>
            </a:r>
          </a:p>
          <a:p>
            <a:pPr marL="857250" lvl="2" indent="0">
              <a:buNone/>
            </a:pPr>
            <a:r>
              <a:rPr lang="en-US" sz="1200" i="1" dirty="0"/>
              <a:t>Updated </a:t>
            </a:r>
            <a:r>
              <a:rPr lang="en-US" sz="1200" i="1" dirty="0" err="1"/>
              <a:t>workplan</a:t>
            </a:r>
            <a:r>
              <a:rPr lang="en-US" sz="1200" i="1" dirty="0"/>
              <a:t> </a:t>
            </a:r>
            <a:r>
              <a:rPr lang="en-US" sz="1200" i="1" dirty="0" smtClean="0"/>
              <a:t>2017 with following </a:t>
            </a:r>
            <a:r>
              <a:rPr lang="en-US" sz="1200" i="1" dirty="0"/>
              <a:t>mission:</a:t>
            </a:r>
          </a:p>
          <a:p>
            <a:pPr marL="857250" lvl="2" indent="0">
              <a:buNone/>
            </a:pPr>
            <a:r>
              <a:rPr lang="en-US" sz="1200" i="1" dirty="0"/>
              <a:t>(</a:t>
            </a:r>
            <a:r>
              <a:rPr lang="en-US" sz="1200" i="1" dirty="0" smtClean="0"/>
              <a:t>a) Webmaster NorDig.org</a:t>
            </a:r>
          </a:p>
          <a:p>
            <a:pPr marL="857250" lvl="2" indent="0">
              <a:buNone/>
            </a:pPr>
            <a:r>
              <a:rPr lang="en-US" sz="1200" i="1" dirty="0" smtClean="0"/>
              <a:t>(b) Editor </a:t>
            </a:r>
            <a:r>
              <a:rPr lang="en-US" sz="1200" i="1" dirty="0"/>
              <a:t>for the NorDig </a:t>
            </a:r>
            <a:r>
              <a:rPr lang="en-US" sz="1200" i="1" dirty="0" smtClean="0"/>
              <a:t>Specifications </a:t>
            </a:r>
            <a:r>
              <a:rPr lang="en-US" sz="1200" i="1" dirty="0" err="1" smtClean="0"/>
              <a:t>incl</a:t>
            </a:r>
            <a:r>
              <a:rPr lang="en-US" sz="1200" i="1" dirty="0" smtClean="0"/>
              <a:t> maintaining </a:t>
            </a:r>
            <a:r>
              <a:rPr lang="en-US" sz="1200" i="1" dirty="0"/>
              <a:t>and release management of the </a:t>
            </a:r>
            <a:r>
              <a:rPr lang="en-US" sz="1200" i="1" dirty="0" smtClean="0"/>
              <a:t>specifications</a:t>
            </a:r>
          </a:p>
          <a:p>
            <a:pPr marL="857250" lvl="2" indent="0">
              <a:buNone/>
            </a:pPr>
            <a:r>
              <a:rPr lang="en-US" sz="1200" i="1" dirty="0" smtClean="0"/>
              <a:t>(</a:t>
            </a:r>
            <a:r>
              <a:rPr lang="en-US" sz="1200" i="1" dirty="0"/>
              <a:t>c</a:t>
            </a:r>
            <a:r>
              <a:rPr lang="en-US" sz="1200" i="1" dirty="0" smtClean="0"/>
              <a:t>) Chair work with NorDig common EPG/EIT exchange file format</a:t>
            </a:r>
          </a:p>
          <a:p>
            <a:pPr marL="857250" lvl="2" indent="0">
              <a:buNone/>
            </a:pPr>
            <a:r>
              <a:rPr lang="en-US" sz="1200" i="1" dirty="0" smtClean="0"/>
              <a:t>(d) Support </a:t>
            </a:r>
            <a:r>
              <a:rPr lang="en-US" sz="1200" i="1" dirty="0"/>
              <a:t>NorDig/T</a:t>
            </a:r>
            <a:r>
              <a:rPr lang="en-US" sz="1200" i="1" dirty="0" smtClean="0"/>
              <a:t> and Test group for development of new Unified IRD specifications and Test Plans (2017-2018)</a:t>
            </a:r>
          </a:p>
          <a:p>
            <a:pPr marL="857250" lvl="2" indent="0">
              <a:buNone/>
            </a:pPr>
            <a:r>
              <a:rPr lang="en-US" sz="1200" i="1" dirty="0"/>
              <a:t>(d) Support and compile result from NorDig/T investigations and questionnaires among NorDig members and others.</a:t>
            </a:r>
            <a:endParaRPr lang="sv-SE" sz="1200" dirty="0"/>
          </a:p>
          <a:p>
            <a:pPr marL="857250" lvl="2" indent="0">
              <a:buNone/>
            </a:pPr>
            <a:r>
              <a:rPr lang="en-US" sz="1200" i="1" dirty="0"/>
              <a:t>(e) Participation to the NorDig/T and relevant sub-group meetings </a:t>
            </a:r>
          </a:p>
          <a:p>
            <a:pPr marL="857250" lvl="2" indent="0">
              <a:buNone/>
            </a:pPr>
            <a:r>
              <a:rPr lang="en-US" sz="1200" i="1" dirty="0" smtClean="0"/>
              <a:t>(start of 2017: editor for release of new NorDig Unified IRD v2.6) </a:t>
            </a:r>
          </a:p>
          <a:p>
            <a:pPr lvl="1"/>
            <a:r>
              <a:rPr lang="en-US" sz="1400" b="1" dirty="0" smtClean="0"/>
              <a:t>Test </a:t>
            </a:r>
            <a:r>
              <a:rPr lang="en-US" sz="1400" b="1" dirty="0"/>
              <a:t>Plan </a:t>
            </a:r>
            <a:r>
              <a:rPr lang="en-US" sz="1400" dirty="0"/>
              <a:t>– </a:t>
            </a:r>
            <a:r>
              <a:rPr lang="en-US" sz="1400" i="1" dirty="0"/>
              <a:t>Labwise (Pasi Toiva), </a:t>
            </a:r>
            <a:r>
              <a:rPr lang="en-US" sz="1200" i="1" dirty="0">
                <a:ea typeface="Cambria Math" panose="02040503050406030204" pitchFamily="18" charset="0"/>
              </a:rPr>
              <a:t>shared w Peter M </a:t>
            </a:r>
            <a:r>
              <a:rPr lang="en-US" sz="1200" i="1" dirty="0" smtClean="0">
                <a:ea typeface="Cambria Math" panose="02040503050406030204" pitchFamily="18" charset="0"/>
              </a:rPr>
              <a:t>400kSEK/~42kEUR</a:t>
            </a:r>
            <a:r>
              <a:rPr lang="en-US" sz="1200" i="1" dirty="0" smtClean="0"/>
              <a:t> </a:t>
            </a:r>
            <a:endParaRPr lang="en-US" sz="1200" i="1" dirty="0"/>
          </a:p>
          <a:p>
            <a:pPr lvl="2"/>
            <a:r>
              <a:rPr lang="en-US" sz="1200" dirty="0"/>
              <a:t>Test group, test plan, editor etc</a:t>
            </a:r>
          </a:p>
          <a:p>
            <a:pPr lvl="1"/>
            <a:r>
              <a:rPr lang="en-US" sz="1400" b="1" dirty="0"/>
              <a:t>HbbTV test cases</a:t>
            </a:r>
            <a:r>
              <a:rPr lang="en-US" sz="1400" dirty="0"/>
              <a:t>, maintenance – </a:t>
            </a:r>
            <a:r>
              <a:rPr lang="en-US" sz="1400" i="1" dirty="0" err="1"/>
              <a:t>SofiaDigital</a:t>
            </a:r>
            <a:r>
              <a:rPr lang="en-US" sz="1200" i="1" dirty="0"/>
              <a:t>, </a:t>
            </a:r>
            <a:r>
              <a:rPr lang="en-US" sz="1200" dirty="0"/>
              <a:t>5</a:t>
            </a:r>
            <a:r>
              <a:rPr lang="en-US" sz="1200" dirty="0" smtClean="0"/>
              <a:t>0kSEK/~5kEUR</a:t>
            </a:r>
            <a:endParaRPr lang="en-US" sz="1200" dirty="0"/>
          </a:p>
          <a:p>
            <a:pPr lvl="2"/>
            <a:r>
              <a:rPr lang="en-US" sz="1200" dirty="0" smtClean="0"/>
              <a:t>Maintenance (update </a:t>
            </a:r>
            <a:r>
              <a:rPr lang="en-US" sz="1200" dirty="0"/>
              <a:t>&amp; </a:t>
            </a:r>
            <a:r>
              <a:rPr lang="en-US" sz="1200" dirty="0" smtClean="0"/>
              <a:t>correction) </a:t>
            </a:r>
            <a:r>
              <a:rPr lang="en-US" sz="1200" dirty="0"/>
              <a:t>of our NorDig created HbbTV test cases</a:t>
            </a:r>
          </a:p>
          <a:p>
            <a:pPr lvl="1"/>
            <a:r>
              <a:rPr lang="en-US" sz="1400" b="1" dirty="0" smtClean="0"/>
              <a:t>Website</a:t>
            </a:r>
            <a:endParaRPr lang="en-US" sz="1200" dirty="0" smtClean="0"/>
          </a:p>
          <a:p>
            <a:pPr lvl="2"/>
            <a:r>
              <a:rPr lang="en-US" sz="1200" dirty="0" smtClean="0"/>
              <a:t>Hosting (</a:t>
            </a:r>
            <a:r>
              <a:rPr lang="en-US" sz="1200" dirty="0" err="1" smtClean="0"/>
              <a:t>WorldPress</a:t>
            </a:r>
            <a:r>
              <a:rPr lang="en-US" sz="1200" dirty="0" smtClean="0"/>
              <a:t>) – 285EUR/year (300USD/year)</a:t>
            </a:r>
          </a:p>
          <a:p>
            <a:pPr lvl="2"/>
            <a:r>
              <a:rPr lang="en-US" sz="1200" dirty="0" smtClean="0"/>
              <a:t>Technical support &amp; update functions (ST Design) – case-by-case </a:t>
            </a:r>
            <a:r>
              <a:rPr lang="en-US" sz="1000" dirty="0" smtClean="0"/>
              <a:t>(part of main </a:t>
            </a:r>
            <a:r>
              <a:rPr lang="en-US" sz="1000" dirty="0" err="1" smtClean="0"/>
              <a:t>techn.budget</a:t>
            </a:r>
            <a:r>
              <a:rPr lang="en-US" sz="1000" dirty="0" smtClean="0"/>
              <a:t> 400kSEK/42kEUR)</a:t>
            </a:r>
          </a:p>
          <a:p>
            <a:pPr lvl="2"/>
            <a:r>
              <a:rPr lang="en-US" sz="1200" dirty="0" smtClean="0"/>
              <a:t>Webmaster (</a:t>
            </a:r>
            <a:r>
              <a:rPr lang="en-US" sz="1200" dirty="0"/>
              <a:t>Peter </a:t>
            </a:r>
            <a:r>
              <a:rPr lang="en-US" sz="1200" dirty="0" smtClean="0"/>
              <a:t>Mølsted) – part of his consultancy </a:t>
            </a:r>
            <a:r>
              <a:rPr lang="en-US" sz="1000" dirty="0" smtClean="0"/>
              <a:t>(part of </a:t>
            </a:r>
            <a:r>
              <a:rPr lang="en-US" sz="1000" dirty="0" err="1"/>
              <a:t>techn.budget</a:t>
            </a:r>
            <a:r>
              <a:rPr lang="en-US" sz="1000" dirty="0"/>
              <a:t> 400kSEK/42kEUR</a:t>
            </a:r>
            <a:r>
              <a:rPr lang="en-US" sz="1000" dirty="0" smtClean="0"/>
              <a:t>)</a:t>
            </a:r>
          </a:p>
          <a:p>
            <a:pPr lvl="2"/>
            <a:endParaRPr lang="en-US" sz="1000" dirty="0" smtClean="0"/>
          </a:p>
          <a:p>
            <a:r>
              <a:rPr lang="en-US" sz="1400" b="1" dirty="0">
                <a:solidFill>
                  <a:srgbClr val="0070C0"/>
                </a:solidFill>
              </a:rPr>
              <a:t>Excom: OK</a:t>
            </a:r>
            <a:endParaRPr lang="en-GB" sz="1400" dirty="0"/>
          </a:p>
        </p:txBody>
      </p:sp>
      <p:sp>
        <p:nvSpPr>
          <p:cNvPr id="3" name="Rubrik 2"/>
          <p:cNvSpPr>
            <a:spLocks noGrp="1"/>
          </p:cNvSpPr>
          <p:nvPr>
            <p:ph type="title"/>
          </p:nvPr>
        </p:nvSpPr>
        <p:spPr>
          <a:xfrm>
            <a:off x="971600" y="9540"/>
            <a:ext cx="7715200" cy="648072"/>
          </a:xfrm>
        </p:spPr>
        <p:txBody>
          <a:bodyPr/>
          <a:lstStyle/>
          <a:p>
            <a:pPr>
              <a:defRPr/>
            </a:pPr>
            <a:r>
              <a:rPr lang="en-US" b="1" dirty="0"/>
              <a:t>NorDig T report -  </a:t>
            </a:r>
            <a:r>
              <a:rPr lang="en-US" sz="1800" b="1" dirty="0">
                <a:solidFill>
                  <a:schemeClr val="tx1"/>
                </a:solidFill>
              </a:rPr>
              <a:t>consultancy &amp; costs </a:t>
            </a:r>
            <a:r>
              <a:rPr lang="en-US" sz="1800" b="1" dirty="0" smtClean="0">
                <a:solidFill>
                  <a:schemeClr val="tx1"/>
                </a:solidFill>
              </a:rPr>
              <a:t>2017</a:t>
            </a:r>
            <a:r>
              <a:rPr lang="en-US" sz="1800" b="1" dirty="0">
                <a:solidFill>
                  <a:schemeClr val="tx1"/>
                </a:solidFill>
              </a:rPr>
              <a:t/>
            </a:r>
            <a:br>
              <a:rPr lang="en-US" sz="1800"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11</a:t>
            </a:fld>
            <a:endParaRPr lang="en-US" dirty="0"/>
          </a:p>
        </p:txBody>
      </p:sp>
    </p:spTree>
    <p:extLst>
      <p:ext uri="{BB962C8B-B14F-4D97-AF65-F5344CB8AC3E}">
        <p14:creationId xmlns:p14="http://schemas.microsoft.com/office/powerpoint/2010/main" val="27480834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72000" y="1527114"/>
            <a:ext cx="4473730" cy="4394854"/>
          </a:xfrm>
          <a:prstGeom prst="rect">
            <a:avLst/>
          </a:prstGeom>
        </p:spPr>
      </p:pic>
      <p:sp>
        <p:nvSpPr>
          <p:cNvPr id="3" name="Title 2"/>
          <p:cNvSpPr>
            <a:spLocks noGrp="1"/>
          </p:cNvSpPr>
          <p:nvPr>
            <p:ph type="title"/>
          </p:nvPr>
        </p:nvSpPr>
        <p:spPr>
          <a:xfrm>
            <a:off x="960851" y="26016"/>
            <a:ext cx="7715200" cy="648072"/>
          </a:xfrm>
        </p:spPr>
        <p:txBody>
          <a:bodyPr/>
          <a:lstStyle/>
          <a:p>
            <a:r>
              <a:rPr lang="en-GB" b="1" dirty="0"/>
              <a:t>NorDig T report</a:t>
            </a:r>
            <a:r>
              <a:rPr lang="en-GB" sz="1800" b="1" dirty="0"/>
              <a:t> </a:t>
            </a:r>
            <a:r>
              <a:rPr lang="en-GB" sz="2000" b="1" dirty="0"/>
              <a:t>– </a:t>
            </a:r>
            <a:r>
              <a:rPr lang="en-GB" sz="2000" b="1" dirty="0" smtClean="0">
                <a:solidFill>
                  <a:schemeClr val="tx1"/>
                </a:solidFill>
              </a:rPr>
              <a:t>website</a:t>
            </a:r>
            <a:r>
              <a:rPr lang="en-GB" sz="2000" b="1" dirty="0">
                <a:solidFill>
                  <a:schemeClr val="tx1"/>
                </a:solidFill>
              </a:rPr>
              <a:t/>
            </a:r>
            <a:br>
              <a:rPr lang="en-GB" sz="2000" b="1" dirty="0">
                <a:solidFill>
                  <a:schemeClr val="tx1"/>
                </a:solidFill>
              </a:rPr>
            </a:br>
            <a:r>
              <a:rPr lang="sv-SE" sz="1800" b="1" dirty="0">
                <a:solidFill>
                  <a:schemeClr val="tx1"/>
                </a:solidFill>
              </a:rPr>
              <a:t>   </a:t>
            </a:r>
            <a:r>
              <a:rPr lang="en-GB" sz="1800" b="1" dirty="0"/>
              <a:t> </a:t>
            </a:r>
            <a:r>
              <a:rPr lang="en-GB" sz="1400" b="1" dirty="0"/>
              <a:t>NorDig Excom meeting 13</a:t>
            </a:r>
            <a:r>
              <a:rPr lang="en-GB" sz="1400" b="1" baseline="30000" dirty="0"/>
              <a:t>th</a:t>
            </a:r>
            <a:r>
              <a:rPr lang="en-GB" sz="1400" b="1" dirty="0"/>
              <a:t> October </a:t>
            </a:r>
            <a:r>
              <a:rPr lang="en-GB" sz="1400" b="1" dirty="0" smtClean="0"/>
              <a:t>2016</a:t>
            </a:r>
            <a:endParaRPr lang="sv-SE" sz="1400"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12</a:t>
            </a:fld>
            <a:endParaRPr lang="nb-NO" dirty="0"/>
          </a:p>
        </p:txBody>
      </p:sp>
      <p:sp>
        <p:nvSpPr>
          <p:cNvPr id="7" name="Rectangle 6"/>
          <p:cNvSpPr/>
          <p:nvPr/>
        </p:nvSpPr>
        <p:spPr>
          <a:xfrm>
            <a:off x="323528" y="1322001"/>
            <a:ext cx="4220387" cy="4939814"/>
          </a:xfrm>
          <a:prstGeom prst="rect">
            <a:avLst/>
          </a:prstGeom>
        </p:spPr>
        <p:txBody>
          <a:bodyPr wrap="square">
            <a:spAutoFit/>
          </a:bodyPr>
          <a:lstStyle/>
          <a:p>
            <a:r>
              <a:rPr lang="en-US" sz="1400" dirty="0" smtClean="0">
                <a:latin typeface="Calibri" panose="020F0502020204030204" pitchFamily="34" charset="0"/>
              </a:rPr>
              <a:t>Changes (last period): </a:t>
            </a:r>
          </a:p>
          <a:p>
            <a:pPr marL="342900" indent="-342900">
              <a:buFont typeface="Arial" panose="020B0604020202020204" pitchFamily="34" charset="0"/>
              <a:buChar char="•"/>
            </a:pPr>
            <a:r>
              <a:rPr lang="en-US" sz="1400" dirty="0" smtClean="0">
                <a:latin typeface="Calibri" panose="020F0502020204030204" pitchFamily="34" charset="0"/>
              </a:rPr>
              <a:t>minor (SSL security for Chrome Web browser + simple internal meeting calendar function) </a:t>
            </a:r>
          </a:p>
          <a:p>
            <a:r>
              <a:rPr lang="en-US" sz="1400" dirty="0" smtClean="0">
                <a:latin typeface="Calibri" panose="020F0502020204030204" pitchFamily="34" charset="0"/>
              </a:rPr>
              <a:t>Usage: </a:t>
            </a:r>
          </a:p>
          <a:p>
            <a:pPr marL="342900" indent="-342900">
              <a:buFont typeface="Arial" panose="020B0604020202020204" pitchFamily="34" charset="0"/>
              <a:buChar char="•"/>
            </a:pPr>
            <a:r>
              <a:rPr lang="en-US" sz="1400" dirty="0" smtClean="0">
                <a:latin typeface="Calibri" panose="020F0502020204030204" pitchFamily="34" charset="0"/>
              </a:rPr>
              <a:t>NorDig-T + subgroups: frequent user for sharing and storing documents (minutes, proposals </a:t>
            </a:r>
            <a:r>
              <a:rPr lang="en-US" sz="1400" dirty="0" err="1" smtClean="0">
                <a:latin typeface="Calibri" panose="020F0502020204030204" pitchFamily="34" charset="0"/>
              </a:rPr>
              <a:t>etc</a:t>
            </a:r>
            <a:r>
              <a:rPr lang="en-US" sz="1400" dirty="0" smtClean="0">
                <a:latin typeface="Calibri" panose="020F0502020204030204" pitchFamily="34" charset="0"/>
              </a:rPr>
              <a:t>) </a:t>
            </a:r>
          </a:p>
          <a:p>
            <a:pPr marL="342900" indent="-342900">
              <a:buFont typeface="Arial" panose="020B0604020202020204" pitchFamily="34" charset="0"/>
              <a:buChar char="•"/>
            </a:pPr>
            <a:r>
              <a:rPr lang="en-US" sz="1400" dirty="0" smtClean="0">
                <a:latin typeface="Calibri" panose="020F0502020204030204" pitchFamily="34" charset="0"/>
              </a:rPr>
              <a:t>NorDig Excom: no usage so far</a:t>
            </a:r>
          </a:p>
          <a:p>
            <a:endParaRPr lang="en-US" sz="1400" dirty="0">
              <a:latin typeface="Calibri" panose="020F0502020204030204" pitchFamily="34" charset="0"/>
            </a:endParaRPr>
          </a:p>
          <a:p>
            <a:r>
              <a:rPr lang="en-US" sz="1400" dirty="0" smtClean="0">
                <a:latin typeface="Calibri" panose="020F0502020204030204" pitchFamily="34" charset="0"/>
              </a:rPr>
              <a:t>New letters: </a:t>
            </a:r>
          </a:p>
          <a:p>
            <a:pPr marL="342900" indent="-342900">
              <a:buFont typeface="Arial" panose="020B0604020202020204" pitchFamily="34" charset="0"/>
              <a:buChar char="•"/>
            </a:pPr>
            <a:r>
              <a:rPr lang="en-US" sz="1400" dirty="0" smtClean="0">
                <a:latin typeface="Calibri" panose="020F0502020204030204" pitchFamily="34" charset="0"/>
              </a:rPr>
              <a:t>Around 20 companies has signed up for news letters</a:t>
            </a:r>
          </a:p>
          <a:p>
            <a:pPr marL="342900" indent="-342900">
              <a:buFont typeface="Arial" panose="020B0604020202020204" pitchFamily="34" charset="0"/>
              <a:buChar char="•"/>
            </a:pPr>
            <a:r>
              <a:rPr lang="en-US" sz="1400" dirty="0" smtClean="0">
                <a:latin typeface="Calibri" panose="020F0502020204030204" pitchFamily="34" charset="0"/>
              </a:rPr>
              <a:t>Very few NorDig members has signed up for news letters </a:t>
            </a:r>
            <a:r>
              <a:rPr lang="en-US" sz="1100" dirty="0" smtClean="0">
                <a:latin typeface="Calibri" panose="020F0502020204030204" pitchFamily="34" charset="0"/>
              </a:rPr>
              <a:t>(for example to get automatic e-mail when new specification/document is published at NorDig website)</a:t>
            </a:r>
          </a:p>
          <a:p>
            <a:pPr marL="342900" indent="-342900">
              <a:buFont typeface="Arial" panose="020B0604020202020204" pitchFamily="34" charset="0"/>
              <a:buChar char="•"/>
            </a:pPr>
            <a:r>
              <a:rPr lang="en-US" sz="1400" dirty="0" smtClean="0">
                <a:solidFill>
                  <a:srgbClr val="7030A0"/>
                </a:solidFill>
                <a:latin typeface="Calibri" panose="020F0502020204030204" pitchFamily="34" charset="0"/>
              </a:rPr>
              <a:t>Recommend to sign up</a:t>
            </a:r>
            <a:endParaRPr lang="en-US" sz="1400" dirty="0">
              <a:solidFill>
                <a:srgbClr val="7030A0"/>
              </a:solidFill>
              <a:latin typeface="Calibri" panose="020F0502020204030204" pitchFamily="34" charset="0"/>
            </a:endParaRPr>
          </a:p>
          <a:p>
            <a:pPr marL="342900" indent="-342900">
              <a:buFont typeface="Arial" panose="020B0604020202020204" pitchFamily="34" charset="0"/>
              <a:buChar char="•"/>
            </a:pPr>
            <a:endParaRPr lang="en-US" sz="1200" dirty="0">
              <a:latin typeface="Calibri" panose="020F0502020204030204" pitchFamily="34" charset="0"/>
            </a:endParaRPr>
          </a:p>
          <a:p>
            <a:r>
              <a:rPr lang="en-US" sz="1400" dirty="0" smtClean="0">
                <a:latin typeface="Calibri" panose="020F0502020204030204" pitchFamily="34" charset="0"/>
              </a:rPr>
              <a:t>Costs: </a:t>
            </a:r>
          </a:p>
          <a:p>
            <a:pPr marL="342900" indent="-342900">
              <a:buFont typeface="Arial" panose="020B0604020202020204" pitchFamily="34" charset="0"/>
              <a:buChar char="•"/>
            </a:pPr>
            <a:r>
              <a:rPr lang="en-US" sz="1400" dirty="0" smtClean="0">
                <a:latin typeface="Calibri" panose="020F0502020204030204" pitchFamily="34" charset="0"/>
              </a:rPr>
              <a:t>Hosting (</a:t>
            </a:r>
            <a:r>
              <a:rPr lang="en-US" sz="1400" dirty="0" err="1" smtClean="0">
                <a:latin typeface="Calibri" panose="020F0502020204030204" pitchFamily="34" charset="0"/>
              </a:rPr>
              <a:t>WorldPress</a:t>
            </a:r>
            <a:r>
              <a:rPr lang="en-US" sz="1400" dirty="0" smtClean="0">
                <a:latin typeface="Calibri" panose="020F0502020204030204" pitchFamily="34" charset="0"/>
              </a:rPr>
              <a:t> ~280+EUR/y), </a:t>
            </a:r>
          </a:p>
          <a:p>
            <a:pPr marL="342900" indent="-342900">
              <a:buFont typeface="Arial" panose="020B0604020202020204" pitchFamily="34" charset="0"/>
              <a:buChar char="•"/>
            </a:pPr>
            <a:r>
              <a:rPr lang="en-US" sz="1400" dirty="0">
                <a:latin typeface="Calibri" panose="020F0502020204030204" pitchFamily="34" charset="0"/>
              </a:rPr>
              <a:t>W</a:t>
            </a:r>
            <a:r>
              <a:rPr lang="en-US" sz="1400" dirty="0" smtClean="0">
                <a:latin typeface="Calibri" panose="020F0502020204030204" pitchFamily="34" charset="0"/>
              </a:rPr>
              <a:t>eb expert (ST Design) for functional updates</a:t>
            </a:r>
          </a:p>
          <a:p>
            <a:pPr marL="342900" indent="-342900">
              <a:buFont typeface="Arial" panose="020B0604020202020204" pitchFamily="34" charset="0"/>
              <a:buChar char="•"/>
            </a:pPr>
            <a:r>
              <a:rPr lang="en-US" sz="1400" dirty="0" err="1" smtClean="0">
                <a:latin typeface="Calibri" panose="020F0502020204030204" pitchFamily="34" charset="0"/>
              </a:rPr>
              <a:t>Techn</a:t>
            </a:r>
            <a:r>
              <a:rPr lang="en-US" sz="1400" dirty="0" smtClean="0">
                <a:latin typeface="Calibri" panose="020F0502020204030204" pitchFamily="34" charset="0"/>
              </a:rPr>
              <a:t> editor (Peter Mølsted) for content updates</a:t>
            </a:r>
            <a:endParaRPr lang="en-US" sz="1400" dirty="0">
              <a:latin typeface="Calibri" panose="020F0502020204030204" pitchFamily="34" charset="0"/>
            </a:endParaRPr>
          </a:p>
          <a:p>
            <a:endParaRPr lang="en-US" sz="1400" dirty="0" smtClean="0">
              <a:latin typeface="Calibri" panose="020F0502020204030204" pitchFamily="34" charset="0"/>
            </a:endParaRPr>
          </a:p>
          <a:p>
            <a:r>
              <a:rPr lang="en-US" sz="1400" dirty="0" smtClean="0">
                <a:latin typeface="Calibri" panose="020F0502020204030204" pitchFamily="34" charset="0"/>
              </a:rPr>
              <a:t>Webmaster</a:t>
            </a:r>
            <a:r>
              <a:rPr lang="en-US" sz="1400" dirty="0">
                <a:latin typeface="Calibri" panose="020F0502020204030204" pitchFamily="34" charset="0"/>
              </a:rPr>
              <a:t>: Peter Mølsted </a:t>
            </a:r>
            <a:r>
              <a:rPr lang="en-US" sz="1100" dirty="0">
                <a:latin typeface="Calibri" panose="020F0502020204030204" pitchFamily="34" charset="0"/>
              </a:rPr>
              <a:t>(for text content, login </a:t>
            </a:r>
            <a:r>
              <a:rPr lang="en-US" sz="1100" dirty="0" err="1">
                <a:latin typeface="Calibri" panose="020F0502020204030204" pitchFamily="34" charset="0"/>
              </a:rPr>
              <a:t>etc</a:t>
            </a:r>
            <a:r>
              <a:rPr lang="en-US" sz="1100" dirty="0" smtClean="0">
                <a:latin typeface="Calibri" panose="020F0502020204030204" pitchFamily="34" charset="0"/>
              </a:rPr>
              <a:t>)</a:t>
            </a:r>
            <a:r>
              <a:rPr lang="en-US" sz="800" dirty="0" smtClean="0">
                <a:latin typeface="Calibri" panose="020F0502020204030204" pitchFamily="34" charset="0"/>
              </a:rPr>
              <a:t> </a:t>
            </a:r>
            <a:endParaRPr lang="en-US" sz="1200" dirty="0">
              <a:solidFill>
                <a:srgbClr val="00B050"/>
              </a:solidFill>
              <a:latin typeface="Calibri" panose="020F0502020204030204" pitchFamily="34" charset="0"/>
            </a:endParaRPr>
          </a:p>
        </p:txBody>
      </p:sp>
      <p:sp>
        <p:nvSpPr>
          <p:cNvPr id="8" name="TextBox 7"/>
          <p:cNvSpPr txBox="1"/>
          <p:nvPr/>
        </p:nvSpPr>
        <p:spPr>
          <a:xfrm>
            <a:off x="296888" y="908720"/>
            <a:ext cx="3154903" cy="400110"/>
          </a:xfrm>
          <a:prstGeom prst="rect">
            <a:avLst/>
          </a:prstGeom>
          <a:noFill/>
        </p:spPr>
        <p:txBody>
          <a:bodyPr wrap="none" rtlCol="0">
            <a:spAutoFit/>
          </a:bodyPr>
          <a:lstStyle/>
          <a:p>
            <a:r>
              <a:rPr lang="en-US" sz="2000" b="1" dirty="0" smtClean="0">
                <a:latin typeface="Calibri" panose="020F0502020204030204" pitchFamily="34" charset="0"/>
              </a:rPr>
              <a:t>Informative, status website:</a:t>
            </a:r>
            <a:endParaRPr lang="en-US" sz="2000" b="1" dirty="0">
              <a:latin typeface="Calibri" panose="020F0502020204030204" pitchFamily="34" charset="0"/>
            </a:endParaRPr>
          </a:p>
        </p:txBody>
      </p:sp>
      <p:sp>
        <p:nvSpPr>
          <p:cNvPr id="9" name="Rectangle 8"/>
          <p:cNvSpPr/>
          <p:nvPr/>
        </p:nvSpPr>
        <p:spPr>
          <a:xfrm>
            <a:off x="5946044" y="1289301"/>
            <a:ext cx="2304256" cy="276999"/>
          </a:xfrm>
          <a:prstGeom prst="rect">
            <a:avLst/>
          </a:prstGeom>
        </p:spPr>
        <p:txBody>
          <a:bodyPr wrap="square">
            <a:spAutoFit/>
          </a:bodyPr>
          <a:lstStyle/>
          <a:p>
            <a:r>
              <a:rPr lang="en-US" sz="1200" dirty="0">
                <a:solidFill>
                  <a:srgbClr val="0070C0"/>
                </a:solidFill>
                <a:latin typeface="Calibri" panose="020F0502020204030204" pitchFamily="34" charset="0"/>
              </a:rPr>
              <a:t>Snapshot example public area</a:t>
            </a:r>
          </a:p>
        </p:txBody>
      </p:sp>
      <p:sp>
        <p:nvSpPr>
          <p:cNvPr id="10" name="Rectangle 9"/>
          <p:cNvSpPr/>
          <p:nvPr/>
        </p:nvSpPr>
        <p:spPr>
          <a:xfrm>
            <a:off x="4572001" y="1527114"/>
            <a:ext cx="4473730" cy="44941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879201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26016"/>
            <a:ext cx="7715200" cy="648072"/>
          </a:xfrm>
        </p:spPr>
        <p:txBody>
          <a:bodyPr/>
          <a:lstStyle/>
          <a:p>
            <a:pPr>
              <a:defRPr/>
            </a:pPr>
            <a:r>
              <a:rPr lang="en-GB" b="1" dirty="0"/>
              <a:t>NorDig T report </a:t>
            </a:r>
            <a:r>
              <a:rPr lang="en-GB" sz="2000" b="1" dirty="0"/>
              <a:t>– </a:t>
            </a:r>
            <a:r>
              <a:rPr lang="en-GB" sz="2000" b="1" dirty="0">
                <a:solidFill>
                  <a:schemeClr val="tx1"/>
                </a:solidFill>
              </a:rPr>
              <a:t>NorDig and </a:t>
            </a:r>
            <a:r>
              <a:rPr lang="en-GB" sz="2000" b="1" dirty="0" smtClean="0">
                <a:solidFill>
                  <a:schemeClr val="tx1"/>
                </a:solidFill>
              </a:rPr>
              <a:t>DTG harmonisation</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13</a:t>
            </a:fld>
            <a:endParaRPr lang="en-GB"/>
          </a:p>
        </p:txBody>
      </p:sp>
      <p:sp>
        <p:nvSpPr>
          <p:cNvPr id="8" name="Rectangle 7"/>
          <p:cNvSpPr/>
          <p:nvPr/>
        </p:nvSpPr>
        <p:spPr>
          <a:xfrm>
            <a:off x="683568" y="1012666"/>
            <a:ext cx="7992888" cy="2862322"/>
          </a:xfrm>
          <a:prstGeom prst="rect">
            <a:avLst/>
          </a:prstGeom>
        </p:spPr>
        <p:txBody>
          <a:bodyPr wrap="square">
            <a:spAutoFit/>
          </a:bodyPr>
          <a:lstStyle/>
          <a:p>
            <a:r>
              <a:rPr lang="en-GB" sz="2000" dirty="0">
                <a:latin typeface="Calibri" panose="020F0502020204030204" pitchFamily="34" charset="0"/>
                <a:cs typeface="Tahoma" pitchFamily="34" charset="0"/>
              </a:rPr>
              <a:t>Harmonise NorDig Unified </a:t>
            </a:r>
            <a:r>
              <a:rPr lang="en-GB" sz="2000" dirty="0" smtClean="0">
                <a:latin typeface="Calibri" panose="020F0502020204030204" pitchFamily="34" charset="0"/>
                <a:cs typeface="Tahoma" pitchFamily="34" charset="0"/>
              </a:rPr>
              <a:t>IRD, </a:t>
            </a:r>
            <a:r>
              <a:rPr lang="en-GB" sz="2000" dirty="0">
                <a:latin typeface="Calibri" panose="020F0502020204030204" pitchFamily="34" charset="0"/>
                <a:cs typeface="Tahoma" pitchFamily="34" charset="0"/>
              </a:rPr>
              <a:t>DTG D-book </a:t>
            </a:r>
            <a:r>
              <a:rPr lang="en-GB" sz="2000" dirty="0" smtClean="0">
                <a:latin typeface="Calibri" panose="020F0502020204030204" pitchFamily="34" charset="0"/>
                <a:cs typeface="Tahoma" pitchFamily="34" charset="0"/>
              </a:rPr>
              <a:t>and IRD specs:</a:t>
            </a:r>
            <a:endParaRPr lang="en-GB" sz="2000" dirty="0">
              <a:latin typeface="Calibri" panose="020F0502020204030204" pitchFamily="34" charset="0"/>
              <a:cs typeface="Tahoma" pitchFamily="34" charset="0"/>
            </a:endParaRPr>
          </a:p>
          <a:p>
            <a:pPr marL="342900" indent="-342900">
              <a:buFont typeface="Arial" panose="020B0604020202020204" pitchFamily="34" charset="0"/>
              <a:buChar char="•"/>
            </a:pPr>
            <a:r>
              <a:rPr lang="en-GB" dirty="0" smtClean="0">
                <a:latin typeface="Calibri" panose="020F0502020204030204" pitchFamily="34" charset="0"/>
                <a:cs typeface="Tahoma" pitchFamily="34" charset="0"/>
              </a:rPr>
              <a:t>NorDig has used D-book as input for the update of the Remote Control (NorDig IRD v2.6 in 2016)</a:t>
            </a:r>
          </a:p>
          <a:p>
            <a:pPr marL="342900" indent="-342900">
              <a:buFont typeface="Arial" panose="020B0604020202020204" pitchFamily="34" charset="0"/>
              <a:buChar char="•"/>
            </a:pPr>
            <a:r>
              <a:rPr lang="en-GB" dirty="0" smtClean="0">
                <a:latin typeface="Calibri" panose="020F0502020204030204" pitchFamily="34" charset="0"/>
                <a:cs typeface="Tahoma" pitchFamily="34" charset="0"/>
              </a:rPr>
              <a:t>DTG used NorDig as input for update of DTT front-end (D-book v9) in 2016</a:t>
            </a:r>
          </a:p>
          <a:p>
            <a:pPr marL="342900" indent="-342900">
              <a:buFont typeface="Arial" panose="020B0604020202020204" pitchFamily="34" charset="0"/>
              <a:buChar char="•"/>
            </a:pPr>
            <a:endParaRPr lang="en-GB" dirty="0">
              <a:latin typeface="Calibri" panose="020F0502020204030204" pitchFamily="34" charset="0"/>
              <a:cs typeface="Tahoma" pitchFamily="34" charset="0"/>
            </a:endParaRPr>
          </a:p>
          <a:p>
            <a:pPr marL="342900" indent="-342900">
              <a:buFont typeface="Arial" panose="020B0604020202020204" pitchFamily="34" charset="0"/>
              <a:buChar char="•"/>
            </a:pPr>
            <a:r>
              <a:rPr lang="en-GB" dirty="0" smtClean="0">
                <a:latin typeface="Calibri" panose="020F0502020204030204" pitchFamily="34" charset="0"/>
                <a:cs typeface="Tahoma" pitchFamily="34" charset="0"/>
              </a:rPr>
              <a:t>NorDig has sent NorDig Commercial Requirement for HEVC IRDs to DTG in Nov/Dec 2016 (so far no comments).</a:t>
            </a:r>
            <a:endParaRPr lang="en-GB" dirty="0">
              <a:latin typeface="Calibri" panose="020F0502020204030204" pitchFamily="34" charset="0"/>
              <a:cs typeface="Tahoma" pitchFamily="34" charset="0"/>
            </a:endParaRPr>
          </a:p>
          <a:p>
            <a:endParaRPr lang="en-GB" sz="2000" dirty="0">
              <a:latin typeface="Calibri" panose="020F0502020204030204" pitchFamily="34" charset="0"/>
              <a:cs typeface="Tahoma" pitchFamily="34" charset="0"/>
            </a:endParaRPr>
          </a:p>
          <a:p>
            <a:r>
              <a:rPr lang="en-GB" sz="1600" dirty="0" smtClean="0">
                <a:latin typeface="Calibri" panose="020F0502020204030204" pitchFamily="34" charset="0"/>
                <a:cs typeface="Tahoma" pitchFamily="34" charset="0"/>
              </a:rPr>
              <a:t>(DTG HEVC, so far mainly discussion around using and testing of HEVC for OTT/broadband streaming)</a:t>
            </a:r>
            <a:endParaRPr lang="en-GB" sz="1600" dirty="0">
              <a:latin typeface="Calibri" panose="020F0502020204030204" pitchFamily="34" charset="0"/>
              <a:cs typeface="Tahoma" pitchFamily="34" charset="0"/>
            </a:endParaRPr>
          </a:p>
        </p:txBody>
      </p:sp>
    </p:spTree>
    <p:extLst>
      <p:ext uri="{BB962C8B-B14F-4D97-AF65-F5344CB8AC3E}">
        <p14:creationId xmlns:p14="http://schemas.microsoft.com/office/powerpoint/2010/main" val="2639842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57576" y="17778"/>
            <a:ext cx="7715200" cy="648072"/>
          </a:xfrm>
        </p:spPr>
        <p:txBody>
          <a:bodyPr/>
          <a:lstStyle/>
          <a:p>
            <a:pPr>
              <a:defRPr/>
            </a:pPr>
            <a:r>
              <a:rPr lang="en-GB" b="1" dirty="0"/>
              <a:t>NorDig T report </a:t>
            </a:r>
            <a:r>
              <a:rPr lang="en-GB" sz="2000" b="1" dirty="0"/>
              <a:t>– </a:t>
            </a:r>
            <a:r>
              <a:rPr lang="en-GB" sz="2000" b="1" dirty="0">
                <a:solidFill>
                  <a:schemeClr val="tx1"/>
                </a:solidFill>
              </a:rPr>
              <a:t>NorDig countries/networks</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14</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49230164"/>
              </p:ext>
            </p:extLst>
          </p:nvPr>
        </p:nvGraphicFramePr>
        <p:xfrm>
          <a:off x="481039" y="3327626"/>
          <a:ext cx="8229600" cy="259588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xmlns="" val="20000"/>
                    </a:ext>
                  </a:extLst>
                </a:gridCol>
                <a:gridCol w="4114800">
                  <a:extLst>
                    <a:ext uri="{9D8B030D-6E8A-4147-A177-3AD203B41FA5}">
                      <a16:colId xmlns:a16="http://schemas.microsoft.com/office/drawing/2014/main" xmlns="" val="20001"/>
                    </a:ext>
                  </a:extLst>
                </a:gridCol>
              </a:tblGrid>
              <a:tr h="370840">
                <a:tc>
                  <a:txBody>
                    <a:bodyPr/>
                    <a:lstStyle/>
                    <a:p>
                      <a:r>
                        <a:rPr lang="sv-SE" sz="1600" dirty="0">
                          <a:solidFill>
                            <a:schemeClr val="bg1">
                              <a:lumMod val="50000"/>
                            </a:schemeClr>
                          </a:solidFill>
                        </a:rPr>
                        <a:t>Country / Network</a:t>
                      </a:r>
                    </a:p>
                  </a:txBody>
                  <a:tcPr/>
                </a:tc>
                <a:tc>
                  <a:txBody>
                    <a:bodyPr/>
                    <a:lstStyle/>
                    <a:p>
                      <a:r>
                        <a:rPr lang="sv-SE" sz="1600" dirty="0">
                          <a:solidFill>
                            <a:schemeClr val="bg1">
                              <a:lumMod val="50000"/>
                            </a:schemeClr>
                          </a:solidFill>
                        </a:rPr>
                        <a:t>Status </a:t>
                      </a:r>
                    </a:p>
                  </a:txBody>
                  <a:tcPr/>
                </a:tc>
                <a:extLst>
                  <a:ext uri="{0D108BD9-81ED-4DB2-BD59-A6C34878D82A}">
                    <a16:rowId xmlns:a16="http://schemas.microsoft.com/office/drawing/2014/main" xmlns="" val="10000"/>
                  </a:ext>
                </a:extLst>
              </a:tr>
              <a:tr h="370840">
                <a:tc>
                  <a:txBody>
                    <a:bodyPr/>
                    <a:lstStyle/>
                    <a:p>
                      <a:r>
                        <a:rPr lang="sv-SE" sz="1600" dirty="0" err="1">
                          <a:solidFill>
                            <a:schemeClr val="bg1">
                              <a:lumMod val="50000"/>
                            </a:schemeClr>
                          </a:solidFill>
                        </a:rPr>
                        <a:t>Turkey</a:t>
                      </a:r>
                      <a:r>
                        <a:rPr lang="sv-SE" sz="1600" dirty="0">
                          <a:solidFill>
                            <a:schemeClr val="bg1">
                              <a:lumMod val="50000"/>
                            </a:schemeClr>
                          </a:solidFill>
                        </a:rPr>
                        <a:t> DTT </a:t>
                      </a:r>
                    </a:p>
                  </a:txBody>
                  <a:tcPr/>
                </a:tc>
                <a:tc>
                  <a:txBody>
                    <a:bodyPr/>
                    <a:lstStyle/>
                    <a:p>
                      <a:r>
                        <a:rPr lang="sv-SE" sz="1600" dirty="0" err="1">
                          <a:solidFill>
                            <a:schemeClr val="bg1">
                              <a:lumMod val="50000"/>
                            </a:schemeClr>
                          </a:solidFill>
                        </a:rPr>
                        <a:t>Confirmed</a:t>
                      </a:r>
                      <a:r>
                        <a:rPr lang="sv-SE" sz="1600" dirty="0">
                          <a:solidFill>
                            <a:schemeClr val="bg1">
                              <a:lumMod val="50000"/>
                            </a:schemeClr>
                          </a:solidFill>
                        </a:rPr>
                        <a:t> via </a:t>
                      </a:r>
                      <a:r>
                        <a:rPr lang="sv-SE" sz="1600" dirty="0" err="1">
                          <a:solidFill>
                            <a:schemeClr val="bg1">
                              <a:lumMod val="50000"/>
                            </a:schemeClr>
                          </a:solidFill>
                        </a:rPr>
                        <a:t>Vestel</a:t>
                      </a:r>
                      <a:endParaRPr lang="sv-SE" sz="1600" dirty="0">
                        <a:solidFill>
                          <a:schemeClr val="bg1">
                            <a:lumMod val="50000"/>
                          </a:schemeClr>
                        </a:solidFill>
                      </a:endParaRPr>
                    </a:p>
                  </a:txBody>
                  <a:tcPr/>
                </a:tc>
                <a:extLst>
                  <a:ext uri="{0D108BD9-81ED-4DB2-BD59-A6C34878D82A}">
                    <a16:rowId xmlns:a16="http://schemas.microsoft.com/office/drawing/2014/main" xmlns="" val="10001"/>
                  </a:ext>
                </a:extLst>
              </a:tr>
              <a:tr h="370840">
                <a:tc>
                  <a:txBody>
                    <a:bodyPr/>
                    <a:lstStyle/>
                    <a:p>
                      <a:r>
                        <a:rPr lang="sv-SE" sz="1600" dirty="0" err="1">
                          <a:solidFill>
                            <a:schemeClr val="bg1">
                              <a:lumMod val="50000"/>
                            </a:schemeClr>
                          </a:solidFill>
                        </a:rPr>
                        <a:t>Several</a:t>
                      </a:r>
                      <a:r>
                        <a:rPr lang="sv-SE" sz="1600" dirty="0">
                          <a:solidFill>
                            <a:schemeClr val="bg1">
                              <a:lumMod val="50000"/>
                            </a:schemeClr>
                          </a:solidFill>
                        </a:rPr>
                        <a:t> </a:t>
                      </a:r>
                      <a:r>
                        <a:rPr lang="sv-SE" sz="1600" dirty="0" err="1">
                          <a:solidFill>
                            <a:schemeClr val="bg1">
                              <a:lumMod val="50000"/>
                            </a:schemeClr>
                          </a:solidFill>
                        </a:rPr>
                        <a:t>eastern</a:t>
                      </a:r>
                      <a:r>
                        <a:rPr lang="sv-SE" sz="1600" dirty="0">
                          <a:solidFill>
                            <a:schemeClr val="bg1">
                              <a:lumMod val="50000"/>
                            </a:schemeClr>
                          </a:solidFill>
                        </a:rPr>
                        <a:t> </a:t>
                      </a:r>
                      <a:r>
                        <a:rPr lang="sv-SE" sz="1600" dirty="0" err="1">
                          <a:solidFill>
                            <a:schemeClr val="bg1">
                              <a:lumMod val="50000"/>
                            </a:schemeClr>
                          </a:solidFill>
                        </a:rPr>
                        <a:t>Europe</a:t>
                      </a:r>
                      <a:r>
                        <a:rPr lang="sv-SE" sz="1600" dirty="0">
                          <a:solidFill>
                            <a:schemeClr val="bg1">
                              <a:lumMod val="50000"/>
                            </a:schemeClr>
                          </a:solidFill>
                        </a:rPr>
                        <a:t> </a:t>
                      </a:r>
                      <a:r>
                        <a:rPr lang="sv-SE" sz="1600" dirty="0" err="1">
                          <a:solidFill>
                            <a:schemeClr val="bg1">
                              <a:lumMod val="50000"/>
                            </a:schemeClr>
                          </a:solidFill>
                        </a:rPr>
                        <a:t>countries</a:t>
                      </a:r>
                      <a:endParaRPr lang="sv-SE" sz="1600" dirty="0">
                        <a:solidFill>
                          <a:schemeClr val="bg1">
                            <a:lumMod val="50000"/>
                          </a:schemeClr>
                        </a:solidFill>
                      </a:endParaRPr>
                    </a:p>
                  </a:txBody>
                  <a:tcPr/>
                </a:tc>
                <a:tc>
                  <a:txBody>
                    <a:bodyPr/>
                    <a:lstStyle/>
                    <a:p>
                      <a:r>
                        <a:rPr lang="sv-SE" sz="1600" dirty="0" err="1">
                          <a:solidFill>
                            <a:schemeClr val="bg1">
                              <a:lumMod val="50000"/>
                            </a:schemeClr>
                          </a:solidFill>
                        </a:rPr>
                        <a:t>Indications</a:t>
                      </a:r>
                      <a:r>
                        <a:rPr lang="sv-SE" sz="1600" dirty="0">
                          <a:solidFill>
                            <a:schemeClr val="bg1">
                              <a:lumMod val="50000"/>
                            </a:schemeClr>
                          </a:solidFill>
                        </a:rPr>
                        <a:t>,</a:t>
                      </a:r>
                      <a:r>
                        <a:rPr lang="sv-SE" sz="1600" baseline="0" dirty="0">
                          <a:solidFill>
                            <a:schemeClr val="bg1">
                              <a:lumMod val="50000"/>
                            </a:schemeClr>
                          </a:solidFill>
                        </a:rPr>
                        <a:t> n</a:t>
                      </a:r>
                      <a:r>
                        <a:rPr lang="sv-SE" sz="1600" dirty="0">
                          <a:solidFill>
                            <a:schemeClr val="bg1">
                              <a:lumMod val="50000"/>
                            </a:schemeClr>
                          </a:solidFill>
                        </a:rPr>
                        <a:t>ot </a:t>
                      </a:r>
                      <a:r>
                        <a:rPr lang="sv-SE" sz="1600" dirty="0" err="1">
                          <a:solidFill>
                            <a:schemeClr val="bg1">
                              <a:lumMod val="50000"/>
                            </a:schemeClr>
                          </a:solidFill>
                        </a:rPr>
                        <a:t>confirmed</a:t>
                      </a:r>
                      <a:endParaRPr lang="sv-SE" sz="1600" dirty="0">
                        <a:solidFill>
                          <a:schemeClr val="bg1">
                            <a:lumMod val="50000"/>
                          </a:schemeClr>
                        </a:solidFill>
                      </a:endParaRPr>
                    </a:p>
                  </a:txBody>
                  <a:tcPr/>
                </a:tc>
                <a:extLst>
                  <a:ext uri="{0D108BD9-81ED-4DB2-BD59-A6C34878D82A}">
                    <a16:rowId xmlns:a16="http://schemas.microsoft.com/office/drawing/2014/main" xmlns="" val="10002"/>
                  </a:ext>
                </a:extLst>
              </a:tr>
              <a:tr h="370840">
                <a:tc>
                  <a:txBody>
                    <a:bodyPr/>
                    <a:lstStyle/>
                    <a:p>
                      <a:r>
                        <a:rPr lang="sv-SE" sz="1600" dirty="0">
                          <a:solidFill>
                            <a:schemeClr val="bg1">
                              <a:lumMod val="50000"/>
                            </a:schemeClr>
                          </a:solidFill>
                        </a:rPr>
                        <a:t>Malaysia </a:t>
                      </a:r>
                      <a:r>
                        <a:rPr lang="sv-SE" sz="1600" i="1" dirty="0">
                          <a:solidFill>
                            <a:schemeClr val="bg1">
                              <a:lumMod val="50000"/>
                            </a:schemeClr>
                          </a:solidFill>
                        </a:rPr>
                        <a:t>(</a:t>
                      </a:r>
                      <a:r>
                        <a:rPr lang="sv-SE" sz="1600" i="1" dirty="0" err="1">
                          <a:solidFill>
                            <a:schemeClr val="bg1">
                              <a:lumMod val="50000"/>
                            </a:schemeClr>
                          </a:solidFill>
                        </a:rPr>
                        <a:t>blue</a:t>
                      </a:r>
                      <a:r>
                        <a:rPr lang="sv-SE" sz="1600" i="1" baseline="0" dirty="0">
                          <a:solidFill>
                            <a:schemeClr val="bg1">
                              <a:lumMod val="50000"/>
                            </a:schemeClr>
                          </a:solidFill>
                        </a:rPr>
                        <a:t> copy</a:t>
                      </a:r>
                      <a:r>
                        <a:rPr lang="sv-SE" sz="1600" i="1" dirty="0">
                          <a:solidFill>
                            <a:schemeClr val="bg1">
                              <a:lumMod val="50000"/>
                            </a:schemeClr>
                          </a:solidFill>
                        </a:rPr>
                        <a:t>)</a:t>
                      </a:r>
                      <a:r>
                        <a:rPr lang="sv-SE" sz="1600" i="1" baseline="0" dirty="0">
                          <a:solidFill>
                            <a:schemeClr val="bg1">
                              <a:lumMod val="50000"/>
                            </a:schemeClr>
                          </a:solidFill>
                        </a:rPr>
                        <a:t> </a:t>
                      </a:r>
                      <a:endParaRPr lang="sv-SE" sz="1600" i="1" dirty="0">
                        <a:solidFill>
                          <a:schemeClr val="bg1">
                            <a:lumMod val="50000"/>
                          </a:schemeClr>
                        </a:solidFill>
                      </a:endParaRPr>
                    </a:p>
                  </a:txBody>
                  <a:tcPr/>
                </a:tc>
                <a:tc>
                  <a:txBody>
                    <a:bodyPr/>
                    <a:lstStyle/>
                    <a:p>
                      <a:r>
                        <a:rPr lang="sv-SE" sz="1600" dirty="0">
                          <a:solidFill>
                            <a:schemeClr val="bg1">
                              <a:lumMod val="50000"/>
                            </a:schemeClr>
                          </a:solidFill>
                        </a:rPr>
                        <a:t>Digita</a:t>
                      </a:r>
                    </a:p>
                  </a:txBody>
                  <a:tcPr/>
                </a:tc>
                <a:extLst>
                  <a:ext uri="{0D108BD9-81ED-4DB2-BD59-A6C34878D82A}">
                    <a16:rowId xmlns:a16="http://schemas.microsoft.com/office/drawing/2014/main" xmlns="" val="10003"/>
                  </a:ext>
                </a:extLst>
              </a:tr>
              <a:tr h="370840">
                <a:tc>
                  <a:txBody>
                    <a:bodyPr/>
                    <a:lstStyle/>
                    <a:p>
                      <a:r>
                        <a:rPr lang="sv-SE" sz="1600" i="0" dirty="0" err="1">
                          <a:solidFill>
                            <a:schemeClr val="bg1">
                              <a:lumMod val="50000"/>
                            </a:schemeClr>
                          </a:solidFill>
                        </a:rPr>
                        <a:t>Germany</a:t>
                      </a:r>
                      <a:r>
                        <a:rPr lang="sv-SE" sz="1600" i="0" dirty="0">
                          <a:solidFill>
                            <a:schemeClr val="bg1">
                              <a:lumMod val="50000"/>
                            </a:schemeClr>
                          </a:solidFill>
                        </a:rPr>
                        <a:t> DTT (Media broadcast/TDF)</a:t>
                      </a:r>
                    </a:p>
                  </a:txBody>
                  <a:tcPr/>
                </a:tc>
                <a:tc>
                  <a:txBody>
                    <a:bodyPr/>
                    <a:lstStyle/>
                    <a:p>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a:t>
                      </a:r>
                    </a:p>
                  </a:txBody>
                  <a:tcPr/>
                </a:tc>
                <a:extLst>
                  <a:ext uri="{0D108BD9-81ED-4DB2-BD59-A6C34878D82A}">
                    <a16:rowId xmlns:a16="http://schemas.microsoft.com/office/drawing/2014/main" xmlns="" val="10004"/>
                  </a:ext>
                </a:extLst>
              </a:tr>
              <a:tr h="370840">
                <a:tc>
                  <a:txBody>
                    <a:bodyPr/>
                    <a:lstStyle/>
                    <a:p>
                      <a:r>
                        <a:rPr lang="sv-SE" sz="1600" i="0" dirty="0">
                          <a:solidFill>
                            <a:schemeClr val="bg1">
                              <a:lumMod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 (v2.2)</a:t>
                      </a:r>
                    </a:p>
                  </a:txBody>
                  <a:tcPr/>
                </a:tc>
                <a:extLst>
                  <a:ext uri="{0D108BD9-81ED-4DB2-BD59-A6C34878D82A}">
                    <a16:rowId xmlns:a16="http://schemas.microsoft.com/office/drawing/2014/main" xmlns="" val="10005"/>
                  </a:ext>
                </a:extLst>
              </a:tr>
              <a:tr h="370840">
                <a:tc>
                  <a:txBody>
                    <a:bodyPr/>
                    <a:lstStyle/>
                    <a:p>
                      <a:endParaRPr lang="sv-SE" sz="1600" i="0" dirty="0">
                        <a:solidFill>
                          <a:schemeClr val="bg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600" i="0" dirty="0">
                        <a:solidFill>
                          <a:schemeClr val="bg1">
                            <a:lumMod val="50000"/>
                          </a:schemeClr>
                        </a:solidFill>
                      </a:endParaRPr>
                    </a:p>
                  </a:txBody>
                  <a:tcPr/>
                </a:tc>
                <a:extLst>
                  <a:ext uri="{0D108BD9-81ED-4DB2-BD59-A6C34878D82A}">
                    <a16:rowId xmlns:a16="http://schemas.microsoft.com/office/drawing/2014/main" xmlns="" val="10006"/>
                  </a:ext>
                </a:extLst>
              </a:tr>
            </a:tbl>
          </a:graphicData>
        </a:graphic>
      </p:graphicFrame>
      <p:sp>
        <p:nvSpPr>
          <p:cNvPr id="8" name="Rectangle 7"/>
          <p:cNvSpPr/>
          <p:nvPr/>
        </p:nvSpPr>
        <p:spPr>
          <a:xfrm>
            <a:off x="683568" y="1012668"/>
            <a:ext cx="7992888" cy="2277547"/>
          </a:xfrm>
          <a:prstGeom prst="rect">
            <a:avLst/>
          </a:prstGeom>
        </p:spPr>
        <p:txBody>
          <a:bodyPr wrap="square">
            <a:spAutoFit/>
          </a:bodyPr>
          <a:lstStyle/>
          <a:p>
            <a:r>
              <a:rPr lang="en-GB" sz="2000" dirty="0">
                <a:cs typeface="Tahoma" pitchFamily="34" charset="0"/>
              </a:rPr>
              <a:t>List of Countries using NorDig specifications </a:t>
            </a:r>
            <a:r>
              <a:rPr lang="en-GB" sz="1600" dirty="0">
                <a:cs typeface="Tahoma" pitchFamily="34" charset="0"/>
              </a:rPr>
              <a:t>(outside NorDig members),</a:t>
            </a:r>
            <a:endParaRPr lang="en-GB" dirty="0">
              <a:cs typeface="Tahoma" pitchFamily="34" charset="0"/>
            </a:endParaRPr>
          </a:p>
          <a:p>
            <a:r>
              <a:rPr lang="en-GB" sz="1600" dirty="0">
                <a:cs typeface="Tahoma" pitchFamily="34" charset="0"/>
              </a:rPr>
              <a:t>Nothing new to </a:t>
            </a:r>
            <a:r>
              <a:rPr lang="en-GB" sz="1600" dirty="0" smtClean="0">
                <a:cs typeface="Tahoma" pitchFamily="34" charset="0"/>
              </a:rPr>
              <a:t>report, same as last meeting.</a:t>
            </a:r>
            <a:endParaRPr lang="en-GB" sz="1600" dirty="0">
              <a:cs typeface="Tahoma" pitchFamily="34" charset="0"/>
            </a:endParaRPr>
          </a:p>
          <a:p>
            <a:endParaRPr lang="en-GB" sz="1600" dirty="0">
              <a:cs typeface="Tahoma" pitchFamily="34" charset="0"/>
            </a:endParaRPr>
          </a:p>
          <a:p>
            <a:r>
              <a:rPr lang="en-GB" sz="16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400" i="1" dirty="0">
                <a:solidFill>
                  <a:schemeClr val="bg1">
                    <a:lumMod val="50000"/>
                  </a:schemeClr>
                </a:solidFill>
                <a:cs typeface="Tahoma" pitchFamily="34" charset="0"/>
              </a:rPr>
              <a:t>(T2, HbbTV, subtitling etc). </a:t>
            </a:r>
            <a:endParaRPr lang="en-GB" sz="1600" i="1" dirty="0">
              <a:solidFill>
                <a:schemeClr val="bg1">
                  <a:lumMod val="50000"/>
                </a:schemeClr>
              </a:solidFill>
              <a:cs typeface="Tahoma" pitchFamily="34" charset="0"/>
            </a:endParaRPr>
          </a:p>
          <a:p>
            <a:endParaRPr lang="en-GB" sz="2000" i="1" dirty="0">
              <a:solidFill>
                <a:schemeClr val="bg1">
                  <a:lumMod val="50000"/>
                </a:schemeClr>
              </a:solidFill>
              <a:cs typeface="Tahoma" pitchFamily="34" charset="0"/>
            </a:endParaRPr>
          </a:p>
          <a:p>
            <a:r>
              <a:rPr lang="en-GB" sz="2000" i="1" dirty="0">
                <a:solidFill>
                  <a:schemeClr val="bg1">
                    <a:lumMod val="50000"/>
                  </a:schemeClr>
                </a:solidFill>
                <a:cs typeface="Tahoma" pitchFamily="34" charset="0"/>
              </a:rPr>
              <a:t>First list:</a:t>
            </a:r>
            <a:endParaRPr lang="en-GB" sz="2000" i="1"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spec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15</a:t>
            </a:fld>
            <a:endParaRPr lang="en-US" dirty="0"/>
          </a:p>
        </p:txBody>
      </p:sp>
      <p:sp>
        <p:nvSpPr>
          <p:cNvPr id="5" name="Content Placeholder 4"/>
          <p:cNvSpPr>
            <a:spLocks noGrp="1"/>
          </p:cNvSpPr>
          <p:nvPr>
            <p:ph idx="1"/>
          </p:nvPr>
        </p:nvSpPr>
        <p:spPr>
          <a:xfrm>
            <a:off x="457200" y="836712"/>
            <a:ext cx="8229600" cy="5184576"/>
          </a:xfrm>
        </p:spPr>
        <p:txBody>
          <a:bodyPr/>
          <a:lstStyle/>
          <a:p>
            <a:pPr marL="0" indent="0">
              <a:buNone/>
            </a:pPr>
            <a:r>
              <a:rPr lang="en-US" dirty="0"/>
              <a:t>NorDig Unified IRD spec</a:t>
            </a:r>
          </a:p>
          <a:p>
            <a:r>
              <a:rPr lang="en-US" sz="1400" b="1" dirty="0"/>
              <a:t>Release plan new NorDig Unified IRD spec – proposal:  </a:t>
            </a:r>
          </a:p>
          <a:p>
            <a:pPr lvl="1"/>
            <a:r>
              <a:rPr lang="en-US" sz="1200" dirty="0" smtClean="0"/>
              <a:t>v3.0 mid/autumn 2017 </a:t>
            </a:r>
            <a:r>
              <a:rPr lang="en-US" sz="1200" dirty="0" err="1"/>
              <a:t>incl</a:t>
            </a:r>
            <a:r>
              <a:rPr lang="en-US" sz="1200" dirty="0"/>
              <a:t> of HEVC IRD profile </a:t>
            </a:r>
            <a:r>
              <a:rPr lang="en-US" sz="1200" dirty="0" smtClean="0"/>
              <a:t>- depending </a:t>
            </a:r>
            <a:r>
              <a:rPr lang="en-US" sz="1200" dirty="0"/>
              <a:t>on </a:t>
            </a:r>
            <a:r>
              <a:rPr lang="en-US" sz="1200" dirty="0" smtClean="0"/>
              <a:t>DVB specs available </a:t>
            </a:r>
            <a:endParaRPr lang="en-US" sz="1200" dirty="0"/>
          </a:p>
          <a:p>
            <a:pPr marL="0" indent="0">
              <a:buNone/>
            </a:pPr>
            <a:r>
              <a:rPr lang="en-US" sz="800" dirty="0"/>
              <a:t> </a:t>
            </a:r>
            <a:endParaRPr lang="en-US" sz="800" dirty="0" smtClean="0"/>
          </a:p>
          <a:p>
            <a:pPr marL="0" indent="0">
              <a:buNone/>
            </a:pPr>
            <a:r>
              <a:rPr lang="en-US" sz="1000" i="1" dirty="0"/>
              <a:t>P</a:t>
            </a:r>
            <a:r>
              <a:rPr lang="en-US" sz="1000" i="1" dirty="0" smtClean="0"/>
              <a:t>roposed items to be included into new IRD spec in NorDig T review work:</a:t>
            </a:r>
            <a:endParaRPr lang="en-US" sz="1000" i="1" dirty="0"/>
          </a:p>
          <a:p>
            <a:r>
              <a:rPr lang="en-US" sz="1200" dirty="0"/>
              <a:t>v</a:t>
            </a:r>
            <a:r>
              <a:rPr lang="en-US" sz="1200" dirty="0" smtClean="0"/>
              <a:t>3.0 </a:t>
            </a:r>
            <a:r>
              <a:rPr lang="en-US" sz="1200" dirty="0"/>
              <a:t>– </a:t>
            </a:r>
            <a:r>
              <a:rPr lang="en-US" sz="1200" b="1" dirty="0" smtClean="0"/>
              <a:t>HEVC IRD “profile” </a:t>
            </a:r>
            <a:r>
              <a:rPr lang="en-US" sz="1200" dirty="0" smtClean="0"/>
              <a:t>(video, audio, </a:t>
            </a:r>
            <a:r>
              <a:rPr lang="en-US" sz="1200" dirty="0" err="1" smtClean="0"/>
              <a:t>subt</a:t>
            </a:r>
            <a:r>
              <a:rPr lang="en-US" sz="1200" dirty="0" smtClean="0"/>
              <a:t>, I/O, SI </a:t>
            </a:r>
            <a:r>
              <a:rPr lang="en-US" sz="1200" dirty="0" err="1" smtClean="0"/>
              <a:t>etc</a:t>
            </a:r>
            <a:r>
              <a:rPr lang="en-US" sz="1200" dirty="0" smtClean="0"/>
              <a:t>) according w NorDig Commercial Requirements, </a:t>
            </a:r>
            <a:r>
              <a:rPr lang="en-US" sz="1200" dirty="0" smtClean="0">
                <a:solidFill>
                  <a:srgbClr val="663300"/>
                </a:solidFill>
              </a:rPr>
              <a:t>see separate slides</a:t>
            </a:r>
          </a:p>
          <a:p>
            <a:pPr marL="0" indent="0">
              <a:buNone/>
            </a:pPr>
            <a:r>
              <a:rPr lang="en-US" sz="1000" i="1" dirty="0"/>
              <a:t>non codec related items:</a:t>
            </a:r>
          </a:p>
          <a:p>
            <a:r>
              <a:rPr lang="en-US" sz="1200" dirty="0" smtClean="0"/>
              <a:t>v3.0 </a:t>
            </a:r>
            <a:r>
              <a:rPr lang="en-US" sz="1200" dirty="0"/>
              <a:t>– </a:t>
            </a:r>
            <a:r>
              <a:rPr lang="en-US" sz="1200" b="1" dirty="0"/>
              <a:t>Bug </a:t>
            </a:r>
            <a:r>
              <a:rPr lang="en-US" sz="1200" b="1" dirty="0" smtClean="0"/>
              <a:t>list </a:t>
            </a:r>
            <a:r>
              <a:rPr lang="en-US" sz="1200" dirty="0" smtClean="0"/>
              <a:t>(smaller items and typo corrections), </a:t>
            </a:r>
            <a:r>
              <a:rPr lang="en-US" sz="1200" dirty="0"/>
              <a:t>maintain and update current requirements &amp; referenced standards (today </a:t>
            </a:r>
            <a:r>
              <a:rPr lang="en-US" sz="1200" dirty="0" smtClean="0"/>
              <a:t>~7 </a:t>
            </a:r>
            <a:r>
              <a:rPr lang="en-US" sz="1200" dirty="0"/>
              <a:t>items in “</a:t>
            </a:r>
            <a:r>
              <a:rPr lang="en-US" sz="1200" dirty="0" err="1"/>
              <a:t>bugzilla</a:t>
            </a:r>
            <a:r>
              <a:rPr lang="en-US" sz="1200" dirty="0"/>
              <a:t>” list</a:t>
            </a:r>
            <a:r>
              <a:rPr lang="en-US" sz="1200" dirty="0" smtClean="0"/>
              <a:t>), expect more to come when detail drafting work starts.   </a:t>
            </a:r>
            <a:endParaRPr lang="en-US" sz="1200" dirty="0"/>
          </a:p>
          <a:p>
            <a:r>
              <a:rPr lang="en-US" sz="1200" dirty="0" smtClean="0"/>
              <a:t>v3.0 </a:t>
            </a:r>
            <a:r>
              <a:rPr lang="en-US" sz="1200" dirty="0"/>
              <a:t>– </a:t>
            </a:r>
            <a:r>
              <a:rPr lang="en-US" sz="1200" b="1" dirty="0"/>
              <a:t>FE</a:t>
            </a:r>
            <a:r>
              <a:rPr lang="en-US" sz="1200" dirty="0"/>
              <a:t> </a:t>
            </a:r>
            <a:r>
              <a:rPr lang="en-US" sz="1200" dirty="0" smtClean="0"/>
              <a:t>DVB-S/-S2 (IRD spec + Test plan) update NorDig requirements (IRD and test cases) to be inline with new RED directive (</a:t>
            </a:r>
            <a:r>
              <a:rPr lang="en-US" sz="1200" dirty="0"/>
              <a:t>ETSI </a:t>
            </a:r>
            <a:r>
              <a:rPr lang="en-US" sz="1200" dirty="0" smtClean="0"/>
              <a:t>) for satellite receivers (i.e. raise NorDig requirements e.g. for dynamic range and adjacent channel)</a:t>
            </a:r>
            <a:endParaRPr lang="en-US" sz="1200" b="1" i="1" dirty="0">
              <a:solidFill>
                <a:srgbClr val="663300"/>
              </a:solidFill>
            </a:endParaRPr>
          </a:p>
          <a:p>
            <a:r>
              <a:rPr lang="en-US" sz="1200" dirty="0"/>
              <a:t>v</a:t>
            </a:r>
            <a:r>
              <a:rPr lang="en-US" sz="1200" dirty="0" smtClean="0"/>
              <a:t>3.0 </a:t>
            </a:r>
            <a:r>
              <a:rPr lang="en-US" sz="1200" dirty="0"/>
              <a:t>– </a:t>
            </a:r>
            <a:r>
              <a:rPr lang="en-US" sz="1200" b="1" dirty="0" smtClean="0"/>
              <a:t>SSU </a:t>
            </a:r>
            <a:r>
              <a:rPr lang="en-US" sz="1200" dirty="0" smtClean="0"/>
              <a:t>(</a:t>
            </a:r>
            <a:r>
              <a:rPr lang="en-US" sz="1200" dirty="0" err="1" smtClean="0"/>
              <a:t>sw</a:t>
            </a:r>
            <a:r>
              <a:rPr lang="en-US" sz="1200" dirty="0" smtClean="0"/>
              <a:t> update), proposal from Industry to allow only using </a:t>
            </a:r>
            <a:r>
              <a:rPr lang="en-US" sz="1200" dirty="0" err="1" smtClean="0"/>
              <a:t>OverTheNetwork</a:t>
            </a:r>
            <a:r>
              <a:rPr lang="en-US" sz="1200" dirty="0" smtClean="0"/>
              <a:t>/Internet SSU as an alternative, today this is an optional/extra alt - </a:t>
            </a:r>
            <a:r>
              <a:rPr lang="en-US" sz="1200" i="1" dirty="0" smtClean="0">
                <a:solidFill>
                  <a:srgbClr val="663300"/>
                </a:solidFill>
              </a:rPr>
              <a:t>depending </a:t>
            </a:r>
            <a:r>
              <a:rPr lang="en-US" sz="1200" i="1" dirty="0">
                <a:solidFill>
                  <a:srgbClr val="663300"/>
                </a:solidFill>
              </a:rPr>
              <a:t>Excom </a:t>
            </a:r>
            <a:r>
              <a:rPr lang="en-US" sz="1200" i="1" dirty="0" smtClean="0">
                <a:solidFill>
                  <a:srgbClr val="663300"/>
                </a:solidFill>
              </a:rPr>
              <a:t>decision </a:t>
            </a:r>
            <a:r>
              <a:rPr lang="en-US" sz="1200" i="1" dirty="0">
                <a:solidFill>
                  <a:srgbClr val="663300"/>
                </a:solidFill>
              </a:rPr>
              <a:t>(separate </a:t>
            </a:r>
            <a:r>
              <a:rPr lang="en-US" sz="1200" i="1" dirty="0" smtClean="0">
                <a:solidFill>
                  <a:srgbClr val="663300"/>
                </a:solidFill>
              </a:rPr>
              <a:t>presentation) </a:t>
            </a:r>
            <a:endParaRPr lang="en-US" sz="1200" i="1" dirty="0">
              <a:solidFill>
                <a:srgbClr val="663300"/>
              </a:solidFill>
            </a:endParaRPr>
          </a:p>
          <a:p>
            <a:r>
              <a:rPr lang="en-US" sz="1200" dirty="0" smtClean="0"/>
              <a:t>v3.0 </a:t>
            </a:r>
            <a:r>
              <a:rPr lang="en-US" sz="1200" dirty="0"/>
              <a:t>– Update </a:t>
            </a:r>
            <a:r>
              <a:rPr lang="en-US" sz="1200" b="1" dirty="0"/>
              <a:t>guidelines wordings </a:t>
            </a:r>
            <a:r>
              <a:rPr lang="en-US" sz="1200" dirty="0"/>
              <a:t>in GUI and translations (mainly related Accessibility and Audio</a:t>
            </a:r>
            <a:r>
              <a:rPr lang="en-US" sz="1200" dirty="0" smtClean="0"/>
              <a:t>)</a:t>
            </a:r>
            <a:endParaRPr lang="en-US" sz="1200" dirty="0"/>
          </a:p>
          <a:p>
            <a:r>
              <a:rPr lang="en-US" sz="1200" dirty="0"/>
              <a:t>v</a:t>
            </a:r>
            <a:r>
              <a:rPr lang="en-US" sz="1200" dirty="0" smtClean="0"/>
              <a:t>3.0 – </a:t>
            </a:r>
            <a:r>
              <a:rPr lang="en-US" sz="1200" b="1" dirty="0" smtClean="0"/>
              <a:t>Document structure</a:t>
            </a:r>
            <a:r>
              <a:rPr lang="en-US" sz="1200" dirty="0" smtClean="0"/>
              <a:t>, review and simplify reading/understanding (maybe use table format or similar, try to split text so that only one IRD requirement per “subchapter” to simplify for e.g. Test Plan). </a:t>
            </a:r>
            <a:r>
              <a:rPr lang="en-US" sz="1100" dirty="0" smtClean="0"/>
              <a:t>(Observe IRD structure has impact upon Test Plan).</a:t>
            </a:r>
            <a:endParaRPr lang="en-US" sz="1200" dirty="0"/>
          </a:p>
          <a:p>
            <a:pPr marL="0" indent="0">
              <a:buNone/>
            </a:pPr>
            <a:r>
              <a:rPr lang="en-US" sz="800" dirty="0" smtClean="0"/>
              <a:t> </a:t>
            </a:r>
          </a:p>
          <a:p>
            <a:pPr marL="0" indent="0">
              <a:buNone/>
            </a:pPr>
            <a:r>
              <a:rPr lang="en-US" sz="1050" i="1" dirty="0" smtClean="0"/>
              <a:t>From previous IRD spec update, proposed earlier but not </a:t>
            </a:r>
            <a:r>
              <a:rPr lang="en-US" sz="1050" i="1" dirty="0" err="1" smtClean="0"/>
              <a:t>incl</a:t>
            </a:r>
            <a:r>
              <a:rPr lang="en-US" sz="1050" i="1" dirty="0" smtClean="0"/>
              <a:t> due to lack of input:</a:t>
            </a:r>
            <a:endParaRPr lang="en-US" sz="1050" i="1" dirty="0"/>
          </a:p>
          <a:p>
            <a:r>
              <a:rPr lang="en-US" sz="1200" dirty="0"/>
              <a:t>v3.0 – </a:t>
            </a:r>
            <a:r>
              <a:rPr lang="en-GB" sz="1200" dirty="0" smtClean="0"/>
              <a:t>Mix </a:t>
            </a:r>
            <a:r>
              <a:rPr lang="en-GB" sz="1200" dirty="0"/>
              <a:t>of broadcast and OTT (common channel list of broadcast and broadband/OTT services</a:t>
            </a:r>
            <a:r>
              <a:rPr lang="en-GB" sz="1200" dirty="0" smtClean="0"/>
              <a:t>)</a:t>
            </a:r>
            <a:r>
              <a:rPr lang="en-US" sz="1200" i="1" dirty="0" smtClean="0"/>
              <a:t>?</a:t>
            </a:r>
          </a:p>
          <a:p>
            <a:r>
              <a:rPr lang="en-US" sz="1200" dirty="0"/>
              <a:t>v3.0 – Review and improve IRD’s auto update for network </a:t>
            </a:r>
            <a:r>
              <a:rPr lang="en-US" sz="1200" dirty="0" smtClean="0"/>
              <a:t>changes</a:t>
            </a:r>
            <a:endParaRPr lang="en-US" sz="1200" dirty="0"/>
          </a:p>
          <a:p>
            <a:pPr marL="0" indent="0">
              <a:buNone/>
            </a:pPr>
            <a:r>
              <a:rPr lang="en-US" sz="1050" i="1" dirty="0"/>
              <a:t>Proposed to </a:t>
            </a:r>
            <a:r>
              <a:rPr lang="en-US" sz="1050" i="1" dirty="0" smtClean="0"/>
              <a:t>be close, </a:t>
            </a:r>
            <a:r>
              <a:rPr lang="en-US" sz="1050" i="1" dirty="0"/>
              <a:t>from </a:t>
            </a:r>
            <a:r>
              <a:rPr lang="en-US" sz="1050" i="1" dirty="0" smtClean="0"/>
              <a:t>earlier specification work v2.5/2.6 </a:t>
            </a:r>
            <a:r>
              <a:rPr lang="en-US" sz="1050" i="1" dirty="0"/>
              <a:t>(no inputs): </a:t>
            </a:r>
          </a:p>
          <a:p>
            <a:r>
              <a:rPr lang="en-US" sz="1200" dirty="0" smtClean="0">
                <a:solidFill>
                  <a:schemeClr val="tx1">
                    <a:lumMod val="50000"/>
                    <a:lumOff val="50000"/>
                  </a:schemeClr>
                </a:solidFill>
              </a:rPr>
              <a:t>IPTV </a:t>
            </a:r>
            <a:r>
              <a:rPr lang="en-US" sz="1200" dirty="0">
                <a:solidFill>
                  <a:schemeClr val="tx1">
                    <a:lumMod val="50000"/>
                    <a:lumOff val="50000"/>
                  </a:schemeClr>
                </a:solidFill>
              </a:rPr>
              <a:t>– ComHem launching IPTV and has some interest to updated current IPTV IRD requirement </a:t>
            </a:r>
            <a:r>
              <a:rPr lang="en-US" sz="1200" i="1" dirty="0">
                <a:solidFill>
                  <a:schemeClr val="tx1">
                    <a:lumMod val="50000"/>
                    <a:lumOff val="50000"/>
                  </a:schemeClr>
                </a:solidFill>
              </a:rPr>
              <a:t>- not started </a:t>
            </a:r>
          </a:p>
          <a:p>
            <a:r>
              <a:rPr lang="en-US" sz="1200" dirty="0" smtClean="0">
                <a:solidFill>
                  <a:schemeClr val="tx1">
                    <a:lumMod val="50000"/>
                    <a:lumOff val="50000"/>
                  </a:schemeClr>
                </a:solidFill>
              </a:rPr>
              <a:t>IRD </a:t>
            </a:r>
            <a:r>
              <a:rPr lang="en-US" sz="1200" dirty="0">
                <a:solidFill>
                  <a:schemeClr val="tx1">
                    <a:lumMod val="50000"/>
                    <a:lumOff val="50000"/>
                  </a:schemeClr>
                </a:solidFill>
              </a:rPr>
              <a:t>surveillance (like using TR069), some interest to investigate this more </a:t>
            </a:r>
            <a:r>
              <a:rPr lang="en-US" sz="1200" i="1" dirty="0">
                <a:solidFill>
                  <a:schemeClr val="tx1">
                    <a:lumMod val="50000"/>
                    <a:lumOff val="50000"/>
                  </a:schemeClr>
                </a:solidFill>
              </a:rPr>
              <a:t>- not started</a:t>
            </a:r>
            <a:r>
              <a:rPr lang="en-US" sz="1200" dirty="0">
                <a:solidFill>
                  <a:schemeClr val="tx1">
                    <a:lumMod val="50000"/>
                    <a:lumOff val="50000"/>
                  </a:schemeClr>
                </a:solidFill>
              </a:rPr>
              <a:t> </a:t>
            </a:r>
          </a:p>
          <a:p>
            <a:endParaRPr lang="en-US" sz="1200" b="1" dirty="0" smtClean="0">
              <a:solidFill>
                <a:srgbClr val="00B050"/>
              </a:solidFill>
            </a:endParaRPr>
          </a:p>
          <a:p>
            <a:pPr marL="0" indent="0">
              <a:buNone/>
            </a:pPr>
            <a:r>
              <a:rPr lang="en-US" sz="1400" b="1" dirty="0">
                <a:solidFill>
                  <a:srgbClr val="0070C0"/>
                </a:solidFill>
              </a:rPr>
              <a:t>Excom: OK</a:t>
            </a:r>
            <a:endParaRPr lang="en-GB" sz="1400" dirty="0"/>
          </a:p>
          <a:p>
            <a:pPr marL="0" indent="0">
              <a:buNone/>
            </a:pPr>
            <a:r>
              <a:rPr lang="en-US" sz="1200" b="1" dirty="0" smtClean="0">
                <a:solidFill>
                  <a:srgbClr val="00B050"/>
                </a:solidFill>
              </a:rPr>
              <a:t>               </a:t>
            </a:r>
            <a:endParaRPr lang="en-US" sz="1000" dirty="0">
              <a:solidFill>
                <a:srgbClr val="0070C0"/>
              </a:solidFill>
            </a:endParaRPr>
          </a:p>
        </p:txBody>
      </p:sp>
    </p:spTree>
    <p:extLst>
      <p:ext uri="{BB962C8B-B14F-4D97-AF65-F5344CB8AC3E}">
        <p14:creationId xmlns:p14="http://schemas.microsoft.com/office/powerpoint/2010/main" val="34922830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9540"/>
            <a:ext cx="7715200" cy="648072"/>
          </a:xfrm>
        </p:spPr>
        <p:txBody>
          <a:bodyPr/>
          <a:lstStyle/>
          <a:p>
            <a:r>
              <a:rPr lang="en-US" b="1" dirty="0"/>
              <a:t>NorDig T report -  HEVC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16</a:t>
            </a:fld>
            <a:endParaRPr lang="en-US" dirty="0"/>
          </a:p>
        </p:txBody>
      </p:sp>
      <p:sp>
        <p:nvSpPr>
          <p:cNvPr id="5" name="Content Placeholder 4"/>
          <p:cNvSpPr>
            <a:spLocks noGrp="1"/>
          </p:cNvSpPr>
          <p:nvPr>
            <p:ph idx="1"/>
          </p:nvPr>
        </p:nvSpPr>
        <p:spPr>
          <a:xfrm>
            <a:off x="457200" y="836712"/>
            <a:ext cx="8435280" cy="5832648"/>
          </a:xfrm>
        </p:spPr>
        <p:txBody>
          <a:bodyPr/>
          <a:lstStyle/>
          <a:p>
            <a:pPr lvl="0">
              <a:buNone/>
              <a:defRPr/>
            </a:pPr>
            <a:r>
              <a:rPr lang="en-US" sz="1600" dirty="0"/>
              <a:t>NorDig Unified IRD spec v3.0, HEVC IRD “profile” – Status so far:</a:t>
            </a:r>
          </a:p>
          <a:p>
            <a:pPr>
              <a:defRPr/>
            </a:pPr>
            <a:r>
              <a:rPr lang="en-US" sz="1200" dirty="0"/>
              <a:t>Will be based upon Excom approved NorDig HEVC Commercial Requirements </a:t>
            </a:r>
            <a:r>
              <a:rPr lang="en-US" sz="1100" dirty="0"/>
              <a:t>v1.0 from 13</a:t>
            </a:r>
            <a:r>
              <a:rPr lang="en-US" sz="1100" baseline="30000" dirty="0"/>
              <a:t>th</a:t>
            </a:r>
            <a:r>
              <a:rPr lang="en-US" sz="1100" dirty="0"/>
              <a:t> October 2016</a:t>
            </a:r>
            <a:r>
              <a:rPr lang="en-US" sz="1200" dirty="0"/>
              <a:t>.</a:t>
            </a:r>
          </a:p>
          <a:p>
            <a:pPr>
              <a:defRPr/>
            </a:pPr>
            <a:r>
              <a:rPr lang="en-US" sz="1200" dirty="0"/>
              <a:t>Expected lifetime of HEVC IRD “profile”: 10y or more</a:t>
            </a:r>
            <a:endParaRPr lang="en-US" sz="1100" dirty="0"/>
          </a:p>
          <a:p>
            <a:pPr>
              <a:defRPr/>
            </a:pPr>
            <a:r>
              <a:rPr lang="en-US" sz="1200" dirty="0"/>
              <a:t>Time plan: </a:t>
            </a:r>
            <a:r>
              <a:rPr lang="en-US" sz="1050" dirty="0"/>
              <a:t>original time ready by </a:t>
            </a:r>
            <a:r>
              <a:rPr lang="en-US" sz="1200" dirty="0"/>
              <a:t>mid 2017</a:t>
            </a:r>
          </a:p>
          <a:p>
            <a:pPr marL="0" indent="0">
              <a:buNone/>
              <a:defRPr/>
            </a:pPr>
            <a:r>
              <a:rPr lang="en-US" sz="1400" dirty="0"/>
              <a:t>Info of parts that is planned to be updated:</a:t>
            </a:r>
          </a:p>
          <a:p>
            <a:pPr>
              <a:defRPr/>
            </a:pPr>
            <a:r>
              <a:rPr lang="en-US" sz="1200" dirty="0"/>
              <a:t>Video</a:t>
            </a:r>
          </a:p>
          <a:p>
            <a:pPr lvl="1">
              <a:defRPr/>
            </a:pPr>
            <a:r>
              <a:rPr lang="en-US" sz="1100" dirty="0">
                <a:ea typeface="+mn-ea"/>
                <a:cs typeface="+mn-cs"/>
              </a:rPr>
              <a:t>First release v3.0 (2017): HEVC, 10bits, UHDTV, static HDR &amp; WCG (PQ and HLG), SFR</a:t>
            </a:r>
          </a:p>
          <a:p>
            <a:pPr lvl="1">
              <a:defRPr/>
            </a:pPr>
            <a:r>
              <a:rPr lang="en-US" sz="1100" dirty="0">
                <a:ea typeface="+mn-ea"/>
                <a:cs typeface="+mn-cs"/>
              </a:rPr>
              <a:t>Coming (within 2y): inclusion of HFR but proposal in v3.0 mention HFR is planned to come. Proposal to </a:t>
            </a:r>
            <a:r>
              <a:rPr lang="en-US" sz="1100" dirty="0" err="1">
                <a:ea typeface="+mn-ea"/>
                <a:cs typeface="+mn-cs"/>
              </a:rPr>
              <a:t>incl</a:t>
            </a:r>
            <a:r>
              <a:rPr lang="en-US" sz="1100" dirty="0">
                <a:ea typeface="+mn-ea"/>
                <a:cs typeface="+mn-cs"/>
              </a:rPr>
              <a:t> </a:t>
            </a:r>
            <a:r>
              <a:rPr lang="en-US" sz="1100" b="1" dirty="0">
                <a:ea typeface="+mn-ea"/>
                <a:cs typeface="+mn-cs"/>
              </a:rPr>
              <a:t>dynamic</a:t>
            </a:r>
            <a:r>
              <a:rPr lang="en-US" sz="1100" dirty="0">
                <a:ea typeface="+mn-ea"/>
                <a:cs typeface="+mn-cs"/>
              </a:rPr>
              <a:t> HDR</a:t>
            </a:r>
          </a:p>
          <a:p>
            <a:pPr>
              <a:defRPr/>
            </a:pPr>
            <a:r>
              <a:rPr lang="en-US" sz="1200" dirty="0"/>
              <a:t>Audio</a:t>
            </a:r>
          </a:p>
          <a:p>
            <a:pPr lvl="1">
              <a:defRPr/>
            </a:pPr>
            <a:r>
              <a:rPr lang="en-US" sz="1100" dirty="0">
                <a:solidFill>
                  <a:srgbClr val="00B050"/>
                </a:solidFill>
              </a:rPr>
              <a:t>Excom to decide: old audio codecs or </a:t>
            </a:r>
            <a:r>
              <a:rPr lang="en-US" sz="1100" dirty="0" err="1">
                <a:solidFill>
                  <a:srgbClr val="00B050"/>
                </a:solidFill>
              </a:rPr>
              <a:t>incl</a:t>
            </a:r>
            <a:r>
              <a:rPr lang="en-US" sz="1100" dirty="0">
                <a:solidFill>
                  <a:srgbClr val="00B050"/>
                </a:solidFill>
              </a:rPr>
              <a:t> NGA</a:t>
            </a:r>
            <a:r>
              <a:rPr lang="en-US" sz="1100" dirty="0"/>
              <a:t>, separate </a:t>
            </a:r>
            <a:r>
              <a:rPr lang="en-US" sz="1100" dirty="0" smtClean="0"/>
              <a:t>presentation</a:t>
            </a:r>
          </a:p>
          <a:p>
            <a:pPr lvl="1">
              <a:defRPr/>
            </a:pPr>
            <a:r>
              <a:rPr lang="en-US" sz="1100" b="1" dirty="0">
                <a:solidFill>
                  <a:srgbClr val="0070C0"/>
                </a:solidFill>
              </a:rPr>
              <a:t>Excom: </a:t>
            </a:r>
            <a:r>
              <a:rPr lang="en-US" sz="1100" b="1" dirty="0" smtClean="0">
                <a:solidFill>
                  <a:srgbClr val="0070C0"/>
                </a:solidFill>
              </a:rPr>
              <a:t>Excom wants to </a:t>
            </a:r>
            <a:r>
              <a:rPr lang="en-US" sz="1100" b="1" dirty="0" err="1" smtClean="0">
                <a:solidFill>
                  <a:srgbClr val="0070C0"/>
                </a:solidFill>
              </a:rPr>
              <a:t>incl</a:t>
            </a:r>
            <a:r>
              <a:rPr lang="en-US" sz="1100" b="1" dirty="0" smtClean="0">
                <a:solidFill>
                  <a:srgbClr val="0070C0"/>
                </a:solidFill>
              </a:rPr>
              <a:t> NGA for HEVC IRDs, but process may not delay publication IRD spec v3. More important to have an  final IRD v3 draft ready for approval to next Excom meeting Oct 2017.</a:t>
            </a:r>
            <a:endParaRPr lang="en-US" sz="1100" dirty="0"/>
          </a:p>
          <a:p>
            <a:pPr>
              <a:defRPr/>
            </a:pPr>
            <a:r>
              <a:rPr lang="en-US" sz="1200" dirty="0"/>
              <a:t>Subtitling</a:t>
            </a:r>
          </a:p>
          <a:p>
            <a:pPr lvl="1">
              <a:defRPr/>
            </a:pPr>
            <a:r>
              <a:rPr lang="en-US" sz="1100" dirty="0">
                <a:ea typeface="+mn-ea"/>
                <a:cs typeface="+mn-cs"/>
              </a:rPr>
              <a:t>Slow progress in DVB (especially for other </a:t>
            </a:r>
            <a:r>
              <a:rPr lang="en-US" sz="1050" dirty="0">
                <a:ea typeface="+mn-ea"/>
                <a:cs typeface="+mn-cs"/>
              </a:rPr>
              <a:t>new</a:t>
            </a:r>
            <a:r>
              <a:rPr lang="en-US" sz="1100" dirty="0">
                <a:ea typeface="+mn-ea"/>
                <a:cs typeface="+mn-cs"/>
              </a:rPr>
              <a:t> technologies like Timed Text)</a:t>
            </a:r>
          </a:p>
          <a:p>
            <a:pPr>
              <a:defRPr/>
            </a:pPr>
            <a:r>
              <a:rPr lang="en-US" sz="1200" dirty="0"/>
              <a:t>HbbTV</a:t>
            </a:r>
          </a:p>
          <a:p>
            <a:pPr lvl="1">
              <a:defRPr/>
            </a:pPr>
            <a:r>
              <a:rPr lang="en-US" sz="1100" dirty="0">
                <a:solidFill>
                  <a:srgbClr val="00B050"/>
                </a:solidFill>
              </a:rPr>
              <a:t>Excom to decide: mandate HbbTV for all HEVC IRDs or continue as an optional feature, </a:t>
            </a:r>
            <a:r>
              <a:rPr lang="en-US" sz="1100" dirty="0"/>
              <a:t>separate </a:t>
            </a:r>
            <a:r>
              <a:rPr lang="en-US" sz="1100" dirty="0" smtClean="0"/>
              <a:t>slide</a:t>
            </a:r>
          </a:p>
          <a:p>
            <a:pPr lvl="1">
              <a:defRPr/>
            </a:pPr>
            <a:r>
              <a:rPr lang="en-US" sz="1100" b="1" dirty="0">
                <a:solidFill>
                  <a:srgbClr val="0070C0"/>
                </a:solidFill>
              </a:rPr>
              <a:t>Excom: </a:t>
            </a:r>
            <a:r>
              <a:rPr lang="en-US" sz="1100" b="1" dirty="0" smtClean="0">
                <a:solidFill>
                  <a:srgbClr val="0070C0"/>
                </a:solidFill>
              </a:rPr>
              <a:t>Excom want to mandate HbbTV for NorDig HEVC IRDs. </a:t>
            </a:r>
            <a:endParaRPr lang="en-US" sz="1100" dirty="0"/>
          </a:p>
          <a:p>
            <a:pPr>
              <a:defRPr/>
            </a:pPr>
            <a:r>
              <a:rPr lang="en-US" sz="1200" dirty="0"/>
              <a:t>IRD I/O (HDMI </a:t>
            </a:r>
            <a:r>
              <a:rPr lang="en-US" sz="1200" dirty="0" err="1"/>
              <a:t>etc</a:t>
            </a:r>
            <a:r>
              <a:rPr lang="en-US" sz="1200" dirty="0"/>
              <a:t>):</a:t>
            </a:r>
          </a:p>
          <a:p>
            <a:pPr lvl="1">
              <a:defRPr/>
            </a:pPr>
            <a:r>
              <a:rPr lang="en-US" sz="1100" dirty="0"/>
              <a:t>Investigating which HDMI level is enough for NorDig’s need (HDMI v2.0, v2.0a, v2.0b or v2.1)</a:t>
            </a:r>
          </a:p>
          <a:p>
            <a:pPr>
              <a:defRPr/>
            </a:pPr>
            <a:r>
              <a:rPr lang="en-US" sz="1200" dirty="0"/>
              <a:t>SI</a:t>
            </a:r>
            <a:endParaRPr lang="en-US" sz="1100" dirty="0"/>
          </a:p>
          <a:p>
            <a:pPr>
              <a:defRPr/>
            </a:pPr>
            <a:r>
              <a:rPr lang="en-US" sz="1200" dirty="0"/>
              <a:t>CA/CI and </a:t>
            </a:r>
            <a:r>
              <a:rPr lang="en-US" sz="1200" dirty="0" smtClean="0"/>
              <a:t>security</a:t>
            </a:r>
            <a:endParaRPr lang="en-US" sz="1200" dirty="0"/>
          </a:p>
          <a:p>
            <a:pPr lvl="1">
              <a:defRPr/>
            </a:pPr>
            <a:r>
              <a:rPr lang="en-US" sz="1100" dirty="0"/>
              <a:t>Slow progress in DVB, main discussion is around securing premium UHD content out on HDMI, all DVB work is still on CI+ v1.4 (PCMCIA based) and very little/no progress on CI+ v2.0 (USB based) </a:t>
            </a:r>
          </a:p>
          <a:p>
            <a:pPr>
              <a:defRPr/>
            </a:pPr>
            <a:r>
              <a:rPr lang="en-US" sz="1200" dirty="0"/>
              <a:t>Tuner &amp; </a:t>
            </a:r>
            <a:r>
              <a:rPr lang="en-US" sz="1200" dirty="0" err="1"/>
              <a:t>demod</a:t>
            </a:r>
            <a:endParaRPr lang="en-US" sz="1200" dirty="0"/>
          </a:p>
          <a:p>
            <a:pPr lvl="1">
              <a:defRPr/>
            </a:pPr>
            <a:r>
              <a:rPr lang="en-US" sz="1100" dirty="0"/>
              <a:t>Some comments/remark for IRD manufactures for DVB-S2X, but Telenor/CanalDigital have confirm their interest</a:t>
            </a:r>
          </a:p>
          <a:p>
            <a:pPr marL="0" indent="0">
              <a:buNone/>
              <a:defRPr/>
            </a:pPr>
            <a:r>
              <a:rPr lang="en-US" sz="400" dirty="0">
                <a:latin typeface="Arial Narrow" panose="020B0606020202030204" pitchFamily="34" charset="0"/>
              </a:rPr>
              <a:t> </a:t>
            </a:r>
            <a:endParaRPr lang="en-US" sz="400" dirty="0" smtClean="0">
              <a:latin typeface="Arial Narrow" panose="020B0606020202030204" pitchFamily="34" charset="0"/>
            </a:endParaRPr>
          </a:p>
          <a:p>
            <a:pPr marL="0" indent="0">
              <a:buNone/>
              <a:defRPr/>
            </a:pPr>
            <a:endParaRPr lang="en-US" sz="400" dirty="0">
              <a:latin typeface="Arial Narrow" panose="020B0606020202030204" pitchFamily="34" charset="0"/>
            </a:endParaRPr>
          </a:p>
          <a:p>
            <a:pPr marL="0" indent="0">
              <a:buNone/>
              <a:defRPr/>
            </a:pPr>
            <a:r>
              <a:rPr lang="en-US" sz="900" dirty="0">
                <a:latin typeface="Arial Narrow" panose="020B0606020202030204" pitchFamily="34" charset="0"/>
              </a:rPr>
              <a:t>HDR High Dynamic Range, WCG Wider </a:t>
            </a:r>
            <a:r>
              <a:rPr lang="en-US" sz="900" dirty="0" err="1">
                <a:latin typeface="Arial Narrow" panose="020B0606020202030204" pitchFamily="34" charset="0"/>
              </a:rPr>
              <a:t>Colour</a:t>
            </a:r>
            <a:r>
              <a:rPr lang="en-US" sz="900" dirty="0">
                <a:latin typeface="Arial Narrow" panose="020B0606020202030204" pitchFamily="34" charset="0"/>
              </a:rPr>
              <a:t> </a:t>
            </a:r>
            <a:r>
              <a:rPr lang="en-US" sz="900" dirty="0" err="1">
                <a:latin typeface="Arial Narrow" panose="020B0606020202030204" pitchFamily="34" charset="0"/>
              </a:rPr>
              <a:t>Gammut</a:t>
            </a:r>
            <a:r>
              <a:rPr lang="en-US" sz="900" dirty="0">
                <a:latin typeface="Arial Narrow" panose="020B0606020202030204" pitchFamily="34" charset="0"/>
              </a:rPr>
              <a:t>, SFR Standard Frame Rate (up to 50fps), HFR High Frame Rate (up to 100fps), NGA Next Generation Audio</a:t>
            </a:r>
          </a:p>
        </p:txBody>
      </p:sp>
    </p:spTree>
    <p:extLst>
      <p:ext uri="{BB962C8B-B14F-4D97-AF65-F5344CB8AC3E}">
        <p14:creationId xmlns:p14="http://schemas.microsoft.com/office/powerpoint/2010/main" val="10057971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17778"/>
            <a:ext cx="7715200" cy="648072"/>
          </a:xfrm>
        </p:spPr>
        <p:txBody>
          <a:bodyPr/>
          <a:lstStyle/>
          <a:p>
            <a:r>
              <a:rPr lang="en-US" b="1" dirty="0"/>
              <a:t>NorDig T report -  HEVC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17</a:t>
            </a:fld>
            <a:endParaRPr lang="en-US" dirty="0"/>
          </a:p>
        </p:txBody>
      </p:sp>
      <p:sp>
        <p:nvSpPr>
          <p:cNvPr id="5" name="Content Placeholder 4"/>
          <p:cNvSpPr>
            <a:spLocks noGrp="1"/>
          </p:cNvSpPr>
          <p:nvPr>
            <p:ph idx="1"/>
          </p:nvPr>
        </p:nvSpPr>
        <p:spPr>
          <a:xfrm>
            <a:off x="457200" y="836713"/>
            <a:ext cx="8363272" cy="1152129"/>
          </a:xfrm>
        </p:spPr>
        <p:txBody>
          <a:bodyPr/>
          <a:lstStyle/>
          <a:p>
            <a:pPr marL="0" indent="0">
              <a:buNone/>
              <a:defRPr/>
            </a:pPr>
            <a:r>
              <a:rPr lang="en-US" sz="1600" dirty="0"/>
              <a:t>Drafting/writing of NorDig IRD spec v3.0 (adding HEVC):</a:t>
            </a:r>
          </a:p>
          <a:p>
            <a:pPr lvl="1">
              <a:defRPr/>
            </a:pPr>
            <a:r>
              <a:rPr lang="en-US" sz="1400" dirty="0"/>
              <a:t>Plan/proposal is to add HEVC into current common IRD document (instead of new doc or addendum)</a:t>
            </a:r>
          </a:p>
          <a:p>
            <a:pPr lvl="1">
              <a:defRPr/>
            </a:pPr>
            <a:r>
              <a:rPr lang="en-US" sz="1400" dirty="0"/>
              <a:t>Drafting: work in parallel (video, audio, </a:t>
            </a:r>
            <a:r>
              <a:rPr lang="en-US" sz="1400" dirty="0" err="1"/>
              <a:t>subt</a:t>
            </a:r>
            <a:r>
              <a:rPr lang="en-US" sz="1400" dirty="0"/>
              <a:t>, </a:t>
            </a:r>
            <a:r>
              <a:rPr lang="en-US" sz="1400" dirty="0" smtClean="0"/>
              <a:t>API &amp; others), </a:t>
            </a:r>
            <a:r>
              <a:rPr lang="en-US" sz="1400" dirty="0"/>
              <a:t>at the end combine proposals</a:t>
            </a:r>
          </a:p>
          <a:p>
            <a:pPr marL="800100" lvl="1" indent="-342900">
              <a:buFont typeface="Arial" pitchFamily="34" charset="0"/>
              <a:buChar char="•"/>
              <a:defRPr/>
            </a:pPr>
            <a:endParaRPr lang="en-US" sz="1200" dirty="0"/>
          </a:p>
        </p:txBody>
      </p:sp>
      <p:pic>
        <p:nvPicPr>
          <p:cNvPr id="2" name="Picture 1"/>
          <p:cNvPicPr>
            <a:picLocks noChangeAspect="1"/>
          </p:cNvPicPr>
          <p:nvPr/>
        </p:nvPicPr>
        <p:blipFill>
          <a:blip r:embed="rId2"/>
          <a:stretch>
            <a:fillRect/>
          </a:stretch>
        </p:blipFill>
        <p:spPr>
          <a:xfrm>
            <a:off x="179512" y="1772816"/>
            <a:ext cx="8352928" cy="4948658"/>
          </a:xfrm>
          <a:prstGeom prst="rect">
            <a:avLst/>
          </a:prstGeom>
        </p:spPr>
      </p:pic>
      <p:cxnSp>
        <p:nvCxnSpPr>
          <p:cNvPr id="57" name="Straight Connector 56"/>
          <p:cNvCxnSpPr/>
          <p:nvPr/>
        </p:nvCxnSpPr>
        <p:spPr>
          <a:xfrm flipV="1">
            <a:off x="2941639" y="2331830"/>
            <a:ext cx="0" cy="444460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2267746" y="5589240"/>
            <a:ext cx="673895" cy="36004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597456" y="5911720"/>
            <a:ext cx="1180131" cy="307777"/>
          </a:xfrm>
          <a:prstGeom prst="rect">
            <a:avLst/>
          </a:prstGeom>
          <a:noFill/>
        </p:spPr>
        <p:txBody>
          <a:bodyPr wrap="none" rtlCol="0">
            <a:spAutoFit/>
          </a:bodyPr>
          <a:lstStyle/>
          <a:p>
            <a:r>
              <a:rPr lang="en-GB" sz="1400" i="1" dirty="0">
                <a:solidFill>
                  <a:srgbClr val="FF0000"/>
                </a:solidFill>
              </a:rPr>
              <a:t>Status today</a:t>
            </a:r>
          </a:p>
        </p:txBody>
      </p:sp>
    </p:spTree>
    <p:extLst>
      <p:ext uri="{BB962C8B-B14F-4D97-AF65-F5344CB8AC3E}">
        <p14:creationId xmlns:p14="http://schemas.microsoft.com/office/powerpoint/2010/main" val="29372962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0"/>
            <a:ext cx="7715200" cy="648072"/>
          </a:xfrm>
        </p:spPr>
        <p:txBody>
          <a:bodyPr/>
          <a:lstStyle/>
          <a:p>
            <a:r>
              <a:rPr lang="en-US" b="1" dirty="0"/>
              <a:t>NorDig T report -  HEVC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18</a:t>
            </a:fld>
            <a:endParaRPr lang="en-US" dirty="0"/>
          </a:p>
        </p:txBody>
      </p:sp>
      <p:grpSp>
        <p:nvGrpSpPr>
          <p:cNvPr id="89" name="Group 88"/>
          <p:cNvGrpSpPr/>
          <p:nvPr/>
        </p:nvGrpSpPr>
        <p:grpSpPr>
          <a:xfrm>
            <a:off x="107504" y="4130612"/>
            <a:ext cx="8347716" cy="2631873"/>
            <a:chOff x="298416" y="3182490"/>
            <a:chExt cx="8347716" cy="3270845"/>
          </a:xfrm>
        </p:grpSpPr>
        <p:pic>
          <p:nvPicPr>
            <p:cNvPr id="78" name="Picture 77"/>
            <p:cNvPicPr>
              <a:picLocks noChangeAspect="1"/>
            </p:cNvPicPr>
            <p:nvPr/>
          </p:nvPicPr>
          <p:blipFill>
            <a:blip r:embed="rId2"/>
            <a:stretch>
              <a:fillRect/>
            </a:stretch>
          </p:blipFill>
          <p:spPr>
            <a:xfrm>
              <a:off x="298416" y="4074701"/>
              <a:ext cx="3798766" cy="2064615"/>
            </a:xfrm>
            <a:prstGeom prst="rect">
              <a:avLst/>
            </a:prstGeom>
          </p:spPr>
        </p:pic>
        <p:pic>
          <p:nvPicPr>
            <p:cNvPr id="79" name="Picture 78"/>
            <p:cNvPicPr>
              <a:picLocks noChangeAspect="1"/>
            </p:cNvPicPr>
            <p:nvPr/>
          </p:nvPicPr>
          <p:blipFill>
            <a:blip r:embed="rId3"/>
            <a:stretch>
              <a:fillRect/>
            </a:stretch>
          </p:blipFill>
          <p:spPr>
            <a:xfrm>
              <a:off x="5148064" y="3461704"/>
              <a:ext cx="3456384" cy="2991631"/>
            </a:xfrm>
            <a:prstGeom prst="rect">
              <a:avLst/>
            </a:prstGeom>
          </p:spPr>
        </p:pic>
        <p:cxnSp>
          <p:nvCxnSpPr>
            <p:cNvPr id="81" name="Straight Connector 80"/>
            <p:cNvCxnSpPr/>
            <p:nvPr/>
          </p:nvCxnSpPr>
          <p:spPr>
            <a:xfrm>
              <a:off x="4572000" y="3554682"/>
              <a:ext cx="0" cy="2880611"/>
            </a:xfrm>
            <a:prstGeom prst="line">
              <a:avLst/>
            </a:prstGeom>
            <a:ln w="152400">
              <a:solidFill>
                <a:schemeClr val="bg1">
                  <a:lumMod val="75000"/>
                </a:schemeClr>
              </a:solidFill>
            </a:ln>
            <a:effectLst>
              <a:softEdge rad="31750"/>
            </a:effectLst>
          </p:spPr>
          <p:style>
            <a:lnRef idx="1">
              <a:schemeClr val="accent1"/>
            </a:lnRef>
            <a:fillRef idx="0">
              <a:schemeClr val="accent1"/>
            </a:fillRef>
            <a:effectRef idx="0">
              <a:schemeClr val="accent1"/>
            </a:effectRef>
            <a:fontRef idx="minor">
              <a:schemeClr val="tx1"/>
            </a:fontRef>
          </p:style>
        </p:cxnSp>
        <p:sp>
          <p:nvSpPr>
            <p:cNvPr id="82" name="Right Arrow 81"/>
            <p:cNvSpPr/>
            <p:nvPr/>
          </p:nvSpPr>
          <p:spPr>
            <a:xfrm>
              <a:off x="4319972" y="4669095"/>
              <a:ext cx="648072" cy="592023"/>
            </a:xfrm>
            <a:prstGeom prs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83" name="TextBox 82"/>
            <p:cNvSpPr txBox="1"/>
            <p:nvPr/>
          </p:nvSpPr>
          <p:spPr>
            <a:xfrm>
              <a:off x="791430" y="3562852"/>
              <a:ext cx="2525050" cy="382500"/>
            </a:xfrm>
            <a:prstGeom prst="rect">
              <a:avLst/>
            </a:prstGeom>
            <a:noFill/>
          </p:spPr>
          <p:txBody>
            <a:bodyPr wrap="none" rtlCol="0">
              <a:spAutoFit/>
            </a:bodyPr>
            <a:lstStyle/>
            <a:p>
              <a:r>
                <a:rPr lang="en-GB" sz="1400" dirty="0">
                  <a:solidFill>
                    <a:schemeClr val="tx1">
                      <a:lumMod val="50000"/>
                      <a:lumOff val="50000"/>
                    </a:schemeClr>
                  </a:solidFill>
                </a:rPr>
                <a:t>NorDig Unified IRD spec v2.6</a:t>
              </a:r>
            </a:p>
          </p:txBody>
        </p:sp>
        <p:sp>
          <p:nvSpPr>
            <p:cNvPr id="86" name="TextBox 85"/>
            <p:cNvSpPr txBox="1"/>
            <p:nvPr/>
          </p:nvSpPr>
          <p:spPr>
            <a:xfrm>
              <a:off x="5106380" y="3182490"/>
              <a:ext cx="3539752" cy="382500"/>
            </a:xfrm>
            <a:prstGeom prst="rect">
              <a:avLst/>
            </a:prstGeom>
            <a:noFill/>
          </p:spPr>
          <p:txBody>
            <a:bodyPr wrap="none" rtlCol="0">
              <a:spAutoFit/>
            </a:bodyPr>
            <a:lstStyle/>
            <a:p>
              <a:r>
                <a:rPr lang="en-GB" sz="1400" dirty="0">
                  <a:solidFill>
                    <a:schemeClr val="tx1">
                      <a:lumMod val="50000"/>
                      <a:lumOff val="50000"/>
                    </a:schemeClr>
                  </a:solidFill>
                </a:rPr>
                <a:t>Proposal for NorDig Unified IRD spec v3.0</a:t>
              </a:r>
            </a:p>
          </p:txBody>
        </p:sp>
      </p:grpSp>
      <p:sp>
        <p:nvSpPr>
          <p:cNvPr id="88" name="Content Placeholder 4"/>
          <p:cNvSpPr>
            <a:spLocks noGrp="1"/>
          </p:cNvSpPr>
          <p:nvPr>
            <p:ph idx="1"/>
          </p:nvPr>
        </p:nvSpPr>
        <p:spPr>
          <a:xfrm>
            <a:off x="457200" y="836712"/>
            <a:ext cx="8363272" cy="3271362"/>
          </a:xfrm>
        </p:spPr>
        <p:txBody>
          <a:bodyPr/>
          <a:lstStyle/>
          <a:p>
            <a:pPr lvl="0">
              <a:buNone/>
              <a:defRPr/>
            </a:pPr>
            <a:r>
              <a:rPr lang="en-US" sz="1600" dirty="0"/>
              <a:t>Status drafting NorDig IRD spec v3.0 (HEVC) – general, </a:t>
            </a:r>
            <a:r>
              <a:rPr lang="en-US" sz="1600" b="1" u="sng" dirty="0"/>
              <a:t>wording/naming</a:t>
            </a:r>
            <a:r>
              <a:rPr lang="en-US" sz="1600" dirty="0"/>
              <a:t>:</a:t>
            </a:r>
          </a:p>
          <a:p>
            <a:pPr>
              <a:defRPr/>
            </a:pPr>
            <a:r>
              <a:rPr lang="en-US" sz="1200" dirty="0">
                <a:solidFill>
                  <a:schemeClr val="tx1">
                    <a:lumMod val="50000"/>
                    <a:lumOff val="50000"/>
                  </a:schemeClr>
                </a:solidFill>
              </a:rPr>
              <a:t>Past (intro of MPEG4) IRD spec v2.0 in 2007/2008 </a:t>
            </a:r>
            <a:r>
              <a:rPr lang="en-US" sz="1100" dirty="0">
                <a:solidFill>
                  <a:schemeClr val="tx1">
                    <a:lumMod val="50000"/>
                    <a:lumOff val="50000"/>
                  </a:schemeClr>
                </a:solidFill>
              </a:rPr>
              <a:t>(profiles and levels a la DVB) </a:t>
            </a:r>
            <a:r>
              <a:rPr lang="en-US" sz="1200" dirty="0">
                <a:solidFill>
                  <a:schemeClr val="tx1">
                    <a:lumMod val="50000"/>
                    <a:lumOff val="50000"/>
                  </a:schemeClr>
                </a:solidFill>
              </a:rPr>
              <a:t>: </a:t>
            </a:r>
          </a:p>
          <a:p>
            <a:pPr lvl="1">
              <a:defRPr/>
            </a:pPr>
            <a:r>
              <a:rPr lang="en-US" sz="1100" b="1" dirty="0">
                <a:solidFill>
                  <a:schemeClr val="tx1">
                    <a:lumMod val="50000"/>
                    <a:lumOff val="50000"/>
                  </a:schemeClr>
                </a:solidFill>
              </a:rPr>
              <a:t>Profiles</a:t>
            </a:r>
            <a:r>
              <a:rPr lang="en-US" sz="1100" dirty="0">
                <a:solidFill>
                  <a:schemeClr val="tx1">
                    <a:lumMod val="50000"/>
                    <a:lumOff val="50000"/>
                  </a:schemeClr>
                </a:solidFill>
              </a:rPr>
              <a:t> (API/MHP) and </a:t>
            </a:r>
            <a:r>
              <a:rPr lang="en-US" sz="1100" b="1" dirty="0">
                <a:solidFill>
                  <a:schemeClr val="tx1">
                    <a:lumMod val="50000"/>
                    <a:lumOff val="50000"/>
                  </a:schemeClr>
                </a:solidFill>
              </a:rPr>
              <a:t>Level</a:t>
            </a:r>
            <a:r>
              <a:rPr lang="en-US" sz="1100" dirty="0">
                <a:solidFill>
                  <a:schemeClr val="tx1">
                    <a:lumMod val="50000"/>
                    <a:lumOff val="50000"/>
                  </a:schemeClr>
                </a:solidFill>
              </a:rPr>
              <a:t> (M2/MPEG2 and M4/MPEG4), </a:t>
            </a:r>
            <a:r>
              <a:rPr lang="en-US" sz="1100" b="1" dirty="0">
                <a:solidFill>
                  <a:schemeClr val="tx1">
                    <a:lumMod val="50000"/>
                    <a:lumOff val="50000"/>
                  </a:schemeClr>
                </a:solidFill>
              </a:rPr>
              <a:t>no PVR function</a:t>
            </a:r>
          </a:p>
          <a:p>
            <a:pPr>
              <a:defRPr/>
            </a:pPr>
            <a:r>
              <a:rPr lang="en-US" sz="1200" dirty="0">
                <a:solidFill>
                  <a:schemeClr val="tx1">
                    <a:lumMod val="50000"/>
                    <a:lumOff val="50000"/>
                  </a:schemeClr>
                </a:solidFill>
              </a:rPr>
              <a:t>Current IRD spec v2.6 in 2016/2017 </a:t>
            </a:r>
            <a:r>
              <a:rPr lang="en-US" sz="1100" dirty="0">
                <a:solidFill>
                  <a:schemeClr val="tx1">
                    <a:lumMod val="50000"/>
                    <a:lumOff val="50000"/>
                  </a:schemeClr>
                </a:solidFill>
              </a:rPr>
              <a:t>(profiles, levels and function)</a:t>
            </a:r>
            <a:r>
              <a:rPr lang="en-US" sz="1200" dirty="0">
                <a:solidFill>
                  <a:schemeClr val="tx1">
                    <a:lumMod val="50000"/>
                    <a:lumOff val="50000"/>
                  </a:schemeClr>
                </a:solidFill>
              </a:rPr>
              <a:t>: </a:t>
            </a:r>
          </a:p>
          <a:p>
            <a:pPr lvl="1">
              <a:defRPr/>
            </a:pPr>
            <a:r>
              <a:rPr lang="en-US" sz="1100" b="1" dirty="0">
                <a:solidFill>
                  <a:schemeClr val="tx1">
                    <a:lumMod val="50000"/>
                    <a:lumOff val="50000"/>
                  </a:schemeClr>
                </a:solidFill>
              </a:rPr>
              <a:t>Profiles</a:t>
            </a:r>
            <a:r>
              <a:rPr lang="en-US" sz="1100" dirty="0">
                <a:solidFill>
                  <a:schemeClr val="tx1">
                    <a:lumMod val="50000"/>
                    <a:lumOff val="50000"/>
                  </a:schemeClr>
                </a:solidFill>
              </a:rPr>
              <a:t> (API/HbbTV: Basic TV IRD or Hybrid IRD), no levels (all NorDig shall support MPEG2+MPEG4), </a:t>
            </a:r>
            <a:r>
              <a:rPr lang="en-US" sz="1100" b="1" dirty="0">
                <a:solidFill>
                  <a:schemeClr val="tx1">
                    <a:lumMod val="50000"/>
                    <a:lumOff val="50000"/>
                  </a:schemeClr>
                </a:solidFill>
              </a:rPr>
              <a:t>PVR function </a:t>
            </a:r>
            <a:r>
              <a:rPr lang="en-US" sz="1100" dirty="0">
                <a:solidFill>
                  <a:schemeClr val="tx1">
                    <a:lumMod val="50000"/>
                    <a:lumOff val="50000"/>
                  </a:schemeClr>
                </a:solidFill>
              </a:rPr>
              <a:t>(added 2009). Also has Internet connectable/non-connectable IRD </a:t>
            </a:r>
            <a:r>
              <a:rPr lang="en-US" sz="1100" b="1" dirty="0">
                <a:solidFill>
                  <a:schemeClr val="tx1">
                    <a:lumMod val="50000"/>
                    <a:lumOff val="50000"/>
                  </a:schemeClr>
                </a:solidFill>
              </a:rPr>
              <a:t>type</a:t>
            </a:r>
            <a:r>
              <a:rPr lang="en-US" sz="1100" dirty="0">
                <a:solidFill>
                  <a:schemeClr val="tx1">
                    <a:lumMod val="50000"/>
                    <a:lumOff val="50000"/>
                  </a:schemeClr>
                </a:solidFill>
              </a:rPr>
              <a:t>.</a:t>
            </a:r>
          </a:p>
          <a:p>
            <a:pPr>
              <a:defRPr/>
            </a:pPr>
            <a:r>
              <a:rPr lang="en-US" sz="1400" dirty="0"/>
              <a:t>Proposal IRD spec v3.0 2017/2018 </a:t>
            </a:r>
            <a:r>
              <a:rPr lang="en-US" sz="1200" dirty="0"/>
              <a:t>(Basic variants and additional capabilities) </a:t>
            </a:r>
            <a:r>
              <a:rPr lang="en-US" sz="1400" dirty="0"/>
              <a:t>: </a:t>
            </a:r>
          </a:p>
          <a:p>
            <a:pPr lvl="1">
              <a:defRPr/>
            </a:pPr>
            <a:r>
              <a:rPr lang="en-US" sz="1200" dirty="0"/>
              <a:t>So many variants </a:t>
            </a:r>
            <a:r>
              <a:rPr lang="en-US" sz="1100" dirty="0"/>
              <a:t>(Type, </a:t>
            </a:r>
            <a:r>
              <a:rPr lang="en-US" sz="1100" dirty="0" err="1"/>
              <a:t>FrontEnd</a:t>
            </a:r>
            <a:r>
              <a:rPr lang="en-US" sz="1100" dirty="0"/>
              <a:t>, Codec/Format, PVR, API/HbbTV, Internet connectable…)</a:t>
            </a:r>
          </a:p>
          <a:p>
            <a:pPr lvl="1">
              <a:defRPr/>
            </a:pPr>
            <a:r>
              <a:rPr lang="en-US" sz="1200" dirty="0"/>
              <a:t>Proposal is to </a:t>
            </a:r>
            <a:r>
              <a:rPr lang="en-US" sz="1200" u="sng" dirty="0" smtClean="0"/>
              <a:t>simplify</a:t>
            </a:r>
            <a:r>
              <a:rPr lang="en-US" sz="1200" dirty="0" smtClean="0"/>
              <a:t> and change to </a:t>
            </a:r>
            <a:r>
              <a:rPr lang="en-US" sz="1200" dirty="0"/>
              <a:t>use word </a:t>
            </a:r>
            <a:r>
              <a:rPr lang="en-US" sz="1200" b="1" u="sng" dirty="0">
                <a:solidFill>
                  <a:srgbClr val="663300"/>
                </a:solidFill>
              </a:rPr>
              <a:t>capability</a:t>
            </a:r>
            <a:r>
              <a:rPr lang="en-US" sz="1200" dirty="0"/>
              <a:t> </a:t>
            </a:r>
            <a:r>
              <a:rPr lang="en-US" sz="1100" dirty="0"/>
              <a:t>(a la new DVB </a:t>
            </a:r>
            <a:r>
              <a:rPr lang="en-US" sz="1050" dirty="0"/>
              <a:t>used for HEVC) </a:t>
            </a:r>
          </a:p>
          <a:p>
            <a:pPr lvl="1">
              <a:defRPr/>
            </a:pPr>
            <a:r>
              <a:rPr lang="en-US" sz="1200" dirty="0"/>
              <a:t>Change Hybrid IRD </a:t>
            </a:r>
            <a:r>
              <a:rPr lang="en-US" sz="1200" dirty="0" smtClean="0">
                <a:sym typeface="Symbol" panose="05050102010706020507" pitchFamily="18" charset="2"/>
              </a:rPr>
              <a:t></a:t>
            </a:r>
            <a:r>
              <a:rPr lang="en-US" sz="1200" dirty="0" smtClean="0"/>
              <a:t> </a:t>
            </a:r>
            <a:r>
              <a:rPr lang="en-US" sz="1200" b="1" dirty="0"/>
              <a:t>HbbTV</a:t>
            </a:r>
            <a:r>
              <a:rPr lang="en-US" sz="1200" dirty="0"/>
              <a:t> IRD</a:t>
            </a:r>
          </a:p>
          <a:p>
            <a:pPr lvl="1">
              <a:defRPr/>
            </a:pPr>
            <a:r>
              <a:rPr lang="en-US" sz="1200" dirty="0" smtClean="0"/>
              <a:t>Then NorDig IRDs comes in </a:t>
            </a:r>
            <a:r>
              <a:rPr lang="en-US" sz="1200" dirty="0"/>
              <a:t>variants (</a:t>
            </a:r>
            <a:r>
              <a:rPr lang="en-US" sz="1200" dirty="0" err="1"/>
              <a:t>frontend+type</a:t>
            </a:r>
            <a:r>
              <a:rPr lang="en-US" sz="1200" dirty="0"/>
              <a:t>) and </a:t>
            </a:r>
            <a:r>
              <a:rPr lang="en-US" sz="1200" dirty="0" smtClean="0"/>
              <a:t>with additional </a:t>
            </a:r>
            <a:r>
              <a:rPr lang="en-US" sz="1200" dirty="0"/>
              <a:t>optional capabilities </a:t>
            </a:r>
            <a:r>
              <a:rPr lang="en-US" sz="1100" dirty="0"/>
              <a:t>(PVR, HbbTV, HEVC, HFR-HEVC</a:t>
            </a:r>
            <a:r>
              <a:rPr lang="en-US" sz="1100" dirty="0" smtClean="0"/>
              <a:t>…)</a:t>
            </a:r>
          </a:p>
          <a:p>
            <a:pPr lvl="1">
              <a:defRPr/>
            </a:pPr>
            <a:endParaRPr lang="en-US" sz="1100" dirty="0"/>
          </a:p>
          <a:p>
            <a:r>
              <a:rPr lang="en-US" sz="1600" b="1" dirty="0">
                <a:solidFill>
                  <a:srgbClr val="0070C0"/>
                </a:solidFill>
              </a:rPr>
              <a:t>Excom: OK</a:t>
            </a:r>
            <a:endParaRPr lang="en-GB" sz="1600" dirty="0"/>
          </a:p>
        </p:txBody>
      </p:sp>
    </p:spTree>
    <p:extLst>
      <p:ext uri="{BB962C8B-B14F-4D97-AF65-F5344CB8AC3E}">
        <p14:creationId xmlns:p14="http://schemas.microsoft.com/office/powerpoint/2010/main" val="35520937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26016"/>
            <a:ext cx="7715200" cy="648072"/>
          </a:xfrm>
        </p:spPr>
        <p:txBody>
          <a:bodyPr/>
          <a:lstStyle/>
          <a:p>
            <a:r>
              <a:rPr lang="en-US" b="1" dirty="0"/>
              <a:t>NorDig T report -  HEVC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19</a:t>
            </a:fld>
            <a:endParaRPr lang="en-US" dirty="0"/>
          </a:p>
        </p:txBody>
      </p:sp>
      <p:sp>
        <p:nvSpPr>
          <p:cNvPr id="5" name="Content Placeholder 4"/>
          <p:cNvSpPr>
            <a:spLocks noGrp="1"/>
          </p:cNvSpPr>
          <p:nvPr>
            <p:ph idx="1"/>
          </p:nvPr>
        </p:nvSpPr>
        <p:spPr>
          <a:xfrm>
            <a:off x="457200" y="836712"/>
            <a:ext cx="8435280" cy="5832648"/>
          </a:xfrm>
        </p:spPr>
        <p:txBody>
          <a:bodyPr/>
          <a:lstStyle/>
          <a:p>
            <a:pPr lvl="0">
              <a:buNone/>
              <a:defRPr/>
            </a:pPr>
            <a:r>
              <a:rPr lang="en-US" sz="1400" dirty="0"/>
              <a:t>R</a:t>
            </a:r>
            <a:r>
              <a:rPr lang="en-US" sz="1400" dirty="0" smtClean="0"/>
              <a:t>eport relevant referenced standards (DVB, HDMI, ITU…) related to NorDig HEVC IRD:</a:t>
            </a:r>
            <a:endParaRPr lang="en-US" sz="1400" dirty="0"/>
          </a:p>
          <a:p>
            <a:pPr>
              <a:defRPr/>
            </a:pPr>
            <a:r>
              <a:rPr lang="en-US" sz="1400" dirty="0" smtClean="0"/>
              <a:t>Video</a:t>
            </a:r>
          </a:p>
          <a:p>
            <a:pPr lvl="1">
              <a:defRPr/>
            </a:pPr>
            <a:r>
              <a:rPr lang="en-US" sz="1200" dirty="0" smtClean="0"/>
              <a:t>NorDig Liaison letter to DVB asking for dynamic HDR and blending/mixing of SDR subtitling/HbbTV/menu on top of HDR video, (no official reply letter yet). </a:t>
            </a:r>
          </a:p>
          <a:p>
            <a:pPr lvl="2">
              <a:defRPr/>
            </a:pPr>
            <a:r>
              <a:rPr lang="en-US" sz="1200" dirty="0" smtClean="0"/>
              <a:t>DVB </a:t>
            </a:r>
            <a:r>
              <a:rPr lang="en-US" sz="1200" dirty="0"/>
              <a:t>will have no </a:t>
            </a:r>
            <a:r>
              <a:rPr lang="en-US" sz="1200" dirty="0" smtClean="0"/>
              <a:t>specification for dynamic HDR (PQ) during 2017.</a:t>
            </a:r>
          </a:p>
          <a:p>
            <a:pPr lvl="2">
              <a:defRPr/>
            </a:pPr>
            <a:r>
              <a:rPr lang="en-US" sz="1200" dirty="0" smtClean="0"/>
              <a:t>DVB Subtitling group might study this (slow progress</a:t>
            </a:r>
            <a:r>
              <a:rPr lang="en-US" sz="1200" dirty="0"/>
              <a:t>)</a:t>
            </a:r>
            <a:endParaRPr lang="en-US" sz="1200" dirty="0" smtClean="0"/>
          </a:p>
          <a:p>
            <a:pPr lvl="2">
              <a:defRPr/>
            </a:pPr>
            <a:r>
              <a:rPr lang="en-US" sz="1200" dirty="0" smtClean="0"/>
              <a:t>DVB refer to HbbTV org for blending/mixing HbbTV (SDR) on top of HDR video (strange since HbbTV asked NorDig to contact DVB for this). </a:t>
            </a:r>
          </a:p>
          <a:p>
            <a:pPr>
              <a:defRPr/>
            </a:pPr>
            <a:r>
              <a:rPr lang="en-US" sz="1400" dirty="0" smtClean="0"/>
              <a:t>Audio</a:t>
            </a:r>
          </a:p>
          <a:p>
            <a:pPr lvl="1">
              <a:defRPr/>
            </a:pPr>
            <a:r>
              <a:rPr lang="en-US" sz="1200" dirty="0" smtClean="0"/>
              <a:t>Info: DVB CM-AVC has sent </a:t>
            </a:r>
            <a:r>
              <a:rPr lang="en-US" sz="1000" dirty="0" smtClean="0"/>
              <a:t>(Feb 2017) </a:t>
            </a:r>
            <a:r>
              <a:rPr lang="en-US" sz="1200" dirty="0" smtClean="0"/>
              <a:t>to NorDig/T questionnaire checking interest that DVB works with audio prioritization (NGA and legacy codecs). NorDig/T and Audio subgroup has replied positive for this DVB activity both for NGA and legacy </a:t>
            </a:r>
            <a:r>
              <a:rPr lang="en-US" sz="1000" dirty="0" smtClean="0"/>
              <a:t>(March 2017)</a:t>
            </a:r>
            <a:r>
              <a:rPr lang="en-US" sz="1200" dirty="0" smtClean="0"/>
              <a:t>. (NorDig has spent much </a:t>
            </a:r>
            <a:r>
              <a:rPr lang="en-US" sz="1200" dirty="0" err="1" smtClean="0"/>
              <a:t>much</a:t>
            </a:r>
            <a:r>
              <a:rPr lang="en-US" sz="1200" dirty="0" smtClean="0"/>
              <a:t> work in past on our quite detailed defined audio prioritization for legacy codecs and changed it several times). </a:t>
            </a:r>
          </a:p>
          <a:p>
            <a:pPr>
              <a:defRPr/>
            </a:pPr>
            <a:r>
              <a:rPr lang="en-US" sz="1400" dirty="0" smtClean="0"/>
              <a:t>Subtitling</a:t>
            </a:r>
          </a:p>
          <a:p>
            <a:pPr lvl="1">
              <a:defRPr/>
            </a:pPr>
            <a:r>
              <a:rPr lang="en-US" sz="900" dirty="0" smtClean="0"/>
              <a:t>Warning: </a:t>
            </a:r>
            <a:r>
              <a:rPr lang="en-US" sz="1200" dirty="0" smtClean="0"/>
              <a:t>DVB </a:t>
            </a:r>
            <a:r>
              <a:rPr lang="en-US" sz="1200" dirty="0" err="1" smtClean="0"/>
              <a:t>Subtilting</a:t>
            </a:r>
            <a:r>
              <a:rPr lang="en-US" sz="1200" dirty="0" smtClean="0"/>
              <a:t> group lacks volunteer editor, slow progress, difficult to finalize HDR UHD DVB bitmap </a:t>
            </a:r>
            <a:r>
              <a:rPr lang="en-US" sz="1200" dirty="0" err="1" smtClean="0"/>
              <a:t>subt</a:t>
            </a:r>
            <a:r>
              <a:rPr lang="en-US" sz="1200" dirty="0" smtClean="0"/>
              <a:t> and new Timed Text subtitling format before mid2017. </a:t>
            </a:r>
          </a:p>
          <a:p>
            <a:pPr>
              <a:defRPr/>
            </a:pPr>
            <a:r>
              <a:rPr lang="en-US" sz="1400" dirty="0" smtClean="0"/>
              <a:t>HbbTV</a:t>
            </a:r>
          </a:p>
          <a:p>
            <a:pPr lvl="1">
              <a:defRPr/>
            </a:pPr>
            <a:r>
              <a:rPr lang="en-US" sz="1200" dirty="0" smtClean="0"/>
              <a:t>Possibility to mandate HbbTV (v2) for HEVC IRDs, study not yet completed. Big TV manufacture no big protests but says to prefer to have as optional. </a:t>
            </a:r>
          </a:p>
          <a:p>
            <a:pPr lvl="1">
              <a:defRPr/>
            </a:pPr>
            <a:r>
              <a:rPr lang="en-US" sz="1200" b="1" dirty="0">
                <a:solidFill>
                  <a:srgbClr val="0070C0"/>
                </a:solidFill>
              </a:rPr>
              <a:t>Excom: Excom want to mandate HbbTV for NorDig HEVC IRDs. </a:t>
            </a:r>
            <a:endParaRPr lang="en-US" sz="1200" dirty="0" smtClean="0"/>
          </a:p>
          <a:p>
            <a:pPr lvl="1">
              <a:defRPr/>
            </a:pPr>
            <a:endParaRPr lang="en-US" sz="1200" dirty="0" smtClean="0"/>
          </a:p>
          <a:p>
            <a:pPr lvl="1">
              <a:defRPr/>
            </a:pPr>
            <a:r>
              <a:rPr lang="en-US" sz="1200" b="1" dirty="0" smtClean="0"/>
              <a:t>Testing: </a:t>
            </a:r>
            <a:r>
              <a:rPr lang="en-US" sz="1200" dirty="0" smtClean="0"/>
              <a:t>Industry really stress importance that Broadcasters’ HbbTV apps are well tested before launch and that the HbbTV apps are available for the manufacture in advance. TV manufactures reports that they would receive complains from viewers for misbehaviors and therefore hesitate to activate HbbTV for markets that do not handle testing and debugging of the apps well.   </a:t>
            </a:r>
          </a:p>
        </p:txBody>
      </p:sp>
    </p:spTree>
    <p:extLst>
      <p:ext uri="{BB962C8B-B14F-4D97-AF65-F5344CB8AC3E}">
        <p14:creationId xmlns:p14="http://schemas.microsoft.com/office/powerpoint/2010/main" val="31629823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908720"/>
            <a:ext cx="8003232" cy="5184576"/>
          </a:xfrm>
        </p:spPr>
        <p:txBody>
          <a:bodyPr/>
          <a:lstStyle/>
          <a:p>
            <a:pPr lvl="0">
              <a:buNone/>
            </a:pPr>
            <a:r>
              <a:rPr lang="en-US" sz="800" dirty="0">
                <a:latin typeface="+mn-lt"/>
              </a:rPr>
              <a:t> </a:t>
            </a:r>
          </a:p>
          <a:p>
            <a:pPr lvl="0">
              <a:buNone/>
            </a:pPr>
            <a:r>
              <a:rPr lang="en-US" sz="1800" dirty="0">
                <a:latin typeface="+mn-lt"/>
              </a:rPr>
              <a:t>NorDig T mandates and work items:</a:t>
            </a:r>
          </a:p>
          <a:p>
            <a:r>
              <a:rPr lang="en-US" sz="1200" dirty="0">
                <a:solidFill>
                  <a:schemeClr val="tx1">
                    <a:lumMod val="50000"/>
                    <a:lumOff val="50000"/>
                  </a:schemeClr>
                </a:solidFill>
                <a:latin typeface="+mn-lt"/>
              </a:rPr>
              <a:t>Guidelines what Excom wants the Technical group to work with and prepare.</a:t>
            </a:r>
          </a:p>
          <a:p>
            <a:r>
              <a:rPr lang="en-US" sz="1200" dirty="0">
                <a:solidFill>
                  <a:schemeClr val="tx1">
                    <a:lumMod val="50000"/>
                    <a:lumOff val="50000"/>
                  </a:schemeClr>
                </a:solidFill>
                <a:latin typeface="+mn-lt"/>
              </a:rPr>
              <a:t>Mandates used inside Technical group and subgroups for planning and what to prepare.</a:t>
            </a:r>
          </a:p>
          <a:p>
            <a:r>
              <a:rPr lang="en-US" sz="1200" dirty="0">
                <a:solidFill>
                  <a:schemeClr val="tx1">
                    <a:lumMod val="50000"/>
                    <a:lumOff val="50000"/>
                  </a:schemeClr>
                </a:solidFill>
                <a:latin typeface="+mn-lt"/>
              </a:rPr>
              <a:t>In addition to mandates: Commercial Requirements (now for HEVC)</a:t>
            </a:r>
          </a:p>
          <a:p>
            <a:endParaRPr lang="en-US" sz="1600" dirty="0">
              <a:solidFill>
                <a:schemeClr val="tx1">
                  <a:lumMod val="50000"/>
                  <a:lumOff val="50000"/>
                </a:schemeClr>
              </a:solidFill>
              <a:latin typeface="+mn-lt"/>
            </a:endParaRPr>
          </a:p>
          <a:p>
            <a:r>
              <a:rPr lang="en-US" sz="1600" dirty="0">
                <a:solidFill>
                  <a:schemeClr val="tx1">
                    <a:lumMod val="50000"/>
                    <a:lumOff val="50000"/>
                  </a:schemeClr>
                </a:solidFill>
                <a:latin typeface="+mn-lt"/>
              </a:rPr>
              <a:t>OLD Mandates was for 2015-2016 </a:t>
            </a:r>
            <a:r>
              <a:rPr lang="en-US" sz="1200" dirty="0">
                <a:solidFill>
                  <a:schemeClr val="tx1">
                    <a:lumMod val="50000"/>
                    <a:lumOff val="50000"/>
                  </a:schemeClr>
                </a:solidFill>
                <a:latin typeface="+mn-lt"/>
              </a:rPr>
              <a:t>(Excom approved Jan 2015, minor updated Sep 2015, see Annex for OLD mandates) </a:t>
            </a:r>
          </a:p>
          <a:p>
            <a:pPr lvl="1"/>
            <a:endParaRPr lang="en-US" sz="1400" dirty="0">
              <a:latin typeface="+mn-lt"/>
            </a:endParaRPr>
          </a:p>
          <a:p>
            <a:r>
              <a:rPr lang="en-US" sz="1600" dirty="0">
                <a:latin typeface="+mn-lt"/>
              </a:rPr>
              <a:t>Today: Proposal from </a:t>
            </a:r>
            <a:r>
              <a:rPr lang="en-US" sz="1600" dirty="0" smtClean="0">
                <a:latin typeface="+mn-lt"/>
              </a:rPr>
              <a:t>Technical </a:t>
            </a:r>
            <a:r>
              <a:rPr lang="en-US" sz="1600" dirty="0">
                <a:latin typeface="+mn-lt"/>
              </a:rPr>
              <a:t>group of new mandates for </a:t>
            </a:r>
            <a:r>
              <a:rPr lang="en-US" sz="1600" dirty="0" smtClean="0">
                <a:latin typeface="+mn-lt"/>
              </a:rPr>
              <a:t>2017-2018</a:t>
            </a:r>
          </a:p>
          <a:p>
            <a:pPr lvl="1"/>
            <a:r>
              <a:rPr lang="en-US" sz="1400" dirty="0" smtClean="0">
                <a:latin typeface="+mn-lt"/>
              </a:rPr>
              <a:t>Based upon updating old mandates from 2015-2016. </a:t>
            </a:r>
          </a:p>
          <a:p>
            <a:endParaRPr lang="en-US" sz="1600" b="1" dirty="0" smtClean="0">
              <a:solidFill>
                <a:srgbClr val="0070C0"/>
              </a:solidFill>
            </a:endParaRPr>
          </a:p>
          <a:p>
            <a:r>
              <a:rPr lang="en-US" sz="1600" b="1" dirty="0" smtClean="0">
                <a:solidFill>
                  <a:srgbClr val="0070C0"/>
                </a:solidFill>
              </a:rPr>
              <a:t>Excom</a:t>
            </a:r>
            <a:r>
              <a:rPr lang="en-US" sz="1600" b="1" dirty="0">
                <a:solidFill>
                  <a:srgbClr val="0070C0"/>
                </a:solidFill>
              </a:rPr>
              <a:t>: </a:t>
            </a:r>
            <a:r>
              <a:rPr lang="en-US" sz="1600" b="1" dirty="0" smtClean="0">
                <a:solidFill>
                  <a:srgbClr val="0070C0"/>
                </a:solidFill>
              </a:rPr>
              <a:t>OK</a:t>
            </a:r>
          </a:p>
          <a:p>
            <a:r>
              <a:rPr lang="en-US" sz="1600" b="1" dirty="0" smtClean="0">
                <a:solidFill>
                  <a:srgbClr val="0070C0"/>
                </a:solidFill>
              </a:rPr>
              <a:t>Excom, info/note: </a:t>
            </a:r>
            <a:r>
              <a:rPr lang="en-US" sz="1200" b="1" dirty="0" smtClean="0">
                <a:solidFill>
                  <a:srgbClr val="0070C0"/>
                </a:solidFill>
              </a:rPr>
              <a:t>NRK plan to conduct test with LTE broadcast (</a:t>
            </a:r>
            <a:r>
              <a:rPr lang="en-US" sz="1200" b="1" dirty="0" err="1" smtClean="0">
                <a:solidFill>
                  <a:srgbClr val="0070C0"/>
                </a:solidFill>
              </a:rPr>
              <a:t>eMBMS</a:t>
            </a:r>
            <a:r>
              <a:rPr lang="en-US" sz="1200" b="1" dirty="0" smtClean="0">
                <a:solidFill>
                  <a:srgbClr val="0070C0"/>
                </a:solidFill>
              </a:rPr>
              <a:t>), to get more info &amp; experience for long time future of “broadcast</a:t>
            </a:r>
            <a:r>
              <a:rPr lang="en-US" sz="1200" b="1" smtClean="0">
                <a:solidFill>
                  <a:srgbClr val="0070C0"/>
                </a:solidFill>
              </a:rPr>
              <a:t>”. </a:t>
            </a:r>
            <a:endParaRPr lang="en-US" sz="1600" dirty="0">
              <a:latin typeface="+mn-lt"/>
            </a:endParaRPr>
          </a:p>
        </p:txBody>
      </p:sp>
      <p:sp>
        <p:nvSpPr>
          <p:cNvPr id="3" name="Rubrik 2"/>
          <p:cNvSpPr>
            <a:spLocks noGrp="1"/>
          </p:cNvSpPr>
          <p:nvPr>
            <p:ph type="title"/>
          </p:nvPr>
        </p:nvSpPr>
        <p:spPr>
          <a:xfrm>
            <a:off x="971600" y="44624"/>
            <a:ext cx="7715200" cy="648072"/>
          </a:xfrm>
        </p:spPr>
        <p:txBody>
          <a:bodyPr/>
          <a:lstStyle/>
          <a:p>
            <a:pPr>
              <a:defRPr/>
            </a:pPr>
            <a:r>
              <a:rPr lang="en-US" b="1" dirty="0"/>
              <a:t>NorDig T report -  </a:t>
            </a:r>
            <a:r>
              <a:rPr lang="en-US" sz="1800" b="1" dirty="0">
                <a:solidFill>
                  <a:schemeClr val="tx1"/>
                </a:solidFill>
              </a:rPr>
              <a:t>mandates for 2017-2018</a:t>
            </a:r>
            <a:br>
              <a:rPr lang="en-US" sz="1800"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a:t>
            </a:fld>
            <a:endParaRPr lang="en-US" dirty="0"/>
          </a:p>
        </p:txBody>
      </p:sp>
    </p:spTree>
    <p:extLst>
      <p:ext uri="{BB962C8B-B14F-4D97-AF65-F5344CB8AC3E}">
        <p14:creationId xmlns:p14="http://schemas.microsoft.com/office/powerpoint/2010/main" val="13740047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26016"/>
            <a:ext cx="7715200" cy="648072"/>
          </a:xfrm>
        </p:spPr>
        <p:txBody>
          <a:bodyPr/>
          <a:lstStyle/>
          <a:p>
            <a:r>
              <a:rPr lang="en-US" b="1" dirty="0"/>
              <a:t>NorDig T report -  HEVC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20</a:t>
            </a:fld>
            <a:endParaRPr lang="en-US" dirty="0"/>
          </a:p>
        </p:txBody>
      </p:sp>
      <p:sp>
        <p:nvSpPr>
          <p:cNvPr id="5" name="Content Placeholder 4"/>
          <p:cNvSpPr>
            <a:spLocks noGrp="1"/>
          </p:cNvSpPr>
          <p:nvPr>
            <p:ph idx="1"/>
          </p:nvPr>
        </p:nvSpPr>
        <p:spPr>
          <a:xfrm>
            <a:off x="457200" y="836712"/>
            <a:ext cx="8435280" cy="5832648"/>
          </a:xfrm>
        </p:spPr>
        <p:txBody>
          <a:bodyPr/>
          <a:lstStyle/>
          <a:p>
            <a:pPr lvl="0">
              <a:buNone/>
              <a:defRPr/>
            </a:pPr>
            <a:r>
              <a:rPr lang="en-US" sz="1600" dirty="0"/>
              <a:t>R</a:t>
            </a:r>
            <a:r>
              <a:rPr lang="en-US" sz="1600" dirty="0" smtClean="0"/>
              <a:t>eport relevant referenced standards (DVB, HDMI, ITU…) related to NorDig HEVC IRD:</a:t>
            </a:r>
            <a:endParaRPr lang="en-US" sz="1600" dirty="0"/>
          </a:p>
          <a:p>
            <a:pPr>
              <a:defRPr/>
            </a:pPr>
            <a:r>
              <a:rPr lang="en-US" sz="1600" dirty="0" smtClean="0">
                <a:latin typeface="Arial Narrow" panose="020B0606020202030204" pitchFamily="34" charset="0"/>
              </a:rPr>
              <a:t>CA&amp;CI: DVB CI and security</a:t>
            </a:r>
          </a:p>
          <a:p>
            <a:pPr lvl="1">
              <a:defRPr/>
            </a:pPr>
            <a:r>
              <a:rPr lang="en-US" sz="1000" dirty="0">
                <a:latin typeface="Arial Narrow" panose="020B0606020202030204" pitchFamily="34" charset="0"/>
              </a:rPr>
              <a:t>Warning: </a:t>
            </a:r>
            <a:r>
              <a:rPr lang="en-US" sz="1400" dirty="0" smtClean="0">
                <a:latin typeface="Arial Narrow" panose="020B0606020202030204" pitchFamily="34" charset="0"/>
              </a:rPr>
              <a:t>DVB focus is still right now upon CI v1.4 and to ensure UHD security. Complains in current CI v1.4 of HW routed support. Worries from Industry that Content Owners (like MovieLabs) do not allow UHD for current CI v1.4 products (</a:t>
            </a:r>
            <a:r>
              <a:rPr lang="en-US" sz="1400" dirty="0" err="1" smtClean="0">
                <a:latin typeface="Arial Narrow" panose="020B0606020202030204" pitchFamily="34" charset="0"/>
              </a:rPr>
              <a:t>iDTVs</a:t>
            </a:r>
            <a:r>
              <a:rPr lang="en-US" sz="1400" dirty="0" smtClean="0">
                <a:latin typeface="Arial Narrow" panose="020B0606020202030204" pitchFamily="34" charset="0"/>
              </a:rPr>
              <a:t>), but seems OK w CI v1.4 for FHD (1080p) content. </a:t>
            </a:r>
          </a:p>
          <a:p>
            <a:pPr lvl="1">
              <a:defRPr/>
            </a:pPr>
            <a:r>
              <a:rPr lang="en-US" sz="1400" dirty="0" smtClean="0">
                <a:latin typeface="Arial Narrow" panose="020B0606020202030204" pitchFamily="34" charset="0"/>
              </a:rPr>
              <a:t>Uncertain for CI v2 (USB) ready to mid 2017 (or even any CI for UHD content)</a:t>
            </a:r>
            <a:endParaRPr lang="en-US" sz="1400" dirty="0" smtClean="0"/>
          </a:p>
          <a:p>
            <a:pPr>
              <a:defRPr/>
            </a:pPr>
            <a:r>
              <a:rPr lang="en-US" sz="1600" dirty="0" smtClean="0"/>
              <a:t>Others</a:t>
            </a:r>
          </a:p>
          <a:p>
            <a:pPr lvl="1">
              <a:defRPr/>
            </a:pPr>
            <a:r>
              <a:rPr lang="en-US" sz="1400" dirty="0" smtClean="0"/>
              <a:t>Signaling, in current NorDig MP2+MP4 IRD, NorDig proprietary signaling simulcast </a:t>
            </a:r>
            <a:r>
              <a:rPr lang="en-US" sz="1100" dirty="0" smtClean="0"/>
              <a:t>(MP2) </a:t>
            </a:r>
            <a:r>
              <a:rPr lang="en-US" sz="1400" dirty="0" smtClean="0"/>
              <a:t>SD and </a:t>
            </a:r>
            <a:r>
              <a:rPr lang="en-US" sz="1100" dirty="0" smtClean="0"/>
              <a:t>(MP4) </a:t>
            </a:r>
            <a:r>
              <a:rPr lang="en-US" sz="1400" dirty="0" smtClean="0"/>
              <a:t>HD. Update needed for </a:t>
            </a:r>
            <a:r>
              <a:rPr lang="en-US" sz="1400" dirty="0"/>
              <a:t>simulcast </a:t>
            </a:r>
            <a:r>
              <a:rPr lang="en-US" sz="1100" dirty="0" smtClean="0"/>
              <a:t>(MP2/MP4) </a:t>
            </a:r>
            <a:r>
              <a:rPr lang="en-US" sz="1400" dirty="0" smtClean="0"/>
              <a:t>SD/HD and </a:t>
            </a:r>
            <a:r>
              <a:rPr lang="en-US" sz="1100" dirty="0" smtClean="0"/>
              <a:t>(HEVC) </a:t>
            </a:r>
            <a:r>
              <a:rPr lang="en-US" sz="1400" dirty="0" err="1" smtClean="0"/>
              <a:t>FullHD</a:t>
            </a:r>
            <a:r>
              <a:rPr lang="en-US" sz="1400" dirty="0" smtClean="0"/>
              <a:t>/UHD. </a:t>
            </a:r>
          </a:p>
          <a:p>
            <a:pPr lvl="1">
              <a:defRPr/>
            </a:pPr>
            <a:endParaRPr lang="en-US" sz="1400" dirty="0" smtClean="0"/>
          </a:p>
          <a:p>
            <a:pPr lvl="1">
              <a:defRPr/>
            </a:pPr>
            <a:r>
              <a:rPr lang="en-US" sz="1400" dirty="0" smtClean="0"/>
              <a:t>Info</a:t>
            </a:r>
            <a:r>
              <a:rPr lang="en-US" sz="1400" dirty="0"/>
              <a:t>: Emergency Warning System </a:t>
            </a:r>
            <a:r>
              <a:rPr lang="en-US" sz="1400" dirty="0" smtClean="0"/>
              <a:t>/ Early Warning System (EWS), DVB just started up an activity for this. Many DTV platforms has there proprietary EWS (US “message from the president”, Russia, Pacific for Tsunami warning </a:t>
            </a:r>
            <a:r>
              <a:rPr lang="en-US" sz="1400" dirty="0" err="1" smtClean="0"/>
              <a:t>etc</a:t>
            </a:r>
            <a:r>
              <a:rPr lang="en-US" sz="1400" dirty="0" smtClean="0"/>
              <a:t>). DVB has since early some basic EWS (audio announcement service). This could later be adopted by NorDig, whenever DVB ready and if of value for NorDig. </a:t>
            </a:r>
          </a:p>
        </p:txBody>
      </p:sp>
    </p:spTree>
    <p:extLst>
      <p:ext uri="{BB962C8B-B14F-4D97-AF65-F5344CB8AC3E}">
        <p14:creationId xmlns:p14="http://schemas.microsoft.com/office/powerpoint/2010/main" val="3635868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87733" y="1302"/>
            <a:ext cx="7715200" cy="648072"/>
          </a:xfrm>
        </p:spPr>
        <p:txBody>
          <a:bodyPr/>
          <a:lstStyle/>
          <a:p>
            <a:pPr>
              <a:defRPr/>
            </a:pPr>
            <a:r>
              <a:rPr lang="en-GB" b="1" dirty="0"/>
              <a:t>NorDig T report </a:t>
            </a:r>
            <a:r>
              <a:rPr lang="en-GB" sz="2000" b="1" dirty="0"/>
              <a:t>– </a:t>
            </a:r>
            <a:r>
              <a:rPr lang="en-GB" sz="2000" b="1" dirty="0" smtClean="0">
                <a:solidFill>
                  <a:schemeClr val="tx1"/>
                </a:solidFill>
              </a:rPr>
              <a:t>SSU/</a:t>
            </a:r>
            <a:r>
              <a:rPr lang="en-GB" sz="2000" b="1" dirty="0" err="1" smtClean="0">
                <a:solidFill>
                  <a:schemeClr val="tx1"/>
                </a:solidFill>
              </a:rPr>
              <a:t>sw</a:t>
            </a:r>
            <a:r>
              <a:rPr lang="en-GB" sz="2000" b="1" dirty="0" smtClean="0">
                <a:solidFill>
                  <a:schemeClr val="tx1"/>
                </a:solidFill>
              </a:rPr>
              <a:t> update, proposal from Industry</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21</a:t>
            </a:fld>
            <a:endParaRPr lang="en-GB"/>
          </a:p>
        </p:txBody>
      </p:sp>
      <p:sp>
        <p:nvSpPr>
          <p:cNvPr id="25" name="Content Placeholder 6"/>
          <p:cNvSpPr>
            <a:spLocks noGrp="1"/>
          </p:cNvSpPr>
          <p:nvPr>
            <p:ph idx="1"/>
          </p:nvPr>
        </p:nvSpPr>
        <p:spPr>
          <a:xfrm>
            <a:off x="390364" y="910054"/>
            <a:ext cx="8363272" cy="3311034"/>
          </a:xfrm>
        </p:spPr>
        <p:txBody>
          <a:bodyPr>
            <a:noAutofit/>
          </a:bodyPr>
          <a:lstStyle/>
          <a:p>
            <a:pPr marL="0" indent="0">
              <a:buNone/>
            </a:pPr>
            <a:r>
              <a:rPr lang="en-GB" sz="1800" dirty="0" smtClean="0"/>
              <a:t>Introduction/placeholder </a:t>
            </a:r>
            <a:r>
              <a:rPr lang="en-GB" sz="1800" dirty="0" smtClean="0">
                <a:solidFill>
                  <a:srgbClr val="663300"/>
                </a:solidFill>
              </a:rPr>
              <a:t>(separate presentation)</a:t>
            </a:r>
            <a:r>
              <a:rPr lang="en-GB" sz="1800" dirty="0" smtClean="0"/>
              <a:t>:</a:t>
            </a:r>
          </a:p>
          <a:p>
            <a:r>
              <a:rPr lang="en-GB" sz="1400" dirty="0" smtClean="0"/>
              <a:t>Last NorDig Excom meeting (13 Oct 2016): </a:t>
            </a:r>
          </a:p>
          <a:p>
            <a:pPr lvl="1"/>
            <a:r>
              <a:rPr lang="en-GB" sz="1200" dirty="0" smtClean="0"/>
              <a:t>Excom decided for allow Over-The-Air notification alternative (</a:t>
            </a:r>
            <a:r>
              <a:rPr lang="en-GB" sz="1200" dirty="0" err="1" smtClean="0"/>
              <a:t>incl</a:t>
            </a:r>
            <a:r>
              <a:rPr lang="en-GB" sz="1200" dirty="0" smtClean="0"/>
              <a:t> in new NorDig IRD spec v2.6 from </a:t>
            </a:r>
            <a:r>
              <a:rPr lang="en-GB" sz="1200" dirty="0"/>
              <a:t>J</a:t>
            </a:r>
            <a:r>
              <a:rPr lang="en-GB" sz="1200" dirty="0" smtClean="0"/>
              <a:t>an 2017) but </a:t>
            </a:r>
          </a:p>
          <a:p>
            <a:pPr lvl="1"/>
            <a:r>
              <a:rPr lang="en-GB" sz="1200" dirty="0" smtClean="0"/>
              <a:t>was not convinced to allow IRDs only use over-the-Internet/network for SSU.</a:t>
            </a:r>
          </a:p>
          <a:p>
            <a:r>
              <a:rPr lang="en-GB" sz="1400" dirty="0" smtClean="0"/>
              <a:t>This NorDig Excom meeting (9 Mar 2017):</a:t>
            </a:r>
          </a:p>
          <a:p>
            <a:pPr lvl="1"/>
            <a:r>
              <a:rPr lang="en-GB" sz="1200" dirty="0" smtClean="0"/>
              <a:t>Excom opened up for the Industry to come back to Excom with more information and arguments why NorDig should consider </a:t>
            </a:r>
            <a:r>
              <a:rPr lang="en-GB" sz="1200" dirty="0"/>
              <a:t>over-the-Internet/network for </a:t>
            </a:r>
            <a:r>
              <a:rPr lang="en-GB" sz="1200" dirty="0" smtClean="0"/>
              <a:t>SSU.</a:t>
            </a:r>
          </a:p>
          <a:p>
            <a:r>
              <a:rPr lang="en-GB" sz="1400" dirty="0" smtClean="0">
                <a:solidFill>
                  <a:srgbClr val="663300"/>
                </a:solidFill>
              </a:rPr>
              <a:t>See separate presentation from Industry</a:t>
            </a:r>
            <a:r>
              <a:rPr lang="en-GB" sz="1200" dirty="0">
                <a:solidFill>
                  <a:srgbClr val="663300"/>
                </a:solidFill>
              </a:rPr>
              <a:t> </a:t>
            </a:r>
            <a:endParaRPr lang="en-GB" sz="1200" dirty="0" smtClean="0">
              <a:solidFill>
                <a:srgbClr val="663300"/>
              </a:solidFill>
            </a:endParaRPr>
          </a:p>
          <a:p>
            <a:pPr lvl="1"/>
            <a:r>
              <a:rPr lang="en-GB" sz="1200" dirty="0" smtClean="0">
                <a:solidFill>
                  <a:srgbClr val="00B050"/>
                </a:solidFill>
              </a:rPr>
              <a:t>NorDig T waiting Excom decision, </a:t>
            </a:r>
            <a:r>
              <a:rPr lang="en-GB" sz="1200" dirty="0" smtClean="0">
                <a:solidFill>
                  <a:schemeClr val="tx1">
                    <a:lumMod val="50000"/>
                    <a:lumOff val="50000"/>
                  </a:schemeClr>
                </a:solidFill>
              </a:rPr>
              <a:t>small task to update IRD spec </a:t>
            </a:r>
          </a:p>
          <a:p>
            <a:endParaRPr lang="en-GB" sz="1400" dirty="0">
              <a:solidFill>
                <a:schemeClr val="tx1">
                  <a:lumMod val="50000"/>
                  <a:lumOff val="50000"/>
                </a:schemeClr>
              </a:solidFill>
            </a:endParaRPr>
          </a:p>
          <a:p>
            <a:r>
              <a:rPr lang="en-US" sz="1400" b="1" dirty="0">
                <a:solidFill>
                  <a:srgbClr val="0070C0"/>
                </a:solidFill>
              </a:rPr>
              <a:t>Excom: </a:t>
            </a:r>
            <a:r>
              <a:rPr lang="en-US" sz="1400" b="1" dirty="0" smtClean="0">
                <a:solidFill>
                  <a:srgbClr val="0070C0"/>
                </a:solidFill>
              </a:rPr>
              <a:t>a absolute majority of Excom supported the proposal and Excom therefore decided to accept the proposal and to be </a:t>
            </a:r>
            <a:r>
              <a:rPr lang="en-US" sz="1400" b="1" dirty="0" err="1" smtClean="0">
                <a:solidFill>
                  <a:srgbClr val="0070C0"/>
                </a:solidFill>
              </a:rPr>
              <a:t>incl</a:t>
            </a:r>
            <a:r>
              <a:rPr lang="en-US" sz="1400" b="1" dirty="0" smtClean="0">
                <a:solidFill>
                  <a:srgbClr val="0070C0"/>
                </a:solidFill>
              </a:rPr>
              <a:t> in the update to NorDig IRD spec v3.0 </a:t>
            </a:r>
            <a:endParaRPr lang="en-GB" sz="1400" dirty="0"/>
          </a:p>
        </p:txBody>
      </p:sp>
      <p:pic>
        <p:nvPicPr>
          <p:cNvPr id="6" name="Picture 5"/>
          <p:cNvPicPr>
            <a:picLocks noChangeAspect="1"/>
          </p:cNvPicPr>
          <p:nvPr/>
        </p:nvPicPr>
        <p:blipFill>
          <a:blip r:embed="rId2"/>
          <a:stretch>
            <a:fillRect/>
          </a:stretch>
        </p:blipFill>
        <p:spPr>
          <a:xfrm>
            <a:off x="539552" y="4439750"/>
            <a:ext cx="3312368" cy="1988120"/>
          </a:xfrm>
          <a:prstGeom prst="rect">
            <a:avLst/>
          </a:prstGeom>
        </p:spPr>
      </p:pic>
      <p:pic>
        <p:nvPicPr>
          <p:cNvPr id="7" name="Picture 6"/>
          <p:cNvPicPr>
            <a:picLocks noChangeAspect="1"/>
          </p:cNvPicPr>
          <p:nvPr/>
        </p:nvPicPr>
        <p:blipFill>
          <a:blip r:embed="rId3"/>
          <a:stretch>
            <a:fillRect/>
          </a:stretch>
        </p:blipFill>
        <p:spPr>
          <a:xfrm>
            <a:off x="4355976" y="4555751"/>
            <a:ext cx="3563888" cy="1756118"/>
          </a:xfrm>
          <a:prstGeom prst="rect">
            <a:avLst/>
          </a:prstGeom>
        </p:spPr>
      </p:pic>
    </p:spTree>
    <p:extLst>
      <p:ext uri="{BB962C8B-B14F-4D97-AF65-F5344CB8AC3E}">
        <p14:creationId xmlns:p14="http://schemas.microsoft.com/office/powerpoint/2010/main" val="16192934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61395"/>
            <a:ext cx="8291264" cy="5275917"/>
          </a:xfrm>
        </p:spPr>
        <p:txBody>
          <a:bodyPr/>
          <a:lstStyle/>
          <a:p>
            <a:pPr marL="0" indent="0">
              <a:buNone/>
            </a:pPr>
            <a:r>
              <a:rPr lang="en-GB" dirty="0" smtClean="0"/>
              <a:t>Placeholder</a:t>
            </a:r>
          </a:p>
          <a:p>
            <a:r>
              <a:rPr lang="en-GB" dirty="0" smtClean="0">
                <a:solidFill>
                  <a:srgbClr val="663300"/>
                </a:solidFill>
              </a:rPr>
              <a:t>Separate presentation Next Generation Audio (NGA) – Johan Lindroos</a:t>
            </a:r>
          </a:p>
          <a:p>
            <a:pPr lvl="1"/>
            <a:r>
              <a:rPr lang="en-GB" dirty="0" smtClean="0"/>
              <a:t>Background/basics of NGA</a:t>
            </a:r>
          </a:p>
          <a:p>
            <a:pPr lvl="1"/>
            <a:r>
              <a:rPr lang="en-GB" dirty="0" smtClean="0"/>
              <a:t>NorDig Questionnaire NGA / future need of audio for HEVC IRDs</a:t>
            </a:r>
          </a:p>
          <a:p>
            <a:pPr lvl="1"/>
            <a:r>
              <a:rPr lang="en-GB" dirty="0" smtClean="0"/>
              <a:t>Information of audio formats over others non-NorDig HEVC platforms</a:t>
            </a:r>
          </a:p>
          <a:p>
            <a:pPr lvl="1"/>
            <a:r>
              <a:rPr lang="en-GB" dirty="0" smtClean="0"/>
              <a:t>Recommendation from audio experts</a:t>
            </a:r>
          </a:p>
          <a:p>
            <a:pPr lvl="1"/>
            <a:r>
              <a:rPr lang="en-GB" dirty="0" smtClean="0">
                <a:solidFill>
                  <a:srgbClr val="00B050"/>
                </a:solidFill>
              </a:rPr>
              <a:t>NorDig Excom discussion audio format for HEVC IRDs </a:t>
            </a:r>
          </a:p>
          <a:p>
            <a:pPr lvl="2"/>
            <a:r>
              <a:rPr lang="en-GB" sz="1400" dirty="0" smtClean="0"/>
              <a:t>NGA (MPEG-H/AC4) codec or keep using legacy audio format (MP2, AC3/E-AC3, HE-AAC)</a:t>
            </a:r>
          </a:p>
          <a:p>
            <a:pPr lvl="2"/>
            <a:endParaRPr lang="en-GB" sz="1400" dirty="0"/>
          </a:p>
          <a:p>
            <a:r>
              <a:rPr lang="en-US" sz="1600" b="1" dirty="0">
                <a:solidFill>
                  <a:srgbClr val="0070C0"/>
                </a:solidFill>
              </a:rPr>
              <a:t>Excom: </a:t>
            </a:r>
            <a:endParaRPr lang="en-US" sz="1600" b="1" dirty="0" smtClean="0">
              <a:solidFill>
                <a:srgbClr val="0070C0"/>
              </a:solidFill>
            </a:endParaRPr>
          </a:p>
          <a:p>
            <a:pPr lvl="1"/>
            <a:r>
              <a:rPr lang="en-US" sz="1400" b="1" dirty="0" smtClean="0">
                <a:solidFill>
                  <a:srgbClr val="0070C0"/>
                </a:solidFill>
              </a:rPr>
              <a:t>Excom </a:t>
            </a:r>
            <a:r>
              <a:rPr lang="en-US" sz="1400" b="1" dirty="0">
                <a:solidFill>
                  <a:srgbClr val="0070C0"/>
                </a:solidFill>
              </a:rPr>
              <a:t>wants to </a:t>
            </a:r>
            <a:r>
              <a:rPr lang="en-US" sz="1400" b="1" dirty="0" err="1">
                <a:solidFill>
                  <a:srgbClr val="0070C0"/>
                </a:solidFill>
              </a:rPr>
              <a:t>incl</a:t>
            </a:r>
            <a:r>
              <a:rPr lang="en-US" sz="1400" b="1" dirty="0">
                <a:solidFill>
                  <a:srgbClr val="0070C0"/>
                </a:solidFill>
              </a:rPr>
              <a:t> NGA for </a:t>
            </a:r>
            <a:r>
              <a:rPr lang="en-US" sz="1400" b="1" dirty="0" smtClean="0">
                <a:solidFill>
                  <a:srgbClr val="0070C0"/>
                </a:solidFill>
              </a:rPr>
              <a:t>NorDig HEVC IRD, </a:t>
            </a:r>
            <a:r>
              <a:rPr lang="en-US" sz="1400" b="1" dirty="0">
                <a:solidFill>
                  <a:srgbClr val="0070C0"/>
                </a:solidFill>
              </a:rPr>
              <a:t>but process may not delay publication IRD spec </a:t>
            </a:r>
            <a:r>
              <a:rPr lang="en-US" sz="1400" b="1" dirty="0" smtClean="0">
                <a:solidFill>
                  <a:srgbClr val="0070C0"/>
                </a:solidFill>
              </a:rPr>
              <a:t>v3.0 </a:t>
            </a:r>
          </a:p>
          <a:p>
            <a:pPr lvl="1"/>
            <a:r>
              <a:rPr lang="en-US" sz="1400" b="1" dirty="0" smtClean="0">
                <a:solidFill>
                  <a:srgbClr val="0070C0"/>
                </a:solidFill>
              </a:rPr>
              <a:t>More </a:t>
            </a:r>
            <a:r>
              <a:rPr lang="en-US" sz="1400" b="1" dirty="0">
                <a:solidFill>
                  <a:srgbClr val="0070C0"/>
                </a:solidFill>
              </a:rPr>
              <a:t>important to have an  final IRD </a:t>
            </a:r>
            <a:r>
              <a:rPr lang="en-US" sz="1400" b="1" dirty="0" smtClean="0">
                <a:solidFill>
                  <a:srgbClr val="0070C0"/>
                </a:solidFill>
              </a:rPr>
              <a:t>v3.0 </a:t>
            </a:r>
            <a:r>
              <a:rPr lang="en-US" sz="1400" b="1" dirty="0">
                <a:solidFill>
                  <a:srgbClr val="0070C0"/>
                </a:solidFill>
              </a:rPr>
              <a:t>draft ready for approval </a:t>
            </a:r>
            <a:r>
              <a:rPr lang="en-US" sz="1400" b="1" dirty="0" smtClean="0">
                <a:solidFill>
                  <a:srgbClr val="0070C0"/>
                </a:solidFill>
              </a:rPr>
              <a:t>before </a:t>
            </a:r>
            <a:r>
              <a:rPr lang="en-US" sz="1400" b="1" dirty="0">
                <a:solidFill>
                  <a:srgbClr val="0070C0"/>
                </a:solidFill>
              </a:rPr>
              <a:t>next Excom meeting </a:t>
            </a:r>
            <a:r>
              <a:rPr lang="en-US" sz="1400" b="1" dirty="0" smtClean="0">
                <a:solidFill>
                  <a:srgbClr val="0070C0"/>
                </a:solidFill>
              </a:rPr>
              <a:t>in Oct </a:t>
            </a:r>
            <a:r>
              <a:rPr lang="en-US" sz="1400" b="1" dirty="0">
                <a:solidFill>
                  <a:srgbClr val="0070C0"/>
                </a:solidFill>
              </a:rPr>
              <a:t>2017</a:t>
            </a:r>
            <a:r>
              <a:rPr lang="en-US" sz="1400" b="1" dirty="0" smtClean="0">
                <a:solidFill>
                  <a:srgbClr val="0070C0"/>
                </a:solidFill>
              </a:rPr>
              <a:t>. </a:t>
            </a:r>
          </a:p>
          <a:p>
            <a:pPr lvl="1"/>
            <a:r>
              <a:rPr lang="en-US" sz="1400" b="1" dirty="0" smtClean="0">
                <a:solidFill>
                  <a:srgbClr val="0070C0"/>
                </a:solidFill>
              </a:rPr>
              <a:t>No decision of which NGA flavor/codec</a:t>
            </a:r>
            <a:r>
              <a:rPr lang="en-US" sz="1200" b="1" dirty="0" smtClean="0">
                <a:solidFill>
                  <a:srgbClr val="0070C0"/>
                </a:solidFill>
              </a:rPr>
              <a:t> (Dolby AC4 or MPEG-H 3D Audio)</a:t>
            </a:r>
            <a:r>
              <a:rPr lang="en-US" sz="1400" b="1" dirty="0" smtClean="0">
                <a:solidFill>
                  <a:srgbClr val="0070C0"/>
                </a:solidFill>
              </a:rPr>
              <a:t>, later decision for Excom </a:t>
            </a:r>
            <a:r>
              <a:rPr lang="en-US" sz="1200" b="1" dirty="0" smtClean="0">
                <a:solidFill>
                  <a:srgbClr val="0070C0"/>
                </a:solidFill>
              </a:rPr>
              <a:t>(task for NorDig/T and Audio to prepare)</a:t>
            </a:r>
            <a:r>
              <a:rPr lang="en-US" sz="1400" b="1" dirty="0" smtClean="0">
                <a:solidFill>
                  <a:srgbClr val="0070C0"/>
                </a:solidFill>
              </a:rPr>
              <a:t>.</a:t>
            </a:r>
            <a:endParaRPr lang="en-US" sz="1400" dirty="0" smtClean="0"/>
          </a:p>
          <a:p>
            <a:pPr lvl="1"/>
            <a:r>
              <a:rPr lang="en-US" sz="1400" b="1" dirty="0" smtClean="0">
                <a:solidFill>
                  <a:srgbClr val="0070C0"/>
                </a:solidFill>
              </a:rPr>
              <a:t>Info: A bit different views inside Excom, but seen in a longer perspective Excom decided that NGA is of interest to be </a:t>
            </a:r>
            <a:r>
              <a:rPr lang="en-US" sz="1400" b="1" dirty="0" err="1" smtClean="0">
                <a:solidFill>
                  <a:srgbClr val="0070C0"/>
                </a:solidFill>
              </a:rPr>
              <a:t>incl</a:t>
            </a:r>
            <a:r>
              <a:rPr lang="en-US" sz="1400" b="1" dirty="0" smtClean="0">
                <a:solidFill>
                  <a:srgbClr val="0070C0"/>
                </a:solidFill>
              </a:rPr>
              <a:t> for NorDig HEVC IRDs</a:t>
            </a:r>
          </a:p>
        </p:txBody>
      </p:sp>
      <p:sp>
        <p:nvSpPr>
          <p:cNvPr id="3" name="Title 2"/>
          <p:cNvSpPr>
            <a:spLocks noGrp="1"/>
          </p:cNvSpPr>
          <p:nvPr>
            <p:ph type="title"/>
          </p:nvPr>
        </p:nvSpPr>
        <p:spPr>
          <a:xfrm>
            <a:off x="971600" y="44624"/>
            <a:ext cx="7715200" cy="648072"/>
          </a:xfrm>
        </p:spPr>
        <p:txBody>
          <a:bodyPr/>
          <a:lstStyle/>
          <a:p>
            <a:r>
              <a:rPr lang="en-US" b="1" dirty="0"/>
              <a:t>NorDig T report -  </a:t>
            </a:r>
            <a:r>
              <a:rPr lang="en-US" b="1" dirty="0" smtClean="0"/>
              <a:t>Audio</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GB" sz="1400"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22</a:t>
            </a:fld>
            <a:endParaRPr lang="nb-NO" dirty="0"/>
          </a:p>
        </p:txBody>
      </p:sp>
    </p:spTree>
    <p:extLst>
      <p:ext uri="{BB962C8B-B14F-4D97-AF65-F5344CB8AC3E}">
        <p14:creationId xmlns:p14="http://schemas.microsoft.com/office/powerpoint/2010/main" val="28926657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a:t>
            </a:r>
            <a:r>
              <a:rPr lang="en-US" sz="1200" b="1" dirty="0" smtClean="0"/>
              <a:t>Sweden</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23</a:t>
            </a:fld>
            <a:endParaRPr lang="en-US" dirty="0"/>
          </a:p>
        </p:txBody>
      </p:sp>
      <p:sp>
        <p:nvSpPr>
          <p:cNvPr id="10" name="Rektangel 1"/>
          <p:cNvSpPr/>
          <p:nvPr/>
        </p:nvSpPr>
        <p:spPr>
          <a:xfrm>
            <a:off x="539553" y="1196752"/>
            <a:ext cx="8147248" cy="4803046"/>
          </a:xfrm>
          <a:prstGeom prst="rect">
            <a:avLst/>
          </a:prstGeom>
        </p:spPr>
        <p:txBody>
          <a:bodyPr wrap="square">
            <a:spAutoFit/>
          </a:bodyPr>
          <a:lstStyle/>
          <a:p>
            <a:pPr>
              <a:lnSpc>
                <a:spcPct val="107000"/>
              </a:lnSpc>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NorDig EPG / Event metadata subgroup has evaluated candidates for NorDig common exchange file format and have come to the conclusion of </a:t>
            </a:r>
            <a:r>
              <a:rPr lang="en-US" sz="1600" dirty="0" smtClean="0">
                <a:latin typeface="Calibri" panose="020F0502020204030204" pitchFamily="34" charset="0"/>
                <a:ea typeface="Calibri" panose="020F0502020204030204" pitchFamily="34" charset="0"/>
                <a:cs typeface="Times New Roman" panose="02020603050405020304" pitchFamily="18" charset="0"/>
              </a:rPr>
              <a:t>recommend:  </a:t>
            </a:r>
            <a:r>
              <a:rPr lang="en-US" sz="1600" dirty="0">
                <a:latin typeface="Calibri" panose="020F0502020204030204" pitchFamily="34" charset="0"/>
                <a:ea typeface="Calibri" panose="020F0502020204030204" pitchFamily="34" charset="0"/>
                <a:cs typeface="Times New Roman" panose="02020603050405020304" pitchFamily="18" charset="0"/>
              </a:rPr>
              <a:t/>
            </a:r>
            <a:br>
              <a:rPr lang="en-US" sz="1600" dirty="0">
                <a:latin typeface="Calibri" panose="020F0502020204030204" pitchFamily="34" charset="0"/>
                <a:ea typeface="Calibri" panose="020F0502020204030204" pitchFamily="34" charset="0"/>
                <a:cs typeface="Times New Roman" panose="02020603050405020304" pitchFamily="18" charset="0"/>
              </a:rPr>
            </a:br>
            <a:r>
              <a:rPr lang="en-US" sz="1600" dirty="0" smtClean="0">
                <a:latin typeface="Calibri" panose="020F0502020204030204" pitchFamily="34" charset="0"/>
                <a:ea typeface="Calibri" panose="020F0502020204030204" pitchFamily="34" charset="0"/>
                <a:cs typeface="Times New Roman" panose="02020603050405020304" pitchFamily="18" charset="0"/>
              </a:rPr>
              <a:t>	- </a:t>
            </a:r>
            <a:r>
              <a:rPr lang="en-US" sz="1600" b="1" dirty="0" smtClean="0">
                <a:latin typeface="Calibri" panose="020F0502020204030204" pitchFamily="34" charset="0"/>
                <a:ea typeface="Calibri" panose="020F0502020204030204" pitchFamily="34" charset="0"/>
                <a:cs typeface="Times New Roman" panose="02020603050405020304" pitchFamily="18" charset="0"/>
              </a:rPr>
              <a:t>TV-Anytime </a:t>
            </a:r>
            <a:r>
              <a:rPr lang="en-US" sz="1600" b="1" dirty="0">
                <a:latin typeface="Calibri" panose="020F0502020204030204" pitchFamily="34" charset="0"/>
                <a:ea typeface="Calibri" panose="020F0502020204030204" pitchFamily="34" charset="0"/>
                <a:cs typeface="Times New Roman" panose="02020603050405020304" pitchFamily="18" charset="0"/>
              </a:rPr>
              <a:t>file format for </a:t>
            </a:r>
            <a:r>
              <a:rPr lang="en-US" sz="1600" b="1" dirty="0" smtClean="0">
                <a:latin typeface="Calibri" panose="020F0502020204030204" pitchFamily="34" charset="0"/>
                <a:ea typeface="Calibri" panose="020F0502020204030204" pitchFamily="34" charset="0"/>
                <a:cs typeface="Times New Roman" panose="02020603050405020304" pitchFamily="18" charset="0"/>
              </a:rPr>
              <a:t>NorDig</a:t>
            </a:r>
            <a:r>
              <a:rPr lang="en-US" sz="1600" dirty="0">
                <a:latin typeface="Calibri" panose="020F0502020204030204" pitchFamily="34" charset="0"/>
                <a:ea typeface="Calibri" panose="020F0502020204030204" pitchFamily="34" charset="0"/>
                <a:cs typeface="Times New Roman" panose="02020603050405020304" pitchFamily="18" charset="0"/>
              </a:rPr>
              <a:t/>
            </a:r>
            <a:br>
              <a:rPr lang="en-US" sz="1600" dirty="0">
                <a:latin typeface="Calibri" panose="020F0502020204030204" pitchFamily="34" charset="0"/>
                <a:ea typeface="Calibri" panose="020F0502020204030204" pitchFamily="34" charset="0"/>
                <a:cs typeface="Times New Roman" panose="02020603050405020304" pitchFamily="18" charset="0"/>
              </a:rPr>
            </a:br>
            <a:endParaRPr lang="en-US" sz="16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600" b="1" dirty="0" smtClean="0">
                <a:latin typeface="Calibri" panose="020F0502020204030204" pitchFamily="34" charset="0"/>
                <a:ea typeface="Calibri" panose="020F0502020204030204" pitchFamily="34" charset="0"/>
                <a:cs typeface="Times New Roman" panose="02020603050405020304" pitchFamily="18" charset="0"/>
              </a:rPr>
              <a:t>Technical </a:t>
            </a:r>
            <a:r>
              <a:rPr lang="en-US" sz="1600" b="1" dirty="0">
                <a:latin typeface="Calibri" panose="020F0502020204030204" pitchFamily="34" charset="0"/>
                <a:ea typeface="Calibri" panose="020F0502020204030204" pitchFamily="34" charset="0"/>
                <a:cs typeface="Times New Roman" panose="02020603050405020304" pitchFamily="18" charset="0"/>
              </a:rPr>
              <a:t>group support this recommendation, approved at </a:t>
            </a:r>
            <a:r>
              <a:rPr lang="en-US" sz="1600" b="1" dirty="0" err="1">
                <a:latin typeface="Calibri" panose="020F0502020204030204" pitchFamily="34" charset="0"/>
                <a:ea typeface="Calibri" panose="020F0502020204030204" pitchFamily="34" charset="0"/>
                <a:cs typeface="Times New Roman" panose="02020603050405020304" pitchFamily="18" charset="0"/>
              </a:rPr>
              <a:t>NorDigT</a:t>
            </a:r>
            <a:r>
              <a:rPr lang="en-US" sz="1600" b="1" dirty="0">
                <a:latin typeface="Calibri" panose="020F0502020204030204" pitchFamily="34" charset="0"/>
                <a:ea typeface="Calibri" panose="020F0502020204030204" pitchFamily="34" charset="0"/>
                <a:cs typeface="Times New Roman" panose="02020603050405020304" pitchFamily="18" charset="0"/>
              </a:rPr>
              <a:t> meeting 8th Dec 2016</a:t>
            </a:r>
            <a:r>
              <a:rPr lang="en-US" sz="1600" dirty="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400" b="1" dirty="0">
                <a:latin typeface="Calibri" panose="020F0502020204030204" pitchFamily="34" charset="0"/>
                <a:ea typeface="Calibri" panose="020F0502020204030204" pitchFamily="34" charset="0"/>
                <a:cs typeface="Times New Roman" panose="02020603050405020304" pitchFamily="18" charset="0"/>
              </a:rPr>
              <a:t>Mandate for the work </a:t>
            </a:r>
            <a:r>
              <a:rPr lang="en-US" sz="1400" b="1" dirty="0" smtClean="0">
                <a:latin typeface="Calibri" panose="020F0502020204030204" pitchFamily="34" charset="0"/>
                <a:ea typeface="Calibri" panose="020F0502020204030204" pitchFamily="34" charset="0"/>
                <a:cs typeface="Times New Roman" panose="02020603050405020304" pitchFamily="18" charset="0"/>
              </a:rPr>
              <a:t>in </a:t>
            </a:r>
            <a:r>
              <a:rPr lang="en-US" sz="1400" b="1" dirty="0">
                <a:latin typeface="Calibri" panose="020F0502020204030204" pitchFamily="34" charset="0"/>
                <a:ea typeface="Calibri" panose="020F0502020204030204" pitchFamily="34" charset="0"/>
                <a:cs typeface="Times New Roman" panose="02020603050405020304" pitchFamily="18" charset="0"/>
              </a:rPr>
              <a:t>the group (2016</a:t>
            </a:r>
            <a:r>
              <a:rPr lang="en-US" sz="1400" b="1" dirty="0" smtClean="0">
                <a:latin typeface="Calibri" panose="020F0502020204030204" pitchFamily="34" charset="0"/>
                <a:ea typeface="Calibri" panose="020F0502020204030204" pitchFamily="34" charset="0"/>
                <a:cs typeface="Times New Roman" panose="02020603050405020304" pitchFamily="18" charset="0"/>
              </a:rPr>
              <a:t>):</a:t>
            </a:r>
            <a:endParaRPr lang="en-US" sz="14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latin typeface="Calibri" panose="020F0502020204030204" pitchFamily="34" charset="0"/>
                <a:ea typeface="Calibri" panose="020F0502020204030204" pitchFamily="34" charset="0"/>
                <a:cs typeface="Times New Roman" panose="02020603050405020304" pitchFamily="18" charset="0"/>
              </a:rPr>
              <a:t>Broadcaster and network operators handle todays many different data formats and delivery forms of metadata to meet the needs of EPG / Event information or different media platforms (broadcast TV, PC, mobile, Tablets ..) and various distribution networks (DTT, Sat, internet ..) which is an cost and source of error.</a:t>
            </a:r>
          </a:p>
          <a:p>
            <a:pPr>
              <a:lnSpc>
                <a:spcPct val="107000"/>
              </a:lnSpc>
              <a:spcAft>
                <a:spcPts val="800"/>
              </a:spcAft>
            </a:pPr>
            <a:r>
              <a:rPr lang="en-US" sz="1200" dirty="0">
                <a:latin typeface="Calibri" panose="020F0502020204030204" pitchFamily="34" charset="0"/>
                <a:ea typeface="Calibri" panose="020F0502020204030204" pitchFamily="34" charset="0"/>
                <a:cs typeface="Times New Roman" panose="02020603050405020304" pitchFamily="18" charset="0"/>
              </a:rPr>
              <a:t>The group's task will be to examine and use the different file formats used today as input (for example ‘Public Schedule’ format) and to specify a NorDig Common EPG / Event interchange delivery file format, based on existing standards</a:t>
            </a:r>
            <a:r>
              <a:rPr lang="en-US" sz="1200"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US" sz="12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b="1" dirty="0">
                <a:solidFill>
                  <a:srgbClr val="0070C0"/>
                </a:solidFill>
              </a:rPr>
              <a:t>Excom: </a:t>
            </a:r>
            <a:r>
              <a:rPr lang="en-US" sz="1200" b="1" dirty="0" smtClean="0">
                <a:solidFill>
                  <a:srgbClr val="0070C0"/>
                </a:solidFill>
              </a:rPr>
              <a:t>OK</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dirty="0">
              <a:solidFill>
                <a:srgbClr val="00B050"/>
              </a:solidFill>
              <a:latin typeface="Calibri" panose="020F0502020204030204" pitchFamily="34" charset="0"/>
            </a:endParaRPr>
          </a:p>
          <a:p>
            <a:pPr>
              <a:lnSpc>
                <a:spcPct val="107000"/>
              </a:lnSpc>
              <a:spcAft>
                <a:spcPts val="8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p:cNvSpPr txBox="1"/>
          <p:nvPr/>
        </p:nvSpPr>
        <p:spPr>
          <a:xfrm>
            <a:off x="7812360" y="377303"/>
            <a:ext cx="659155" cy="369332"/>
          </a:xfrm>
          <a:prstGeom prst="rect">
            <a:avLst/>
          </a:prstGeom>
          <a:noFill/>
        </p:spPr>
        <p:txBody>
          <a:bodyPr wrap="none" rtlCol="0">
            <a:spAutoFit/>
          </a:bodyPr>
          <a:lstStyle/>
          <a:p>
            <a:r>
              <a:rPr lang="en-GB" dirty="0" smtClean="0"/>
              <a:t>(1/9)</a:t>
            </a:r>
            <a:endParaRPr lang="en-GB" dirty="0"/>
          </a:p>
        </p:txBody>
      </p:sp>
    </p:spTree>
    <p:extLst>
      <p:ext uri="{BB962C8B-B14F-4D97-AF65-F5344CB8AC3E}">
        <p14:creationId xmlns:p14="http://schemas.microsoft.com/office/powerpoint/2010/main" val="31561787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24</a:t>
            </a:fld>
            <a:endParaRPr lang="en-US" dirty="0"/>
          </a:p>
        </p:txBody>
      </p:sp>
      <p:sp>
        <p:nvSpPr>
          <p:cNvPr id="11" name="Rektangel 1"/>
          <p:cNvSpPr/>
          <p:nvPr/>
        </p:nvSpPr>
        <p:spPr>
          <a:xfrm>
            <a:off x="262417" y="1268760"/>
            <a:ext cx="8630064" cy="3960380"/>
          </a:xfrm>
          <a:prstGeom prst="rect">
            <a:avLst/>
          </a:prstGeom>
        </p:spPr>
        <p:txBody>
          <a:bodyPr wrap="square">
            <a:spAutoFit/>
          </a:bodyPr>
          <a:lstStyle/>
          <a:p>
            <a:pPr>
              <a:lnSpc>
                <a:spcPct val="107000"/>
              </a:lnSpc>
              <a:spcAft>
                <a:spcPts val="800"/>
              </a:spcAft>
            </a:pPr>
            <a:r>
              <a:rPr lang="en-US" sz="1600" b="1" dirty="0" err="1">
                <a:latin typeface="Calibri" panose="020F0502020204030204" pitchFamily="34" charset="0"/>
                <a:ea typeface="Calibri" panose="020F0502020204030204" pitchFamily="34" charset="0"/>
                <a:cs typeface="Times New Roman" panose="02020603050405020304" pitchFamily="18" charset="0"/>
              </a:rPr>
              <a:t>NorDigT</a:t>
            </a:r>
            <a:r>
              <a:rPr lang="en-US" sz="1600" b="1" dirty="0">
                <a:latin typeface="Calibri" panose="020F0502020204030204" pitchFamily="34" charset="0"/>
                <a:ea typeface="Calibri" panose="020F0502020204030204" pitchFamily="34" charset="0"/>
                <a:cs typeface="Times New Roman" panose="02020603050405020304" pitchFamily="18" charset="0"/>
              </a:rPr>
              <a:t> EPG/Event metadata subgroup started up 26.11.2015</a:t>
            </a:r>
            <a:r>
              <a:rPr lang="en-US" sz="1600" dirty="0">
                <a:latin typeface="Calibri" panose="020F0502020204030204" pitchFamily="34" charset="0"/>
                <a:ea typeface="Calibri" panose="020F0502020204030204" pitchFamily="34" charset="0"/>
                <a:cs typeface="Times New Roman" panose="02020603050405020304" pitchFamily="18" charset="0"/>
              </a:rPr>
              <a:t/>
            </a:r>
            <a:br>
              <a:rPr lang="en-US" sz="1600" dirty="0">
                <a:latin typeface="Calibri" panose="020F0502020204030204" pitchFamily="34" charset="0"/>
                <a:ea typeface="Calibri" panose="020F0502020204030204" pitchFamily="34" charset="0"/>
                <a:cs typeface="Times New Roman" panose="02020603050405020304" pitchFamily="18" charset="0"/>
              </a:rPr>
            </a:br>
            <a:r>
              <a:rPr lang="en-US" sz="1600" dirty="0">
                <a:latin typeface="Calibri" panose="020F0502020204030204" pitchFamily="34" charset="0"/>
                <a:ea typeface="Calibri" panose="020F0502020204030204" pitchFamily="34" charset="0"/>
                <a:cs typeface="Times New Roman" panose="02020603050405020304" pitchFamily="18" charset="0"/>
              </a:rPr>
              <a:t>The 9 members of the subgroup represents the entire chain of stakeholders, broadcasters, distributors, data aggregator and experts in metadata standards, to ensure that we cover all interests.</a:t>
            </a:r>
          </a:p>
          <a:p>
            <a:pPr>
              <a:lnSpc>
                <a:spcPct val="107000"/>
              </a:lnSpc>
              <a:spcAft>
                <a:spcPts val="800"/>
              </a:spcAft>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Basic criteria for a common NorDig metadata exchange format: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It shall meet NorDig requirement of today and near future for EPG/Event metadata exchange for live and on demand services, both for broadcast and online distribution</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It shall cover both “free to air” services and program rights management</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To be either a standard format already used by the parties in the distribution chain / stakeholders or a format that is very simple to map up to</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It should not require significant changes in internal systems for the companies</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It should be an immediate benefit for all stakeholders to use</a:t>
            </a:r>
          </a:p>
        </p:txBody>
      </p:sp>
      <p:sp>
        <p:nvSpPr>
          <p:cNvPr id="14" name="TextBox 13"/>
          <p:cNvSpPr txBox="1"/>
          <p:nvPr/>
        </p:nvSpPr>
        <p:spPr>
          <a:xfrm>
            <a:off x="7812360" y="377303"/>
            <a:ext cx="659155" cy="369332"/>
          </a:xfrm>
          <a:prstGeom prst="rect">
            <a:avLst/>
          </a:prstGeom>
          <a:noFill/>
        </p:spPr>
        <p:txBody>
          <a:bodyPr wrap="none" rtlCol="0">
            <a:spAutoFit/>
          </a:bodyPr>
          <a:lstStyle/>
          <a:p>
            <a:r>
              <a:rPr lang="en-GB" dirty="0" smtClean="0"/>
              <a:t>(2/9)</a:t>
            </a:r>
            <a:endParaRPr lang="en-GB" dirty="0"/>
          </a:p>
        </p:txBody>
      </p:sp>
    </p:spTree>
    <p:extLst>
      <p:ext uri="{BB962C8B-B14F-4D97-AF65-F5344CB8AC3E}">
        <p14:creationId xmlns:p14="http://schemas.microsoft.com/office/powerpoint/2010/main" val="20061308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25</a:t>
            </a:fld>
            <a:endParaRPr lang="en-US" dirty="0"/>
          </a:p>
        </p:txBody>
      </p:sp>
      <p:sp>
        <p:nvSpPr>
          <p:cNvPr id="11" name="Rektangel 1"/>
          <p:cNvSpPr/>
          <p:nvPr/>
        </p:nvSpPr>
        <p:spPr>
          <a:xfrm>
            <a:off x="153014" y="1085647"/>
            <a:ext cx="8849561" cy="4947893"/>
          </a:xfrm>
          <a:prstGeom prst="rect">
            <a:avLst/>
          </a:prstGeom>
        </p:spPr>
        <p:txBody>
          <a:bodyPr wrap="square">
            <a:spAutoFit/>
          </a:bodyPr>
          <a:lstStyle/>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Work done, </a:t>
            </a:r>
            <a:r>
              <a:rPr lang="en-US" sz="1600" b="1" dirty="0">
                <a:latin typeface="Calibri" panose="020F0502020204030204" pitchFamily="34" charset="0"/>
              </a:rPr>
              <a:t>Comparison and Evaluation of the various solutions and candidates:</a:t>
            </a:r>
            <a:endParaRPr lang="en-US" sz="1600"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There have been studied the various exchange formats used today in the NorDig countries and Ireland and what potential could work as a future NorDig exchange metadata format</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It has been studied what the status is on common EPG / Event metadata exchange formats in Europe, at DTG and EBU</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rPr>
              <a:t>Terms and requirement list with the different used terms descriptions and field names developed to be able to compare and evaluate the metadata formats.</a:t>
            </a:r>
            <a:br>
              <a:rPr lang="en-US" sz="1600" dirty="0">
                <a:latin typeface="Calibri" panose="020F0502020204030204" pitchFamily="34" charset="0"/>
              </a:rPr>
            </a:br>
            <a:r>
              <a:rPr lang="en-US" sz="1600" dirty="0">
                <a:latin typeface="Calibri" panose="020F0502020204030204" pitchFamily="34" charset="0"/>
              </a:rPr>
              <a:t>(Broadcaster and distributors currently use different names for the same elements and features of their metadata formats)</a:t>
            </a:r>
          </a:p>
          <a:p>
            <a:pPr marL="285750" indent="-285750">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Functional requirements list drafted describing basic requirements for a B2B Common EPG / Event interchange delivery file format</a:t>
            </a:r>
          </a:p>
          <a:p>
            <a:endParaRPr lang="en-US" sz="1050" dirty="0">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spcAft>
                <a:spcPts val="800"/>
              </a:spcAft>
              <a:buFont typeface="Wingdings" panose="05000000000000000000" pitchFamily="2" charset="2"/>
              <a:buChar char="§"/>
            </a:pPr>
            <a:r>
              <a:rPr lang="en-GB" sz="1600" dirty="0">
                <a:solidFill>
                  <a:prstClr val="black"/>
                </a:solidFill>
                <a:latin typeface="Calibri" panose="020F0502020204030204" pitchFamily="34" charset="0"/>
              </a:rPr>
              <a:t>The candidates for a NorDig exchange format, TV-Anytime, PS4, XMLTV and EBUCore was compared and evaluated on 30 different items and functionalities</a:t>
            </a:r>
          </a:p>
          <a:p>
            <a:pPr marL="285750" lvl="0" indent="-285750">
              <a:lnSpc>
                <a:spcPct val="107000"/>
              </a:lnSpc>
              <a:spcAft>
                <a:spcPts val="800"/>
              </a:spcAft>
              <a:buFont typeface="Wingdings" panose="05000000000000000000" pitchFamily="2" charset="2"/>
              <a:buChar char="§"/>
            </a:pPr>
            <a:r>
              <a:rPr lang="en-US" sz="1600" dirty="0">
                <a:solidFill>
                  <a:prstClr val="black"/>
                </a:solidFill>
                <a:latin typeface="Calibri" panose="020F0502020204030204" pitchFamily="34" charset="0"/>
              </a:rPr>
              <a:t>XML examples / schema´s made of each of the candidate formats to compare the standards and functionality in detail to see if the standards covers all requirements listed in the comparison and evaluation document (</a:t>
            </a:r>
            <a:r>
              <a:rPr lang="en-US" sz="1600" dirty="0" err="1">
                <a:solidFill>
                  <a:prstClr val="black"/>
                </a:solidFill>
                <a:latin typeface="Calibri" panose="020F0502020204030204" pitchFamily="34" charset="0"/>
              </a:rPr>
              <a:t>eg</a:t>
            </a:r>
            <a:r>
              <a:rPr lang="en-US" sz="1600" dirty="0">
                <a:solidFill>
                  <a:prstClr val="black"/>
                </a:solidFill>
                <a:latin typeface="Calibri" panose="020F0502020204030204" pitchFamily="34" charset="0"/>
              </a:rPr>
              <a:t>. series, program image, right)</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Box 11"/>
          <p:cNvSpPr txBox="1"/>
          <p:nvPr/>
        </p:nvSpPr>
        <p:spPr>
          <a:xfrm>
            <a:off x="7812360" y="377303"/>
            <a:ext cx="659155" cy="369332"/>
          </a:xfrm>
          <a:prstGeom prst="rect">
            <a:avLst/>
          </a:prstGeom>
          <a:noFill/>
        </p:spPr>
        <p:txBody>
          <a:bodyPr wrap="none" rtlCol="0">
            <a:spAutoFit/>
          </a:bodyPr>
          <a:lstStyle/>
          <a:p>
            <a:r>
              <a:rPr lang="en-GB" dirty="0" smtClean="0"/>
              <a:t>(3/9)</a:t>
            </a:r>
            <a:endParaRPr lang="en-GB" dirty="0"/>
          </a:p>
        </p:txBody>
      </p:sp>
    </p:spTree>
    <p:extLst>
      <p:ext uri="{BB962C8B-B14F-4D97-AF65-F5344CB8AC3E}">
        <p14:creationId xmlns:p14="http://schemas.microsoft.com/office/powerpoint/2010/main" val="18940502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26</a:t>
            </a:fld>
            <a:endParaRPr lang="en-US" dirty="0"/>
          </a:p>
        </p:txBody>
      </p:sp>
      <p:sp>
        <p:nvSpPr>
          <p:cNvPr id="10" name="Rektangel 1"/>
          <p:cNvSpPr/>
          <p:nvPr/>
        </p:nvSpPr>
        <p:spPr>
          <a:xfrm>
            <a:off x="187499" y="1340768"/>
            <a:ext cx="8849561" cy="4016421"/>
          </a:xfrm>
          <a:prstGeom prst="rect">
            <a:avLst/>
          </a:prstGeom>
        </p:spPr>
        <p:txBody>
          <a:bodyPr wrap="square">
            <a:spAutoFit/>
          </a:bodyPr>
          <a:lstStyle/>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Metadata exchange formats used today in the Nordic countries and Ireland:</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TV-Anytime in different versions used to a large extent</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Public Schedule is widely used in Sweden (almost de facto standard)</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EBUCore are used for program exchange between Nordic public service broadcasters</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XMLTV are used by EPG / TV guide providers</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and there are used some own developed proprietary formats</a:t>
            </a:r>
          </a:p>
          <a:p>
            <a:pPr marL="285750" indent="-285750">
              <a:lnSpc>
                <a:spcPct val="107000"/>
              </a:lnSpc>
              <a:spcAft>
                <a:spcPts val="800"/>
              </a:spcAft>
              <a:buFont typeface="Wingdings" panose="05000000000000000000" pitchFamily="2" charset="2"/>
              <a:buChar char="§"/>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Status for metadata exchange formats in Europe and activities at EBU:</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DTG / UK due not have a common metadata exchange format</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German public services broadcaster and others are using the BMF format developed by IRT</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EBU refer to EBUCore / Nordif3 and TV-Anytime</a:t>
            </a:r>
          </a:p>
        </p:txBody>
      </p:sp>
      <p:sp>
        <p:nvSpPr>
          <p:cNvPr id="11" name="TextBox 10"/>
          <p:cNvSpPr txBox="1"/>
          <p:nvPr/>
        </p:nvSpPr>
        <p:spPr>
          <a:xfrm>
            <a:off x="7812360" y="377303"/>
            <a:ext cx="659155" cy="369332"/>
          </a:xfrm>
          <a:prstGeom prst="rect">
            <a:avLst/>
          </a:prstGeom>
          <a:noFill/>
        </p:spPr>
        <p:txBody>
          <a:bodyPr wrap="none" rtlCol="0">
            <a:spAutoFit/>
          </a:bodyPr>
          <a:lstStyle/>
          <a:p>
            <a:r>
              <a:rPr lang="en-GB" dirty="0" smtClean="0"/>
              <a:t>(4/9)</a:t>
            </a:r>
            <a:endParaRPr lang="en-GB" dirty="0"/>
          </a:p>
        </p:txBody>
      </p:sp>
    </p:spTree>
    <p:extLst>
      <p:ext uri="{BB962C8B-B14F-4D97-AF65-F5344CB8AC3E}">
        <p14:creationId xmlns:p14="http://schemas.microsoft.com/office/powerpoint/2010/main" val="16768908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27</a:t>
            </a:fld>
            <a:endParaRPr lang="en-US" dirty="0"/>
          </a:p>
        </p:txBody>
      </p:sp>
      <p:sp>
        <p:nvSpPr>
          <p:cNvPr id="10" name="Rektangel 1"/>
          <p:cNvSpPr/>
          <p:nvPr/>
        </p:nvSpPr>
        <p:spPr>
          <a:xfrm>
            <a:off x="153014" y="1124744"/>
            <a:ext cx="8849561" cy="5996898"/>
          </a:xfrm>
          <a:prstGeom prst="rect">
            <a:avLst/>
          </a:prstGeom>
        </p:spPr>
        <p:txBody>
          <a:bodyPr wrap="square">
            <a:spAutoFit/>
          </a:bodyPr>
          <a:lstStyle/>
          <a:p>
            <a:pPr>
              <a:lnSpc>
                <a:spcPct val="107000"/>
              </a:lnSpc>
              <a:spcAft>
                <a:spcPts val="800"/>
              </a:spcAft>
            </a:pPr>
            <a:r>
              <a:rPr lang="en-US" sz="1600" b="1" dirty="0">
                <a:latin typeface="Calibri" panose="020F0502020204030204" pitchFamily="34" charset="0"/>
              </a:rPr>
              <a:t>Comparison and Evaluation of the various solutions / candidates for a NorDig exchange format</a:t>
            </a:r>
          </a:p>
          <a:p>
            <a:pPr marL="285750" indent="-285750">
              <a:lnSpc>
                <a:spcPct val="107000"/>
              </a:lnSpc>
              <a:spcAft>
                <a:spcPts val="800"/>
              </a:spcAft>
              <a:buFont typeface="Wingdings" panose="05000000000000000000" pitchFamily="2" charset="2"/>
              <a:buChar char="§"/>
            </a:pPr>
            <a:r>
              <a:rPr lang="en-GB" sz="1600" dirty="0">
                <a:latin typeface="Calibri" panose="020F0502020204030204" pitchFamily="34" charset="0"/>
              </a:rPr>
              <a:t>The candidates for a NorDig exchange </a:t>
            </a:r>
            <a:r>
              <a:rPr lang="en-GB" sz="1600" dirty="0" smtClean="0">
                <a:latin typeface="Calibri" panose="020F0502020204030204" pitchFamily="34" charset="0"/>
              </a:rPr>
              <a:t>format, </a:t>
            </a:r>
            <a:r>
              <a:rPr lang="en-GB" sz="1600" dirty="0">
                <a:latin typeface="Calibri" panose="020F0502020204030204" pitchFamily="34" charset="0"/>
              </a:rPr>
              <a:t>which </a:t>
            </a:r>
            <a:r>
              <a:rPr lang="en-GB" sz="1600" dirty="0" smtClean="0">
                <a:latin typeface="Calibri" panose="020F0502020204030204" pitchFamily="34" charset="0"/>
              </a:rPr>
              <a:t>where </a:t>
            </a:r>
            <a:r>
              <a:rPr lang="en-GB" sz="1600" dirty="0">
                <a:latin typeface="Calibri" panose="020F0502020204030204" pitchFamily="34" charset="0"/>
              </a:rPr>
              <a:t>compared and evaluated on 30 different items and functionalities :</a:t>
            </a:r>
            <a:endParaRPr lang="en-GB" sz="1600" dirty="0" smtClean="0">
              <a:latin typeface="Calibri" panose="020F0502020204030204" pitchFamily="34" charset="0"/>
            </a:endParaRPr>
          </a:p>
          <a:p>
            <a:pPr marL="742950" lvl="1" indent="-285750">
              <a:lnSpc>
                <a:spcPct val="107000"/>
              </a:lnSpc>
              <a:spcAft>
                <a:spcPts val="800"/>
              </a:spcAft>
              <a:buFont typeface="Wingdings" panose="05000000000000000000" pitchFamily="2" charset="2"/>
              <a:buChar char="§"/>
            </a:pPr>
            <a:r>
              <a:rPr lang="en-GB" sz="1600" dirty="0" smtClean="0">
                <a:latin typeface="Calibri" panose="020F0502020204030204" pitchFamily="34" charset="0"/>
              </a:rPr>
              <a:t> </a:t>
            </a:r>
            <a:r>
              <a:rPr lang="en-GB" sz="1600" dirty="0">
                <a:latin typeface="Calibri" panose="020F0502020204030204" pitchFamily="34" charset="0"/>
              </a:rPr>
              <a:t>TV-Anytime, </a:t>
            </a:r>
            <a:endParaRPr lang="en-GB" sz="1600" dirty="0" smtClean="0">
              <a:latin typeface="Calibri" panose="020F0502020204030204" pitchFamily="34" charset="0"/>
            </a:endParaRPr>
          </a:p>
          <a:p>
            <a:pPr marL="742950" lvl="1" indent="-285750">
              <a:lnSpc>
                <a:spcPct val="107000"/>
              </a:lnSpc>
              <a:spcAft>
                <a:spcPts val="800"/>
              </a:spcAft>
              <a:buFont typeface="Wingdings" panose="05000000000000000000" pitchFamily="2" charset="2"/>
              <a:buChar char="§"/>
            </a:pPr>
            <a:r>
              <a:rPr lang="en-GB" sz="1600" dirty="0" smtClean="0">
                <a:latin typeface="Calibri" panose="020F0502020204030204" pitchFamily="34" charset="0"/>
              </a:rPr>
              <a:t>Public </a:t>
            </a:r>
            <a:r>
              <a:rPr lang="en-GB" sz="1600" dirty="0">
                <a:latin typeface="Calibri" panose="020F0502020204030204" pitchFamily="34" charset="0"/>
              </a:rPr>
              <a:t>Schedule, </a:t>
            </a:r>
            <a:endParaRPr lang="en-GB" sz="1600" dirty="0" smtClean="0">
              <a:latin typeface="Calibri" panose="020F0502020204030204" pitchFamily="34" charset="0"/>
            </a:endParaRPr>
          </a:p>
          <a:p>
            <a:pPr marL="742950" lvl="1" indent="-285750">
              <a:lnSpc>
                <a:spcPct val="107000"/>
              </a:lnSpc>
              <a:spcAft>
                <a:spcPts val="800"/>
              </a:spcAft>
              <a:buFont typeface="Wingdings" panose="05000000000000000000" pitchFamily="2" charset="2"/>
              <a:buChar char="§"/>
            </a:pPr>
            <a:r>
              <a:rPr lang="en-GB" sz="1600" dirty="0" smtClean="0">
                <a:latin typeface="Calibri" panose="020F0502020204030204" pitchFamily="34" charset="0"/>
              </a:rPr>
              <a:t>XMLTV </a:t>
            </a:r>
            <a:r>
              <a:rPr lang="en-GB" sz="1600" dirty="0">
                <a:latin typeface="Calibri" panose="020F0502020204030204" pitchFamily="34" charset="0"/>
              </a:rPr>
              <a:t>and </a:t>
            </a:r>
            <a:endParaRPr lang="en-GB" sz="1600" dirty="0" smtClean="0">
              <a:latin typeface="Calibri" panose="020F0502020204030204" pitchFamily="34" charset="0"/>
            </a:endParaRPr>
          </a:p>
          <a:p>
            <a:pPr marL="742950" lvl="1" indent="-285750">
              <a:lnSpc>
                <a:spcPct val="107000"/>
              </a:lnSpc>
              <a:spcAft>
                <a:spcPts val="800"/>
              </a:spcAft>
              <a:buFont typeface="Wingdings" panose="05000000000000000000" pitchFamily="2" charset="2"/>
              <a:buChar char="§"/>
            </a:pPr>
            <a:r>
              <a:rPr lang="en-GB" sz="1600" dirty="0" err="1" smtClean="0">
                <a:latin typeface="Calibri" panose="020F0502020204030204" pitchFamily="34" charset="0"/>
              </a:rPr>
              <a:t>EBUCore</a:t>
            </a:r>
            <a:endParaRPr lang="en-GB" sz="1600" dirty="0">
              <a:latin typeface="Calibri" panose="020F0502020204030204" pitchFamily="34" charset="0"/>
            </a:endParaRPr>
          </a:p>
          <a:p>
            <a:pPr>
              <a:lnSpc>
                <a:spcPct val="107000"/>
              </a:lnSpc>
              <a:spcAft>
                <a:spcPts val="800"/>
              </a:spcAft>
            </a:pPr>
            <a:endParaRPr lang="en-GB" sz="1600" dirty="0">
              <a:latin typeface="Calibri" panose="020F0502020204030204" pitchFamily="34" charset="0"/>
            </a:endParaRPr>
          </a:p>
          <a:p>
            <a:pPr marL="285750" indent="-285750">
              <a:lnSpc>
                <a:spcPct val="107000"/>
              </a:lnSpc>
              <a:spcAft>
                <a:spcPts val="800"/>
              </a:spcAft>
              <a:buFont typeface="Wingdings" panose="05000000000000000000" pitchFamily="2" charset="2"/>
              <a:buChar char="§"/>
            </a:pPr>
            <a:r>
              <a:rPr lang="en-US" sz="1600" b="1" dirty="0">
                <a:latin typeface="Calibri" panose="020F0502020204030204" pitchFamily="34" charset="0"/>
              </a:rPr>
              <a:t>EBUCore</a:t>
            </a:r>
            <a:r>
              <a:rPr lang="en-US" sz="1600" dirty="0">
                <a:latin typeface="Calibri" panose="020F0502020204030204" pitchFamily="34" charset="0"/>
              </a:rPr>
              <a:t> is taken out as it is primarily an archive and program exchange standard for use by broadcasters</a:t>
            </a:r>
          </a:p>
          <a:p>
            <a:pPr marL="742950" lvl="1" indent="-285750">
              <a:lnSpc>
                <a:spcPct val="107000"/>
              </a:lnSpc>
              <a:spcAft>
                <a:spcPts val="800"/>
              </a:spcAft>
              <a:buFont typeface="Wingdings" panose="05000000000000000000" pitchFamily="2" charset="2"/>
              <a:buChar char="§"/>
            </a:pPr>
            <a:r>
              <a:rPr lang="en-US" sz="1600" dirty="0">
                <a:latin typeface="Calibri" panose="020F0502020204030204" pitchFamily="34" charset="0"/>
              </a:rPr>
              <a:t>It is possible to meet the requirement using EBUCore but it will cost a lot of development</a:t>
            </a:r>
          </a:p>
          <a:p>
            <a:pPr marL="285750" indent="-285750">
              <a:lnSpc>
                <a:spcPct val="107000"/>
              </a:lnSpc>
              <a:spcAft>
                <a:spcPts val="800"/>
              </a:spcAft>
              <a:buFont typeface="Wingdings" panose="05000000000000000000" pitchFamily="2" charset="2"/>
              <a:buChar char="§"/>
            </a:pPr>
            <a:r>
              <a:rPr lang="en-US" sz="1600" b="1" dirty="0">
                <a:latin typeface="Calibri" panose="020F0502020204030204" pitchFamily="34" charset="0"/>
              </a:rPr>
              <a:t>XMLTV</a:t>
            </a:r>
            <a:r>
              <a:rPr lang="en-US" sz="1600" dirty="0">
                <a:latin typeface="Calibri" panose="020F0502020204030204" pitchFamily="34" charset="0"/>
              </a:rPr>
              <a:t> is taken out as is too pure a format to meet the requirements </a:t>
            </a:r>
          </a:p>
          <a:p>
            <a:pPr marL="742950" lvl="1" indent="-285750">
              <a:lnSpc>
                <a:spcPct val="107000"/>
              </a:lnSpc>
              <a:spcAft>
                <a:spcPts val="800"/>
              </a:spcAft>
              <a:buFont typeface="Wingdings" panose="05000000000000000000" pitchFamily="2" charset="2"/>
              <a:buChar char="§"/>
            </a:pPr>
            <a:r>
              <a:rPr lang="en-US" sz="1600" dirty="0">
                <a:latin typeface="Calibri" panose="020F0502020204030204" pitchFamily="34" charset="0"/>
              </a:rPr>
              <a:t>Lacks structure for handling rights for lines and on demand and distribution to different devices</a:t>
            </a:r>
          </a:p>
          <a:p>
            <a:pPr marL="742950" lvl="1" indent="-285750">
              <a:spcAft>
                <a:spcPts val="800"/>
              </a:spcAft>
              <a:buFont typeface="Wingdings" panose="05000000000000000000" pitchFamily="2" charset="2"/>
              <a:buChar char="§"/>
            </a:pPr>
            <a:r>
              <a:rPr lang="en-US" sz="1600" dirty="0">
                <a:latin typeface="Calibri" panose="020F0502020204030204" pitchFamily="34" charset="0"/>
              </a:rPr>
              <a:t>No formal organization behind XMLTV that can ensure a stable standard</a:t>
            </a:r>
            <a:br>
              <a:rPr lang="en-US" sz="1600" dirty="0">
                <a:latin typeface="Calibri" panose="020F0502020204030204" pitchFamily="34" charset="0"/>
              </a:rPr>
            </a:br>
            <a:endParaRPr lang="en-US" sz="1600" b="1" dirty="0">
              <a:latin typeface="Calibri" panose="020F0502020204030204" pitchFamily="34" charset="0"/>
              <a:cs typeface="Times New Roman" panose="02020603050405020304" pitchFamily="18" charset="0"/>
            </a:endParaRPr>
          </a:p>
          <a:p>
            <a:pPr marL="285750" lvl="0" indent="-285750">
              <a:buFont typeface="Wingdings" panose="05000000000000000000" pitchFamily="2" charset="2"/>
              <a:buChar char="§"/>
            </a:pPr>
            <a:r>
              <a:rPr lang="en-GB" sz="1600" b="1" dirty="0">
                <a:solidFill>
                  <a:prstClr val="black"/>
                </a:solidFill>
                <a:latin typeface="Calibri" panose="020F0502020204030204" pitchFamily="34" charset="0"/>
              </a:rPr>
              <a:t>Pro / con</a:t>
            </a:r>
            <a:r>
              <a:rPr lang="en-GB" sz="1600" dirty="0">
                <a:solidFill>
                  <a:prstClr val="black"/>
                </a:solidFill>
                <a:latin typeface="Calibri" panose="020F0502020204030204" pitchFamily="34" charset="0"/>
              </a:rPr>
              <a:t>, rating and evaluations of TV-Anytime and Public Schedule</a:t>
            </a:r>
            <a:br>
              <a:rPr lang="en-GB" sz="1600" dirty="0">
                <a:solidFill>
                  <a:prstClr val="black"/>
                </a:solidFill>
                <a:latin typeface="Calibri" panose="020F0502020204030204" pitchFamily="34" charset="0"/>
              </a:rPr>
            </a:br>
            <a:endParaRPr lang="en-GB" sz="1600" dirty="0">
              <a:solidFill>
                <a:prstClr val="black"/>
              </a:solidFill>
              <a:latin typeface="Calibri" panose="020F0502020204030204" pitchFamily="34" charset="0"/>
            </a:endParaRPr>
          </a:p>
          <a:p>
            <a:pPr>
              <a:lnSpc>
                <a:spcPct val="107000"/>
              </a:lnSpc>
              <a:spcAft>
                <a:spcPts val="800"/>
              </a:spcAft>
            </a:pPr>
            <a:endParaRPr lang="en-US" sz="1600" dirty="0">
              <a:latin typeface="Calibri" panose="020F0502020204030204" pitchFamily="34" charset="0"/>
            </a:endParaRPr>
          </a:p>
        </p:txBody>
      </p:sp>
      <p:sp>
        <p:nvSpPr>
          <p:cNvPr id="11" name="TextBox 10"/>
          <p:cNvSpPr txBox="1"/>
          <p:nvPr/>
        </p:nvSpPr>
        <p:spPr>
          <a:xfrm>
            <a:off x="7812360" y="377303"/>
            <a:ext cx="659155" cy="369332"/>
          </a:xfrm>
          <a:prstGeom prst="rect">
            <a:avLst/>
          </a:prstGeom>
          <a:noFill/>
        </p:spPr>
        <p:txBody>
          <a:bodyPr wrap="none" rtlCol="0">
            <a:spAutoFit/>
          </a:bodyPr>
          <a:lstStyle/>
          <a:p>
            <a:r>
              <a:rPr lang="en-GB" dirty="0" smtClean="0"/>
              <a:t>(5/9)</a:t>
            </a:r>
            <a:endParaRPr lang="en-GB" dirty="0"/>
          </a:p>
        </p:txBody>
      </p:sp>
    </p:spTree>
    <p:extLst>
      <p:ext uri="{BB962C8B-B14F-4D97-AF65-F5344CB8AC3E}">
        <p14:creationId xmlns:p14="http://schemas.microsoft.com/office/powerpoint/2010/main" val="39090502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28</a:t>
            </a:fld>
            <a:endParaRPr lang="en-US" dirty="0"/>
          </a:p>
        </p:txBody>
      </p:sp>
      <p:sp>
        <p:nvSpPr>
          <p:cNvPr id="10" name="Rektangel 1"/>
          <p:cNvSpPr/>
          <p:nvPr/>
        </p:nvSpPr>
        <p:spPr>
          <a:xfrm>
            <a:off x="260474" y="1282047"/>
            <a:ext cx="8849561" cy="4585871"/>
          </a:xfrm>
          <a:prstGeom prst="rect">
            <a:avLst/>
          </a:prstGeom>
        </p:spPr>
        <p:txBody>
          <a:bodyPr wrap="square">
            <a:spAutoFit/>
          </a:bodyPr>
          <a:lstStyle/>
          <a:p>
            <a:r>
              <a:rPr lang="da-DK" b="1" dirty="0">
                <a:solidFill>
                  <a:prstClr val="black"/>
                </a:solidFill>
                <a:latin typeface="Calibri" panose="020F0502020204030204" pitchFamily="34" charset="0"/>
              </a:rPr>
              <a:t>TV-Anytime </a:t>
            </a:r>
            <a:r>
              <a:rPr lang="da-DK" b="1" dirty="0" err="1">
                <a:solidFill>
                  <a:prstClr val="black"/>
                </a:solidFill>
                <a:latin typeface="Calibri" panose="020F0502020204030204" pitchFamily="34" charset="0"/>
              </a:rPr>
              <a:t>was</a:t>
            </a:r>
            <a:r>
              <a:rPr lang="da-DK" b="1" dirty="0">
                <a:solidFill>
                  <a:prstClr val="black"/>
                </a:solidFill>
                <a:latin typeface="Calibri" panose="020F0502020204030204" pitchFamily="34" charset="0"/>
              </a:rPr>
              <a:t> </a:t>
            </a:r>
            <a:r>
              <a:rPr lang="da-DK" b="1" dirty="0" err="1" smtClean="0">
                <a:solidFill>
                  <a:prstClr val="black"/>
                </a:solidFill>
                <a:latin typeface="Calibri" panose="020F0502020204030204" pitchFamily="34" charset="0"/>
              </a:rPr>
              <a:t>agreed</a:t>
            </a:r>
            <a:r>
              <a:rPr lang="da-DK" b="1" dirty="0" smtClean="0">
                <a:solidFill>
                  <a:prstClr val="black"/>
                </a:solidFill>
                <a:latin typeface="Calibri" panose="020F0502020204030204" pitchFamily="34" charset="0"/>
              </a:rPr>
              <a:t> </a:t>
            </a:r>
            <a:r>
              <a:rPr lang="da-DK" b="1" dirty="0" err="1" smtClean="0">
                <a:solidFill>
                  <a:prstClr val="black"/>
                </a:solidFill>
                <a:latin typeface="Calibri" panose="020F0502020204030204" pitchFamily="34" charset="0"/>
              </a:rPr>
              <a:t>inside</a:t>
            </a:r>
            <a:r>
              <a:rPr lang="da-DK" b="1" dirty="0" smtClean="0">
                <a:solidFill>
                  <a:prstClr val="black"/>
                </a:solidFill>
                <a:latin typeface="Calibri" panose="020F0502020204030204" pitchFamily="34" charset="0"/>
              </a:rPr>
              <a:t> </a:t>
            </a:r>
            <a:r>
              <a:rPr lang="da-DK" b="1" dirty="0" err="1" smtClean="0">
                <a:solidFill>
                  <a:prstClr val="black"/>
                </a:solidFill>
                <a:latin typeface="Calibri" panose="020F0502020204030204" pitchFamily="34" charset="0"/>
              </a:rPr>
              <a:t>subgroup</a:t>
            </a:r>
            <a:r>
              <a:rPr lang="da-DK" b="1" dirty="0">
                <a:solidFill>
                  <a:prstClr val="black"/>
                </a:solidFill>
                <a:latin typeface="Calibri" panose="020F0502020204030204" pitchFamily="34" charset="0"/>
              </a:rPr>
              <a:t> </a:t>
            </a:r>
            <a:r>
              <a:rPr lang="da-DK" b="1" dirty="0" smtClean="0">
                <a:solidFill>
                  <a:prstClr val="black"/>
                </a:solidFill>
                <a:latin typeface="Calibri" panose="020F0502020204030204" pitchFamily="34" charset="0"/>
              </a:rPr>
              <a:t>&amp; </a:t>
            </a:r>
            <a:r>
              <a:rPr lang="da-DK" b="1" dirty="0" err="1" smtClean="0">
                <a:solidFill>
                  <a:prstClr val="black"/>
                </a:solidFill>
                <a:latin typeface="Calibri" panose="020F0502020204030204" pitchFamily="34" charset="0"/>
              </a:rPr>
              <a:t>techn.group</a:t>
            </a:r>
            <a:r>
              <a:rPr lang="da-DK" b="1" dirty="0" smtClean="0">
                <a:solidFill>
                  <a:prstClr val="black"/>
                </a:solidFill>
                <a:latin typeface="Calibri" panose="020F0502020204030204" pitchFamily="34" charset="0"/>
              </a:rPr>
              <a:t> as </a:t>
            </a:r>
            <a:r>
              <a:rPr lang="da-DK" b="1" dirty="0">
                <a:solidFill>
                  <a:prstClr val="black"/>
                </a:solidFill>
                <a:latin typeface="Calibri" panose="020F0502020204030204" pitchFamily="34" charset="0"/>
              </a:rPr>
              <a:t>NorDig metadata </a:t>
            </a:r>
            <a:r>
              <a:rPr lang="da-DK" b="1" dirty="0" err="1">
                <a:solidFill>
                  <a:prstClr val="black"/>
                </a:solidFill>
                <a:latin typeface="Calibri" panose="020F0502020204030204" pitchFamily="34" charset="0"/>
              </a:rPr>
              <a:t>exchange</a:t>
            </a:r>
            <a:r>
              <a:rPr lang="da-DK" b="1" dirty="0">
                <a:solidFill>
                  <a:prstClr val="black"/>
                </a:solidFill>
                <a:latin typeface="Calibri" panose="020F0502020204030204" pitchFamily="34" charset="0"/>
              </a:rPr>
              <a:t> </a:t>
            </a:r>
            <a:r>
              <a:rPr lang="da-DK" b="1" dirty="0" smtClean="0">
                <a:solidFill>
                  <a:prstClr val="black"/>
                </a:solidFill>
                <a:latin typeface="Calibri" panose="020F0502020204030204" pitchFamily="34" charset="0"/>
              </a:rPr>
              <a:t>format, </a:t>
            </a:r>
            <a:r>
              <a:rPr lang="da-DK" sz="1600" dirty="0" smtClean="0">
                <a:solidFill>
                  <a:prstClr val="black"/>
                </a:solidFill>
                <a:latin typeface="Calibri" panose="020F0502020204030204" pitchFamily="34" charset="0"/>
              </a:rPr>
              <a:t>under </a:t>
            </a:r>
            <a:r>
              <a:rPr lang="da-DK" sz="1600" dirty="0">
                <a:solidFill>
                  <a:prstClr val="black"/>
                </a:solidFill>
                <a:latin typeface="Calibri" panose="020F0502020204030204" pitchFamily="34" charset="0"/>
              </a:rPr>
              <a:t>the </a:t>
            </a:r>
            <a:r>
              <a:rPr lang="da-DK" sz="1600" dirty="0" err="1">
                <a:solidFill>
                  <a:prstClr val="black"/>
                </a:solidFill>
                <a:latin typeface="Calibri" panose="020F0502020204030204" pitchFamily="34" charset="0"/>
              </a:rPr>
              <a:t>condition</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that</a:t>
            </a:r>
            <a:r>
              <a:rPr lang="da-DK" sz="1600" dirty="0">
                <a:solidFill>
                  <a:prstClr val="black"/>
                </a:solidFill>
                <a:latin typeface="Calibri" panose="020F0502020204030204" pitchFamily="34" charset="0"/>
              </a:rPr>
              <a:t> TV-Anytime </a:t>
            </a:r>
            <a:r>
              <a:rPr lang="da-DK" sz="1600" dirty="0" err="1">
                <a:solidFill>
                  <a:prstClr val="black"/>
                </a:solidFill>
                <a:latin typeface="Calibri" panose="020F0502020204030204" pitchFamily="34" charset="0"/>
              </a:rPr>
              <a:t>will</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be</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updated</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followering</a:t>
            </a:r>
            <a:r>
              <a:rPr lang="da-DK" sz="1600" dirty="0">
                <a:solidFill>
                  <a:prstClr val="black"/>
                </a:solidFill>
                <a:latin typeface="Calibri" panose="020F0502020204030204" pitchFamily="34" charset="0"/>
              </a:rPr>
              <a:t> NorDig </a:t>
            </a:r>
            <a:r>
              <a:rPr lang="da-DK" sz="1600" dirty="0" err="1">
                <a:solidFill>
                  <a:prstClr val="black"/>
                </a:solidFill>
                <a:latin typeface="Calibri" panose="020F0502020204030204" pitchFamily="34" charset="0"/>
              </a:rPr>
              <a:t>requirement</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including</a:t>
            </a:r>
            <a:r>
              <a:rPr lang="da-DK" sz="1600" dirty="0">
                <a:solidFill>
                  <a:prstClr val="black"/>
                </a:solidFill>
                <a:latin typeface="Calibri" panose="020F0502020204030204" pitchFamily="34" charset="0"/>
              </a:rPr>
              <a:t>: </a:t>
            </a:r>
          </a:p>
          <a:p>
            <a:pPr marL="742950" lvl="1" indent="-285750">
              <a:buFont typeface="Arial" panose="020B0604020202020204" pitchFamily="34" charset="0"/>
              <a:buChar char="•"/>
            </a:pPr>
            <a:r>
              <a:rPr lang="da-DK" sz="1600" dirty="0" err="1">
                <a:solidFill>
                  <a:prstClr val="black"/>
                </a:solidFill>
                <a:latin typeface="Calibri" panose="020F0502020204030204" pitchFamily="34" charset="0"/>
              </a:rPr>
              <a:t>rights</a:t>
            </a:r>
            <a:r>
              <a:rPr lang="da-DK" sz="1600" dirty="0">
                <a:solidFill>
                  <a:prstClr val="black"/>
                </a:solidFill>
                <a:latin typeface="Calibri" panose="020F0502020204030204" pitchFamily="34" charset="0"/>
              </a:rPr>
              <a:t> management and </a:t>
            </a:r>
          </a:p>
          <a:p>
            <a:pPr marL="742950" lvl="1" indent="-285750">
              <a:buFont typeface="Arial" panose="020B0604020202020204" pitchFamily="34" charset="0"/>
              <a:buChar char="•"/>
            </a:pPr>
            <a:r>
              <a:rPr lang="da-DK" sz="1600" dirty="0">
                <a:solidFill>
                  <a:prstClr val="black"/>
                </a:solidFill>
                <a:latin typeface="Calibri" panose="020F0502020204030204" pitchFamily="34" charset="0"/>
              </a:rPr>
              <a:t>distribution </a:t>
            </a:r>
            <a:r>
              <a:rPr lang="da-DK" sz="1600" dirty="0" err="1">
                <a:solidFill>
                  <a:prstClr val="black"/>
                </a:solidFill>
                <a:latin typeface="Calibri" panose="020F0502020204030204" pitchFamily="34" charset="0"/>
              </a:rPr>
              <a:t>blocking</a:t>
            </a:r>
            <a:r>
              <a:rPr lang="da-DK" sz="1600" dirty="0">
                <a:solidFill>
                  <a:prstClr val="black"/>
                </a:solidFill>
                <a:latin typeface="Calibri" panose="020F0502020204030204" pitchFamily="34" charset="0"/>
              </a:rPr>
              <a:t/>
            </a:r>
            <a:br>
              <a:rPr lang="da-DK" sz="1600" dirty="0">
                <a:solidFill>
                  <a:prstClr val="black"/>
                </a:solidFill>
                <a:latin typeface="Calibri" panose="020F0502020204030204" pitchFamily="34" charset="0"/>
              </a:rPr>
            </a:br>
            <a:r>
              <a:rPr lang="da-DK" sz="1600" dirty="0">
                <a:solidFill>
                  <a:prstClr val="black"/>
                </a:solidFill>
                <a:latin typeface="Calibri" panose="020F0502020204030204" pitchFamily="34" charset="0"/>
              </a:rPr>
              <a:t>(</a:t>
            </a:r>
            <a:r>
              <a:rPr lang="da-DK" sz="1600" dirty="0" err="1">
                <a:solidFill>
                  <a:prstClr val="black"/>
                </a:solidFill>
                <a:latin typeface="Calibri" panose="020F0502020204030204" pitchFamily="34" charset="0"/>
              </a:rPr>
              <a:t>blocking</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if</a:t>
            </a:r>
            <a:r>
              <a:rPr lang="da-DK" sz="1600" dirty="0">
                <a:solidFill>
                  <a:prstClr val="black"/>
                </a:solidFill>
                <a:latin typeface="Calibri" panose="020F0502020204030204" pitchFamily="34" charset="0"/>
              </a:rPr>
              <a:t> no right for distribution on a platform eg. mobil)</a:t>
            </a:r>
            <a:endParaRPr lang="en-GB" sz="1600" dirty="0">
              <a:solidFill>
                <a:prstClr val="black"/>
              </a:solidFill>
              <a:latin typeface="Calibri" panose="020F0502020204030204" pitchFamily="34" charset="0"/>
            </a:endParaRPr>
          </a:p>
          <a:p>
            <a:endParaRPr lang="en-GB" sz="1600" b="1" dirty="0">
              <a:latin typeface="Calibri" panose="020F0502020204030204" pitchFamily="34" charset="0"/>
            </a:endParaRPr>
          </a:p>
          <a:p>
            <a:endParaRPr lang="en-GB" sz="1600" b="1" dirty="0">
              <a:latin typeface="Calibri" panose="020F0502020204030204" pitchFamily="34" charset="0"/>
            </a:endParaRPr>
          </a:p>
          <a:p>
            <a:r>
              <a:rPr lang="en-GB" sz="1600" b="1" dirty="0">
                <a:latin typeface="Calibri" panose="020F0502020204030204" pitchFamily="34" charset="0"/>
              </a:rPr>
              <a:t>Main arguments for choosing TV-Anytime and </a:t>
            </a:r>
            <a:r>
              <a:rPr lang="en-GB" sz="1600" b="1" u="sng" dirty="0">
                <a:latin typeface="Calibri" panose="020F0502020204030204" pitchFamily="34" charset="0"/>
              </a:rPr>
              <a:t>not</a:t>
            </a:r>
            <a:r>
              <a:rPr lang="en-GB" sz="1600" b="1" dirty="0">
                <a:latin typeface="Calibri" panose="020F0502020204030204" pitchFamily="34" charset="0"/>
              </a:rPr>
              <a:t> Public Schedule:</a:t>
            </a:r>
            <a:r>
              <a:rPr lang="en-GB" sz="1600" dirty="0">
                <a:latin typeface="Calibri" panose="020F0502020204030204" pitchFamily="34" charset="0"/>
              </a:rPr>
              <a:t/>
            </a:r>
            <a:br>
              <a:rPr lang="en-GB" sz="1600" dirty="0">
                <a:latin typeface="Calibri" panose="020F0502020204030204" pitchFamily="34" charset="0"/>
              </a:rPr>
            </a:br>
            <a:endParaRPr lang="en-GB" sz="1600" dirty="0">
              <a:latin typeface="Calibri" panose="020F0502020204030204" pitchFamily="34" charset="0"/>
            </a:endParaRPr>
          </a:p>
          <a:p>
            <a:pPr marL="742950" lvl="1" indent="-285750">
              <a:buFont typeface="Wingdings" panose="05000000000000000000" pitchFamily="2" charset="2"/>
              <a:buChar char="§"/>
            </a:pPr>
            <a:r>
              <a:rPr lang="en-GB" sz="1600" dirty="0">
                <a:latin typeface="Calibri" panose="020F0502020204030204" pitchFamily="34" charset="0"/>
              </a:rPr>
              <a:t>TV-Anytime is a ETSI standard well-established known and used internationally</a:t>
            </a:r>
          </a:p>
          <a:p>
            <a:pPr marL="742950" lvl="1" indent="-285750">
              <a:buFont typeface="Wingdings" panose="05000000000000000000" pitchFamily="2" charset="2"/>
              <a:buChar char="§"/>
            </a:pPr>
            <a:r>
              <a:rPr lang="en-GB" sz="1600" dirty="0">
                <a:latin typeface="Calibri" panose="020F0502020204030204" pitchFamily="34" charset="0"/>
              </a:rPr>
              <a:t>TV-Anytime CRID structure is a well-functioning system</a:t>
            </a:r>
          </a:p>
          <a:p>
            <a:pPr marL="742950" lvl="1" indent="-285750">
              <a:buFont typeface="Wingdings" panose="05000000000000000000" pitchFamily="2" charset="2"/>
              <a:buChar char="§"/>
            </a:pPr>
            <a:r>
              <a:rPr lang="en-GB" sz="1600" dirty="0">
                <a:latin typeface="Calibri" panose="020F0502020204030204" pitchFamily="34" charset="0"/>
              </a:rPr>
              <a:t>and TV-Anytime is complete documented</a:t>
            </a:r>
          </a:p>
          <a:p>
            <a:pPr marL="742950" lvl="1" indent="-285750">
              <a:buFont typeface="Wingdings" panose="05000000000000000000" pitchFamily="2" charset="2"/>
              <a:buChar char="§"/>
            </a:pPr>
            <a:endParaRPr lang="en-GB" sz="1600" dirty="0">
              <a:latin typeface="Calibri" panose="020F0502020204030204" pitchFamily="34" charset="0"/>
            </a:endParaRPr>
          </a:p>
          <a:p>
            <a:pPr lvl="1"/>
            <a:endParaRPr lang="en-GB" sz="1600" dirty="0">
              <a:latin typeface="Calibri" panose="020F0502020204030204" pitchFamily="34" charset="0"/>
            </a:endParaRPr>
          </a:p>
          <a:p>
            <a:pPr lvl="1"/>
            <a:endParaRPr lang="en-GB" sz="1600" dirty="0">
              <a:latin typeface="Calibri" panose="020F0502020204030204" pitchFamily="34" charset="0"/>
            </a:endParaRPr>
          </a:p>
          <a:p>
            <a:r>
              <a:rPr lang="en-GB" sz="1600" b="1" dirty="0">
                <a:latin typeface="Calibri" panose="020F0502020204030204" pitchFamily="34" charset="0"/>
              </a:rPr>
              <a:t>Next step and planned activities </a:t>
            </a:r>
            <a:endParaRPr lang="en-GB" sz="1600" dirty="0">
              <a:latin typeface="Calibri" panose="020F0502020204030204" pitchFamily="34" charset="0"/>
            </a:endParaRPr>
          </a:p>
          <a:p>
            <a:r>
              <a:rPr lang="en-GB" sz="1600" dirty="0">
                <a:latin typeface="Calibri" panose="020F0502020204030204" pitchFamily="34" charset="0"/>
              </a:rPr>
              <a:t/>
            </a:r>
            <a:br>
              <a:rPr lang="en-GB" sz="1600" dirty="0">
                <a:latin typeface="Calibri" panose="020F0502020204030204" pitchFamily="34" charset="0"/>
              </a:rPr>
            </a:br>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p:cNvSpPr txBox="1"/>
          <p:nvPr/>
        </p:nvSpPr>
        <p:spPr>
          <a:xfrm>
            <a:off x="7812360" y="377303"/>
            <a:ext cx="659155" cy="369332"/>
          </a:xfrm>
          <a:prstGeom prst="rect">
            <a:avLst/>
          </a:prstGeom>
          <a:noFill/>
        </p:spPr>
        <p:txBody>
          <a:bodyPr wrap="none" rtlCol="0">
            <a:spAutoFit/>
          </a:bodyPr>
          <a:lstStyle/>
          <a:p>
            <a:r>
              <a:rPr lang="en-GB" dirty="0" smtClean="0"/>
              <a:t>(6/9)</a:t>
            </a:r>
            <a:endParaRPr lang="en-GB" dirty="0"/>
          </a:p>
        </p:txBody>
      </p:sp>
    </p:spTree>
    <p:extLst>
      <p:ext uri="{BB962C8B-B14F-4D97-AF65-F5344CB8AC3E}">
        <p14:creationId xmlns:p14="http://schemas.microsoft.com/office/powerpoint/2010/main" val="37583558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29</a:t>
            </a:fld>
            <a:endParaRPr lang="en-US" dirty="0"/>
          </a:p>
        </p:txBody>
      </p:sp>
      <p:sp>
        <p:nvSpPr>
          <p:cNvPr id="10" name="Rektangel 1"/>
          <p:cNvSpPr/>
          <p:nvPr/>
        </p:nvSpPr>
        <p:spPr>
          <a:xfrm>
            <a:off x="185787" y="992221"/>
            <a:ext cx="8849561" cy="4370427"/>
          </a:xfrm>
          <a:prstGeom prst="rect">
            <a:avLst/>
          </a:prstGeom>
        </p:spPr>
        <p:txBody>
          <a:bodyPr wrap="square">
            <a:spAutoFit/>
          </a:bodyPr>
          <a:lstStyle/>
          <a:p>
            <a:r>
              <a:rPr lang="en-GB" sz="1600" b="1" dirty="0" smtClean="0">
                <a:latin typeface="Calibri" panose="020F0502020204030204" pitchFamily="34" charset="0"/>
              </a:rPr>
              <a:t>Proposal for next </a:t>
            </a:r>
            <a:r>
              <a:rPr lang="en-GB" sz="1600" b="1" dirty="0">
                <a:latin typeface="Calibri" panose="020F0502020204030204" pitchFamily="34" charset="0"/>
              </a:rPr>
              <a:t>step and planned activities</a:t>
            </a:r>
            <a:r>
              <a:rPr lang="en-GB" sz="1600" dirty="0">
                <a:latin typeface="Calibri" panose="020F0502020204030204" pitchFamily="34" charset="0"/>
              </a:rPr>
              <a:t>: </a:t>
            </a:r>
            <a:r>
              <a:rPr lang="en-GB" sz="1400" dirty="0">
                <a:latin typeface="Calibri" panose="020F0502020204030204" pitchFamily="34" charset="0"/>
              </a:rPr>
              <a:t/>
            </a:r>
            <a:br>
              <a:rPr lang="en-GB" sz="1400" dirty="0">
                <a:latin typeface="Calibri" panose="020F0502020204030204" pitchFamily="34" charset="0"/>
              </a:rPr>
            </a:br>
            <a:endParaRPr lang="en-GB" sz="1400" dirty="0">
              <a:latin typeface="Calibri" panose="020F0502020204030204" pitchFamily="34" charset="0"/>
            </a:endParaRPr>
          </a:p>
          <a:p>
            <a:pPr marL="285750" indent="-285750">
              <a:buFont typeface="Wingdings" panose="05000000000000000000" pitchFamily="2" charset="2"/>
              <a:buChar char="§"/>
            </a:pPr>
            <a:r>
              <a:rPr lang="en-GB" sz="1400" b="1" dirty="0">
                <a:latin typeface="Calibri" panose="020F0502020204030204" pitchFamily="34" charset="0"/>
              </a:rPr>
              <a:t>TV-Anytime</a:t>
            </a:r>
            <a:r>
              <a:rPr lang="en-GB" sz="1400" dirty="0">
                <a:latin typeface="Calibri" panose="020F0502020204030204" pitchFamily="34" charset="0"/>
              </a:rPr>
              <a:t> new version updated with the NorDig required changes three months after TV-Anytime is finally decided as NorDig common metadata exchange format</a:t>
            </a:r>
            <a:br>
              <a:rPr lang="en-GB" sz="1400" dirty="0">
                <a:latin typeface="Calibri" panose="020F0502020204030204" pitchFamily="34" charset="0"/>
              </a:rPr>
            </a:br>
            <a:endParaRPr lang="en-GB" sz="1400" dirty="0">
              <a:latin typeface="Calibri" panose="020F0502020204030204" pitchFamily="34" charset="0"/>
            </a:endParaRPr>
          </a:p>
          <a:p>
            <a:pPr marL="742950" lvl="1" indent="-285750">
              <a:buFont typeface="Wingdings" panose="05000000000000000000" pitchFamily="2" charset="2"/>
              <a:buChar char="§"/>
            </a:pPr>
            <a:r>
              <a:rPr lang="en-GB" sz="1400" dirty="0">
                <a:latin typeface="Calibri" panose="020F0502020204030204" pitchFamily="34" charset="0"/>
              </a:rPr>
              <a:t>The update, preparation and release of the new TV-Anytime version will follow the normal procedure with ETSI standards</a:t>
            </a:r>
            <a:br>
              <a:rPr lang="en-GB" sz="1400" dirty="0">
                <a:latin typeface="Calibri" panose="020F0502020204030204" pitchFamily="34" charset="0"/>
              </a:rPr>
            </a:br>
            <a:endParaRPr lang="en-GB" sz="1400" dirty="0">
              <a:latin typeface="Calibri" panose="020F0502020204030204" pitchFamily="34" charset="0"/>
            </a:endParaRPr>
          </a:p>
          <a:p>
            <a:pPr marL="742950" lvl="1" indent="-285750">
              <a:buFont typeface="Wingdings" panose="05000000000000000000" pitchFamily="2" charset="2"/>
              <a:buChar char="§"/>
            </a:pPr>
            <a:r>
              <a:rPr lang="en-GB" sz="1400" dirty="0">
                <a:latin typeface="Calibri" panose="020F0502020204030204" pitchFamily="34" charset="0"/>
              </a:rPr>
              <a:t>Jean-Pierre Evain, EBU responsible for TV-Anytime maintenance, will describe the required changes together with the NorDig EPG / Event metadata group, which will be sent for comment to the TV-Anytime Group (TVA reflector) after which it is sent for approval and release of ETSI</a:t>
            </a:r>
            <a:br>
              <a:rPr lang="en-GB" sz="1400" dirty="0">
                <a:latin typeface="Calibri" panose="020F0502020204030204" pitchFamily="34" charset="0"/>
              </a:rPr>
            </a:br>
            <a:r>
              <a:rPr lang="en-GB" sz="1400" dirty="0">
                <a:latin typeface="Calibri" panose="020F0502020204030204" pitchFamily="34" charset="0"/>
              </a:rPr>
              <a:t>(The process have already started up)</a:t>
            </a:r>
            <a:br>
              <a:rPr lang="en-GB" sz="1400" dirty="0">
                <a:latin typeface="Calibri" panose="020F0502020204030204" pitchFamily="34" charset="0"/>
              </a:rPr>
            </a:br>
            <a:r>
              <a:rPr lang="en-GB" sz="1200" dirty="0">
                <a:latin typeface="Calibri" panose="020F0502020204030204" pitchFamily="34" charset="0"/>
              </a:rPr>
              <a:t>(Red Bee and several other stakeholders are also interested in that TV-Anytime will be updated with rights management and </a:t>
            </a:r>
            <a:r>
              <a:rPr lang="da-DK" sz="1200" dirty="0">
                <a:solidFill>
                  <a:prstClr val="black"/>
                </a:solidFill>
                <a:latin typeface="Calibri" panose="020F0502020204030204" pitchFamily="34" charset="0"/>
              </a:rPr>
              <a:t>distribution </a:t>
            </a:r>
            <a:r>
              <a:rPr lang="da-DK" sz="1200" dirty="0" err="1">
                <a:solidFill>
                  <a:prstClr val="black"/>
                </a:solidFill>
                <a:latin typeface="Calibri" panose="020F0502020204030204" pitchFamily="34" charset="0"/>
              </a:rPr>
              <a:t>blocking</a:t>
            </a:r>
            <a:r>
              <a:rPr lang="da-DK" sz="1200" dirty="0">
                <a:solidFill>
                  <a:prstClr val="black"/>
                </a:solidFill>
                <a:latin typeface="Calibri" panose="020F0502020204030204" pitchFamily="34" charset="0"/>
              </a:rPr>
              <a:t>) </a:t>
            </a:r>
            <a:r>
              <a:rPr lang="da-DK" sz="1400" dirty="0">
                <a:solidFill>
                  <a:prstClr val="black"/>
                </a:solidFill>
                <a:latin typeface="Calibri" panose="020F0502020204030204" pitchFamily="34" charset="0"/>
              </a:rPr>
              <a:t/>
            </a:r>
            <a:br>
              <a:rPr lang="da-DK" sz="1400" dirty="0">
                <a:solidFill>
                  <a:prstClr val="black"/>
                </a:solidFill>
                <a:latin typeface="Calibri" panose="020F0502020204030204" pitchFamily="34" charset="0"/>
              </a:rPr>
            </a:br>
            <a:endParaRPr lang="da-DK" sz="1400" dirty="0">
              <a:solidFill>
                <a:prstClr val="black"/>
              </a:solidFill>
              <a:latin typeface="Calibri" panose="020F0502020204030204" pitchFamily="34" charset="0"/>
            </a:endParaRPr>
          </a:p>
          <a:p>
            <a:pPr marL="285750" indent="-285750">
              <a:buFont typeface="Wingdings" panose="05000000000000000000" pitchFamily="2" charset="2"/>
              <a:buChar char="§"/>
            </a:pPr>
            <a:r>
              <a:rPr lang="en-US" sz="1400" b="1" dirty="0">
                <a:latin typeface="Calibri" panose="020F0502020204030204" pitchFamily="34" charset="0"/>
                <a:ea typeface="Times New Roman" panose="02020603050405020304" pitchFamily="18" charset="0"/>
              </a:rPr>
              <a:t>Establish a NorDig specification </a:t>
            </a:r>
            <a:r>
              <a:rPr lang="en-US" sz="1400" dirty="0">
                <a:latin typeface="Calibri" panose="020F0502020204030204" pitchFamily="34" charset="0"/>
                <a:ea typeface="Times New Roman" panose="02020603050405020304" pitchFamily="18" charset="0"/>
              </a:rPr>
              <a:t>of common EPG/Event exchange file format based on TV Anytime updated version</a:t>
            </a:r>
          </a:p>
          <a:p>
            <a:pPr marL="285750" indent="-285750">
              <a:buFont typeface="Wingdings" panose="05000000000000000000" pitchFamily="2" charset="2"/>
              <a:buChar char="§"/>
            </a:pPr>
            <a:endParaRPr lang="en-US" sz="1400" dirty="0">
              <a:solidFill>
                <a:prstClr val="black"/>
              </a:solidFill>
              <a:latin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en-GB" sz="1400" b="1" dirty="0">
                <a:latin typeface="Calibri" panose="020F0502020204030204" pitchFamily="34" charset="0"/>
              </a:rPr>
              <a:t>TV Anytime xml schema </a:t>
            </a:r>
            <a:r>
              <a:rPr lang="en-GB" sz="1400" dirty="0">
                <a:latin typeface="Calibri" panose="020F0502020204030204" pitchFamily="34" charset="0"/>
              </a:rPr>
              <a:t>including all NorDig requirements to be completed</a:t>
            </a:r>
            <a:br>
              <a:rPr lang="en-GB" sz="1400" dirty="0">
                <a:latin typeface="Calibri" panose="020F0502020204030204" pitchFamily="34" charset="0"/>
              </a:rPr>
            </a:br>
            <a:endParaRPr lang="en-GB" sz="1400" dirty="0">
              <a:latin typeface="Calibri" panose="020F0502020204030204" pitchFamily="34" charset="0"/>
            </a:endParaRPr>
          </a:p>
          <a:p>
            <a:pPr marL="285750" indent="-285750">
              <a:buFont typeface="Wingdings" panose="05000000000000000000" pitchFamily="2" charset="2"/>
              <a:buChar char="§"/>
            </a:pPr>
            <a:r>
              <a:rPr lang="da-DK" sz="1400" b="1" dirty="0">
                <a:latin typeface="Calibri" panose="020F0502020204030204" pitchFamily="34" charset="0"/>
              </a:rPr>
              <a:t>NorDig </a:t>
            </a:r>
            <a:r>
              <a:rPr lang="en-US" sz="1400" b="1" dirty="0">
                <a:latin typeface="Calibri" panose="020F0502020204030204" pitchFamily="34" charset="0"/>
              </a:rPr>
              <a:t>implementation</a:t>
            </a:r>
            <a:r>
              <a:rPr lang="da-DK" sz="1400" b="1" dirty="0">
                <a:latin typeface="Calibri" panose="020F0502020204030204" pitchFamily="34" charset="0"/>
              </a:rPr>
              <a:t> guidelines </a:t>
            </a:r>
            <a:r>
              <a:rPr lang="da-DK" sz="1400" dirty="0">
                <a:latin typeface="Calibri" panose="020F0502020204030204" pitchFamily="34" charset="0"/>
              </a:rPr>
              <a:t>/ user guide to </a:t>
            </a:r>
            <a:r>
              <a:rPr lang="en-GB" sz="1400" dirty="0">
                <a:latin typeface="Calibri" panose="020F0502020204030204" pitchFamily="34" charset="0"/>
              </a:rPr>
              <a:t>be</a:t>
            </a:r>
            <a:r>
              <a:rPr lang="da-DK" sz="1400" dirty="0">
                <a:latin typeface="Calibri" panose="020F0502020204030204" pitchFamily="34" charset="0"/>
              </a:rPr>
              <a:t> </a:t>
            </a:r>
            <a:r>
              <a:rPr lang="en-GB" sz="1400" dirty="0">
                <a:latin typeface="Calibri" panose="020F0502020204030204" pitchFamily="34" charset="0"/>
              </a:rPr>
              <a:t>completed</a:t>
            </a:r>
            <a:endParaRPr lang="da-DK" sz="1400" dirty="0">
              <a:solidFill>
                <a:prstClr val="black"/>
              </a:solidFill>
              <a:latin typeface="Calibri" panose="020F0502020204030204" pitchFamily="34" charset="0"/>
            </a:endParaRPr>
          </a:p>
        </p:txBody>
      </p:sp>
      <p:sp>
        <p:nvSpPr>
          <p:cNvPr id="11" name="TextBox 10"/>
          <p:cNvSpPr txBox="1"/>
          <p:nvPr/>
        </p:nvSpPr>
        <p:spPr>
          <a:xfrm>
            <a:off x="7812360" y="377303"/>
            <a:ext cx="659155" cy="369332"/>
          </a:xfrm>
          <a:prstGeom prst="rect">
            <a:avLst/>
          </a:prstGeom>
          <a:noFill/>
        </p:spPr>
        <p:txBody>
          <a:bodyPr wrap="none" rtlCol="0">
            <a:spAutoFit/>
          </a:bodyPr>
          <a:lstStyle/>
          <a:p>
            <a:r>
              <a:rPr lang="en-GB" dirty="0" smtClean="0"/>
              <a:t>(7/9)</a:t>
            </a:r>
            <a:endParaRPr lang="en-GB" dirty="0"/>
          </a:p>
        </p:txBody>
      </p:sp>
    </p:spTree>
    <p:extLst>
      <p:ext uri="{BB962C8B-B14F-4D97-AF65-F5344CB8AC3E}">
        <p14:creationId xmlns:p14="http://schemas.microsoft.com/office/powerpoint/2010/main" val="2151103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NorDig T - mandates &amp; items for period 2017-2018 </a:t>
            </a:r>
            <a:r>
              <a:rPr lang="en-US" sz="1400" dirty="0"/>
              <a:t>– </a:t>
            </a:r>
            <a:r>
              <a:rPr lang="en-US" b="1" u="sng" dirty="0" smtClean="0"/>
              <a:t>Proposal</a:t>
            </a:r>
            <a:r>
              <a:rPr lang="en-US" sz="1400" dirty="0"/>
              <a:t> from NorDig Technical group, </a:t>
            </a:r>
          </a:p>
          <a:p>
            <a:r>
              <a:rPr lang="en-US" sz="1400" dirty="0" err="1"/>
              <a:t>RoO</a:t>
            </a:r>
            <a:r>
              <a:rPr lang="en-US" sz="1400" dirty="0"/>
              <a:t> </a:t>
            </a:r>
            <a:endParaRPr lang="en-GB" sz="1400" dirty="0"/>
          </a:p>
          <a:p>
            <a:pPr lvl="1"/>
            <a:r>
              <a:rPr lang="en-US" sz="1200" dirty="0"/>
              <a:t>Maintain and update NorDig </a:t>
            </a:r>
            <a:r>
              <a:rPr lang="en-US" sz="1200" dirty="0" err="1"/>
              <a:t>RoO</a:t>
            </a:r>
            <a:r>
              <a:rPr lang="en-US" sz="1200" dirty="0"/>
              <a:t>.   </a:t>
            </a:r>
            <a:endParaRPr lang="en-US" sz="1200" dirty="0" smtClean="0"/>
          </a:p>
          <a:p>
            <a:pPr lvl="1"/>
            <a:r>
              <a:rPr lang="en-US" sz="1200" b="1" dirty="0">
                <a:solidFill>
                  <a:srgbClr val="0070C0"/>
                </a:solidFill>
              </a:rPr>
              <a:t>Excom: </a:t>
            </a:r>
            <a:r>
              <a:rPr lang="en-US" sz="1200" b="1" dirty="0" smtClean="0">
                <a:solidFill>
                  <a:srgbClr val="0070C0"/>
                </a:solidFill>
              </a:rPr>
              <a:t>Finland (</a:t>
            </a:r>
            <a:r>
              <a:rPr lang="en-US" sz="1200" b="1" dirty="0" err="1" smtClean="0">
                <a:solidFill>
                  <a:srgbClr val="0070C0"/>
                </a:solidFill>
              </a:rPr>
              <a:t>Ficom</a:t>
            </a:r>
            <a:r>
              <a:rPr lang="en-US" sz="1200" b="1" dirty="0" smtClean="0">
                <a:solidFill>
                  <a:srgbClr val="0070C0"/>
                </a:solidFill>
              </a:rPr>
              <a:t>) has developed their own </a:t>
            </a:r>
            <a:r>
              <a:rPr lang="en-US" sz="1200" b="1" dirty="0" err="1" smtClean="0">
                <a:solidFill>
                  <a:srgbClr val="0070C0"/>
                </a:solidFill>
              </a:rPr>
              <a:t>RoO</a:t>
            </a:r>
            <a:r>
              <a:rPr lang="en-US" sz="1200" b="1" dirty="0" smtClean="0">
                <a:solidFill>
                  <a:srgbClr val="0070C0"/>
                </a:solidFill>
              </a:rPr>
              <a:t>. Danish cable op </a:t>
            </a:r>
            <a:r>
              <a:rPr lang="en-US" sz="1200" b="1" dirty="0" err="1" smtClean="0">
                <a:solidFill>
                  <a:srgbClr val="0070C0"/>
                </a:solidFill>
              </a:rPr>
              <a:t>Stofa</a:t>
            </a:r>
            <a:r>
              <a:rPr lang="en-US" sz="1200" b="1" dirty="0" smtClean="0">
                <a:solidFill>
                  <a:srgbClr val="0070C0"/>
                </a:solidFill>
              </a:rPr>
              <a:t> and TDC report using NorDig </a:t>
            </a:r>
            <a:r>
              <a:rPr lang="en-US" sz="1200" b="1" dirty="0" err="1" smtClean="0">
                <a:solidFill>
                  <a:srgbClr val="0070C0"/>
                </a:solidFill>
              </a:rPr>
              <a:t>RoO</a:t>
            </a:r>
            <a:r>
              <a:rPr lang="en-US" sz="1200" b="1" dirty="0" smtClean="0">
                <a:solidFill>
                  <a:srgbClr val="0070C0"/>
                </a:solidFill>
              </a:rPr>
              <a:t>. Investigate who is using NorDig </a:t>
            </a:r>
            <a:r>
              <a:rPr lang="en-US" sz="1200" b="1" dirty="0" err="1" smtClean="0">
                <a:solidFill>
                  <a:srgbClr val="0070C0"/>
                </a:solidFill>
              </a:rPr>
              <a:t>RoO</a:t>
            </a:r>
            <a:endParaRPr lang="en-GB" sz="1200" b="1" dirty="0">
              <a:solidFill>
                <a:srgbClr val="0070C0"/>
              </a:solidFill>
            </a:endParaRPr>
          </a:p>
          <a:p>
            <a:endParaRPr lang="en-US" sz="1400" dirty="0"/>
          </a:p>
          <a:p>
            <a:r>
              <a:rPr lang="en-US" sz="1400" dirty="0"/>
              <a:t>Test and Test plan</a:t>
            </a:r>
            <a:endParaRPr lang="en-GB" sz="1400" dirty="0"/>
          </a:p>
          <a:p>
            <a:pPr lvl="1"/>
            <a:r>
              <a:rPr lang="en-US" sz="1200" dirty="0"/>
              <a:t>Maintain and update NorDig Test plan to match IRD spec</a:t>
            </a:r>
            <a:endParaRPr lang="en-GB" dirty="0"/>
          </a:p>
          <a:p>
            <a:pPr lvl="2"/>
            <a:r>
              <a:rPr lang="en-US" sz="1000" dirty="0"/>
              <a:t>Review and where possible combine similar test cases  to make it easier and faster to test</a:t>
            </a:r>
            <a:endParaRPr lang="en-GB" dirty="0"/>
          </a:p>
          <a:p>
            <a:pPr lvl="2"/>
            <a:r>
              <a:rPr lang="en-US" sz="1000" dirty="0"/>
              <a:t>“minimize” redundant test cases if possible without compromising with test quality, to speed up time for verification testing.</a:t>
            </a:r>
            <a:endParaRPr lang="en-GB" dirty="0"/>
          </a:p>
          <a:p>
            <a:pPr lvl="2"/>
            <a:r>
              <a:rPr lang="en-US" sz="1000" dirty="0"/>
              <a:t>Update and improve test </a:t>
            </a:r>
            <a:r>
              <a:rPr lang="en-US" sz="1000" dirty="0" smtClean="0"/>
              <a:t>cases</a:t>
            </a:r>
          </a:p>
          <a:p>
            <a:pPr lvl="1"/>
            <a:r>
              <a:rPr lang="en-US" sz="1200" b="1" dirty="0">
                <a:solidFill>
                  <a:srgbClr val="0070C0"/>
                </a:solidFill>
              </a:rPr>
              <a:t>Excom: </a:t>
            </a:r>
            <a:r>
              <a:rPr lang="en-US" sz="1200" b="1" dirty="0" smtClean="0">
                <a:solidFill>
                  <a:srgbClr val="0070C0"/>
                </a:solidFill>
              </a:rPr>
              <a:t>OK</a:t>
            </a:r>
            <a:endParaRPr lang="en-GB" sz="1200" dirty="0"/>
          </a:p>
          <a:p>
            <a:endParaRPr lang="en-US" sz="1400" dirty="0"/>
          </a:p>
          <a:p>
            <a:r>
              <a:rPr lang="en-US" sz="1400" dirty="0"/>
              <a:t>NorDig Unified IRD spec</a:t>
            </a:r>
            <a:endParaRPr lang="en-GB" sz="1400" dirty="0"/>
          </a:p>
          <a:p>
            <a:pPr lvl="1"/>
            <a:r>
              <a:rPr lang="en-US" sz="1200" dirty="0"/>
              <a:t>General: Maintain and update NorDig IRD specification (debugging, references to international standards and specifications are up to date)</a:t>
            </a:r>
            <a:endParaRPr lang="en-GB" dirty="0"/>
          </a:p>
          <a:p>
            <a:pPr lvl="1"/>
            <a:r>
              <a:rPr lang="en-US" sz="1200" dirty="0"/>
              <a:t>Update NorDig IRD spec v3.0 – inclusion of (SFR) HEVC IRD profile during 2017:</a:t>
            </a:r>
            <a:endParaRPr lang="en-GB" dirty="0"/>
          </a:p>
          <a:p>
            <a:pPr lvl="2"/>
            <a:r>
              <a:rPr lang="en-US" sz="1000" dirty="0"/>
              <a:t>Inclusion of HEVC IRD requirements according with Excom decision and approved HEVC commercial requirements.</a:t>
            </a:r>
            <a:endParaRPr lang="en-GB" dirty="0"/>
          </a:p>
          <a:p>
            <a:pPr lvl="2"/>
            <a:r>
              <a:rPr lang="en-US" sz="1000" dirty="0"/>
              <a:t>Update guidelines wordings in GUI and translations (mainly related Accessibility and Audio)</a:t>
            </a:r>
            <a:endParaRPr lang="en-GB" dirty="0"/>
          </a:p>
          <a:p>
            <a:pPr lvl="2"/>
            <a:r>
              <a:rPr lang="en-US" sz="1000" dirty="0"/>
              <a:t>Review and improve IRD’s auto update for network changes</a:t>
            </a:r>
            <a:endParaRPr lang="en-GB" dirty="0"/>
          </a:p>
          <a:p>
            <a:pPr lvl="2"/>
            <a:r>
              <a:rPr lang="en-US" sz="1000" dirty="0"/>
              <a:t>(depending on Excom decision) SSU update for new possible alternatives</a:t>
            </a:r>
            <a:endParaRPr lang="en-GB" dirty="0"/>
          </a:p>
          <a:p>
            <a:pPr lvl="2"/>
            <a:r>
              <a:rPr lang="en-GB" sz="1000" dirty="0"/>
              <a:t>Handle mix of broadcast and OTT in same channel list</a:t>
            </a:r>
            <a:endParaRPr lang="en-GB" dirty="0"/>
          </a:p>
          <a:p>
            <a:pPr lvl="1"/>
            <a:r>
              <a:rPr lang="en-GB" sz="1200" dirty="0"/>
              <a:t>After NorDig IRD </a:t>
            </a:r>
            <a:r>
              <a:rPr lang="en-GB" sz="1200" dirty="0" smtClean="0"/>
              <a:t>spec </a:t>
            </a:r>
            <a:r>
              <a:rPr lang="en-GB" sz="1200" dirty="0"/>
              <a:t>v3.0 – prepare and investigate possibility for NorDig HFR HEVC IRD “profile</a:t>
            </a:r>
            <a:r>
              <a:rPr lang="en-GB" sz="1200" dirty="0" smtClean="0"/>
              <a:t>”</a:t>
            </a:r>
          </a:p>
          <a:p>
            <a:pPr lvl="1"/>
            <a:r>
              <a:rPr lang="en-US" sz="1200" b="1" dirty="0">
                <a:solidFill>
                  <a:srgbClr val="0070C0"/>
                </a:solidFill>
              </a:rPr>
              <a:t>Excom: </a:t>
            </a:r>
            <a:r>
              <a:rPr lang="en-US" sz="1200" b="1" dirty="0" smtClean="0">
                <a:solidFill>
                  <a:srgbClr val="0070C0"/>
                </a:solidFill>
              </a:rPr>
              <a:t>OK</a:t>
            </a:r>
            <a:endParaRPr lang="en-GB" sz="1200" dirty="0"/>
          </a:p>
        </p:txBody>
      </p:sp>
      <p:sp>
        <p:nvSpPr>
          <p:cNvPr id="3"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(1/4)</a:t>
            </a:r>
            <a:r>
              <a:rPr lang="en-GB" sz="1600" b="1" dirty="0">
                <a:solidFill>
                  <a:schemeClr val="tx1"/>
                </a:solidFill>
              </a:rPr>
              <a:t> </a:t>
            </a:r>
            <a:r>
              <a:rPr lang="en-GB" sz="1600" b="1" dirty="0"/>
              <a:t/>
            </a:r>
            <a:br>
              <a:rPr lang="en-GB" sz="1600"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dirty="0"/>
          </a:p>
        </p:txBody>
      </p:sp>
    </p:spTree>
    <p:extLst>
      <p:ext uri="{BB962C8B-B14F-4D97-AF65-F5344CB8AC3E}">
        <p14:creationId xmlns:p14="http://schemas.microsoft.com/office/powerpoint/2010/main" val="17903955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30</a:t>
            </a:fld>
            <a:endParaRPr lang="en-US" dirty="0"/>
          </a:p>
        </p:txBody>
      </p:sp>
      <p:sp>
        <p:nvSpPr>
          <p:cNvPr id="10" name="Rektangel 1"/>
          <p:cNvSpPr/>
          <p:nvPr/>
        </p:nvSpPr>
        <p:spPr>
          <a:xfrm>
            <a:off x="142695" y="1058909"/>
            <a:ext cx="8849561" cy="4724370"/>
          </a:xfrm>
          <a:prstGeom prst="rect">
            <a:avLst/>
          </a:prstGeom>
        </p:spPr>
        <p:txBody>
          <a:bodyPr wrap="square">
            <a:spAutoFit/>
          </a:bodyPr>
          <a:lstStyle/>
          <a:p>
            <a:r>
              <a:rPr lang="en-GB" sz="1600" b="1" dirty="0">
                <a:latin typeface="Calibri" panose="020F0502020204030204" pitchFamily="34" charset="0"/>
              </a:rPr>
              <a:t>Proposal for next step and planned activities</a:t>
            </a:r>
            <a:r>
              <a:rPr lang="en-GB" sz="1600" dirty="0">
                <a:latin typeface="Calibri" panose="020F0502020204030204" pitchFamily="34" charset="0"/>
              </a:rPr>
              <a:t>:</a:t>
            </a:r>
            <a:r>
              <a:rPr lang="da-DK" sz="1400" dirty="0">
                <a:latin typeface="Calibri" panose="020F0502020204030204" pitchFamily="34" charset="0"/>
              </a:rPr>
              <a:t/>
            </a:r>
            <a:br>
              <a:rPr lang="da-DK" sz="1400" dirty="0">
                <a:latin typeface="Calibri" panose="020F0502020204030204" pitchFamily="34" charset="0"/>
              </a:rPr>
            </a:br>
            <a:endParaRPr lang="en-GB" sz="1400" dirty="0">
              <a:latin typeface="Calibri" panose="020F0502020204030204" pitchFamily="34" charset="0"/>
            </a:endParaRPr>
          </a:p>
          <a:p>
            <a:pPr marL="285750" indent="-285750">
              <a:buFont typeface="Arial" panose="020B0604020202020204" pitchFamily="34" charset="0"/>
              <a:buChar char="•"/>
            </a:pPr>
            <a:r>
              <a:rPr lang="en-US" sz="1400" b="1" dirty="0">
                <a:latin typeface="Calibri" panose="020F0502020204030204" pitchFamily="34" charset="0"/>
                <a:ea typeface="Times New Roman" panose="02020603050405020304" pitchFamily="18" charset="0"/>
              </a:rPr>
              <a:t>Guidelines for “last minutes” updates </a:t>
            </a:r>
            <a:r>
              <a:rPr lang="en-US" sz="1400" dirty="0">
                <a:latin typeface="Calibri" panose="020F0502020204030204" pitchFamily="34" charset="0"/>
                <a:ea typeface="Times New Roman" panose="02020603050405020304" pitchFamily="18" charset="0"/>
              </a:rPr>
              <a:t>of program start and changes (“last minutes” refers to shortly before but also afterwards for “correcting” catch-up segmenting) to be made</a:t>
            </a:r>
          </a:p>
          <a:p>
            <a:pPr marL="285750" indent="-285750">
              <a:buFont typeface="Arial" panose="020B0604020202020204" pitchFamily="34" charset="0"/>
              <a:buChar char="•"/>
            </a:pPr>
            <a:endParaRPr lang="en-GB" sz="1400" dirty="0">
              <a:latin typeface="Calibri" panose="020F0502020204030204" pitchFamily="34" charset="0"/>
            </a:endParaRPr>
          </a:p>
          <a:p>
            <a:pPr marL="285750" indent="-285750">
              <a:buFont typeface="Arial" panose="020B0604020202020204" pitchFamily="34" charset="0"/>
              <a:buChar char="•"/>
            </a:pPr>
            <a:r>
              <a:rPr lang="en-GB" sz="1400" b="1" dirty="0">
                <a:latin typeface="Calibri" panose="020F0502020204030204" pitchFamily="34" charset="0"/>
              </a:rPr>
              <a:t>Mapping document </a:t>
            </a:r>
            <a:r>
              <a:rPr lang="en-GB" sz="1400" dirty="0">
                <a:latin typeface="Calibri" panose="020F0502020204030204" pitchFamily="34" charset="0"/>
              </a:rPr>
              <a:t>for handling data from Public Schedule to TV-Anytime, to be realised together with the updated TV-Anytime spec. xml schema and guidelines</a:t>
            </a:r>
          </a:p>
          <a:p>
            <a:pPr marL="285750" indent="-285750">
              <a:buFont typeface="Arial" panose="020B0604020202020204" pitchFamily="34" charset="0"/>
              <a:buChar char="•"/>
            </a:pP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400" b="1" dirty="0">
                <a:latin typeface="Calibri" panose="020F0502020204030204" pitchFamily="34" charset="0"/>
              </a:rPr>
              <a:t>Make a workshop inside NorDig around Rights management</a:t>
            </a:r>
            <a:r>
              <a:rPr lang="en-GB" sz="1400" dirty="0">
                <a:latin typeface="Calibri" panose="020F0502020204030204" pitchFamily="34" charset="0"/>
              </a:rPr>
              <a:t> cross networks and platforms to help the stakeholder in the distribution chain</a:t>
            </a:r>
          </a:p>
          <a:p>
            <a:pPr marL="285750" indent="-285750">
              <a:buFont typeface="Arial" panose="020B0604020202020204" pitchFamily="34" charset="0"/>
              <a:buChar char="•"/>
            </a:pP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marL="285750" indent="-285750">
              <a:spcBef>
                <a:spcPts val="600"/>
              </a:spcBef>
              <a:buFont typeface="Arial" panose="020B0604020202020204" pitchFamily="34" charset="0"/>
              <a:buChar char="•"/>
              <a:tabLst>
                <a:tab pos="914400" algn="l"/>
              </a:tabLst>
            </a:pPr>
            <a:r>
              <a:rPr lang="en-US" sz="1400" b="1" dirty="0">
                <a:latin typeface="Calibri" panose="020F0502020204030204" pitchFamily="34" charset="0"/>
                <a:ea typeface="Times New Roman" panose="02020603050405020304" pitchFamily="18" charset="0"/>
              </a:rPr>
              <a:t>Promote use</a:t>
            </a:r>
            <a:r>
              <a:rPr lang="en-US" sz="1400" dirty="0">
                <a:latin typeface="Calibri" panose="020F0502020204030204" pitchFamily="34" charset="0"/>
                <a:ea typeface="Times New Roman" panose="02020603050405020304" pitchFamily="18" charset="0"/>
              </a:rPr>
              <a:t> from NorDig members of NorDig metadata exchange format</a:t>
            </a:r>
            <a:br>
              <a:rPr lang="en-US" sz="1400" dirty="0">
                <a:latin typeface="Calibri" panose="020F0502020204030204" pitchFamily="34" charset="0"/>
                <a:ea typeface="Times New Roman" panose="02020603050405020304" pitchFamily="18" charset="0"/>
              </a:rPr>
            </a:br>
            <a:endParaRPr lang="da-DK" sz="1400" dirty="0">
              <a:latin typeface="Calibri" panose="020F0502020204030204" pitchFamily="34" charset="0"/>
              <a:ea typeface="Times New Roman" panose="02020603050405020304" pitchFamily="18" charset="0"/>
            </a:endParaRPr>
          </a:p>
          <a:p>
            <a:pPr marL="285750" indent="-285750">
              <a:spcBef>
                <a:spcPts val="600"/>
              </a:spcBef>
              <a:buFont typeface="Arial" panose="020B0604020202020204" pitchFamily="34" charset="0"/>
              <a:buChar char="•"/>
              <a:tabLst>
                <a:tab pos="914400" algn="l"/>
              </a:tabLst>
            </a:pPr>
            <a:r>
              <a:rPr lang="en-US" sz="1400" b="1" dirty="0">
                <a:latin typeface="Calibri" panose="020F0502020204030204" pitchFamily="34" charset="0"/>
                <a:ea typeface="Times New Roman" panose="02020603050405020304" pitchFamily="18" charset="0"/>
              </a:rPr>
              <a:t>Propose how to maintain </a:t>
            </a:r>
            <a:r>
              <a:rPr lang="en-US" sz="1400" dirty="0">
                <a:latin typeface="Calibri" panose="020F0502020204030204" pitchFamily="34" charset="0"/>
                <a:ea typeface="Times New Roman" panose="02020603050405020304" pitchFamily="18" charset="0"/>
              </a:rPr>
              <a:t>EPG/Event exchange file format and secure TV Anytime update its specification</a:t>
            </a:r>
            <a:br>
              <a:rPr lang="en-US" sz="1400" dirty="0">
                <a:latin typeface="Calibri" panose="020F0502020204030204" pitchFamily="34" charset="0"/>
                <a:ea typeface="Times New Roman" panose="02020603050405020304" pitchFamily="18" charset="0"/>
              </a:rPr>
            </a:br>
            <a:endParaRPr lang="en-US" sz="1400" dirty="0">
              <a:latin typeface="Calibri" panose="020F0502020204030204" pitchFamily="34" charset="0"/>
              <a:ea typeface="Times New Roman" panose="02020603050405020304" pitchFamily="18" charset="0"/>
            </a:endParaRPr>
          </a:p>
          <a:p>
            <a:pPr marL="285750" indent="-285750">
              <a:spcBef>
                <a:spcPts val="600"/>
              </a:spcBef>
              <a:buFont typeface="Arial" panose="020B0604020202020204" pitchFamily="34" charset="0"/>
              <a:buChar char="•"/>
              <a:tabLst>
                <a:tab pos="914400" algn="l"/>
              </a:tabLst>
            </a:pPr>
            <a:r>
              <a:rPr lang="en-GB" sz="1400" b="1" dirty="0">
                <a:latin typeface="Calibri" panose="020F0502020204030204" pitchFamily="34" charset="0"/>
                <a:ea typeface="Calibri" panose="020F0502020204030204" pitchFamily="34" charset="0"/>
                <a:cs typeface="Times New Roman" panose="02020603050405020304" pitchFamily="18" charset="0"/>
              </a:rPr>
              <a:t>Contact the “Public Schedule” </a:t>
            </a:r>
            <a:r>
              <a:rPr lang="en-GB" sz="1400" dirty="0">
                <a:latin typeface="Calibri" panose="020F0502020204030204" pitchFamily="34" charset="0"/>
                <a:ea typeface="Calibri" panose="020F0502020204030204" pitchFamily="34" charset="0"/>
                <a:cs typeface="Times New Roman" panose="02020603050405020304" pitchFamily="18" charset="0"/>
              </a:rPr>
              <a:t>steering group to be asked to migrate Public Schedule exchange format to </a:t>
            </a:r>
            <a:r>
              <a:rPr lang="en-GB" sz="1400" dirty="0" smtClean="0">
                <a:latin typeface="Calibri" panose="020F0502020204030204" pitchFamily="34" charset="0"/>
                <a:ea typeface="Calibri" panose="020F0502020204030204" pitchFamily="34" charset="0"/>
                <a:cs typeface="Times New Roman" panose="02020603050405020304" pitchFamily="18" charset="0"/>
              </a:rPr>
              <a:t>TV-Anytime</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spcBef>
                <a:spcPts val="600"/>
              </a:spcBef>
              <a:tabLst>
                <a:tab pos="914400" algn="l"/>
              </a:tabLst>
            </a:pPr>
            <a:endParaRPr lang="en-GB" sz="1600" b="1" dirty="0" smtClean="0">
              <a:solidFill>
                <a:srgbClr val="00B050"/>
              </a:solidFill>
              <a:latin typeface="Calibri" panose="020F0502020204030204" pitchFamily="34" charset="0"/>
              <a:ea typeface="Calibri" panose="020F0502020204030204" pitchFamily="34" charset="0"/>
              <a:cs typeface="Times New Roman" panose="02020603050405020304" pitchFamily="18" charset="0"/>
            </a:endParaRPr>
          </a:p>
          <a:p>
            <a:r>
              <a:rPr lang="en-US" sz="1600" b="1" dirty="0">
                <a:solidFill>
                  <a:srgbClr val="0070C0"/>
                </a:solidFill>
              </a:rPr>
              <a:t>Excom: </a:t>
            </a:r>
            <a:r>
              <a:rPr lang="en-US" sz="1600" b="1" dirty="0" smtClean="0">
                <a:solidFill>
                  <a:srgbClr val="0070C0"/>
                </a:solidFill>
              </a:rPr>
              <a:t>OK with proposal, there is an interest for establishing this inside Excom.</a:t>
            </a:r>
            <a:endParaRPr lang="en-GB" sz="1600" dirty="0"/>
          </a:p>
        </p:txBody>
      </p:sp>
      <p:sp>
        <p:nvSpPr>
          <p:cNvPr id="11" name="TextBox 10"/>
          <p:cNvSpPr txBox="1"/>
          <p:nvPr/>
        </p:nvSpPr>
        <p:spPr>
          <a:xfrm>
            <a:off x="7812360" y="377303"/>
            <a:ext cx="659155" cy="369332"/>
          </a:xfrm>
          <a:prstGeom prst="rect">
            <a:avLst/>
          </a:prstGeom>
          <a:noFill/>
        </p:spPr>
        <p:txBody>
          <a:bodyPr wrap="none" rtlCol="0">
            <a:spAutoFit/>
          </a:bodyPr>
          <a:lstStyle/>
          <a:p>
            <a:r>
              <a:rPr lang="en-GB" dirty="0" smtClean="0"/>
              <a:t>(8/9)</a:t>
            </a:r>
            <a:endParaRPr lang="en-GB" dirty="0"/>
          </a:p>
        </p:txBody>
      </p:sp>
    </p:spTree>
    <p:extLst>
      <p:ext uri="{BB962C8B-B14F-4D97-AF65-F5344CB8AC3E}">
        <p14:creationId xmlns:p14="http://schemas.microsoft.com/office/powerpoint/2010/main" val="18693616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31</a:t>
            </a:fld>
            <a:endParaRPr lang="en-US" dirty="0"/>
          </a:p>
        </p:txBody>
      </p:sp>
      <p:sp>
        <p:nvSpPr>
          <p:cNvPr id="10" name="Rektangel 1"/>
          <p:cNvSpPr/>
          <p:nvPr/>
        </p:nvSpPr>
        <p:spPr>
          <a:xfrm>
            <a:off x="153789" y="1925546"/>
            <a:ext cx="3589976" cy="4524315"/>
          </a:xfrm>
          <a:prstGeom prst="rect">
            <a:avLst/>
          </a:prstGeom>
        </p:spPr>
        <p:txBody>
          <a:bodyPr wrap="square">
            <a:spAutoFit/>
          </a:bodyPr>
          <a:lstStyle/>
          <a:p>
            <a:r>
              <a:rPr lang="en-US" sz="1600" dirty="0">
                <a:latin typeface="Calibri" panose="020F0502020204030204" pitchFamily="34" charset="0"/>
                <a:ea typeface="Calibri" panose="020F0502020204030204" pitchFamily="34" charset="0"/>
                <a:cs typeface="Times New Roman" panose="02020603050405020304" pitchFamily="18" charset="0"/>
              </a:rPr>
              <a:t>No.	Item</a:t>
            </a:r>
            <a:br>
              <a:rPr lang="en-US" sz="1600" dirty="0">
                <a:latin typeface="Calibri" panose="020F0502020204030204" pitchFamily="34" charset="0"/>
                <a:ea typeface="Calibri" panose="020F0502020204030204" pitchFamily="34" charset="0"/>
                <a:cs typeface="Times New Roman" panose="02020603050405020304" pitchFamily="18" charset="0"/>
              </a:rPr>
            </a:br>
            <a:endParaRPr lang="en-US" sz="1600" dirty="0">
              <a:latin typeface="Calibri" panose="020F0502020204030204" pitchFamily="34" charset="0"/>
              <a:ea typeface="Calibri" panose="020F0502020204030204" pitchFamily="34" charset="0"/>
              <a:cs typeface="Times New Roman" panose="02020603050405020304" pitchFamily="18" charset="0"/>
            </a:endParaRPr>
          </a:p>
          <a:p>
            <a:r>
              <a:rPr lang="en-US" sz="1600" dirty="0">
                <a:latin typeface="Calibri" panose="020F0502020204030204" pitchFamily="34" charset="0"/>
                <a:ea typeface="Calibri" panose="020F0502020204030204" pitchFamily="34" charset="0"/>
                <a:cs typeface="Times New Roman" panose="02020603050405020304" pitchFamily="18" charset="0"/>
              </a:rPr>
              <a:t>1	Open standard</a:t>
            </a:r>
          </a:p>
          <a:p>
            <a:r>
              <a:rPr lang="en-US" sz="1600" dirty="0">
                <a:latin typeface="Calibri" panose="020F0502020204030204" pitchFamily="34" charset="0"/>
                <a:ea typeface="Calibri" panose="020F0502020204030204" pitchFamily="34" charset="0"/>
                <a:cs typeface="Times New Roman" panose="02020603050405020304" pitchFamily="18" charset="0"/>
              </a:rPr>
              <a:t>2	</a:t>
            </a:r>
            <a:r>
              <a:rPr lang="en-US" sz="1600" dirty="0" err="1">
                <a:latin typeface="Calibri" panose="020F0502020204030204" pitchFamily="34" charset="0"/>
                <a:ea typeface="Calibri" panose="020F0502020204030204" pitchFamily="34" charset="0"/>
                <a:cs typeface="Times New Roman" panose="02020603050405020304" pitchFamily="18" charset="0"/>
              </a:rPr>
              <a:t>Licence</a:t>
            </a:r>
            <a:r>
              <a:rPr lang="en-US" sz="1600" dirty="0">
                <a:latin typeface="Calibri" panose="020F0502020204030204" pitchFamily="34" charset="0"/>
                <a:ea typeface="Calibri" panose="020F0502020204030204" pitchFamily="34" charset="0"/>
                <a:cs typeface="Times New Roman" panose="02020603050405020304" pitchFamily="18" charset="0"/>
              </a:rPr>
              <a:t> cost</a:t>
            </a:r>
          </a:p>
          <a:p>
            <a:r>
              <a:rPr lang="en-US" sz="1600" dirty="0">
                <a:latin typeface="Calibri" panose="020F0502020204030204" pitchFamily="34" charset="0"/>
                <a:ea typeface="Calibri" panose="020F0502020204030204" pitchFamily="34" charset="0"/>
                <a:cs typeface="Times New Roman" panose="02020603050405020304" pitchFamily="18" charset="0"/>
              </a:rPr>
              <a:t>3	Maintenance of standard</a:t>
            </a:r>
          </a:p>
          <a:p>
            <a:r>
              <a:rPr lang="en-US" sz="1600" dirty="0">
                <a:latin typeface="Calibri" panose="020F0502020204030204" pitchFamily="34" charset="0"/>
                <a:ea typeface="Calibri" panose="020F0502020204030204" pitchFamily="34" charset="0"/>
                <a:cs typeface="Times New Roman" panose="02020603050405020304" pitchFamily="18" charset="0"/>
              </a:rPr>
              <a:t>4	</a:t>
            </a:r>
            <a:r>
              <a:rPr lang="en-US" sz="1600" dirty="0" err="1">
                <a:latin typeface="Calibri" panose="020F0502020204030204" pitchFamily="34" charset="0"/>
                <a:ea typeface="Calibri" panose="020F0502020204030204" pitchFamily="34" charset="0"/>
                <a:cs typeface="Times New Roman" panose="02020603050405020304" pitchFamily="18" charset="0"/>
              </a:rPr>
              <a:t>Organisation</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r>
              <a:rPr lang="en-US" sz="1600" dirty="0">
                <a:latin typeface="Calibri" panose="020F0502020204030204" pitchFamily="34" charset="0"/>
                <a:ea typeface="Calibri" panose="020F0502020204030204" pitchFamily="34" charset="0"/>
                <a:cs typeface="Times New Roman" panose="02020603050405020304" pitchFamily="18" charset="0"/>
              </a:rPr>
              <a:t>5	Documentation</a:t>
            </a:r>
          </a:p>
          <a:p>
            <a:r>
              <a:rPr lang="en-US" sz="1600" dirty="0">
                <a:latin typeface="Calibri" panose="020F0502020204030204" pitchFamily="34" charset="0"/>
                <a:ea typeface="Calibri" panose="020F0502020204030204" pitchFamily="34" charset="0"/>
                <a:cs typeface="Times New Roman" panose="02020603050405020304" pitchFamily="18" charset="0"/>
              </a:rPr>
              <a:t>6	NorDig access</a:t>
            </a:r>
          </a:p>
          <a:p>
            <a:r>
              <a:rPr lang="en-US" sz="1600" dirty="0">
                <a:latin typeface="Calibri" panose="020F0502020204030204" pitchFamily="34" charset="0"/>
                <a:ea typeface="Calibri" panose="020F0502020204030204" pitchFamily="34" charset="0"/>
                <a:cs typeface="Times New Roman" panose="02020603050405020304" pitchFamily="18" charset="0"/>
              </a:rPr>
              <a:t>7	Implementation</a:t>
            </a:r>
          </a:p>
          <a:p>
            <a:r>
              <a:rPr lang="en-US" sz="1600" dirty="0">
                <a:latin typeface="Calibri" panose="020F0502020204030204" pitchFamily="34" charset="0"/>
                <a:ea typeface="Calibri" panose="020F0502020204030204" pitchFamily="34" charset="0"/>
                <a:cs typeface="Times New Roman" panose="02020603050405020304" pitchFamily="18" charset="0"/>
              </a:rPr>
              <a:t>8	Handling update events</a:t>
            </a:r>
          </a:p>
          <a:p>
            <a:r>
              <a:rPr lang="en-US" sz="1600" dirty="0">
                <a:latin typeface="Calibri" panose="020F0502020204030204" pitchFamily="34" charset="0"/>
                <a:ea typeface="Calibri" panose="020F0502020204030204" pitchFamily="34" charset="0"/>
                <a:cs typeface="Times New Roman" panose="02020603050405020304" pitchFamily="18" charset="0"/>
              </a:rPr>
              <a:t>9	Global identifier</a:t>
            </a:r>
          </a:p>
          <a:p>
            <a:r>
              <a:rPr lang="en-US" sz="1600" dirty="0">
                <a:latin typeface="Calibri" panose="020F0502020204030204" pitchFamily="34" charset="0"/>
                <a:ea typeface="Calibri" panose="020F0502020204030204" pitchFamily="34" charset="0"/>
                <a:cs typeface="Times New Roman" panose="02020603050405020304" pitchFamily="18" charset="0"/>
              </a:rPr>
              <a:t>10	NorDig EPG requirements</a:t>
            </a:r>
          </a:p>
          <a:p>
            <a:r>
              <a:rPr lang="en-US" sz="1600" dirty="0">
                <a:latin typeface="Calibri" panose="020F0502020204030204" pitchFamily="34" charset="0"/>
                <a:ea typeface="Calibri" panose="020F0502020204030204" pitchFamily="34" charset="0"/>
                <a:cs typeface="Times New Roman" panose="02020603050405020304" pitchFamily="18" charset="0"/>
              </a:rPr>
              <a:t>11	Broadcast services</a:t>
            </a:r>
          </a:p>
          <a:p>
            <a:r>
              <a:rPr lang="en-US" sz="1600" dirty="0">
                <a:latin typeface="Calibri" panose="020F0502020204030204" pitchFamily="34" charset="0"/>
                <a:ea typeface="Calibri" panose="020F0502020204030204" pitchFamily="34" charset="0"/>
                <a:cs typeface="Times New Roman" panose="02020603050405020304" pitchFamily="18" charset="0"/>
              </a:rPr>
              <a:t>12	Live tv, non broadcast</a:t>
            </a:r>
          </a:p>
          <a:p>
            <a:r>
              <a:rPr lang="en-US" sz="1600" dirty="0">
                <a:latin typeface="Calibri" panose="020F0502020204030204" pitchFamily="34" charset="0"/>
                <a:ea typeface="Calibri" panose="020F0502020204030204" pitchFamily="34" charset="0"/>
                <a:cs typeface="Times New Roman" panose="02020603050405020304" pitchFamily="18" charset="0"/>
              </a:rPr>
              <a:t>13	VOD / On demand</a:t>
            </a:r>
          </a:p>
          <a:p>
            <a:r>
              <a:rPr lang="en-US" sz="1600" dirty="0">
                <a:latin typeface="Calibri" panose="020F0502020204030204" pitchFamily="34" charset="0"/>
                <a:ea typeface="Calibri" panose="020F0502020204030204" pitchFamily="34" charset="0"/>
                <a:cs typeface="Times New Roman" panose="02020603050405020304" pitchFamily="18" charset="0"/>
              </a:rPr>
              <a:t>14	Download rights</a:t>
            </a:r>
          </a:p>
          <a:p>
            <a:r>
              <a:rPr lang="en-US" sz="1600" dirty="0">
                <a:latin typeface="Calibri" panose="020F0502020204030204" pitchFamily="34" charset="0"/>
                <a:ea typeface="Calibri" panose="020F0502020204030204" pitchFamily="34" charset="0"/>
                <a:cs typeface="Times New Roman" panose="02020603050405020304" pitchFamily="18" charset="0"/>
              </a:rPr>
              <a:t>15	Catch Up rights</a:t>
            </a:r>
          </a:p>
          <a:p>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1" name="Rektangel 3"/>
          <p:cNvSpPr/>
          <p:nvPr/>
        </p:nvSpPr>
        <p:spPr>
          <a:xfrm>
            <a:off x="395536" y="1506572"/>
            <a:ext cx="8050530" cy="338554"/>
          </a:xfrm>
          <a:prstGeom prst="rect">
            <a:avLst/>
          </a:prstGeom>
        </p:spPr>
        <p:txBody>
          <a:bodyPr wrap="square">
            <a:spAutoFit/>
          </a:bodyPr>
          <a:lstStyle/>
          <a:p>
            <a:r>
              <a:rPr lang="en-GB" sz="1600" b="1" dirty="0">
                <a:latin typeface="Calibri" panose="020F0502020204030204" pitchFamily="34" charset="0"/>
              </a:rPr>
              <a:t>NorDig metadata exchange format - Comparison and evaluation list</a:t>
            </a:r>
          </a:p>
        </p:txBody>
      </p:sp>
      <p:sp>
        <p:nvSpPr>
          <p:cNvPr id="12" name="Rektangel 4"/>
          <p:cNvSpPr/>
          <p:nvPr/>
        </p:nvSpPr>
        <p:spPr>
          <a:xfrm>
            <a:off x="4451864" y="1925546"/>
            <a:ext cx="3288488" cy="4278094"/>
          </a:xfrm>
          <a:prstGeom prst="rect">
            <a:avLst/>
          </a:prstGeom>
        </p:spPr>
        <p:txBody>
          <a:bodyPr wrap="square">
            <a:spAutoFit/>
          </a:bodyPr>
          <a:lstStyle/>
          <a:p>
            <a:r>
              <a:rPr lang="en-US" sz="1600" dirty="0">
                <a:latin typeface="Calibri" panose="020F0502020204030204" pitchFamily="34" charset="0"/>
                <a:ea typeface="Calibri" panose="020F0502020204030204" pitchFamily="34" charset="0"/>
                <a:cs typeface="Times New Roman" panose="02020603050405020304" pitchFamily="18" charset="0"/>
              </a:rPr>
              <a:t>No.	Item</a:t>
            </a:r>
          </a:p>
          <a:p>
            <a:endParaRPr lang="en-GB" sz="1600" dirty="0">
              <a:latin typeface="Calibri" panose="020F0502020204030204" pitchFamily="34" charset="0"/>
            </a:endParaRPr>
          </a:p>
          <a:p>
            <a:r>
              <a:rPr lang="en-GB" sz="1600" dirty="0">
                <a:latin typeface="Calibri" panose="020F0502020204030204" pitchFamily="34" charset="0"/>
              </a:rPr>
              <a:t>16	Device rights </a:t>
            </a:r>
          </a:p>
          <a:p>
            <a:r>
              <a:rPr lang="en-GB" sz="1600" dirty="0">
                <a:latin typeface="Calibri" panose="020F0502020204030204" pitchFamily="34" charset="0"/>
              </a:rPr>
              <a:t>17	Block Transmission</a:t>
            </a:r>
          </a:p>
          <a:p>
            <a:r>
              <a:rPr lang="en-GB" sz="1600" dirty="0">
                <a:latin typeface="Calibri" panose="020F0502020204030204" pitchFamily="34" charset="0"/>
              </a:rPr>
              <a:t>18	Next Episode</a:t>
            </a:r>
          </a:p>
          <a:p>
            <a:r>
              <a:rPr lang="en-GB" sz="1600" dirty="0">
                <a:latin typeface="Calibri" panose="020F0502020204030204" pitchFamily="34" charset="0"/>
              </a:rPr>
              <a:t>19	DVB genre</a:t>
            </a:r>
          </a:p>
          <a:p>
            <a:r>
              <a:rPr lang="en-GB" sz="1600" dirty="0">
                <a:latin typeface="Calibri" panose="020F0502020204030204" pitchFamily="34" charset="0"/>
              </a:rPr>
              <a:t>20	Series</a:t>
            </a:r>
          </a:p>
          <a:p>
            <a:r>
              <a:rPr lang="en-GB" sz="1600" dirty="0">
                <a:latin typeface="Calibri" panose="020F0502020204030204" pitchFamily="34" charset="0"/>
              </a:rPr>
              <a:t>21	Episode</a:t>
            </a:r>
          </a:p>
          <a:p>
            <a:r>
              <a:rPr lang="en-GB" sz="1600" dirty="0">
                <a:latin typeface="Calibri" panose="020F0502020204030204" pitchFamily="34" charset="0"/>
              </a:rPr>
              <a:t>22	Season</a:t>
            </a:r>
          </a:p>
          <a:p>
            <a:r>
              <a:rPr lang="en-GB" sz="1600" dirty="0">
                <a:latin typeface="Calibri" panose="020F0502020204030204" pitchFamily="34" charset="0"/>
              </a:rPr>
              <a:t>23	Link more information</a:t>
            </a:r>
          </a:p>
          <a:p>
            <a:r>
              <a:rPr lang="en-GB" sz="1600" dirty="0">
                <a:latin typeface="Calibri" panose="020F0502020204030204" pitchFamily="34" charset="0"/>
              </a:rPr>
              <a:t>24	Program image</a:t>
            </a:r>
          </a:p>
          <a:p>
            <a:r>
              <a:rPr lang="en-GB" sz="1600" dirty="0">
                <a:latin typeface="Calibri" panose="020F0502020204030204" pitchFamily="34" charset="0"/>
              </a:rPr>
              <a:t>25	Season image</a:t>
            </a:r>
          </a:p>
          <a:p>
            <a:r>
              <a:rPr lang="en-GB" sz="1600" dirty="0">
                <a:latin typeface="Calibri" panose="020F0502020204030204" pitchFamily="34" charset="0"/>
              </a:rPr>
              <a:t>26	Series image</a:t>
            </a:r>
          </a:p>
          <a:p>
            <a:r>
              <a:rPr lang="en-GB" sz="1600" dirty="0">
                <a:latin typeface="Calibri" panose="020F0502020204030204" pitchFamily="34" charset="0"/>
              </a:rPr>
              <a:t>27	Series synopsis</a:t>
            </a:r>
          </a:p>
          <a:p>
            <a:r>
              <a:rPr lang="en-GB" sz="1600" dirty="0">
                <a:latin typeface="Calibri" panose="020F0502020204030204" pitchFamily="34" charset="0"/>
              </a:rPr>
              <a:t>28	Season synopsis</a:t>
            </a:r>
          </a:p>
          <a:p>
            <a:r>
              <a:rPr lang="en-GB" sz="1600" dirty="0">
                <a:latin typeface="Calibri" panose="020F0502020204030204" pitchFamily="34" charset="0"/>
              </a:rPr>
              <a:t>29	Episode synopsis</a:t>
            </a:r>
          </a:p>
          <a:p>
            <a:r>
              <a:rPr lang="en-GB" sz="1600" dirty="0">
                <a:latin typeface="Calibri" panose="020F0502020204030204" pitchFamily="34" charset="0"/>
              </a:rPr>
              <a:t>30	Split programs</a:t>
            </a:r>
          </a:p>
        </p:txBody>
      </p:sp>
      <p:sp>
        <p:nvSpPr>
          <p:cNvPr id="13" name="Rektangel 1"/>
          <p:cNvSpPr/>
          <p:nvPr/>
        </p:nvSpPr>
        <p:spPr>
          <a:xfrm>
            <a:off x="1691680" y="923590"/>
            <a:ext cx="3407939" cy="523220"/>
          </a:xfrm>
          <a:prstGeom prst="rect">
            <a:avLst/>
          </a:prstGeom>
        </p:spPr>
        <p:txBody>
          <a:bodyPr wrap="square">
            <a:spAutoFit/>
          </a:bodyPr>
          <a:lstStyle/>
          <a:p>
            <a:pPr algn="ctr"/>
            <a:r>
              <a:rPr lang="da-DK" sz="2800" dirty="0">
                <a:solidFill>
                  <a:srgbClr val="7030A0"/>
                </a:solidFill>
                <a:latin typeface="Calibri" panose="020F0502020204030204" pitchFamily="34" charset="0"/>
              </a:rPr>
              <a:t>Extra slide</a:t>
            </a:r>
            <a:endParaRPr lang="en-US" sz="2800"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Box 13"/>
          <p:cNvSpPr txBox="1"/>
          <p:nvPr/>
        </p:nvSpPr>
        <p:spPr>
          <a:xfrm>
            <a:off x="7812360" y="377303"/>
            <a:ext cx="659155" cy="369332"/>
          </a:xfrm>
          <a:prstGeom prst="rect">
            <a:avLst/>
          </a:prstGeom>
          <a:noFill/>
        </p:spPr>
        <p:txBody>
          <a:bodyPr wrap="none" rtlCol="0">
            <a:spAutoFit/>
          </a:bodyPr>
          <a:lstStyle/>
          <a:p>
            <a:r>
              <a:rPr lang="en-GB" dirty="0" smtClean="0"/>
              <a:t>(9/9)</a:t>
            </a:r>
            <a:endParaRPr lang="en-GB" dirty="0"/>
          </a:p>
        </p:txBody>
      </p:sp>
    </p:spTree>
    <p:extLst>
      <p:ext uri="{BB962C8B-B14F-4D97-AF65-F5344CB8AC3E}">
        <p14:creationId xmlns:p14="http://schemas.microsoft.com/office/powerpoint/2010/main" val="32796010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a:t>
            </a:r>
            <a:r>
              <a:rPr lang="en-US" sz="1600" dirty="0" smtClean="0"/>
              <a:t>2017-2018</a:t>
            </a:r>
            <a:r>
              <a:rPr lang="en-US" sz="1600" dirty="0" smtClean="0">
                <a:solidFill>
                  <a:srgbClr val="00B050"/>
                </a:solidFill>
              </a:rPr>
              <a:t>:</a:t>
            </a:r>
            <a:endParaRPr lang="en-US" sz="1600" dirty="0">
              <a:solidFill>
                <a:srgbClr val="00B050"/>
              </a:solidFill>
            </a:endParaRPr>
          </a:p>
          <a:p>
            <a:r>
              <a:rPr lang="en-US" sz="1200" dirty="0"/>
              <a:t>HbbTV</a:t>
            </a:r>
            <a:endParaRPr lang="en-GB" sz="1200" dirty="0"/>
          </a:p>
          <a:p>
            <a:pPr lvl="1"/>
            <a:r>
              <a:rPr lang="en-US" sz="1100" dirty="0"/>
              <a:t>NorDig HbbTV test and test cases:</a:t>
            </a:r>
            <a:endParaRPr lang="en-GB" dirty="0"/>
          </a:p>
          <a:p>
            <a:pPr lvl="2"/>
            <a:r>
              <a:rPr lang="en-GB" sz="1050" dirty="0"/>
              <a:t>Maintain NorDig developed test cases. Propose new test cases to be developed if needed.  </a:t>
            </a:r>
            <a:endParaRPr lang="en-GB" sz="1200" dirty="0"/>
          </a:p>
          <a:p>
            <a:pPr lvl="2"/>
            <a:r>
              <a:rPr lang="en-GB" sz="1050" dirty="0"/>
              <a:t>Update NorDig Test Plan with new/updated HbbTV test requirements (based on ref as much as possible to HbbTV test suit, clarify if HbbTV optional test is mandatory for NorDig Hybrids)</a:t>
            </a:r>
            <a:endParaRPr lang="en-GB" sz="1200" dirty="0"/>
          </a:p>
          <a:p>
            <a:pPr lvl="2"/>
            <a:r>
              <a:rPr lang="en-US" sz="1050" dirty="0"/>
              <a:t>Contribute to HbbTV org the NorDig developed HbbTV test cases for inclusion in HbbTV standard Test suits (</a:t>
            </a:r>
            <a:r>
              <a:rPr lang="en-GB" sz="1050" dirty="0"/>
              <a:t>include as much  as possible  in HbbTV standard test suits</a:t>
            </a:r>
            <a:r>
              <a:rPr lang="en-US" sz="1050" dirty="0"/>
              <a:t>).</a:t>
            </a:r>
            <a:endParaRPr lang="en-GB" sz="1200" dirty="0"/>
          </a:p>
          <a:p>
            <a:pPr lvl="2"/>
            <a:r>
              <a:rPr lang="en-GB" sz="1050" dirty="0"/>
              <a:t>Propose budget for NorDig’s HbbTV activities (costs , descriptions, alternatives)</a:t>
            </a:r>
            <a:endParaRPr lang="en-GB" sz="1200" dirty="0"/>
          </a:p>
          <a:p>
            <a:pPr lvl="2"/>
            <a:r>
              <a:rPr lang="en-GB" sz="1050" dirty="0"/>
              <a:t>Supervise and manage any NorDig HbbTV consultancy work (currently Sofia Digital)</a:t>
            </a:r>
            <a:endParaRPr lang="en-GB" sz="1200" dirty="0"/>
          </a:p>
          <a:p>
            <a:pPr lvl="1"/>
            <a:r>
              <a:rPr lang="en-US" sz="1100" dirty="0"/>
              <a:t>NorDig HbbTV IRD requirements:</a:t>
            </a:r>
            <a:endParaRPr lang="en-GB" dirty="0"/>
          </a:p>
          <a:p>
            <a:pPr lvl="2"/>
            <a:r>
              <a:rPr lang="en-US" sz="1050" dirty="0"/>
              <a:t>Maintain and update HbbTV requirements (spring 2017 NorDig require HbbTV v2.0.1)</a:t>
            </a:r>
            <a:r>
              <a:rPr lang="en-GB" sz="1050" dirty="0"/>
              <a:t>.</a:t>
            </a:r>
            <a:endParaRPr lang="en-GB" sz="1200" dirty="0"/>
          </a:p>
          <a:p>
            <a:pPr lvl="2"/>
            <a:r>
              <a:rPr lang="en-US" sz="1050" dirty="0"/>
              <a:t>Investigate possibilities to mandate HbbTV capability for HEVC IRDs, could HbbTV be a similar basic functions as Teletext? HbbTV is the standardized way to deliver UHD content via OTT/broadband.</a:t>
            </a:r>
            <a:endParaRPr lang="en-GB" sz="1200" dirty="0"/>
          </a:p>
          <a:p>
            <a:pPr lvl="2"/>
            <a:r>
              <a:rPr lang="en-US" sz="1050" dirty="0"/>
              <a:t>Monitor and report HbbTV spec development and usage. </a:t>
            </a:r>
            <a:endParaRPr lang="en-GB" sz="1200" dirty="0"/>
          </a:p>
          <a:p>
            <a:pPr lvl="1"/>
            <a:r>
              <a:rPr lang="en-GB" sz="1100" dirty="0"/>
              <a:t>Investigate additional HbbTV feature and requirements that are of interest for NorDig members (to be confirmed by –T and Excom before detailed proposal and any </a:t>
            </a:r>
            <a:r>
              <a:rPr lang="en-GB" sz="1100" dirty="0" err="1"/>
              <a:t>incl</a:t>
            </a:r>
            <a:r>
              <a:rPr lang="en-GB" sz="1100" dirty="0"/>
              <a:t>  into IRD spec).</a:t>
            </a:r>
            <a:endParaRPr lang="en-GB" dirty="0"/>
          </a:p>
          <a:p>
            <a:pPr lvl="1"/>
            <a:r>
              <a:rPr lang="en-GB" sz="1100" dirty="0"/>
              <a:t>HbbTV implementation:</a:t>
            </a:r>
            <a:endParaRPr lang="en-GB" dirty="0"/>
          </a:p>
          <a:p>
            <a:pPr lvl="2"/>
            <a:r>
              <a:rPr lang="en-GB" sz="1050" dirty="0"/>
              <a:t>Monitor and report HbbTV implementation in NorDig networks and other networks, </a:t>
            </a:r>
            <a:endParaRPr lang="en-GB" sz="1200" dirty="0"/>
          </a:p>
          <a:p>
            <a:pPr lvl="2"/>
            <a:r>
              <a:rPr lang="en-GB" sz="1050" dirty="0"/>
              <a:t>Monitor and report implementation status on IRD side   </a:t>
            </a:r>
            <a:endParaRPr lang="en-GB" sz="1200" dirty="0"/>
          </a:p>
          <a:p>
            <a:pPr lvl="2"/>
            <a:r>
              <a:rPr lang="en-GB" sz="1050" dirty="0"/>
              <a:t>Monitor and discuss experience and issues/problems with launching HbbTV services</a:t>
            </a:r>
            <a:endParaRPr lang="en-GB" sz="1200" dirty="0"/>
          </a:p>
          <a:p>
            <a:pPr lvl="1"/>
            <a:r>
              <a:rPr lang="en-US" sz="1100" dirty="0"/>
              <a:t>HbbTV DRM</a:t>
            </a:r>
            <a:endParaRPr lang="en-GB" dirty="0"/>
          </a:p>
          <a:p>
            <a:pPr lvl="2"/>
            <a:r>
              <a:rPr lang="en-GB" sz="1050" dirty="0"/>
              <a:t>Monitor HbbTV DRM implementation, interest for common DRM requirements </a:t>
            </a:r>
            <a:endParaRPr lang="en-GB" sz="1200" dirty="0"/>
          </a:p>
          <a:p>
            <a:pPr lvl="2"/>
            <a:r>
              <a:rPr lang="en-GB" sz="1050" dirty="0"/>
              <a:t>Monitor technologies and functionality (common encryption, CAM/CI+ </a:t>
            </a:r>
            <a:r>
              <a:rPr lang="en-GB" sz="1050" dirty="0" err="1"/>
              <a:t>etc</a:t>
            </a:r>
            <a:r>
              <a:rPr lang="en-GB" sz="1050" dirty="0"/>
              <a:t>)</a:t>
            </a:r>
            <a:endParaRPr lang="en-GB" sz="1200" dirty="0"/>
          </a:p>
          <a:p>
            <a:pPr lvl="2"/>
            <a:r>
              <a:rPr lang="en-GB" sz="1050" dirty="0"/>
              <a:t>Review security requirements if needed to ensure handling UHDTV (“4k”) premium OTT content</a:t>
            </a:r>
            <a:r>
              <a:rPr lang="en-GB" sz="1050" dirty="0" smtClean="0"/>
              <a:t>.</a:t>
            </a:r>
          </a:p>
          <a:p>
            <a:pPr lvl="1"/>
            <a:r>
              <a:rPr lang="en-US" sz="1600" b="1" dirty="0">
                <a:solidFill>
                  <a:srgbClr val="0070C0"/>
                </a:solidFill>
              </a:rPr>
              <a:t>Excom: </a:t>
            </a:r>
            <a:r>
              <a:rPr lang="en-US" sz="1600" b="1" dirty="0" smtClean="0">
                <a:solidFill>
                  <a:srgbClr val="0070C0"/>
                </a:solidFill>
              </a:rPr>
              <a:t>OK</a:t>
            </a:r>
            <a:endParaRPr lang="en-GB" sz="16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4</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(2/4</a:t>
            </a:r>
            <a:r>
              <a:rPr lang="en-US" sz="1600" b="1" dirty="0">
                <a:solidFill>
                  <a:schemeClr val="tx1"/>
                </a:solidFill>
              </a:rPr>
              <a:t>)</a:t>
            </a:r>
            <a:r>
              <a:rPr lang="en-GB" sz="1600" b="1" dirty="0">
                <a:solidFill>
                  <a:schemeClr val="tx1"/>
                </a:solidFill>
              </a:rPr>
              <a:t> </a:t>
            </a:r>
            <a:r>
              <a:rPr lang="en-GB" sz="1600" b="1" dirty="0"/>
              <a:t/>
            </a:r>
            <a:br>
              <a:rPr lang="en-GB" sz="1600"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Tree>
    <p:extLst>
      <p:ext uri="{BB962C8B-B14F-4D97-AF65-F5344CB8AC3E}">
        <p14:creationId xmlns:p14="http://schemas.microsoft.com/office/powerpoint/2010/main" val="15311411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a:t>
            </a:r>
            <a:r>
              <a:rPr lang="en-US" sz="1600" dirty="0" smtClean="0"/>
              <a:t>2017-2018</a:t>
            </a:r>
            <a:r>
              <a:rPr lang="en-US" sz="1600" dirty="0" smtClean="0">
                <a:solidFill>
                  <a:srgbClr val="00B050"/>
                </a:solidFill>
              </a:rPr>
              <a:t>:</a:t>
            </a:r>
          </a:p>
          <a:p>
            <a:r>
              <a:rPr lang="en-US" sz="1200" dirty="0" smtClean="0"/>
              <a:t>Video, audio, subtitling</a:t>
            </a:r>
            <a:endParaRPr lang="en-GB" sz="1200" dirty="0" smtClean="0"/>
          </a:p>
          <a:p>
            <a:pPr lvl="1"/>
            <a:r>
              <a:rPr lang="en-US" sz="1100" b="1" dirty="0" smtClean="0"/>
              <a:t>Video</a:t>
            </a:r>
            <a:r>
              <a:rPr lang="en-US" sz="1100" dirty="0" smtClean="0"/>
              <a:t> </a:t>
            </a:r>
            <a:r>
              <a:rPr lang="en-US" sz="1100" dirty="0"/>
              <a:t>codec: NorDig’s first subset of HEVC (DVB’s UHD, HDR&amp;WCG, SFR), </a:t>
            </a:r>
            <a:r>
              <a:rPr lang="en-US" sz="1100" dirty="0" err="1"/>
              <a:t>incl</a:t>
            </a:r>
            <a:r>
              <a:rPr lang="en-US" sz="1100" dirty="0"/>
              <a:t> video processing and I/O (HDMI).   </a:t>
            </a:r>
            <a:endParaRPr lang="en-GB" dirty="0"/>
          </a:p>
          <a:p>
            <a:pPr lvl="1"/>
            <a:r>
              <a:rPr lang="en-US" sz="1100" b="1" dirty="0"/>
              <a:t>Video</a:t>
            </a:r>
            <a:r>
              <a:rPr lang="en-US" sz="1100" dirty="0"/>
              <a:t> codec: investigate possibility and issues with later adding HEVC HFR support.   </a:t>
            </a:r>
            <a:endParaRPr lang="en-GB" dirty="0"/>
          </a:p>
          <a:p>
            <a:pPr lvl="1"/>
            <a:r>
              <a:rPr lang="en-US" sz="1100" b="1" dirty="0"/>
              <a:t>Video</a:t>
            </a:r>
            <a:r>
              <a:rPr lang="en-US" sz="1100" dirty="0"/>
              <a:t>: Secure good IRD implementation for mixing/blending of SDR content (HbbTV, menus, subtitling) on top of HDR video.</a:t>
            </a:r>
            <a:endParaRPr lang="en-GB" dirty="0"/>
          </a:p>
          <a:p>
            <a:pPr lvl="1"/>
            <a:r>
              <a:rPr lang="en-US" sz="1100" b="1" dirty="0"/>
              <a:t>Audio</a:t>
            </a:r>
            <a:r>
              <a:rPr lang="en-US" sz="1100" dirty="0"/>
              <a:t> NGA (MPEG-H and Dolby AC-4), monitor and get more info about its efficiency and functionality (not yet proposed to specify).</a:t>
            </a:r>
            <a:endParaRPr lang="en-GB" dirty="0"/>
          </a:p>
          <a:p>
            <a:pPr lvl="1"/>
            <a:r>
              <a:rPr lang="en-US" sz="1100" b="1" dirty="0"/>
              <a:t>Audio</a:t>
            </a:r>
            <a:r>
              <a:rPr lang="en-US" sz="1100" dirty="0"/>
              <a:t> Monitor and report NorDig members interest for next generation audio (MPEG-H and Dolby AC-4) and formats. Check with industry support for new audio codecs.  </a:t>
            </a:r>
            <a:endParaRPr lang="en-GB" dirty="0"/>
          </a:p>
          <a:p>
            <a:pPr lvl="1"/>
            <a:r>
              <a:rPr lang="en-US" sz="1100" b="1" dirty="0"/>
              <a:t>Audio</a:t>
            </a:r>
            <a:r>
              <a:rPr lang="en-US" sz="1100" dirty="0"/>
              <a:t> Surround sound, is it possible to reduce the problems with down-mixing, especially investigate broadcast side.</a:t>
            </a:r>
            <a:endParaRPr lang="en-GB" dirty="0"/>
          </a:p>
          <a:p>
            <a:pPr lvl="1"/>
            <a:r>
              <a:rPr lang="en-US" sz="1100" b="1" dirty="0"/>
              <a:t>Subtitling</a:t>
            </a:r>
            <a:r>
              <a:rPr lang="en-US" sz="1100" dirty="0"/>
              <a:t>: update requirements for subtitling to handle HEVC services, ensure subtitling support for HDR and/or UHD video for HEVC IRDs.</a:t>
            </a:r>
            <a:endParaRPr lang="en-GB" dirty="0"/>
          </a:p>
          <a:p>
            <a:pPr lvl="1"/>
            <a:r>
              <a:rPr lang="en-US" sz="1100" b="1" dirty="0"/>
              <a:t>Subtitling</a:t>
            </a:r>
            <a:r>
              <a:rPr lang="en-US" sz="1100" dirty="0"/>
              <a:t>: investigate new subtitling formats for HEVC IRDs, like EBU TT-D (as stated in HEVC commercial requirements).</a:t>
            </a:r>
            <a:endParaRPr lang="en-GB" dirty="0"/>
          </a:p>
          <a:p>
            <a:pPr lvl="1"/>
            <a:r>
              <a:rPr lang="en-US" sz="1100" b="1" dirty="0"/>
              <a:t>HbbTV</a:t>
            </a:r>
            <a:r>
              <a:rPr lang="en-US" sz="1100" dirty="0"/>
              <a:t>: Investigate use and mandate of new codes (HEVC and NGA) for (HEVC) HbbTV/Hybrid IRDs</a:t>
            </a:r>
            <a:r>
              <a:rPr lang="en-US" sz="1100" dirty="0" smtClean="0"/>
              <a:t>.</a:t>
            </a:r>
          </a:p>
          <a:p>
            <a:pPr lvl="1"/>
            <a:endParaRPr lang="en-US" b="1" dirty="0" smtClean="0">
              <a:solidFill>
                <a:srgbClr val="0070C0"/>
              </a:solidFill>
            </a:endParaRPr>
          </a:p>
          <a:p>
            <a:pPr lvl="1"/>
            <a:r>
              <a:rPr lang="en-US" sz="1400" b="1" dirty="0" smtClean="0">
                <a:solidFill>
                  <a:srgbClr val="0070C0"/>
                </a:solidFill>
              </a:rPr>
              <a:t>Excom</a:t>
            </a:r>
            <a:r>
              <a:rPr lang="en-US" sz="1400" b="1" dirty="0">
                <a:solidFill>
                  <a:srgbClr val="0070C0"/>
                </a:solidFill>
              </a:rPr>
              <a:t>: OK</a:t>
            </a:r>
            <a:endParaRPr lang="en-GB" sz="1400" dirty="0"/>
          </a:p>
          <a:p>
            <a:pPr lvl="1"/>
            <a:endParaRPr lang="en-GB"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5</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(3/4</a:t>
            </a:r>
            <a:r>
              <a:rPr lang="en-US" sz="1600" b="1" dirty="0">
                <a:solidFill>
                  <a:schemeClr val="tx1"/>
                </a:solidFill>
              </a:rPr>
              <a:t>)</a:t>
            </a:r>
            <a:r>
              <a:rPr lang="en-GB" sz="1600" b="1" dirty="0">
                <a:solidFill>
                  <a:schemeClr val="tx1"/>
                </a:solidFill>
              </a:rPr>
              <a:t> </a:t>
            </a:r>
            <a:r>
              <a:rPr lang="en-GB" sz="1600" b="1" dirty="0"/>
              <a:t/>
            </a:r>
            <a:br>
              <a:rPr lang="en-GB" sz="1600"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Tree>
    <p:extLst>
      <p:ext uri="{BB962C8B-B14F-4D97-AF65-F5344CB8AC3E}">
        <p14:creationId xmlns:p14="http://schemas.microsoft.com/office/powerpoint/2010/main" val="4173898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a:t>
            </a:r>
            <a:r>
              <a:rPr lang="en-US" sz="1600" dirty="0" smtClean="0"/>
              <a:t>2017-2018</a:t>
            </a:r>
            <a:r>
              <a:rPr lang="en-US" sz="1600" dirty="0" smtClean="0">
                <a:solidFill>
                  <a:srgbClr val="00B050"/>
                </a:solidFill>
              </a:rPr>
              <a:t>:</a:t>
            </a:r>
            <a:endParaRPr lang="en-US" sz="1600" dirty="0">
              <a:solidFill>
                <a:srgbClr val="00B050"/>
              </a:solidFill>
            </a:endParaRPr>
          </a:p>
          <a:p>
            <a:r>
              <a:rPr lang="en-US" sz="1200" dirty="0"/>
              <a:t>Accessibility</a:t>
            </a:r>
            <a:endParaRPr lang="en-GB" sz="1200" dirty="0"/>
          </a:p>
          <a:p>
            <a:pPr lvl="1"/>
            <a:r>
              <a:rPr lang="en-US" sz="1100" dirty="0"/>
              <a:t>Work with harmonization of broadcast and better describe current broadcast for IRD manufactures</a:t>
            </a:r>
            <a:endParaRPr lang="en-GB" sz="1100" dirty="0"/>
          </a:p>
          <a:p>
            <a:pPr lvl="1"/>
            <a:r>
              <a:rPr lang="en-US" sz="1100" dirty="0"/>
              <a:t>Subtitling, propose updates and new IRD requirements both for normal and hard-of-hearing subtitling, especially for HEVC IRDs.</a:t>
            </a:r>
            <a:endParaRPr lang="en-GB" sz="1100" dirty="0"/>
          </a:p>
          <a:p>
            <a:pPr lvl="1"/>
            <a:r>
              <a:rPr lang="en-US" sz="1100" dirty="0"/>
              <a:t>Dialogue Enhancement - investigate members interest for this and if they are able to broadcast this  </a:t>
            </a:r>
            <a:endParaRPr lang="en-GB" sz="1100" dirty="0"/>
          </a:p>
          <a:p>
            <a:pPr lvl="1"/>
            <a:r>
              <a:rPr lang="en-US" sz="1100" dirty="0"/>
              <a:t>Audio, propose requirements related to supplementary audio for HEVC IRDs (audio + accessibility group)</a:t>
            </a:r>
            <a:endParaRPr lang="en-GB" sz="1100" dirty="0"/>
          </a:p>
          <a:p>
            <a:pPr lvl="1"/>
            <a:r>
              <a:rPr lang="en-US" sz="1100" dirty="0"/>
              <a:t>Supplementary Audio (Audio description, Spoken subtitling), investigate how NorDig broadcasters status today broadcast this and how much difference there is around this in NorDig broadcast.</a:t>
            </a:r>
            <a:endParaRPr lang="en-GB" sz="1100" dirty="0"/>
          </a:p>
          <a:p>
            <a:pPr lvl="1"/>
            <a:r>
              <a:rPr lang="en-US" sz="1100" dirty="0"/>
              <a:t>HbbTV for Accessibility services – investigate how HbbTV can be used for Accessibility and if needed propose changes to IRD and </a:t>
            </a:r>
            <a:r>
              <a:rPr lang="en-US" sz="1100" dirty="0" err="1"/>
              <a:t>RoO</a:t>
            </a:r>
            <a:r>
              <a:rPr lang="en-US" sz="1100" dirty="0"/>
              <a:t> requirements  </a:t>
            </a:r>
            <a:endParaRPr lang="en-GB" sz="1100" dirty="0"/>
          </a:p>
          <a:p>
            <a:pPr lvl="1"/>
            <a:r>
              <a:rPr lang="en-US" sz="1100" dirty="0"/>
              <a:t>Investing new technology and equipment for accessibility services. </a:t>
            </a:r>
            <a:endParaRPr lang="en-US" sz="1100" dirty="0" smtClean="0"/>
          </a:p>
          <a:p>
            <a:pPr lvl="1"/>
            <a:r>
              <a:rPr lang="en-US" sz="1400" b="1" dirty="0">
                <a:solidFill>
                  <a:srgbClr val="0070C0"/>
                </a:solidFill>
              </a:rPr>
              <a:t>Excom: </a:t>
            </a:r>
            <a:r>
              <a:rPr lang="en-US" sz="1400" b="1" dirty="0" smtClean="0">
                <a:solidFill>
                  <a:srgbClr val="0070C0"/>
                </a:solidFill>
              </a:rPr>
              <a:t>OK</a:t>
            </a:r>
            <a:endParaRPr lang="en-GB" sz="1400" dirty="0"/>
          </a:p>
          <a:p>
            <a:r>
              <a:rPr lang="en-US" sz="1200" dirty="0"/>
              <a:t>CA and CI</a:t>
            </a:r>
            <a:endParaRPr lang="en-GB" sz="1200" dirty="0"/>
          </a:p>
          <a:p>
            <a:pPr lvl="1"/>
            <a:r>
              <a:rPr lang="en-US" sz="1100" dirty="0"/>
              <a:t>monitor and report </a:t>
            </a:r>
            <a:r>
              <a:rPr lang="en-US" sz="1100" dirty="0" err="1"/>
              <a:t>CIplus</a:t>
            </a:r>
            <a:r>
              <a:rPr lang="en-US" sz="1100" dirty="0"/>
              <a:t> LLP (CI+ v1.4 and v2.0) and DVB work (CI+ v2.0 </a:t>
            </a:r>
            <a:r>
              <a:rPr lang="en-US" sz="1100" dirty="0" err="1"/>
              <a:t>etc</a:t>
            </a:r>
            <a:r>
              <a:rPr lang="en-US" sz="1100" dirty="0"/>
              <a:t>) within these topics to NorDig Excom and Technical group. </a:t>
            </a:r>
            <a:endParaRPr lang="en-GB" sz="1600" dirty="0"/>
          </a:p>
          <a:p>
            <a:pPr lvl="1"/>
            <a:r>
              <a:rPr lang="en-GB" sz="1100" dirty="0"/>
              <a:t>Review security requirements if needed to ensure handling UHDTV (“4k”) premium OTT content (see also HbbTV</a:t>
            </a:r>
            <a:r>
              <a:rPr lang="en-GB" sz="1100" dirty="0" smtClean="0"/>
              <a:t>)</a:t>
            </a:r>
          </a:p>
          <a:p>
            <a:pPr lvl="1"/>
            <a:r>
              <a:rPr lang="en-US" sz="1600" b="1" dirty="0">
                <a:solidFill>
                  <a:srgbClr val="0070C0"/>
                </a:solidFill>
              </a:rPr>
              <a:t>Excom: </a:t>
            </a:r>
            <a:r>
              <a:rPr lang="en-US" sz="1600" b="1" dirty="0" smtClean="0">
                <a:solidFill>
                  <a:srgbClr val="0070C0"/>
                </a:solidFill>
              </a:rPr>
              <a:t>OK</a:t>
            </a:r>
            <a:endParaRPr lang="en-GB" sz="1600" dirty="0"/>
          </a:p>
          <a:p>
            <a:r>
              <a:rPr lang="en-US" sz="1200" dirty="0"/>
              <a:t>Others</a:t>
            </a:r>
            <a:endParaRPr lang="en-GB" sz="1200" dirty="0"/>
          </a:p>
          <a:p>
            <a:pPr lvl="1"/>
            <a:r>
              <a:rPr lang="en-GB" sz="1100" dirty="0"/>
              <a:t>EPG/Event exchange file format: </a:t>
            </a:r>
            <a:endParaRPr lang="en-GB" sz="1600" dirty="0"/>
          </a:p>
          <a:p>
            <a:pPr lvl="2"/>
            <a:r>
              <a:rPr lang="en-GB" sz="900" dirty="0"/>
              <a:t>Investigate and decide common (“NorDig standard”) Event Info file format (Broadcast + OTT), interchange between Content Providers to Distributers. </a:t>
            </a:r>
            <a:r>
              <a:rPr lang="en-US" sz="900" dirty="0"/>
              <a:t>Shall support event info and metadata for both broadcast (linear TV) and OTT (linear and on-demand/catch-up).</a:t>
            </a:r>
            <a:endParaRPr lang="en-GB" sz="1400" dirty="0"/>
          </a:p>
          <a:p>
            <a:pPr lvl="2"/>
            <a:r>
              <a:rPr lang="en-US" sz="900" dirty="0"/>
              <a:t>Promote use from NorDig members. </a:t>
            </a:r>
            <a:endParaRPr lang="en-GB" sz="1400" dirty="0"/>
          </a:p>
          <a:p>
            <a:pPr lvl="2"/>
            <a:r>
              <a:rPr lang="en-US" sz="900" dirty="0"/>
              <a:t>Establish a NorDig specification of common EPG/Event exchange file format based upon proposed TV Anytime.</a:t>
            </a:r>
            <a:endParaRPr lang="en-GB" sz="1400" dirty="0"/>
          </a:p>
          <a:p>
            <a:pPr lvl="2"/>
            <a:r>
              <a:rPr lang="en-US" sz="900" dirty="0"/>
              <a:t>Propose how to maintain EPG/Event exchange file format </a:t>
            </a:r>
            <a:endParaRPr lang="en-GB" sz="1400" dirty="0"/>
          </a:p>
          <a:p>
            <a:pPr lvl="2"/>
            <a:r>
              <a:rPr lang="en-US" sz="900" dirty="0"/>
              <a:t>Secure TV Anytime update its specification for Right Management and workshop inside NorDig around Right Management</a:t>
            </a:r>
            <a:endParaRPr lang="en-GB" sz="1400" dirty="0"/>
          </a:p>
          <a:p>
            <a:pPr lvl="2"/>
            <a:r>
              <a:rPr lang="en-US" sz="900" dirty="0"/>
              <a:t>Guidelines for “last minutes” updates of program start and changes (“last minutes” refers to shortly before but also afterwards for “correcting” catch-up segmenting</a:t>
            </a:r>
            <a:r>
              <a:rPr lang="en-US" sz="900" dirty="0" smtClean="0"/>
              <a:t>).</a:t>
            </a:r>
          </a:p>
          <a:p>
            <a:pPr lvl="1"/>
            <a:r>
              <a:rPr lang="en-US" sz="1400" b="1" dirty="0">
                <a:solidFill>
                  <a:srgbClr val="0070C0"/>
                </a:solidFill>
              </a:rPr>
              <a:t>Excom: OK</a:t>
            </a:r>
            <a:endParaRPr lang="en-GB" sz="1400" dirty="0"/>
          </a:p>
          <a:p>
            <a:pPr marL="0" indent="0">
              <a:buNone/>
            </a:pPr>
            <a:endParaRPr lang="en-GB"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6</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(4/4</a:t>
            </a:r>
            <a:r>
              <a:rPr lang="en-US" sz="1600" b="1" dirty="0">
                <a:solidFill>
                  <a:schemeClr val="tx1"/>
                </a:solidFill>
              </a:rPr>
              <a:t>)</a:t>
            </a:r>
            <a:r>
              <a:rPr lang="en-GB" sz="1600" b="1" dirty="0">
                <a:solidFill>
                  <a:schemeClr val="tx1"/>
                </a:solidFill>
              </a:rPr>
              <a:t> </a:t>
            </a:r>
            <a:r>
              <a:rPr lang="en-GB" sz="1600" b="1" dirty="0"/>
              <a:t/>
            </a:r>
            <a:br>
              <a:rPr lang="en-GB" sz="1600"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Tree>
    <p:extLst>
      <p:ext uri="{BB962C8B-B14F-4D97-AF65-F5344CB8AC3E}">
        <p14:creationId xmlns:p14="http://schemas.microsoft.com/office/powerpoint/2010/main" val="3944241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Overview</a:t>
            </a:r>
            <a:r>
              <a:rPr lang="sv-SE" sz="1800" b="1" dirty="0">
                <a:solidFill>
                  <a:schemeClr val="tx1"/>
                </a:solidFill>
              </a:rPr>
              <a:t> </a:t>
            </a:r>
            <a:r>
              <a:rPr lang="sv-SE" sz="1800" b="1" dirty="0" err="1">
                <a:solidFill>
                  <a:schemeClr val="tx1"/>
                </a:solidFill>
              </a:rPr>
              <a:t>specification</a:t>
            </a:r>
            <a:r>
              <a:rPr lang="sv-SE" sz="1800" b="1" dirty="0">
                <a:solidFill>
                  <a:schemeClr val="tx1"/>
                </a:solidFill>
              </a:rPr>
              <a:t> </a:t>
            </a:r>
            <a:r>
              <a:rPr lang="sv-SE" sz="1800" b="1" dirty="0" err="1">
                <a:solidFill>
                  <a:schemeClr val="tx1"/>
                </a:solidFill>
              </a:rPr>
              <a:t>work</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7</a:t>
            </a:fld>
            <a:endParaRPr lang="en-US"/>
          </a:p>
        </p:txBody>
      </p:sp>
      <p:sp>
        <p:nvSpPr>
          <p:cNvPr id="6" name="Platshållare för innehåll 1"/>
          <p:cNvSpPr txBox="1">
            <a:spLocks/>
          </p:cNvSpPr>
          <p:nvPr/>
        </p:nvSpPr>
        <p:spPr bwMode="auto">
          <a:xfrm>
            <a:off x="395536" y="908720"/>
            <a:ext cx="8363272" cy="5472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sz="1400" kern="0" dirty="0">
                <a:latin typeface="Calibri" pitchFamily="34" charset="0"/>
              </a:rPr>
              <a:t>Overview NorDig T specification work :</a:t>
            </a:r>
          </a:p>
          <a:p>
            <a:pPr marL="342900" indent="-342900" eaLnBrk="0" hangingPunct="0">
              <a:spcBef>
                <a:spcPct val="20000"/>
              </a:spcBef>
              <a:buFont typeface="Arial" pitchFamily="34" charset="0"/>
              <a:buChar char="•"/>
              <a:defRPr/>
            </a:pPr>
            <a:r>
              <a:rPr lang="en-US" sz="1400" kern="0" dirty="0">
                <a:latin typeface="Calibri" pitchFamily="34" charset="0"/>
              </a:rPr>
              <a:t>Rules of Operation </a:t>
            </a:r>
          </a:p>
          <a:p>
            <a:pPr marL="800100" lvl="1" indent="-342900" eaLnBrk="0" hangingPunct="0">
              <a:spcBef>
                <a:spcPct val="20000"/>
              </a:spcBef>
              <a:buFont typeface="Arial" pitchFamily="34" charset="0"/>
              <a:buChar char="•"/>
              <a:defRPr/>
            </a:pPr>
            <a:r>
              <a:rPr lang="en-US" sz="1100" kern="0" dirty="0">
                <a:latin typeface="Calibri" pitchFamily="34" charset="0"/>
              </a:rPr>
              <a:t>Latest: </a:t>
            </a:r>
            <a:r>
              <a:rPr lang="en-US" sz="1100" kern="0" dirty="0" err="1">
                <a:latin typeface="Calibri" pitchFamily="34" charset="0"/>
              </a:rPr>
              <a:t>RoO</a:t>
            </a:r>
            <a:r>
              <a:rPr lang="en-US" sz="1100" kern="0" dirty="0">
                <a:latin typeface="Calibri" pitchFamily="34" charset="0"/>
              </a:rPr>
              <a:t> v2.5 </a:t>
            </a:r>
            <a:r>
              <a:rPr lang="en-US" sz="1050" kern="0" dirty="0">
                <a:latin typeface="Calibri" pitchFamily="34" charset="0"/>
              </a:rPr>
              <a:t>(published October 2016)</a:t>
            </a:r>
            <a:endParaRPr lang="en-US" sz="1000" kern="0" dirty="0">
              <a:latin typeface="Calibri" pitchFamily="34" charset="0"/>
            </a:endParaRPr>
          </a:p>
          <a:p>
            <a:pPr marL="342900" indent="-342900" eaLnBrk="0" hangingPunct="0">
              <a:spcBef>
                <a:spcPct val="20000"/>
              </a:spcBef>
              <a:buFont typeface="Arial" pitchFamily="34" charset="0"/>
              <a:buChar char="•"/>
              <a:defRPr/>
            </a:pPr>
            <a:r>
              <a:rPr lang="en-US" sz="1400" kern="0" dirty="0">
                <a:latin typeface="Calibri" pitchFamily="34" charset="0"/>
              </a:rPr>
              <a:t>Unified IRD specification </a:t>
            </a:r>
          </a:p>
          <a:p>
            <a:pPr marL="800100" lvl="1" indent="-342900" eaLnBrk="0" hangingPunct="0">
              <a:spcBef>
                <a:spcPct val="20000"/>
              </a:spcBef>
              <a:buFont typeface="Arial" pitchFamily="34" charset="0"/>
              <a:buChar char="•"/>
              <a:defRPr/>
            </a:pPr>
            <a:r>
              <a:rPr lang="en-US" sz="1100" kern="0" dirty="0">
                <a:latin typeface="Calibri" pitchFamily="34" charset="0"/>
              </a:rPr>
              <a:t>Latest: IRD spec </a:t>
            </a:r>
            <a:r>
              <a:rPr lang="en-US" sz="1100" kern="0" dirty="0" smtClean="0">
                <a:latin typeface="Calibri" pitchFamily="34" charset="0"/>
              </a:rPr>
              <a:t>v2.6 (</a:t>
            </a:r>
            <a:r>
              <a:rPr lang="en-US" sz="1050" kern="0" dirty="0" smtClean="0">
                <a:latin typeface="Calibri" pitchFamily="34" charset="0"/>
              </a:rPr>
              <a:t>published </a:t>
            </a:r>
            <a:r>
              <a:rPr lang="en-US" sz="1050" kern="0" dirty="0">
                <a:latin typeface="Calibri" pitchFamily="34" charset="0"/>
              </a:rPr>
              <a:t>23</a:t>
            </a:r>
            <a:r>
              <a:rPr lang="en-US" sz="1050" kern="0" baseline="30000" dirty="0">
                <a:latin typeface="Calibri" pitchFamily="34" charset="0"/>
              </a:rPr>
              <a:t>rd</a:t>
            </a:r>
            <a:r>
              <a:rPr lang="en-US" sz="1050" kern="0" dirty="0">
                <a:latin typeface="Calibri" pitchFamily="34" charset="0"/>
              </a:rPr>
              <a:t> Jan </a:t>
            </a:r>
            <a:r>
              <a:rPr lang="en-US" sz="1050" kern="0" dirty="0" smtClean="0">
                <a:latin typeface="Calibri" pitchFamily="34" charset="0"/>
              </a:rPr>
              <a:t>2017), </a:t>
            </a:r>
            <a:r>
              <a:rPr lang="en-US" sz="1000" kern="0" dirty="0">
                <a:solidFill>
                  <a:srgbClr val="00B050"/>
                </a:solidFill>
                <a:latin typeface="Calibri" pitchFamily="34" charset="0"/>
              </a:rPr>
              <a:t>was the approval and publication process correct made</a:t>
            </a:r>
            <a:r>
              <a:rPr lang="en-US" sz="1000" kern="0" dirty="0" smtClean="0">
                <a:solidFill>
                  <a:srgbClr val="00B050"/>
                </a:solidFill>
                <a:latin typeface="Calibri" pitchFamily="34" charset="0"/>
              </a:rPr>
              <a:t>? </a:t>
            </a:r>
            <a:r>
              <a:rPr lang="en-US" sz="900" b="1" dirty="0">
                <a:solidFill>
                  <a:srgbClr val="0070C0"/>
                </a:solidFill>
              </a:rPr>
              <a:t>Excom: </a:t>
            </a:r>
            <a:r>
              <a:rPr lang="en-US" sz="900" dirty="0" smtClean="0">
                <a:solidFill>
                  <a:srgbClr val="0070C0"/>
                </a:solidFill>
              </a:rPr>
              <a:t>no remark on the process for publication of the IRD spec v2.6</a:t>
            </a:r>
            <a:endParaRPr lang="en-US" sz="900" kern="0" dirty="0">
              <a:latin typeface="Calibri" pitchFamily="34" charset="0"/>
            </a:endParaRPr>
          </a:p>
          <a:p>
            <a:pPr marL="800100" lvl="1" indent="-342900" eaLnBrk="0" hangingPunct="0">
              <a:spcBef>
                <a:spcPct val="20000"/>
              </a:spcBef>
              <a:buFont typeface="Arial" pitchFamily="34" charset="0"/>
              <a:buChar char="•"/>
              <a:defRPr/>
            </a:pPr>
            <a:r>
              <a:rPr lang="en-US" sz="1100" kern="0" dirty="0">
                <a:latin typeface="Calibri" pitchFamily="34" charset="0"/>
              </a:rPr>
              <a:t>IRD spec v3.0 (add HEVC) </a:t>
            </a:r>
          </a:p>
          <a:p>
            <a:pPr marL="1257300" lvl="2" indent="-342900" eaLnBrk="0" hangingPunct="0">
              <a:spcBef>
                <a:spcPct val="20000"/>
              </a:spcBef>
              <a:buFont typeface="Arial" pitchFamily="34" charset="0"/>
              <a:buChar char="•"/>
              <a:defRPr/>
            </a:pPr>
            <a:r>
              <a:rPr lang="en-US" sz="1100" kern="0" dirty="0">
                <a:latin typeface="Calibri" pitchFamily="34" charset="0"/>
              </a:rPr>
              <a:t>plan mid 2017 </a:t>
            </a:r>
            <a:r>
              <a:rPr lang="en-US" sz="1100" kern="0" dirty="0" err="1">
                <a:latin typeface="Calibri" pitchFamily="34" charset="0"/>
              </a:rPr>
              <a:t>incl</a:t>
            </a:r>
            <a:r>
              <a:rPr lang="en-US" sz="1100" kern="0" dirty="0">
                <a:latin typeface="Calibri" pitchFamily="34" charset="0"/>
              </a:rPr>
              <a:t> of HEVC IRD profile </a:t>
            </a:r>
            <a:r>
              <a:rPr lang="en-US" sz="1000" kern="0" dirty="0">
                <a:latin typeface="Calibri" pitchFamily="34" charset="0"/>
              </a:rPr>
              <a:t>(many dependences, delay warning) </a:t>
            </a:r>
          </a:p>
          <a:p>
            <a:pPr marL="1257300" lvl="2" indent="-342900" eaLnBrk="0" hangingPunct="0">
              <a:spcBef>
                <a:spcPct val="20000"/>
              </a:spcBef>
              <a:buFont typeface="Arial" pitchFamily="34" charset="0"/>
              <a:buChar char="•"/>
              <a:defRPr/>
            </a:pPr>
            <a:r>
              <a:rPr lang="en-US" sz="1100" kern="0" dirty="0">
                <a:latin typeface="Calibri" pitchFamily="34" charset="0"/>
              </a:rPr>
              <a:t>Base upon Excom approved Commercial Requirements for NorDig HEVC IRD profile (13 Oct 2016)</a:t>
            </a:r>
          </a:p>
          <a:p>
            <a:pPr marL="1257300" lvl="2" indent="-342900" eaLnBrk="0" hangingPunct="0">
              <a:spcBef>
                <a:spcPct val="20000"/>
              </a:spcBef>
              <a:buFont typeface="Arial" pitchFamily="34" charset="0"/>
              <a:buChar char="•"/>
              <a:defRPr/>
            </a:pPr>
            <a:r>
              <a:rPr lang="en-US" sz="1100" b="1" kern="0" dirty="0">
                <a:solidFill>
                  <a:srgbClr val="00B050"/>
                </a:solidFill>
                <a:latin typeface="Calibri" pitchFamily="34" charset="0"/>
              </a:rPr>
              <a:t>Approval process? </a:t>
            </a:r>
            <a:r>
              <a:rPr lang="en-US" sz="1000" kern="0" dirty="0">
                <a:latin typeface="Calibri" pitchFamily="34" charset="0"/>
              </a:rPr>
              <a:t>Input for planning inside NorDig T. Will approval be At next Excom meeting (Oct 2017), via e-mail or extra meeting? Intro HEVC big task for NorDig and expect Excom approval to be handled carefully</a:t>
            </a:r>
            <a:r>
              <a:rPr lang="en-US" sz="1000" kern="0" dirty="0" smtClean="0">
                <a:latin typeface="Calibri" pitchFamily="34" charset="0"/>
              </a:rPr>
              <a:t>.</a:t>
            </a:r>
          </a:p>
          <a:p>
            <a:pPr marL="1257300" lvl="2" indent="-342900" eaLnBrk="0" hangingPunct="0">
              <a:spcBef>
                <a:spcPct val="20000"/>
              </a:spcBef>
              <a:buFont typeface="Arial" pitchFamily="34" charset="0"/>
              <a:buChar char="•"/>
              <a:defRPr/>
            </a:pPr>
            <a:r>
              <a:rPr lang="en-US" sz="1000" b="1" dirty="0">
                <a:solidFill>
                  <a:srgbClr val="0070C0"/>
                </a:solidFill>
              </a:rPr>
              <a:t>Excom: </a:t>
            </a:r>
            <a:r>
              <a:rPr lang="en-US" sz="1000" b="1" dirty="0" smtClean="0">
                <a:solidFill>
                  <a:srgbClr val="0070C0"/>
                </a:solidFill>
              </a:rPr>
              <a:t>Approval of </a:t>
            </a:r>
            <a:r>
              <a:rPr lang="en-US" sz="1000" b="1" dirty="0" smtClean="0">
                <a:solidFill>
                  <a:srgbClr val="0070C0"/>
                </a:solidFill>
              </a:rPr>
              <a:t>v3/HEVC IRD </a:t>
            </a:r>
            <a:r>
              <a:rPr lang="en-US" sz="1000" b="1" dirty="0" smtClean="0">
                <a:solidFill>
                  <a:srgbClr val="0070C0"/>
                </a:solidFill>
              </a:rPr>
              <a:t>is a big/important task, </a:t>
            </a:r>
            <a:r>
              <a:rPr lang="en-US" sz="1000" b="1" smtClean="0">
                <a:solidFill>
                  <a:srgbClr val="0070C0"/>
                </a:solidFill>
              </a:rPr>
              <a:t>major </a:t>
            </a:r>
            <a:r>
              <a:rPr lang="en-US" sz="1000" b="1" smtClean="0">
                <a:solidFill>
                  <a:srgbClr val="0070C0"/>
                </a:solidFill>
              </a:rPr>
              <a:t>requirements </a:t>
            </a:r>
            <a:r>
              <a:rPr lang="en-US" sz="1000" b="1" dirty="0" smtClean="0">
                <a:solidFill>
                  <a:srgbClr val="0070C0"/>
                </a:solidFill>
              </a:rPr>
              <a:t>needs to be </a:t>
            </a:r>
            <a:r>
              <a:rPr lang="en-US" sz="1000" b="1" dirty="0" smtClean="0">
                <a:solidFill>
                  <a:srgbClr val="0070C0"/>
                </a:solidFill>
              </a:rPr>
              <a:t>approved</a:t>
            </a:r>
            <a:r>
              <a:rPr lang="en-US" sz="1000" b="1" dirty="0" smtClean="0">
                <a:solidFill>
                  <a:srgbClr val="0070C0"/>
                </a:solidFill>
              </a:rPr>
              <a:t> </a:t>
            </a:r>
            <a:r>
              <a:rPr lang="en-US" sz="1000" b="1" dirty="0" smtClean="0">
                <a:solidFill>
                  <a:srgbClr val="0070C0"/>
                </a:solidFill>
              </a:rPr>
              <a:t>during a Excom </a:t>
            </a:r>
            <a:r>
              <a:rPr lang="en-US" sz="1000" b="1" dirty="0" smtClean="0">
                <a:solidFill>
                  <a:srgbClr val="0070C0"/>
                </a:solidFill>
              </a:rPr>
              <a:t>meeting (not enough with approval via e-mail). </a:t>
            </a:r>
            <a:r>
              <a:rPr lang="en-US" sz="1000" b="1" dirty="0">
                <a:solidFill>
                  <a:srgbClr val="0070C0"/>
                </a:solidFill>
              </a:rPr>
              <a:t>I</a:t>
            </a:r>
            <a:r>
              <a:rPr lang="en-US" sz="1000" b="1" dirty="0" smtClean="0">
                <a:solidFill>
                  <a:srgbClr val="0070C0"/>
                </a:solidFill>
              </a:rPr>
              <a:t>f </a:t>
            </a:r>
            <a:r>
              <a:rPr lang="en-US" sz="1000" b="1" dirty="0" smtClean="0">
                <a:solidFill>
                  <a:srgbClr val="0070C0"/>
                </a:solidFill>
              </a:rPr>
              <a:t>NorDig-T manage to get a stable NorDig IRD spec v3.0 ready by mid 2017, Excom is prepared to call </a:t>
            </a:r>
            <a:r>
              <a:rPr lang="en-US" sz="1000" b="1" dirty="0" smtClean="0">
                <a:solidFill>
                  <a:srgbClr val="0070C0"/>
                </a:solidFill>
              </a:rPr>
              <a:t>for an </a:t>
            </a:r>
            <a:r>
              <a:rPr lang="en-US" sz="1000" b="1" dirty="0" smtClean="0">
                <a:solidFill>
                  <a:srgbClr val="0070C0"/>
                </a:solidFill>
              </a:rPr>
              <a:t>extra meeting, otherwise in Oct 2017.</a:t>
            </a:r>
            <a:endParaRPr lang="en-US" sz="1000" kern="0" dirty="0">
              <a:latin typeface="Calibri" pitchFamily="34" charset="0"/>
            </a:endParaRPr>
          </a:p>
          <a:p>
            <a:pPr marL="342900" indent="-342900" eaLnBrk="0" hangingPunct="0">
              <a:spcBef>
                <a:spcPct val="20000"/>
              </a:spcBef>
              <a:buFont typeface="Arial" pitchFamily="34" charset="0"/>
              <a:buChar char="•"/>
              <a:defRPr/>
            </a:pPr>
            <a:r>
              <a:rPr lang="en-US" sz="1400" kern="0" noProof="0" dirty="0" smtClean="0">
                <a:latin typeface="Calibri" pitchFamily="34" charset="0"/>
              </a:rPr>
              <a:t>Test </a:t>
            </a:r>
            <a:r>
              <a:rPr lang="en-US" sz="1400" kern="0" dirty="0">
                <a:latin typeface="Calibri" pitchFamily="34" charset="0"/>
              </a:rPr>
              <a:t>Plan</a:t>
            </a:r>
            <a:r>
              <a:rPr lang="en-US" sz="1100" kern="0" dirty="0">
                <a:solidFill>
                  <a:schemeClr val="bg1">
                    <a:lumMod val="50000"/>
                  </a:schemeClr>
                </a:solidFill>
                <a:latin typeface="Calibri" pitchFamily="34" charset="0"/>
              </a:rPr>
              <a:t>  </a:t>
            </a:r>
            <a:endParaRPr lang="en-US" sz="1200" kern="0" dirty="0">
              <a:solidFill>
                <a:schemeClr val="bg1">
                  <a:lumMod val="50000"/>
                </a:schemeClr>
              </a:solidFill>
              <a:latin typeface="Calibri" pitchFamily="34" charset="0"/>
            </a:endParaRPr>
          </a:p>
          <a:p>
            <a:pPr marL="800100" lvl="1" indent="-342900" eaLnBrk="0" hangingPunct="0">
              <a:spcBef>
                <a:spcPct val="20000"/>
              </a:spcBef>
              <a:buFont typeface="Arial" pitchFamily="34" charset="0"/>
              <a:buChar char="•"/>
              <a:defRPr/>
            </a:pPr>
            <a:r>
              <a:rPr lang="en-US" sz="1100" kern="0" dirty="0">
                <a:latin typeface="Calibri" pitchFamily="34" charset="0"/>
              </a:rPr>
              <a:t>Latest: Test Plan v2.5.0 </a:t>
            </a:r>
            <a:r>
              <a:rPr lang="en-US" sz="1000" kern="0" dirty="0">
                <a:latin typeface="Calibri" pitchFamily="34" charset="0"/>
              </a:rPr>
              <a:t>(published Jan 2016) </a:t>
            </a:r>
            <a:r>
              <a:rPr lang="en-US" sz="1100" kern="0" dirty="0">
                <a:latin typeface="Calibri" pitchFamily="34" charset="0"/>
              </a:rPr>
              <a:t>+ Test Plan addendum for HbbTV v1.0 </a:t>
            </a:r>
            <a:r>
              <a:rPr lang="en-US" sz="1000" kern="0" dirty="0">
                <a:latin typeface="Calibri" pitchFamily="34" charset="0"/>
              </a:rPr>
              <a:t>(published 23rd Jan 2017)</a:t>
            </a:r>
          </a:p>
          <a:p>
            <a:pPr marL="342900" indent="-342900" eaLnBrk="0" hangingPunct="0">
              <a:spcBef>
                <a:spcPct val="20000"/>
              </a:spcBef>
              <a:buFont typeface="Arial" pitchFamily="34" charset="0"/>
              <a:buChar char="•"/>
              <a:defRPr/>
            </a:pPr>
            <a:r>
              <a:rPr lang="en-US" sz="1400" kern="0" dirty="0" smtClean="0">
                <a:latin typeface="Calibri" pitchFamily="34" charset="0"/>
              </a:rPr>
              <a:t>HbbTV </a:t>
            </a:r>
            <a:endParaRPr lang="en-US" sz="1400" kern="0" dirty="0">
              <a:latin typeface="Calibri" pitchFamily="34" charset="0"/>
            </a:endParaRPr>
          </a:p>
          <a:p>
            <a:pPr marL="800100" lvl="1" indent="-342900" eaLnBrk="0" hangingPunct="0">
              <a:spcBef>
                <a:spcPct val="20000"/>
              </a:spcBef>
              <a:buFont typeface="Arial" pitchFamily="34" charset="0"/>
              <a:buChar char="•"/>
              <a:defRPr/>
            </a:pPr>
            <a:r>
              <a:rPr lang="en-US" sz="1100" kern="0" dirty="0">
                <a:latin typeface="Calibri" pitchFamily="34" charset="0"/>
              </a:rPr>
              <a:t>Maintenance of NorDig’s HbbTV test cases</a:t>
            </a:r>
            <a:r>
              <a:rPr lang="en-US" sz="1050" kern="0" dirty="0">
                <a:latin typeface="Calibri" pitchFamily="34" charset="0"/>
              </a:rPr>
              <a:t> </a:t>
            </a:r>
            <a:endParaRPr lang="en-US" sz="1100" kern="0" dirty="0">
              <a:solidFill>
                <a:srgbClr val="00B050"/>
              </a:solidFill>
              <a:latin typeface="Calibri" pitchFamily="34" charset="0"/>
            </a:endParaRPr>
          </a:p>
          <a:p>
            <a:pPr marL="342900" indent="-342900" eaLnBrk="0" hangingPunct="0">
              <a:spcBef>
                <a:spcPct val="20000"/>
              </a:spcBef>
              <a:buFont typeface="Arial" panose="020B0604020202020204" pitchFamily="34" charset="0"/>
              <a:buChar char="•"/>
              <a:defRPr/>
            </a:pPr>
            <a:r>
              <a:rPr lang="en-US" sz="1400" kern="0" dirty="0">
                <a:latin typeface="Calibri" pitchFamily="34" charset="0"/>
              </a:rPr>
              <a:t>EPG/EIT exchange file format</a:t>
            </a:r>
          </a:p>
          <a:p>
            <a:pPr marL="800100" lvl="1" indent="-342900" eaLnBrk="0" hangingPunct="0">
              <a:spcBef>
                <a:spcPct val="20000"/>
              </a:spcBef>
              <a:buFont typeface="Arial" panose="020B0604020202020204" pitchFamily="34" charset="0"/>
              <a:buChar char="•"/>
              <a:defRPr/>
            </a:pPr>
            <a:r>
              <a:rPr lang="en-US" sz="1100" kern="0" dirty="0">
                <a:latin typeface="Calibri" pitchFamily="34" charset="0"/>
              </a:rPr>
              <a:t>Today: Proposal ready for Excom of common NorDig file format, TV Anytime based, separate slides</a:t>
            </a:r>
          </a:p>
          <a:p>
            <a:pPr marL="342900" indent="-342900" eaLnBrk="0" hangingPunct="0">
              <a:spcBef>
                <a:spcPct val="20000"/>
              </a:spcBef>
              <a:buFont typeface="Arial" panose="020B0604020202020204" pitchFamily="34" charset="0"/>
              <a:buChar char="•"/>
              <a:defRPr/>
            </a:pPr>
            <a:r>
              <a:rPr lang="en-US" sz="1400" kern="0" dirty="0">
                <a:latin typeface="Calibri" pitchFamily="34" charset="0"/>
              </a:rPr>
              <a:t>Website and admin</a:t>
            </a:r>
          </a:p>
          <a:p>
            <a:pPr marL="800100" lvl="1" indent="-342900" eaLnBrk="0" hangingPunct="0">
              <a:spcBef>
                <a:spcPct val="20000"/>
              </a:spcBef>
              <a:buFont typeface="Arial" panose="020B0604020202020204" pitchFamily="34" charset="0"/>
              <a:buChar char="•"/>
              <a:defRPr/>
            </a:pPr>
            <a:r>
              <a:rPr lang="en-US" sz="1100" kern="0" dirty="0">
                <a:latin typeface="Calibri" pitchFamily="34" charset="0"/>
              </a:rPr>
              <a:t>New on website: security update (Chrome browser) and simple meeting calendar function</a:t>
            </a:r>
          </a:p>
          <a:p>
            <a:pPr marL="800100" lvl="1" indent="-342900" eaLnBrk="0" hangingPunct="0">
              <a:spcBef>
                <a:spcPct val="20000"/>
              </a:spcBef>
              <a:buFont typeface="Arial" panose="020B0604020202020204" pitchFamily="34" charset="0"/>
              <a:buChar char="•"/>
              <a:defRPr/>
            </a:pPr>
            <a:r>
              <a:rPr lang="en-US" sz="1100" kern="0" dirty="0">
                <a:latin typeface="Calibri" pitchFamily="34" charset="0"/>
              </a:rPr>
              <a:t>Website: NorDig T and subgroup frequent user of sharing files (minutes, drafts) via website</a:t>
            </a:r>
          </a:p>
          <a:p>
            <a:pPr marL="800100" lvl="1" indent="-342900" eaLnBrk="0" hangingPunct="0">
              <a:spcBef>
                <a:spcPct val="20000"/>
              </a:spcBef>
              <a:buFont typeface="Arial" panose="020B0604020202020204" pitchFamily="34" charset="0"/>
              <a:buChar char="•"/>
              <a:defRPr/>
            </a:pPr>
            <a:r>
              <a:rPr lang="en-US" sz="1100" kern="0" dirty="0">
                <a:latin typeface="Calibri" pitchFamily="34" charset="0"/>
              </a:rPr>
              <a:t>Website: NorDig Excom not yet using website (for minutes </a:t>
            </a:r>
            <a:r>
              <a:rPr lang="en-US" sz="1100" kern="0" dirty="0" err="1">
                <a:latin typeface="Calibri" pitchFamily="34" charset="0"/>
              </a:rPr>
              <a:t>etc</a:t>
            </a:r>
            <a:r>
              <a:rPr lang="en-US" sz="1100" kern="0" dirty="0" smtClean="0">
                <a:latin typeface="Calibri" pitchFamily="34" charset="0"/>
              </a:rPr>
              <a:t>)</a:t>
            </a:r>
          </a:p>
          <a:p>
            <a:pPr eaLnBrk="0" hangingPunct="0">
              <a:spcBef>
                <a:spcPct val="20000"/>
              </a:spcBef>
              <a:defRPr/>
            </a:pPr>
            <a:endParaRPr lang="en-US" sz="1100" kern="0" dirty="0" smtClean="0">
              <a:latin typeface="Calibri" pitchFamily="34" charset="0"/>
            </a:endParaRPr>
          </a:p>
          <a:p>
            <a:pPr marL="171450" indent="-171450" eaLnBrk="0" hangingPunct="0">
              <a:spcBef>
                <a:spcPct val="20000"/>
              </a:spcBef>
              <a:buFont typeface="Arial" panose="020B0604020202020204" pitchFamily="34" charset="0"/>
              <a:buChar char="•"/>
              <a:defRPr/>
            </a:pPr>
            <a:r>
              <a:rPr lang="en-US" sz="1100" b="1" dirty="0">
                <a:solidFill>
                  <a:srgbClr val="0070C0"/>
                </a:solidFill>
              </a:rPr>
              <a:t>Excom: </a:t>
            </a:r>
            <a:r>
              <a:rPr lang="en-US" sz="1100" b="1" dirty="0" smtClean="0">
                <a:solidFill>
                  <a:srgbClr val="0070C0"/>
                </a:solidFill>
              </a:rPr>
              <a:t>OK/noted</a:t>
            </a:r>
            <a:endParaRPr lang="en-GB" sz="1100" dirty="0"/>
          </a:p>
          <a:p>
            <a:pPr eaLnBrk="0" hangingPunct="0">
              <a:spcBef>
                <a:spcPct val="20000"/>
              </a:spcBef>
              <a:defRPr/>
            </a:pPr>
            <a:endParaRPr lang="en-US" sz="1100" kern="0" dirty="0">
              <a:latin typeface="Calibri" pitchFamily="34" charset="0"/>
            </a:endParaRPr>
          </a:p>
        </p:txBody>
      </p:sp>
    </p:spTree>
    <p:extLst>
      <p:ext uri="{BB962C8B-B14F-4D97-AF65-F5344CB8AC3E}">
        <p14:creationId xmlns:p14="http://schemas.microsoft.com/office/powerpoint/2010/main" val="24554703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836712"/>
            <a:ext cx="5842992" cy="936104"/>
          </a:xfrm>
        </p:spPr>
        <p:txBody>
          <a:bodyPr/>
          <a:lstStyle/>
          <a:p>
            <a:pPr lvl="0">
              <a:buNone/>
            </a:pPr>
            <a:r>
              <a:rPr lang="en-US" sz="1400" b="1" dirty="0">
                <a:latin typeface="+mn-lt"/>
              </a:rPr>
              <a:t>Overview</a:t>
            </a:r>
          </a:p>
          <a:p>
            <a:pPr lvl="0">
              <a:buNone/>
            </a:pPr>
            <a:r>
              <a:rPr lang="en-US" sz="800" dirty="0">
                <a:latin typeface="+mn-lt"/>
              </a:rPr>
              <a:t> </a:t>
            </a:r>
          </a:p>
          <a:p>
            <a:pPr lvl="0">
              <a:buNone/>
            </a:pPr>
            <a:r>
              <a:rPr lang="en-US" sz="1800" dirty="0">
                <a:latin typeface="+mn-lt"/>
              </a:rPr>
              <a:t>NorDig T – </a:t>
            </a:r>
            <a:r>
              <a:rPr lang="en-US" sz="1800" i="1" dirty="0">
                <a:latin typeface="+mn-lt"/>
              </a:rPr>
              <a:t>active </a:t>
            </a:r>
            <a:endParaRPr lang="en-US" sz="1800" dirty="0">
              <a:latin typeface="+mn-lt"/>
            </a:endParaRPr>
          </a:p>
        </p:txBody>
      </p:sp>
      <p:sp>
        <p:nvSpPr>
          <p:cNvPr id="3" name="Rubrik 2"/>
          <p:cNvSpPr>
            <a:spLocks noGrp="1"/>
          </p:cNvSpPr>
          <p:nvPr>
            <p:ph type="title"/>
          </p:nvPr>
        </p:nvSpPr>
        <p:spPr>
          <a:xfrm>
            <a:off x="899592" y="44624"/>
            <a:ext cx="7715200" cy="648072"/>
          </a:xfrm>
        </p:spPr>
        <p:txBody>
          <a:bodyPr/>
          <a:lstStyle/>
          <a:p>
            <a:pPr>
              <a:defRPr/>
            </a:pPr>
            <a:r>
              <a:rPr lang="en-US" b="1" dirty="0"/>
              <a:t>NorDig T report -  </a:t>
            </a:r>
            <a:r>
              <a:rPr lang="en-US" sz="1800" b="1" dirty="0">
                <a:solidFill>
                  <a:schemeClr val="tx1"/>
                </a:solidFill>
              </a:rPr>
              <a:t>Work and subgroups</a:t>
            </a:r>
            <a:br>
              <a:rPr lang="en-US" sz="1800" b="1" dirty="0">
                <a:solidFill>
                  <a:schemeClr val="tx1"/>
                </a:solidFill>
              </a:rPr>
            </a:b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8</a:t>
            </a:fld>
            <a:endParaRPr lang="en-US"/>
          </a:p>
        </p:txBody>
      </p:sp>
      <p:sp>
        <p:nvSpPr>
          <p:cNvPr id="6" name="Platshållare för innehåll 1"/>
          <p:cNvSpPr txBox="1">
            <a:spLocks/>
          </p:cNvSpPr>
          <p:nvPr/>
        </p:nvSpPr>
        <p:spPr bwMode="auto">
          <a:xfrm>
            <a:off x="817240" y="1916832"/>
            <a:ext cx="7643192"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HEVC/Video – </a:t>
            </a:r>
            <a:r>
              <a:rPr lang="en-US" i="1" kern="0" dirty="0">
                <a:latin typeface="Calibri" pitchFamily="34" charset="0"/>
              </a:rPr>
              <a:t>active </a:t>
            </a:r>
            <a:r>
              <a:rPr lang="en-US" sz="1400" i="1" kern="0" dirty="0">
                <a:latin typeface="Calibri" pitchFamily="34" charset="0"/>
              </a:rPr>
              <a:t>(proposing CR for HEVC IRDs) </a:t>
            </a:r>
          </a:p>
          <a:p>
            <a:pPr marL="342900" indent="-342900" eaLnBrk="0" hangingPunct="0">
              <a:spcBef>
                <a:spcPct val="20000"/>
              </a:spcBef>
              <a:buFontTx/>
              <a:buChar char="•"/>
              <a:defRPr/>
            </a:pPr>
            <a:r>
              <a:rPr lang="en-US" kern="0" dirty="0">
                <a:latin typeface="Calibri" pitchFamily="34" charset="0"/>
              </a:rPr>
              <a:t>Audio – </a:t>
            </a:r>
            <a:r>
              <a:rPr lang="en-US" i="1" kern="0" dirty="0">
                <a:latin typeface="Calibri" pitchFamily="34" charset="0"/>
              </a:rPr>
              <a:t>active </a:t>
            </a:r>
            <a:r>
              <a:rPr lang="en-US" sz="1400" i="1" kern="0" dirty="0">
                <a:latin typeface="Calibri" pitchFamily="34" charset="0"/>
              </a:rPr>
              <a:t>(audio related for IRD, T</a:t>
            </a:r>
            <a:r>
              <a:rPr lang="en-US" sz="1400" i="1" kern="0" dirty="0" err="1">
                <a:latin typeface="Calibri" pitchFamily="34" charset="0"/>
              </a:rPr>
              <a:t>est</a:t>
            </a:r>
            <a:r>
              <a:rPr lang="en-US" sz="1400" i="1" kern="0" dirty="0">
                <a:latin typeface="Calibri" pitchFamily="34" charset="0"/>
              </a:rPr>
              <a:t> Plan. </a:t>
            </a:r>
            <a:r>
              <a:rPr lang="en-US" sz="1200" i="1" kern="0" dirty="0">
                <a:latin typeface="Calibri" pitchFamily="34" charset="0"/>
              </a:rPr>
              <a:t>Working together w </a:t>
            </a:r>
            <a:r>
              <a:rPr lang="en-US" sz="1200" i="1" kern="0" dirty="0" err="1">
                <a:latin typeface="Calibri" pitchFamily="34" charset="0"/>
              </a:rPr>
              <a:t>Accessiblity</a:t>
            </a:r>
            <a:r>
              <a:rPr lang="en-US" sz="1200" i="1" kern="0" dirty="0">
                <a:latin typeface="Calibri" pitchFamily="34" charset="0"/>
              </a:rPr>
              <a:t> group</a:t>
            </a:r>
            <a:r>
              <a:rPr lang="en-US" sz="1400" i="1" kern="0" dirty="0">
                <a:latin typeface="Calibri" pitchFamily="34" charset="0"/>
              </a:rPr>
              <a:t>)</a:t>
            </a:r>
          </a:p>
          <a:p>
            <a:pPr marL="342900" indent="-342900" eaLnBrk="0" hangingPunct="0">
              <a:spcBef>
                <a:spcPct val="20000"/>
              </a:spcBef>
              <a:buFontTx/>
              <a:buChar char="•"/>
              <a:defRPr/>
            </a:pPr>
            <a:r>
              <a:rPr lang="en-US" kern="0" dirty="0">
                <a:latin typeface="Calibri" pitchFamily="34" charset="0"/>
              </a:rPr>
              <a:t>Test – </a:t>
            </a:r>
            <a:r>
              <a:rPr lang="en-US" i="1" kern="0" dirty="0">
                <a:latin typeface="Calibri" pitchFamily="34" charset="0"/>
              </a:rPr>
              <a:t>active </a:t>
            </a:r>
            <a:r>
              <a:rPr lang="en-US" sz="1400" i="1" kern="0" dirty="0">
                <a:latin typeface="Calibri" pitchFamily="34" charset="0"/>
              </a:rPr>
              <a:t>(Test Plan)</a:t>
            </a:r>
          </a:p>
          <a:p>
            <a:pPr marL="342900" indent="-342900" eaLnBrk="0" hangingPunct="0">
              <a:spcBef>
                <a:spcPct val="20000"/>
              </a:spcBef>
              <a:buFontTx/>
              <a:buChar char="•"/>
              <a:defRPr/>
            </a:pPr>
            <a:r>
              <a:rPr lang="en-US" kern="0" dirty="0">
                <a:latin typeface="Calibri" pitchFamily="34" charset="0"/>
              </a:rPr>
              <a:t>RoO – </a:t>
            </a:r>
            <a:r>
              <a:rPr lang="en-US" i="1" kern="0" dirty="0">
                <a:latin typeface="Calibri" pitchFamily="34" charset="0"/>
              </a:rPr>
              <a:t>active </a:t>
            </a:r>
            <a:r>
              <a:rPr lang="en-US" sz="1400" i="1" kern="0" dirty="0">
                <a:latin typeface="Calibri" pitchFamily="34" charset="0"/>
              </a:rPr>
              <a:t>(RoO spec)</a:t>
            </a:r>
            <a:endParaRPr lang="en-US" sz="1600" i="1"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Accessibility – </a:t>
            </a:r>
            <a:r>
              <a:rPr lang="en-US" i="1" kern="0" dirty="0">
                <a:latin typeface="Calibri" pitchFamily="34" charset="0"/>
              </a:rPr>
              <a:t>active </a:t>
            </a:r>
            <a:r>
              <a:rPr lang="en-US" sz="1400" i="1" kern="0" dirty="0">
                <a:latin typeface="Calibri" pitchFamily="34" charset="0"/>
              </a:rPr>
              <a:t>(accessibility related for IRD, Test Plan and RoO) </a:t>
            </a:r>
          </a:p>
          <a:p>
            <a:pPr marL="342900" indent="-342900" eaLnBrk="0" hangingPunct="0">
              <a:spcBef>
                <a:spcPct val="20000"/>
              </a:spcBef>
              <a:buFontTx/>
              <a:buChar char="•"/>
              <a:defRPr/>
            </a:pPr>
            <a:r>
              <a:rPr lang="en-US" kern="0" dirty="0">
                <a:latin typeface="Calibri" pitchFamily="34" charset="0"/>
              </a:rPr>
              <a:t>API/PVR – </a:t>
            </a:r>
            <a:r>
              <a:rPr lang="en-US" i="1" kern="0" dirty="0">
                <a:latin typeface="Calibri" pitchFamily="34" charset="0"/>
              </a:rPr>
              <a:t>active </a:t>
            </a:r>
            <a:r>
              <a:rPr lang="en-US" sz="1400" i="1" kern="0" dirty="0">
                <a:latin typeface="Calibri" pitchFamily="34" charset="0"/>
              </a:rPr>
              <a:t>(HbbTV testing, API+PVR related for IRD, Test Plan and RoO)</a:t>
            </a:r>
          </a:p>
          <a:p>
            <a:pPr marL="342900" indent="-342900" eaLnBrk="0" hangingPunct="0">
              <a:spcBef>
                <a:spcPct val="20000"/>
              </a:spcBef>
              <a:buFontTx/>
              <a:buChar char="•"/>
              <a:defRPr/>
            </a:pPr>
            <a:r>
              <a:rPr lang="en-US" kern="0" noProof="0" dirty="0">
                <a:latin typeface="Calibri" pitchFamily="34" charset="0"/>
              </a:rPr>
              <a:t>EPG/Event </a:t>
            </a:r>
            <a:r>
              <a:rPr lang="en-US" kern="0" noProof="0" dirty="0" smtClean="0">
                <a:latin typeface="Calibri" pitchFamily="34" charset="0"/>
              </a:rPr>
              <a:t>exchange metadata </a:t>
            </a:r>
            <a:r>
              <a:rPr lang="en-US" kern="0" noProof="0" dirty="0">
                <a:latin typeface="Calibri" pitchFamily="34" charset="0"/>
              </a:rPr>
              <a:t>– </a:t>
            </a:r>
            <a:r>
              <a:rPr lang="en-US" i="1" kern="0" noProof="0" dirty="0">
                <a:latin typeface="Calibri" pitchFamily="34" charset="0"/>
              </a:rPr>
              <a:t>active </a:t>
            </a:r>
            <a:r>
              <a:rPr lang="en-US" sz="1400" i="1" kern="0" dirty="0">
                <a:latin typeface="Calibri" pitchFamily="34" charset="0"/>
              </a:rPr>
              <a:t>(common NorDig format for exchange EPG metadata for broadcast and OTT)</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SSU – </a:t>
            </a:r>
            <a:r>
              <a:rPr lang="en-US" i="1" kern="0" dirty="0" smtClean="0">
                <a:solidFill>
                  <a:schemeClr val="bg1">
                    <a:lumMod val="65000"/>
                  </a:schemeClr>
                </a:solidFill>
                <a:latin typeface="Calibri" pitchFamily="34" charset="0"/>
              </a:rPr>
              <a:t>dormant after IRD spec v2.6 </a:t>
            </a:r>
            <a:r>
              <a:rPr lang="en-US" sz="1400" i="1" kern="0" dirty="0">
                <a:solidFill>
                  <a:schemeClr val="bg1">
                    <a:lumMod val="65000"/>
                  </a:schemeClr>
                </a:solidFill>
                <a:latin typeface="Calibri" pitchFamily="34" charset="0"/>
              </a:rPr>
              <a:t>(industry proposal for further SSU alternatives)</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CA/CI+/Sec  –  </a:t>
            </a:r>
            <a:r>
              <a:rPr lang="en-US" i="1" kern="0" dirty="0">
                <a:solidFill>
                  <a:schemeClr val="bg1">
                    <a:lumMod val="65000"/>
                  </a:schemeClr>
                </a:solidFill>
                <a:latin typeface="Calibri" pitchFamily="34" charset="0"/>
              </a:rPr>
              <a:t>dormant </a:t>
            </a:r>
            <a:r>
              <a:rPr lang="en-US" sz="1400" i="1" kern="0" dirty="0">
                <a:solidFill>
                  <a:schemeClr val="bg1">
                    <a:lumMod val="65000"/>
                  </a:schemeClr>
                </a:solidFill>
                <a:latin typeface="Calibri" pitchFamily="34" charset="0"/>
              </a:rPr>
              <a:t>(CI+ v1.4/v2.x…)</a:t>
            </a:r>
          </a:p>
        </p:txBody>
      </p:sp>
    </p:spTree>
    <p:extLst>
      <p:ext uri="{BB962C8B-B14F-4D97-AF65-F5344CB8AC3E}">
        <p14:creationId xmlns:p14="http://schemas.microsoft.com/office/powerpoint/2010/main" val="18582523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836712"/>
            <a:ext cx="5842992" cy="936104"/>
          </a:xfrm>
        </p:spPr>
        <p:txBody>
          <a:bodyPr/>
          <a:lstStyle/>
          <a:p>
            <a:pPr lvl="0">
              <a:buNone/>
            </a:pPr>
            <a:r>
              <a:rPr lang="en-US" sz="1400" b="1" dirty="0" err="1">
                <a:latin typeface="+mn-lt"/>
              </a:rPr>
              <a:t>Organisation</a:t>
            </a:r>
            <a:r>
              <a:rPr lang="en-US" sz="1400" b="1" dirty="0">
                <a:latin typeface="+mn-lt"/>
              </a:rPr>
              <a:t> and status</a:t>
            </a:r>
          </a:p>
          <a:p>
            <a:pPr lvl="0">
              <a:buNone/>
            </a:pPr>
            <a:r>
              <a:rPr lang="en-US" sz="800" dirty="0">
                <a:latin typeface="+mn-lt"/>
              </a:rPr>
              <a:t> </a:t>
            </a:r>
          </a:p>
          <a:p>
            <a:pPr lvl="0">
              <a:buNone/>
            </a:pPr>
            <a:r>
              <a:rPr lang="en-US" sz="1800" dirty="0">
                <a:latin typeface="+mn-lt"/>
              </a:rPr>
              <a:t>NorDig T – </a:t>
            </a:r>
            <a:r>
              <a:rPr lang="en-US" sz="1400" i="1" dirty="0">
                <a:latin typeface="+mn-lt"/>
              </a:rPr>
              <a:t>Per Tullstedt, Teracom</a:t>
            </a:r>
            <a:endParaRPr lang="en-US" sz="1400" dirty="0">
              <a:latin typeface="+mn-lt"/>
            </a:endParaRPr>
          </a:p>
        </p:txBody>
      </p:sp>
      <p:sp>
        <p:nvSpPr>
          <p:cNvPr id="3" name="Rubrik 2"/>
          <p:cNvSpPr>
            <a:spLocks noGrp="1"/>
          </p:cNvSpPr>
          <p:nvPr>
            <p:ph type="title"/>
          </p:nvPr>
        </p:nvSpPr>
        <p:spPr>
          <a:xfrm>
            <a:off x="961256" y="8619"/>
            <a:ext cx="7715200" cy="648072"/>
          </a:xfrm>
        </p:spPr>
        <p:txBody>
          <a:bodyPr/>
          <a:lstStyle/>
          <a:p>
            <a:pPr>
              <a:defRPr/>
            </a:pPr>
            <a:r>
              <a:rPr lang="en-US" b="1" dirty="0"/>
              <a:t>NorDig T report -  </a:t>
            </a:r>
            <a:r>
              <a:rPr lang="en-US" sz="1800" b="1" dirty="0">
                <a:solidFill>
                  <a:schemeClr val="tx1"/>
                </a:solidFill>
              </a:rPr>
              <a:t>Work and subgroups</a:t>
            </a:r>
            <a:br>
              <a:rPr lang="en-US" sz="1800" b="1" dirty="0">
                <a:solidFill>
                  <a:schemeClr val="tx1"/>
                </a:solidFill>
              </a:rPr>
            </a:b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9</a:t>
            </a:fld>
            <a:endParaRPr lang="en-US"/>
          </a:p>
        </p:txBody>
      </p:sp>
      <p:sp>
        <p:nvSpPr>
          <p:cNvPr id="6" name="Platshållare för innehåll 1"/>
          <p:cNvSpPr txBox="1">
            <a:spLocks/>
          </p:cNvSpPr>
          <p:nvPr/>
        </p:nvSpPr>
        <p:spPr bwMode="auto">
          <a:xfrm>
            <a:off x="817240" y="1916832"/>
            <a:ext cx="7859216"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Video – </a:t>
            </a:r>
            <a:r>
              <a:rPr lang="en-US" sz="1200" i="1" kern="0" dirty="0">
                <a:latin typeface="Calibri" pitchFamily="34" charset="0"/>
              </a:rPr>
              <a:t>Per Tullstedt, Teracom</a:t>
            </a:r>
          </a:p>
          <a:p>
            <a:pPr marL="342900" indent="-342900" eaLnBrk="0" hangingPunct="0">
              <a:spcBef>
                <a:spcPct val="20000"/>
              </a:spcBef>
              <a:buFontTx/>
              <a:buChar char="•"/>
              <a:defRPr/>
            </a:pPr>
            <a:r>
              <a:rPr lang="en-US" kern="0" dirty="0">
                <a:latin typeface="Calibri" pitchFamily="34" charset="0"/>
              </a:rPr>
              <a:t>Audio – </a:t>
            </a:r>
            <a:r>
              <a:rPr lang="en-US" sz="1400" i="1" kern="0" dirty="0">
                <a:latin typeface="Calibri" pitchFamily="34" charset="0"/>
              </a:rPr>
              <a:t>Johan Lindroos, SVT, </a:t>
            </a:r>
            <a:endParaRPr lang="en-US" i="1"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Test – </a:t>
            </a:r>
            <a:r>
              <a:rPr lang="en-US" sz="1400" i="1" kern="0" dirty="0">
                <a:latin typeface="Calibri" pitchFamily="34" charset="0"/>
              </a:rPr>
              <a:t>Pasi Toiva, Labwise, </a:t>
            </a:r>
          </a:p>
          <a:p>
            <a:pPr marL="342900" indent="-342900" eaLnBrk="0" hangingPunct="0">
              <a:spcBef>
                <a:spcPct val="20000"/>
              </a:spcBef>
              <a:buFontTx/>
              <a:buChar char="•"/>
              <a:defRPr/>
            </a:pPr>
            <a:r>
              <a:rPr lang="en-US" kern="0" dirty="0">
                <a:latin typeface="Calibri" pitchFamily="34" charset="0"/>
              </a:rPr>
              <a:t>RoO – </a:t>
            </a:r>
            <a:r>
              <a:rPr lang="en-US" sz="1400" i="1" kern="0" dirty="0">
                <a:latin typeface="Calibri" pitchFamily="34" charset="0"/>
              </a:rPr>
              <a:t>Des </a:t>
            </a:r>
            <a:r>
              <a:rPr lang="de-DE" sz="1400" i="1" kern="0" dirty="0">
                <a:latin typeface="Calibri" pitchFamily="34" charset="0"/>
              </a:rPr>
              <a:t>Mac Giolla an Chloig</a:t>
            </a:r>
            <a:r>
              <a:rPr lang="en-US" sz="1400" i="1" kern="0" dirty="0">
                <a:latin typeface="Calibri" pitchFamily="34" charset="0"/>
              </a:rPr>
              <a:t>, RTÉNL, </a:t>
            </a:r>
            <a:endParaRPr lang="en-US" sz="14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Accessibility – </a:t>
            </a:r>
            <a:r>
              <a:rPr lang="en-US" sz="1400" i="1" kern="0" dirty="0">
                <a:latin typeface="Calibri" pitchFamily="34" charset="0"/>
              </a:rPr>
              <a:t>Kjell Norberg, NRK, </a:t>
            </a:r>
          </a:p>
          <a:p>
            <a:pPr marL="342900" indent="-342900" eaLnBrk="0" hangingPunct="0">
              <a:spcBef>
                <a:spcPct val="20000"/>
              </a:spcBef>
              <a:buFontTx/>
              <a:buChar char="•"/>
              <a:defRPr/>
            </a:pPr>
            <a:r>
              <a:rPr lang="en-US" kern="0" dirty="0">
                <a:latin typeface="Calibri" pitchFamily="34" charset="0"/>
              </a:rPr>
              <a:t>API/PVR – </a:t>
            </a:r>
            <a:r>
              <a:rPr lang="en-US" sz="1400" i="1" kern="0" dirty="0">
                <a:latin typeface="Calibri" pitchFamily="34" charset="0"/>
              </a:rPr>
              <a:t>Erik Vold, NRK, </a:t>
            </a:r>
          </a:p>
          <a:p>
            <a:pPr marL="342900" indent="-342900" eaLnBrk="0" hangingPunct="0">
              <a:spcBef>
                <a:spcPct val="20000"/>
              </a:spcBef>
              <a:buFontTx/>
              <a:buChar char="•"/>
              <a:defRPr/>
            </a:pPr>
            <a:r>
              <a:rPr lang="en-US" kern="0" dirty="0">
                <a:latin typeface="Calibri" pitchFamily="34" charset="0"/>
              </a:rPr>
              <a:t>EPG/Event metadata –</a:t>
            </a:r>
            <a:r>
              <a:rPr lang="en-US" i="1" kern="0" dirty="0">
                <a:latin typeface="Calibri" pitchFamily="34" charset="0"/>
              </a:rPr>
              <a:t> </a:t>
            </a:r>
            <a:r>
              <a:rPr lang="en-US" sz="1400" i="1" kern="0" dirty="0">
                <a:latin typeface="Calibri" pitchFamily="34" charset="0"/>
              </a:rPr>
              <a:t>Peter M</a:t>
            </a:r>
            <a:r>
              <a:rPr lang="en-US" sz="1400" i="1" kern="0" dirty="0">
                <a:latin typeface="Calibri" panose="020F0502020204030204" pitchFamily="34" charset="0"/>
                <a:ea typeface="Cambria Math" panose="02040503050406030204" pitchFamily="18" charset="0"/>
              </a:rPr>
              <a:t>ølsted</a:t>
            </a:r>
            <a:r>
              <a:rPr lang="en-US" sz="1400" i="1" kern="0" dirty="0">
                <a:latin typeface="Calibri" pitchFamily="34" charset="0"/>
              </a:rPr>
              <a:t> (consultant NorDig tech secretary), </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SSU – </a:t>
            </a:r>
            <a:r>
              <a:rPr lang="en-US" sz="1400" i="1" kern="0" dirty="0">
                <a:solidFill>
                  <a:schemeClr val="bg1">
                    <a:lumMod val="65000"/>
                  </a:schemeClr>
                </a:solidFill>
                <a:latin typeface="Calibri" pitchFamily="34" charset="0"/>
              </a:rPr>
              <a:t>dormant (Per Tullstedt, Teracom) </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CA/CI+/Sec  –  </a:t>
            </a:r>
            <a:r>
              <a:rPr lang="en-US" sz="1400" i="1" kern="0" dirty="0">
                <a:solidFill>
                  <a:schemeClr val="bg1">
                    <a:lumMod val="65000"/>
                  </a:schemeClr>
                </a:solidFill>
                <a:latin typeface="Calibri" pitchFamily="34" charset="0"/>
              </a:rPr>
              <a:t>dormant </a:t>
            </a:r>
            <a:r>
              <a:rPr lang="en-US" sz="1200" i="1" kern="0" dirty="0">
                <a:solidFill>
                  <a:schemeClr val="bg1">
                    <a:lumMod val="65000"/>
                  </a:schemeClr>
                </a:solidFill>
                <a:latin typeface="Calibri" pitchFamily="34" charset="0"/>
              </a:rPr>
              <a:t>(CI+ v1.3, CI+ v1.4)</a:t>
            </a:r>
          </a:p>
        </p:txBody>
      </p:sp>
    </p:spTree>
    <p:extLst>
      <p:ext uri="{BB962C8B-B14F-4D97-AF65-F5344CB8AC3E}">
        <p14:creationId xmlns:p14="http://schemas.microsoft.com/office/powerpoint/2010/main" val="512757094"/>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128473</TotalTime>
  <Words>4966</Words>
  <Application>Microsoft Office PowerPoint</Application>
  <PresentationFormat>On-screen Show (4:3)</PresentationFormat>
  <Paragraphs>552</Paragraphs>
  <Slides>31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Arial</vt:lpstr>
      <vt:lpstr>Arial Narrow</vt:lpstr>
      <vt:lpstr>Calibri</vt:lpstr>
      <vt:lpstr>Cambria Math</vt:lpstr>
      <vt:lpstr>Symbol</vt:lpstr>
      <vt:lpstr>Tahoma</vt:lpstr>
      <vt:lpstr>Times New Roman</vt:lpstr>
      <vt:lpstr>Wingdings</vt:lpstr>
      <vt:lpstr>Standard utforming</vt:lpstr>
      <vt:lpstr>PowerPoint Presentation</vt:lpstr>
      <vt:lpstr>NorDig T report -  mandates for 2017-2018     NorDig Excom meeting 9th March 2017 Stockholm, Sweden</vt:lpstr>
      <vt:lpstr>NorDig T report - mandates and activities (1/4)      NorDig Excom meeting 9th March 2017 Stockholm, Sweden</vt:lpstr>
      <vt:lpstr>NorDig T report - mandates and activities (2/4)      NorDig Excom meeting 9th March 2017 Stockholm, Sweden</vt:lpstr>
      <vt:lpstr>NorDig T report - mandates and activities (3/4)      NorDig Excom meeting 9th March 2017 Stockholm, Sweden</vt:lpstr>
      <vt:lpstr>NorDig T report - mandates and activities (4/4)      NorDig Excom meeting 9th March 2017 Stockholm, Sweden</vt:lpstr>
      <vt:lpstr>NorDig T report -  Overview specification work     NorDig Excom meeting 9th March 2017 Stockholm, Sweden</vt:lpstr>
      <vt:lpstr>NorDig T report -  Work and subgroups     NorDig Excom meeting 9th March 2017 Stockholm, Sweden</vt:lpstr>
      <vt:lpstr>NorDig T report -  Work and subgroups     NorDig Excom meeting 9th March 2017 Stockholm, Sweden</vt:lpstr>
      <vt:lpstr>NorDig T report -  Meeting calendar 2017     NorDig Excom meeting 9th March 2017 Stockholm, Sweden</vt:lpstr>
      <vt:lpstr>NorDig T report -  consultancy &amp; costs 2017     NorDig Excom meeting 9th March 2017 Stockholm, Sweden</vt:lpstr>
      <vt:lpstr>NorDig T report – website     NorDig Excom meeting 13th October 2016</vt:lpstr>
      <vt:lpstr>NorDig T report – NorDig and DTG harmonisation     NorDig Excom meeting 9th March 2017 Stockholm, Sweden</vt:lpstr>
      <vt:lpstr>NorDig T report – NorDig countries/networks     NorDig Excom meeting 9th March 2017 Stockholm, Sweden</vt:lpstr>
      <vt:lpstr>NorDig T report -  Unified IRD spec     NorDig Excom meeting 9th March 2017 Stockholm, Sweden</vt:lpstr>
      <vt:lpstr>NorDig T report -  HEVC     NorDig Excom meeting 9th March 2017 Stockholm, Sweden</vt:lpstr>
      <vt:lpstr>NorDig T report -  HEVC     NorDig Excom meeting 9th March 2017 Stockholm, Sweden</vt:lpstr>
      <vt:lpstr>NorDig T report -  HEVC     NorDig Excom meeting 9th March 2017 Stockholm, Sweden</vt:lpstr>
      <vt:lpstr>NorDig T report -  HEVC     NorDig Excom meeting 9th March 2017 Stockholm, Sweden</vt:lpstr>
      <vt:lpstr>NorDig T report -  HEVC     NorDig Excom meeting 9th March 2017 Stockholm, Sweden</vt:lpstr>
      <vt:lpstr>NorDig T report – SSU/sw update, proposal from Industry     NorDig Excom meeting 9th March 2017 Stockholm, Sweden</vt:lpstr>
      <vt:lpstr>NorDig T report -  Audio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vector>
  </TitlesOfParts>
  <Company>Telenor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1185</cp:revision>
  <cp:lastPrinted>2017-03-08T12:24:07Z</cp:lastPrinted>
  <dcterms:created xsi:type="dcterms:W3CDTF">2007-01-31T19:27:04Z</dcterms:created>
  <dcterms:modified xsi:type="dcterms:W3CDTF">2017-03-10T10:38:25Z</dcterms:modified>
</cp:coreProperties>
</file>