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48" r:id="rId1"/>
  </p:sldMasterIdLst>
  <p:notesMasterIdLst>
    <p:notesMasterId r:id="rId38"/>
  </p:notesMasterIdLst>
  <p:handoutMasterIdLst>
    <p:handoutMasterId r:id="rId39"/>
  </p:handoutMasterIdLst>
  <p:sldIdLst>
    <p:sldId id="846" r:id="rId2"/>
    <p:sldId id="764" r:id="rId3"/>
    <p:sldId id="599" r:id="rId4"/>
    <p:sldId id="577" r:id="rId5"/>
    <p:sldId id="579" r:id="rId6"/>
    <p:sldId id="596" r:id="rId7"/>
    <p:sldId id="724" r:id="rId8"/>
    <p:sldId id="765" r:id="rId9"/>
    <p:sldId id="674" r:id="rId10"/>
    <p:sldId id="512" r:id="rId11"/>
    <p:sldId id="913" r:id="rId12"/>
    <p:sldId id="824" r:id="rId13"/>
    <p:sldId id="898" r:id="rId14"/>
    <p:sldId id="897" r:id="rId15"/>
    <p:sldId id="924" r:id="rId16"/>
    <p:sldId id="912" r:id="rId17"/>
    <p:sldId id="900" r:id="rId18"/>
    <p:sldId id="902" r:id="rId19"/>
    <p:sldId id="911" r:id="rId20"/>
    <p:sldId id="903" r:id="rId21"/>
    <p:sldId id="904" r:id="rId22"/>
    <p:sldId id="905" r:id="rId23"/>
    <p:sldId id="906" r:id="rId24"/>
    <p:sldId id="907" r:id="rId25"/>
    <p:sldId id="908" r:id="rId26"/>
    <p:sldId id="909" r:id="rId27"/>
    <p:sldId id="910" r:id="rId28"/>
    <p:sldId id="923" r:id="rId29"/>
    <p:sldId id="926" r:id="rId30"/>
    <p:sldId id="927" r:id="rId31"/>
    <p:sldId id="928" r:id="rId32"/>
    <p:sldId id="929" r:id="rId33"/>
    <p:sldId id="930" r:id="rId34"/>
    <p:sldId id="931" r:id="rId35"/>
    <p:sldId id="932" r:id="rId36"/>
    <p:sldId id="935" r:id="rId37"/>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3A5"/>
    <a:srgbClr val="5C0000"/>
    <a:srgbClr val="008000"/>
    <a:srgbClr val="FF5050"/>
    <a:srgbClr val="663300"/>
    <a:srgbClr val="D2ECB6"/>
    <a:srgbClr val="FFABAD"/>
    <a:srgbClr val="C6E6A2"/>
    <a:srgbClr val="FF7C80"/>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98" autoAdjust="0"/>
    <p:restoredTop sz="92234" autoAdjust="0"/>
  </p:normalViewPr>
  <p:slideViewPr>
    <p:cSldViewPr>
      <p:cViewPr varScale="1">
        <p:scale>
          <a:sx n="90" d="100"/>
          <a:sy n="90" d="100"/>
        </p:scale>
        <p:origin x="72" y="174"/>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6"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tech.ebu.ch/tvanytime" TargetMode="External"/><Relationship Id="rId2" Type="http://schemas.openxmlformats.org/officeDocument/2006/relationships/hyperlink" Target="http://www.etsi.org/deliver/etsi_ts/102800_102899/1028220301/01.10.01_60/ts_1028220301v011001p.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mpeghaa.com/licensing.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5673089" y="3451700"/>
            <a:ext cx="3470911" cy="1002615"/>
            <a:chOff x="5716761" y="2065500"/>
            <a:chExt cx="3470911" cy="1002615"/>
          </a:xfrm>
        </p:grpSpPr>
        <p:pic>
          <p:nvPicPr>
            <p:cNvPr id="12" name="Picture 11"/>
            <p:cNvPicPr>
              <a:picLocks noChangeAspect="1"/>
            </p:cNvPicPr>
            <p:nvPr/>
          </p:nvPicPr>
          <p:blipFill>
            <a:blip r:embed="rId2"/>
            <a:stretch>
              <a:fillRect/>
            </a:stretch>
          </p:blipFill>
          <p:spPr>
            <a:xfrm>
              <a:off x="5716761" y="2065500"/>
              <a:ext cx="3427239" cy="1002615"/>
            </a:xfrm>
            <a:prstGeom prst="rect">
              <a:avLst/>
            </a:prstGeom>
          </p:spPr>
        </p:pic>
        <p:sp>
          <p:nvSpPr>
            <p:cNvPr id="13" name="TextBox 12"/>
            <p:cNvSpPr txBox="1"/>
            <p:nvPr/>
          </p:nvSpPr>
          <p:spPr>
            <a:xfrm>
              <a:off x="6580678" y="2417194"/>
              <a:ext cx="1375698" cy="584775"/>
            </a:xfrm>
            <a:prstGeom prst="rect">
              <a:avLst/>
            </a:prstGeom>
            <a:noFill/>
          </p:spPr>
          <p:txBody>
            <a:bodyPr wrap="none" rtlCol="0">
              <a:spAutoFit/>
            </a:bodyPr>
            <a:lstStyle/>
            <a:p>
              <a:r>
                <a:rPr lang="en-GB" sz="3200" b="1" dirty="0">
                  <a:solidFill>
                    <a:srgbClr val="7030A0"/>
                  </a:solidFill>
                  <a:latin typeface="Calibri" panose="020F0502020204030204" pitchFamily="34" charset="0"/>
                  <a:ea typeface="Batang" panose="02030600000101010101" pitchFamily="18" charset="-127"/>
                </a:rPr>
                <a:t>NorDig</a:t>
              </a:r>
            </a:p>
          </p:txBody>
        </p:sp>
        <p:sp>
          <p:nvSpPr>
            <p:cNvPr id="15" name="TextBox 14"/>
            <p:cNvSpPr txBox="1"/>
            <p:nvPr/>
          </p:nvSpPr>
          <p:spPr>
            <a:xfrm>
              <a:off x="7860732" y="2164344"/>
              <a:ext cx="809837" cy="830997"/>
            </a:xfrm>
            <a:prstGeom prst="rect">
              <a:avLst/>
            </a:prstGeom>
            <a:noFill/>
          </p:spPr>
          <p:txBody>
            <a:bodyPr wrap="none" rtlCol="0">
              <a:spAutoFit/>
            </a:bodyPr>
            <a:lstStyle/>
            <a:p>
              <a:r>
                <a:rPr lang="en-GB" sz="4800" b="1" dirty="0">
                  <a:solidFill>
                    <a:srgbClr val="7030A0"/>
                  </a:solidFill>
                  <a:latin typeface="Calibri" panose="020F0502020204030204" pitchFamily="34" charset="0"/>
                  <a:ea typeface="Batang" panose="02030600000101010101" pitchFamily="18" charset="-127"/>
                </a:rPr>
                <a:t>20</a:t>
              </a:r>
            </a:p>
          </p:txBody>
        </p:sp>
        <p:sp>
          <p:nvSpPr>
            <p:cNvPr id="16" name="TextBox 15"/>
            <p:cNvSpPr txBox="1"/>
            <p:nvPr/>
          </p:nvSpPr>
          <p:spPr>
            <a:xfrm>
              <a:off x="8436761" y="2545629"/>
              <a:ext cx="750911" cy="400110"/>
            </a:xfrm>
            <a:prstGeom prst="rect">
              <a:avLst/>
            </a:prstGeom>
            <a:noFill/>
          </p:spPr>
          <p:txBody>
            <a:bodyPr wrap="none" rtlCol="0">
              <a:spAutoFit/>
            </a:bodyPr>
            <a:lstStyle/>
            <a:p>
              <a:r>
                <a:rPr lang="en-GB" sz="2000" b="1" dirty="0">
                  <a:solidFill>
                    <a:srgbClr val="7030A0"/>
                  </a:solidFill>
                  <a:latin typeface="Calibri" panose="020F0502020204030204" pitchFamily="34" charset="0"/>
                  <a:ea typeface="Batang" panose="02030600000101010101" pitchFamily="18" charset="-127"/>
                </a:rPr>
                <a:t>years</a:t>
              </a:r>
            </a:p>
          </p:txBody>
        </p:sp>
      </p:grpSp>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1547665" y="44624"/>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5</a:t>
            </a:r>
            <a:r>
              <a:rPr lang="en-US" sz="1400" b="1" kern="0" baseline="30000" dirty="0">
                <a:latin typeface="+mj-lt"/>
                <a:ea typeface="+mj-ea"/>
                <a:cs typeface="+mj-cs"/>
              </a:rPr>
              <a:t>th</a:t>
            </a:r>
            <a:r>
              <a:rPr lang="en-US" sz="1400" b="1" kern="0" dirty="0">
                <a:latin typeface="+mj-lt"/>
                <a:ea typeface="+mj-ea"/>
                <a:cs typeface="+mj-cs"/>
              </a:rPr>
              <a:t> October 2017 </a:t>
            </a:r>
            <a:r>
              <a:rPr lang="en-US" sz="1200" b="1" kern="0" dirty="0">
                <a:latin typeface="+mj-lt"/>
                <a:ea typeface="+mj-ea"/>
                <a:cs typeface="+mj-cs"/>
              </a:rPr>
              <a:t>Stockholm, Sweden</a:t>
            </a:r>
          </a:p>
        </p:txBody>
      </p:sp>
      <p:sp>
        <p:nvSpPr>
          <p:cNvPr id="8" name="Content Placeholder 1"/>
          <p:cNvSpPr txBox="1">
            <a:spLocks/>
          </p:cNvSpPr>
          <p:nvPr/>
        </p:nvSpPr>
        <p:spPr bwMode="auto">
          <a:xfrm>
            <a:off x="1091931" y="2283719"/>
            <a:ext cx="7571184" cy="44377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2400">
                <a:solidFill>
                  <a:schemeClr val="tx1"/>
                </a:solidFill>
                <a:latin typeface="Calibri" pitchFamily="34" charset="0"/>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spcBef>
                <a:spcPts val="0"/>
              </a:spcBef>
            </a:pPr>
            <a:r>
              <a:rPr lang="en-US" sz="1400" b="1" kern="0" dirty="0"/>
              <a:t>NorDig Excom Agenda 5</a:t>
            </a:r>
            <a:r>
              <a:rPr lang="en-US" sz="1400" b="1" kern="0" baseline="30000" dirty="0"/>
              <a:t>th</a:t>
            </a:r>
            <a:r>
              <a:rPr lang="en-US" sz="1400" b="1" kern="0" dirty="0"/>
              <a:t> October</a:t>
            </a:r>
            <a:r>
              <a:rPr lang="en-US" sz="1200" b="1" kern="0" dirty="0"/>
              <a:t> 2017</a:t>
            </a:r>
            <a:r>
              <a:rPr lang="en-US" sz="1400" b="1" kern="0" dirty="0"/>
              <a:t>:</a:t>
            </a:r>
          </a:p>
          <a:p>
            <a:pPr algn="l">
              <a:spcBef>
                <a:spcPts val="0"/>
              </a:spcBef>
            </a:pPr>
            <a:r>
              <a:rPr lang="en-US" sz="900" b="1" i="1" kern="0" dirty="0"/>
              <a:t>Place: </a:t>
            </a:r>
            <a:r>
              <a:rPr lang="en-US" sz="900" b="1" i="1" kern="0" dirty="0" err="1"/>
              <a:t>Blu</a:t>
            </a:r>
            <a:r>
              <a:rPr lang="en-US" sz="900" b="1" i="1" kern="0" dirty="0"/>
              <a:t> Radisson Hotel, Arlanda in Stockholm, Time: 10:00 to approx. 16:00</a:t>
            </a:r>
          </a:p>
          <a:p>
            <a:pPr algn="l"/>
            <a:r>
              <a:rPr lang="en-GB" sz="1100" b="1" dirty="0">
                <a:solidFill>
                  <a:schemeClr val="bg1">
                    <a:lumMod val="65000"/>
                  </a:schemeClr>
                </a:solidFill>
              </a:rPr>
              <a:t>1. Agenda and report from previous meeting</a:t>
            </a:r>
          </a:p>
          <a:p>
            <a:pPr algn="l"/>
            <a:r>
              <a:rPr lang="en-GB" sz="1100" b="1" dirty="0">
                <a:solidFill>
                  <a:schemeClr val="bg1">
                    <a:lumMod val="65000"/>
                  </a:schemeClr>
                </a:solidFill>
              </a:rPr>
              <a:t>2. Organizational matters</a:t>
            </a:r>
          </a:p>
          <a:p>
            <a:pPr lvl="1" algn="l"/>
            <a:r>
              <a:rPr lang="en-GB" sz="1000" b="1" dirty="0">
                <a:solidFill>
                  <a:schemeClr val="bg1">
                    <a:lumMod val="65000"/>
                  </a:schemeClr>
                </a:solidFill>
                <a:latin typeface="Calibri" panose="020F0502020204030204" pitchFamily="34" charset="0"/>
              </a:rPr>
              <a:t>2.1. Membership situation</a:t>
            </a:r>
          </a:p>
          <a:p>
            <a:pPr lvl="1" algn="l"/>
            <a:r>
              <a:rPr lang="en-GB" sz="1000" b="1" dirty="0">
                <a:solidFill>
                  <a:schemeClr val="bg1">
                    <a:lumMod val="65000"/>
                  </a:schemeClr>
                </a:solidFill>
                <a:latin typeface="Calibri" panose="020F0502020204030204" pitchFamily="34" charset="0"/>
              </a:rPr>
              <a:t>2.2. Finance matters, preliminary budget 2018</a:t>
            </a:r>
          </a:p>
          <a:p>
            <a:pPr lvl="1" algn="l"/>
            <a:r>
              <a:rPr lang="en-GB" sz="1000" b="1" dirty="0">
                <a:solidFill>
                  <a:schemeClr val="bg1">
                    <a:lumMod val="65000"/>
                  </a:schemeClr>
                </a:solidFill>
                <a:latin typeface="Calibri" panose="020F0502020204030204" pitchFamily="34" charset="0"/>
              </a:rPr>
              <a:t>2.3. Organizational matters</a:t>
            </a:r>
          </a:p>
          <a:p>
            <a:pPr lvl="1" algn="l"/>
            <a:r>
              <a:rPr lang="en-GB" sz="1000" b="1" dirty="0">
                <a:solidFill>
                  <a:schemeClr val="bg1">
                    <a:lumMod val="65000"/>
                  </a:schemeClr>
                </a:solidFill>
                <a:latin typeface="Calibri" panose="020F0502020204030204" pitchFamily="34" charset="0"/>
              </a:rPr>
              <a:t>2.4. NorDig 20 years</a:t>
            </a:r>
          </a:p>
          <a:p>
            <a:pPr algn="l"/>
            <a:r>
              <a:rPr lang="en-GB" sz="1600" b="1" dirty="0"/>
              <a:t>3. Report from NorDig/T</a:t>
            </a:r>
          </a:p>
          <a:p>
            <a:pPr lvl="1" algn="l"/>
            <a:r>
              <a:rPr lang="en-GB" sz="1400" dirty="0">
                <a:latin typeface="Calibri" panose="020F0502020204030204" pitchFamily="34" charset="0"/>
              </a:rPr>
              <a:t>3.1. Mandates for coming period </a:t>
            </a:r>
          </a:p>
          <a:p>
            <a:pPr lvl="1" algn="l"/>
            <a:r>
              <a:rPr lang="en-GB" sz="1400" dirty="0">
                <a:latin typeface="Calibri" panose="020F0502020204030204" pitchFamily="34" charset="0"/>
              </a:rPr>
              <a:t>3.2. Status and report from NorDig/T general </a:t>
            </a:r>
          </a:p>
          <a:p>
            <a:pPr lvl="1" algn="l"/>
            <a:r>
              <a:rPr lang="en-GB" sz="1400" dirty="0">
                <a:latin typeface="Calibri" panose="020F0502020204030204" pitchFamily="34" charset="0"/>
              </a:rPr>
              <a:t>3.3. Presentation of new NorDig IRD specification 3.0 (inclusion of HEVC)</a:t>
            </a:r>
          </a:p>
          <a:p>
            <a:pPr lvl="1" algn="l"/>
            <a:r>
              <a:rPr lang="en-GB" sz="1400" dirty="0">
                <a:latin typeface="Calibri" panose="020F0502020204030204" pitchFamily="34" charset="0"/>
              </a:rPr>
              <a:t>3.4. Next generation Audio, Per Tullstedt &amp; Johan Lindroos  </a:t>
            </a:r>
          </a:p>
          <a:p>
            <a:pPr lvl="1" algn="l"/>
            <a:r>
              <a:rPr lang="en-GB" sz="1400" strike="sngStrike" dirty="0">
                <a:latin typeface="Calibri" panose="020F0502020204030204" pitchFamily="34" charset="0"/>
              </a:rPr>
              <a:t>3.5. (Preliminary) Presentation New Test Plan, “v 2.6”</a:t>
            </a:r>
          </a:p>
          <a:p>
            <a:pPr algn="l"/>
            <a:r>
              <a:rPr lang="en-GB" sz="1100" b="1" dirty="0">
                <a:solidFill>
                  <a:schemeClr val="bg1">
                    <a:lumMod val="65000"/>
                  </a:schemeClr>
                </a:solidFill>
              </a:rPr>
              <a:t>4. LUNCH </a:t>
            </a:r>
          </a:p>
          <a:p>
            <a:pPr algn="l"/>
            <a:r>
              <a:rPr lang="en-GB" sz="1100" b="1" dirty="0">
                <a:solidFill>
                  <a:schemeClr val="bg1">
                    <a:lumMod val="65000"/>
                  </a:schemeClr>
                </a:solidFill>
              </a:rPr>
              <a:t>5. Report from Industry</a:t>
            </a:r>
          </a:p>
          <a:p>
            <a:pPr lvl="1" algn="l"/>
            <a:r>
              <a:rPr lang="en-GB" sz="1000" b="1" dirty="0">
                <a:solidFill>
                  <a:schemeClr val="bg1">
                    <a:lumMod val="65000"/>
                  </a:schemeClr>
                </a:solidFill>
                <a:latin typeface="Calibri" panose="020F0502020204030204" pitchFamily="34" charset="0"/>
              </a:rPr>
              <a:t>5.1. Report from Nordic Product Manager meeting</a:t>
            </a:r>
          </a:p>
          <a:p>
            <a:pPr lvl="1" algn="l"/>
            <a:r>
              <a:rPr lang="en-GB" sz="1000" b="1" dirty="0">
                <a:solidFill>
                  <a:schemeClr val="bg1">
                    <a:lumMod val="65000"/>
                  </a:schemeClr>
                </a:solidFill>
                <a:latin typeface="Calibri" panose="020F0502020204030204" pitchFamily="34" charset="0"/>
              </a:rPr>
              <a:t>5.2. Report from industry members</a:t>
            </a:r>
          </a:p>
          <a:p>
            <a:pPr algn="l"/>
            <a:r>
              <a:rPr lang="en-GB" sz="1100" b="1" dirty="0">
                <a:solidFill>
                  <a:schemeClr val="bg1">
                    <a:lumMod val="65000"/>
                  </a:schemeClr>
                </a:solidFill>
              </a:rPr>
              <a:t>6. Reports from members, DVB and other organizations</a:t>
            </a:r>
          </a:p>
          <a:p>
            <a:pPr algn="l"/>
            <a:r>
              <a:rPr lang="en-GB" sz="1100" b="1" dirty="0">
                <a:solidFill>
                  <a:schemeClr val="bg1">
                    <a:lumMod val="65000"/>
                  </a:schemeClr>
                </a:solidFill>
              </a:rPr>
              <a:t>7. Any other business</a:t>
            </a:r>
          </a:p>
          <a:p>
            <a:pPr algn="l"/>
            <a:r>
              <a:rPr lang="en-GB" sz="1100" b="1" dirty="0">
                <a:solidFill>
                  <a:schemeClr val="bg1">
                    <a:lumMod val="65000"/>
                  </a:schemeClr>
                </a:solidFill>
              </a:rPr>
              <a:t>8. Date and place for the meetings in 2018: Thursday March 8th and October 4th </a:t>
            </a:r>
            <a:r>
              <a:rPr lang="en-GB" sz="900" b="1" i="1" kern="0" dirty="0">
                <a:solidFill>
                  <a:schemeClr val="bg1">
                    <a:lumMod val="75000"/>
                  </a:schemeClr>
                </a:solidFill>
              </a:rPr>
              <a:t>		         </a:t>
            </a:r>
          </a:p>
        </p:txBody>
      </p:sp>
      <p:pic>
        <p:nvPicPr>
          <p:cNvPr id="4" name="Picture 3"/>
          <p:cNvPicPr>
            <a:picLocks noChangeAspect="1"/>
          </p:cNvPicPr>
          <p:nvPr/>
        </p:nvPicPr>
        <p:blipFill>
          <a:blip r:embed="rId3"/>
          <a:stretch>
            <a:fillRect/>
          </a:stretch>
        </p:blipFill>
        <p:spPr>
          <a:xfrm>
            <a:off x="6865577" y="4644035"/>
            <a:ext cx="1943371" cy="1943371"/>
          </a:xfrm>
          <a:prstGeom prst="rect">
            <a:avLst/>
          </a:prstGeom>
        </p:spPr>
      </p:pic>
      <p:sp>
        <p:nvSpPr>
          <p:cNvPr id="11" name="Rectangle 10"/>
          <p:cNvSpPr/>
          <p:nvPr/>
        </p:nvSpPr>
        <p:spPr>
          <a:xfrm>
            <a:off x="1547665" y="898291"/>
            <a:ext cx="6768752" cy="1169551"/>
          </a:xfrm>
          <a:prstGeom prst="rect">
            <a:avLst/>
          </a:prstGeom>
          <a:ln w="19050">
            <a:solidFill>
              <a:srgbClr val="0000FF"/>
            </a:solidFill>
          </a:ln>
        </p:spPr>
        <p:txBody>
          <a:bodyPr wrap="square">
            <a:spAutoFit/>
          </a:bodyPr>
          <a:lstStyle/>
          <a:p>
            <a:r>
              <a:rPr lang="en-US" sz="1200" b="1" i="1" dirty="0" smtClean="0">
                <a:solidFill>
                  <a:srgbClr val="0000FF"/>
                </a:solidFill>
              </a:rPr>
              <a:t>Early/preliminary report </a:t>
            </a:r>
            <a:r>
              <a:rPr lang="en-US" sz="1200" b="1" i="1" dirty="0">
                <a:solidFill>
                  <a:srgbClr val="0000FF"/>
                </a:solidFill>
              </a:rPr>
              <a:t>back from NorDig Excom </a:t>
            </a:r>
          </a:p>
          <a:p>
            <a:r>
              <a:rPr lang="en-US" sz="1200" b="1" i="1" dirty="0">
                <a:solidFill>
                  <a:srgbClr val="0000FF"/>
                </a:solidFill>
              </a:rPr>
              <a:t>Marked as “Excom” in blue text is outcome from this Excom meeting </a:t>
            </a:r>
            <a:r>
              <a:rPr lang="en-US" sz="1000" i="1" dirty="0">
                <a:solidFill>
                  <a:srgbClr val="0000FF"/>
                </a:solidFill>
              </a:rPr>
              <a:t>(decision, comments, tasks, feedback etc)</a:t>
            </a:r>
            <a:endParaRPr lang="en-US" sz="1200" i="1" dirty="0">
              <a:solidFill>
                <a:srgbClr val="0000FF"/>
              </a:solidFill>
            </a:endParaRPr>
          </a:p>
          <a:p>
            <a:pPr marL="0" indent="0">
              <a:buNone/>
            </a:pPr>
            <a:endParaRPr lang="en-US" sz="1200" b="1" i="1" dirty="0">
              <a:solidFill>
                <a:srgbClr val="0000FF"/>
              </a:solidFill>
            </a:endParaRPr>
          </a:p>
          <a:p>
            <a:pPr marL="0" indent="0">
              <a:buNone/>
            </a:pPr>
            <a:r>
              <a:rPr lang="en-US" sz="1200" b="1" i="1" dirty="0">
                <a:solidFill>
                  <a:srgbClr val="0000FF"/>
                </a:solidFill>
              </a:rPr>
              <a:t>NorDig T </a:t>
            </a:r>
            <a:r>
              <a:rPr lang="en-US" sz="1050" b="1" i="1" dirty="0">
                <a:solidFill>
                  <a:srgbClr val="0000FF"/>
                </a:solidFill>
              </a:rPr>
              <a:t>(Per Tullstedt) </a:t>
            </a:r>
            <a:r>
              <a:rPr lang="en-US" sz="1200" b="1" i="1" dirty="0">
                <a:solidFill>
                  <a:srgbClr val="0000FF"/>
                </a:solidFill>
              </a:rPr>
              <a:t>extra report back from NorDig Excom meeting, mainly NorDig T related issues, not the official NorDig Excom report </a:t>
            </a:r>
            <a:r>
              <a:rPr lang="en-US" sz="1000" i="1" dirty="0">
                <a:solidFill>
                  <a:srgbClr val="0000FF"/>
                </a:solidFill>
              </a:rPr>
              <a:t>(which will come from our Excom secretary)</a:t>
            </a:r>
          </a:p>
        </p:txBody>
      </p:sp>
    </p:spTree>
    <p:extLst>
      <p:ext uri="{BB962C8B-B14F-4D97-AF65-F5344CB8AC3E}">
        <p14:creationId xmlns:p14="http://schemas.microsoft.com/office/powerpoint/2010/main" val="19539928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57576" y="17778"/>
            <a:ext cx="7715200" cy="648072"/>
          </a:xfrm>
        </p:spPr>
        <p:txBody>
          <a:bodyPr/>
          <a:lstStyle/>
          <a:p>
            <a:pPr>
              <a:defRPr/>
            </a:pPr>
            <a:r>
              <a:rPr lang="en-GB" b="1" dirty="0"/>
              <a:t>NorDig T report </a:t>
            </a:r>
            <a:r>
              <a:rPr lang="en-GB" sz="2000" b="1" dirty="0"/>
              <a:t>– </a:t>
            </a:r>
            <a:r>
              <a:rPr lang="en-GB" sz="2000" b="1" dirty="0">
                <a:solidFill>
                  <a:schemeClr val="tx1"/>
                </a:solidFill>
              </a:rPr>
              <a:t>NorDig countries/networks</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10</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0836322"/>
              </p:ext>
            </p:extLst>
          </p:nvPr>
        </p:nvGraphicFramePr>
        <p:xfrm>
          <a:off x="481039" y="3327626"/>
          <a:ext cx="8229600" cy="2595880"/>
        </p:xfrm>
        <a:graphic>
          <a:graphicData uri="http://schemas.openxmlformats.org/drawingml/2006/table">
            <a:tbl>
              <a:tblPr firstRow="1" bandRow="1">
                <a:tableStyleId>{5C22544A-7EE6-4342-B048-85BDC9FD1C3A}</a:tableStyleId>
              </a:tblPr>
              <a:tblGrid>
                <a:gridCol w="4114800">
                  <a:extLst>
                    <a:ext uri="{9D8B030D-6E8A-4147-A177-3AD203B41FA5}">
                      <a16:colId xmlns="" xmlns:a16="http://schemas.microsoft.com/office/drawing/2014/main" val="20000"/>
                    </a:ext>
                  </a:extLst>
                </a:gridCol>
                <a:gridCol w="4114800">
                  <a:extLst>
                    <a:ext uri="{9D8B030D-6E8A-4147-A177-3AD203B41FA5}">
                      <a16:colId xmlns="" xmlns:a16="http://schemas.microsoft.com/office/drawing/2014/main"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 xmlns:a16="http://schemas.microsoft.com/office/drawing/2014/main"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600" dirty="0" err="1">
                          <a:solidFill>
                            <a:schemeClr val="bg1">
                              <a:lumMod val="50000"/>
                            </a:schemeClr>
                          </a:solidFill>
                        </a:rPr>
                        <a:t>Confirmed</a:t>
                      </a:r>
                      <a:r>
                        <a:rPr lang="sv-SE" sz="1600" dirty="0">
                          <a:solidFill>
                            <a:schemeClr val="bg1">
                              <a:lumMod val="50000"/>
                            </a:schemeClr>
                          </a:solidFill>
                        </a:rPr>
                        <a:t> via </a:t>
                      </a:r>
                      <a:r>
                        <a:rPr lang="sv-SE" sz="1600" dirty="0" err="1">
                          <a:solidFill>
                            <a:schemeClr val="bg1">
                              <a:lumMod val="50000"/>
                            </a:schemeClr>
                          </a:solidFill>
                        </a:rPr>
                        <a:t>Vestel</a:t>
                      </a:r>
                      <a:endParaRPr lang="sv-SE" sz="1600" dirty="0">
                        <a:solidFill>
                          <a:schemeClr val="bg1">
                            <a:lumMod val="50000"/>
                          </a:schemeClr>
                        </a:solidFill>
                      </a:endParaRPr>
                    </a:p>
                  </a:txBody>
                  <a:tcPr/>
                </a:tc>
                <a:extLst>
                  <a:ext uri="{0D108BD9-81ED-4DB2-BD59-A6C34878D82A}">
                    <a16:rowId xmlns="" xmlns:a16="http://schemas.microsoft.com/office/drawing/2014/main"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600" dirty="0" err="1">
                          <a:solidFill>
                            <a:schemeClr val="bg1">
                              <a:lumMod val="50000"/>
                            </a:schemeClr>
                          </a:solidFill>
                        </a:rPr>
                        <a:t>Indications</a:t>
                      </a:r>
                      <a:r>
                        <a:rPr lang="sv-SE" sz="1600" dirty="0">
                          <a:solidFill>
                            <a:schemeClr val="bg1">
                              <a:lumMod val="50000"/>
                            </a:schemeClr>
                          </a:solidFill>
                        </a:rPr>
                        <a:t>,</a:t>
                      </a:r>
                      <a:r>
                        <a:rPr lang="sv-SE" sz="1600" baseline="0" dirty="0">
                          <a:solidFill>
                            <a:schemeClr val="bg1">
                              <a:lumMod val="50000"/>
                            </a:schemeClr>
                          </a:solidFill>
                        </a:rPr>
                        <a:t> n</a:t>
                      </a:r>
                      <a:r>
                        <a:rPr lang="sv-SE" sz="1600" dirty="0">
                          <a:solidFill>
                            <a:schemeClr val="bg1">
                              <a:lumMod val="50000"/>
                            </a:schemeClr>
                          </a:solidFill>
                        </a:rPr>
                        <a:t>ot </a:t>
                      </a:r>
                      <a:r>
                        <a:rPr lang="sv-SE" sz="1600" dirty="0" err="1">
                          <a:solidFill>
                            <a:schemeClr val="bg1">
                              <a:lumMod val="50000"/>
                            </a:schemeClr>
                          </a:solidFill>
                        </a:rPr>
                        <a:t>confirmed</a:t>
                      </a:r>
                      <a:endParaRPr lang="sv-SE" sz="1600" dirty="0">
                        <a:solidFill>
                          <a:schemeClr val="bg1">
                            <a:lumMod val="50000"/>
                          </a:schemeClr>
                        </a:solidFill>
                      </a:endParaRPr>
                    </a:p>
                  </a:txBody>
                  <a:tcPr/>
                </a:tc>
                <a:extLst>
                  <a:ext uri="{0D108BD9-81ED-4DB2-BD59-A6C34878D82A}">
                    <a16:rowId xmlns="" xmlns:a16="http://schemas.microsoft.com/office/drawing/2014/main"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600" dirty="0">
                          <a:solidFill>
                            <a:schemeClr val="bg1">
                              <a:lumMod val="50000"/>
                            </a:schemeClr>
                          </a:solidFill>
                        </a:rPr>
                        <a:t>Digita</a:t>
                      </a:r>
                    </a:p>
                  </a:txBody>
                  <a:tcPr/>
                </a:tc>
                <a:extLst>
                  <a:ext uri="{0D108BD9-81ED-4DB2-BD59-A6C34878D82A}">
                    <a16:rowId xmlns="" xmlns:a16="http://schemas.microsoft.com/office/drawing/2014/main" val="10003"/>
                  </a:ext>
                </a:extLst>
              </a:tr>
              <a:tr h="370840">
                <a:tc>
                  <a:txBody>
                    <a:bodyPr/>
                    <a:lstStyle/>
                    <a:p>
                      <a:r>
                        <a:rPr lang="sv-SE" sz="1600" i="0" dirty="0" err="1">
                          <a:solidFill>
                            <a:schemeClr val="bg1">
                              <a:lumMod val="50000"/>
                            </a:schemeClr>
                          </a:solidFill>
                        </a:rPr>
                        <a:t>Germany</a:t>
                      </a:r>
                      <a:r>
                        <a:rPr lang="sv-SE" sz="1600" i="0" dirty="0">
                          <a:solidFill>
                            <a:schemeClr val="bg1">
                              <a:lumMod val="50000"/>
                            </a:schemeClr>
                          </a:solidFill>
                        </a:rPr>
                        <a:t> DTT (Media broadcast/TDF)</a:t>
                      </a:r>
                    </a:p>
                  </a:txBody>
                  <a:tcPr/>
                </a:tc>
                <a:tc>
                  <a:txBody>
                    <a:bodyPr/>
                    <a:lstStyle/>
                    <a:p>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a:t>
                      </a:r>
                    </a:p>
                  </a:txBody>
                  <a:tcPr/>
                </a:tc>
                <a:extLst>
                  <a:ext uri="{0D108BD9-81ED-4DB2-BD59-A6C34878D82A}">
                    <a16:rowId xmlns="" xmlns:a16="http://schemas.microsoft.com/office/drawing/2014/main" val="10004"/>
                  </a:ext>
                </a:extLst>
              </a:tr>
              <a:tr h="370840">
                <a:tc>
                  <a:txBody>
                    <a:bodyPr/>
                    <a:lstStyle/>
                    <a:p>
                      <a:r>
                        <a:rPr lang="sv-SE" sz="1600" i="0" dirty="0">
                          <a:solidFill>
                            <a:schemeClr val="bg1">
                              <a:lumMod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 (v2.2)</a:t>
                      </a:r>
                    </a:p>
                  </a:txBody>
                  <a:tcPr/>
                </a:tc>
                <a:extLst>
                  <a:ext uri="{0D108BD9-81ED-4DB2-BD59-A6C34878D82A}">
                    <a16:rowId xmlns="" xmlns:a16="http://schemas.microsoft.com/office/drawing/2014/main" val="10005"/>
                  </a:ext>
                </a:extLst>
              </a:tr>
              <a:tr h="370840">
                <a:tc>
                  <a:txBody>
                    <a:bodyPr/>
                    <a:lstStyle/>
                    <a:p>
                      <a:r>
                        <a:rPr lang="sv-SE" sz="1600" i="0" dirty="0" smtClean="0">
                          <a:solidFill>
                            <a:srgbClr val="0070C0"/>
                          </a:solidFill>
                        </a:rPr>
                        <a:t>Vietnam</a:t>
                      </a:r>
                      <a:endParaRPr lang="sv-SE" sz="1600" i="0" dirty="0">
                        <a:solidFill>
                          <a:srgbClr val="0070C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600" i="0" dirty="0">
                        <a:solidFill>
                          <a:schemeClr val="bg1">
                            <a:lumMod val="50000"/>
                          </a:schemeClr>
                        </a:solidFill>
                      </a:endParaRPr>
                    </a:p>
                  </a:txBody>
                  <a:tcPr/>
                </a:tc>
                <a:extLst>
                  <a:ext uri="{0D108BD9-81ED-4DB2-BD59-A6C34878D82A}">
                    <a16:rowId xmlns="" xmlns:a16="http://schemas.microsoft.com/office/drawing/2014/main" val="10006"/>
                  </a:ext>
                </a:extLst>
              </a:tr>
            </a:tbl>
          </a:graphicData>
        </a:graphic>
      </p:graphicFrame>
      <p:sp>
        <p:nvSpPr>
          <p:cNvPr id="8" name="Rectangle 7"/>
          <p:cNvSpPr/>
          <p:nvPr/>
        </p:nvSpPr>
        <p:spPr>
          <a:xfrm>
            <a:off x="683568" y="1012668"/>
            <a:ext cx="7992888" cy="2277547"/>
          </a:xfrm>
          <a:prstGeom prst="rect">
            <a:avLst/>
          </a:prstGeom>
        </p:spPr>
        <p:txBody>
          <a:bodyPr wrap="square">
            <a:spAutoFit/>
          </a:bodyPr>
          <a:lstStyle/>
          <a:p>
            <a:r>
              <a:rPr lang="en-GB" sz="2000" dirty="0">
                <a:cs typeface="Tahoma" pitchFamily="34" charset="0"/>
              </a:rPr>
              <a:t>List of Countries using NorDig specifications </a:t>
            </a:r>
            <a:r>
              <a:rPr lang="en-GB" sz="1600" dirty="0">
                <a:cs typeface="Tahoma" pitchFamily="34" charset="0"/>
              </a:rPr>
              <a:t>(outside NorDig members),</a:t>
            </a:r>
            <a:endParaRPr lang="en-GB" dirty="0">
              <a:cs typeface="Tahoma" pitchFamily="34" charset="0"/>
            </a:endParaRPr>
          </a:p>
          <a:p>
            <a:r>
              <a:rPr lang="en-GB" sz="1600" dirty="0">
                <a:cs typeface="Tahoma" pitchFamily="34" charset="0"/>
              </a:rPr>
              <a:t>Nothing new to report, same as last meeting (same as previous report).</a:t>
            </a:r>
          </a:p>
          <a:p>
            <a:endParaRPr lang="en-GB" sz="1600" dirty="0">
              <a:cs typeface="Tahoma" pitchFamily="34" charset="0"/>
            </a:endParaRPr>
          </a:p>
          <a:p>
            <a:r>
              <a:rPr lang="en-GB" sz="16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400" i="1" dirty="0">
                <a:solidFill>
                  <a:schemeClr val="bg1">
                    <a:lumMod val="50000"/>
                  </a:schemeClr>
                </a:solidFill>
                <a:cs typeface="Tahoma" pitchFamily="34" charset="0"/>
              </a:rPr>
              <a:t>(T2, HbbTV, subtitling etc). </a:t>
            </a:r>
            <a:endParaRPr lang="en-GB" sz="1600" i="1" dirty="0">
              <a:solidFill>
                <a:schemeClr val="bg1">
                  <a:lumMod val="50000"/>
                </a:schemeClr>
              </a:solidFill>
              <a:cs typeface="Tahoma" pitchFamily="34" charset="0"/>
            </a:endParaRPr>
          </a:p>
          <a:p>
            <a:endParaRPr lang="en-GB" sz="2000" i="1" dirty="0">
              <a:solidFill>
                <a:schemeClr val="bg1">
                  <a:lumMod val="50000"/>
                </a:schemeClr>
              </a:solidFill>
              <a:cs typeface="Tahoma" pitchFamily="34" charset="0"/>
            </a:endParaRPr>
          </a:p>
          <a:p>
            <a:r>
              <a:rPr lang="en-GB" sz="2000" i="1" dirty="0" smtClean="0">
                <a:solidFill>
                  <a:schemeClr val="bg1">
                    <a:lumMod val="50000"/>
                  </a:schemeClr>
                </a:solidFill>
                <a:cs typeface="Tahoma" pitchFamily="34" charset="0"/>
              </a:rPr>
              <a:t>L</a:t>
            </a:r>
            <a:r>
              <a:rPr lang="en-GB" sz="2000" i="1" dirty="0" smtClean="0">
                <a:solidFill>
                  <a:schemeClr val="bg1">
                    <a:lumMod val="50000"/>
                  </a:schemeClr>
                </a:solidFill>
                <a:cs typeface="Tahoma" pitchFamily="34" charset="0"/>
              </a:rPr>
              <a:t>ist so far:</a:t>
            </a:r>
            <a:endParaRPr lang="en-GB" sz="2000" i="1" dirty="0">
              <a:solidFill>
                <a:schemeClr val="bg1">
                  <a:lumMod val="50000"/>
                </a:schemeClr>
              </a:solidFill>
            </a:endParaRPr>
          </a:p>
        </p:txBody>
      </p:sp>
      <p:sp>
        <p:nvSpPr>
          <p:cNvPr id="2" name="TextBox 1"/>
          <p:cNvSpPr txBox="1"/>
          <p:nvPr/>
        </p:nvSpPr>
        <p:spPr>
          <a:xfrm>
            <a:off x="699554" y="5951991"/>
            <a:ext cx="7616862" cy="707886"/>
          </a:xfrm>
          <a:prstGeom prst="rect">
            <a:avLst/>
          </a:prstGeom>
          <a:noFill/>
        </p:spPr>
        <p:txBody>
          <a:bodyPr wrap="square" rtlCol="0">
            <a:spAutoFit/>
          </a:bodyPr>
          <a:lstStyle/>
          <a:p>
            <a:r>
              <a:rPr lang="en-GB" sz="2400" dirty="0">
                <a:solidFill>
                  <a:srgbClr val="0070C0"/>
                </a:solidFill>
              </a:rPr>
              <a:t>Excom </a:t>
            </a:r>
            <a:r>
              <a:rPr lang="en-GB" sz="1100" dirty="0">
                <a:solidFill>
                  <a:srgbClr val="0070C0"/>
                </a:solidFill>
              </a:rPr>
              <a:t>5</a:t>
            </a:r>
            <a:r>
              <a:rPr lang="en-GB" sz="1100" baseline="30000" dirty="0">
                <a:solidFill>
                  <a:srgbClr val="0070C0"/>
                </a:solidFill>
              </a:rPr>
              <a:t>th</a:t>
            </a:r>
            <a:r>
              <a:rPr lang="en-GB" sz="1100" dirty="0">
                <a:solidFill>
                  <a:srgbClr val="0070C0"/>
                </a:solidFill>
              </a:rPr>
              <a:t> Oct 2017</a:t>
            </a:r>
            <a:r>
              <a:rPr lang="en-GB" sz="2400" dirty="0">
                <a:solidFill>
                  <a:srgbClr val="0070C0"/>
                </a:solidFill>
              </a:rPr>
              <a:t>: </a:t>
            </a:r>
            <a:r>
              <a:rPr lang="en-GB" sz="1600" dirty="0" smtClean="0">
                <a:solidFill>
                  <a:srgbClr val="0070C0"/>
                </a:solidFill>
              </a:rPr>
              <a:t>Can we get any info back from these user? Maybe it could be things that are of value for the members and into future revisions. AP NorDig T</a:t>
            </a:r>
            <a:endParaRPr lang="en-GB" sz="1600" dirty="0">
              <a:solidFill>
                <a:srgbClr val="0070C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61395"/>
            <a:ext cx="8229600" cy="4915877"/>
          </a:xfrm>
        </p:spPr>
        <p:txBody>
          <a:bodyPr/>
          <a:lstStyle/>
          <a:p>
            <a:pPr marL="0" indent="0">
              <a:buNone/>
            </a:pPr>
            <a:r>
              <a:rPr lang="en-GB" dirty="0" smtClean="0"/>
              <a:t>Test Plan </a:t>
            </a:r>
          </a:p>
          <a:p>
            <a:r>
              <a:rPr lang="en-GB" dirty="0" smtClean="0"/>
              <a:t>Test Plan v2.6 drafting:</a:t>
            </a:r>
          </a:p>
          <a:p>
            <a:pPr lvl="1"/>
            <a:r>
              <a:rPr lang="en-GB" dirty="0"/>
              <a:t>v</a:t>
            </a:r>
            <a:r>
              <a:rPr lang="en-GB" dirty="0" smtClean="0"/>
              <a:t>2.6 is now 90% ready</a:t>
            </a:r>
          </a:p>
          <a:p>
            <a:pPr lvl="2"/>
            <a:r>
              <a:rPr lang="en-GB" dirty="0" smtClean="0"/>
              <a:t>Inputs from Labwise, Teracom and Sony</a:t>
            </a:r>
          </a:p>
          <a:p>
            <a:pPr lvl="1"/>
            <a:r>
              <a:rPr lang="en-GB" dirty="0" smtClean="0"/>
              <a:t>No open questions for Excom</a:t>
            </a:r>
          </a:p>
          <a:p>
            <a:pPr lvl="1"/>
            <a:r>
              <a:rPr lang="en-GB" dirty="0" smtClean="0"/>
              <a:t>Plan is to integrate HbbTV Test Plan addendum into main document</a:t>
            </a:r>
          </a:p>
          <a:p>
            <a:pPr lvl="1"/>
            <a:r>
              <a:rPr lang="en-GB" dirty="0" smtClean="0"/>
              <a:t>~3w to reach final draft</a:t>
            </a:r>
          </a:p>
          <a:p>
            <a:pPr lvl="1"/>
            <a:r>
              <a:rPr lang="en-GB" dirty="0" smtClean="0"/>
              <a:t>Proposal is to send to Excom and approve via e-mail silent approval 2w</a:t>
            </a:r>
          </a:p>
          <a:p>
            <a:pPr lvl="1"/>
            <a:r>
              <a:rPr lang="en-GB" b="1" dirty="0" smtClean="0">
                <a:solidFill>
                  <a:srgbClr val="00B050"/>
                </a:solidFill>
              </a:rPr>
              <a:t>Excom view?</a:t>
            </a:r>
          </a:p>
          <a:p>
            <a:r>
              <a:rPr lang="en-GB" dirty="0" smtClean="0"/>
              <a:t>Test Plan v3.0 (HEVC, S2X…)</a:t>
            </a:r>
          </a:p>
          <a:p>
            <a:pPr lvl="1"/>
            <a:r>
              <a:rPr lang="en-GB" dirty="0" smtClean="0"/>
              <a:t>2018</a:t>
            </a:r>
          </a:p>
          <a:p>
            <a:r>
              <a:rPr lang="en-GB" sz="2800" dirty="0">
                <a:solidFill>
                  <a:srgbClr val="0070C0"/>
                </a:solidFill>
              </a:rPr>
              <a:t>Excom </a:t>
            </a:r>
            <a:r>
              <a:rPr lang="en-GB" sz="1200" dirty="0">
                <a:solidFill>
                  <a:srgbClr val="0070C0"/>
                </a:solidFill>
              </a:rPr>
              <a:t>5</a:t>
            </a:r>
            <a:r>
              <a:rPr lang="en-GB" sz="1200" baseline="30000" dirty="0">
                <a:solidFill>
                  <a:srgbClr val="0070C0"/>
                </a:solidFill>
              </a:rPr>
              <a:t>th</a:t>
            </a:r>
            <a:r>
              <a:rPr lang="en-GB" sz="1200" dirty="0">
                <a:solidFill>
                  <a:srgbClr val="0070C0"/>
                </a:solidFill>
              </a:rPr>
              <a:t> Oct 2017</a:t>
            </a:r>
            <a:r>
              <a:rPr lang="en-GB" sz="2800" dirty="0">
                <a:solidFill>
                  <a:srgbClr val="0070C0"/>
                </a:solidFill>
              </a:rPr>
              <a:t>: </a:t>
            </a:r>
            <a:r>
              <a:rPr lang="en-GB" dirty="0" smtClean="0">
                <a:solidFill>
                  <a:srgbClr val="0070C0"/>
                </a:solidFill>
              </a:rPr>
              <a:t>OK, proceed accord to proposal (approval via e-mail and silent approval in Excom group)</a:t>
            </a:r>
            <a:endParaRPr lang="en-GB" dirty="0">
              <a:solidFill>
                <a:srgbClr val="0070C0"/>
              </a:solidFill>
            </a:endParaRPr>
          </a:p>
        </p:txBody>
      </p:sp>
      <p:sp>
        <p:nvSpPr>
          <p:cNvPr id="3" name="Title 2"/>
          <p:cNvSpPr>
            <a:spLocks noGrp="1"/>
          </p:cNvSpPr>
          <p:nvPr>
            <p:ph type="title"/>
          </p:nvPr>
        </p:nvSpPr>
        <p:spPr>
          <a:xfrm>
            <a:off x="971600" y="44624"/>
            <a:ext cx="7715200" cy="648072"/>
          </a:xfrm>
        </p:spPr>
        <p:txBody>
          <a:bodyPr/>
          <a:lstStyle/>
          <a:p>
            <a:r>
              <a:rPr lang="en-US" b="1" dirty="0"/>
              <a:t>NorDig T report -  </a:t>
            </a:r>
            <a:r>
              <a:rPr lang="en-US" b="1" dirty="0" smtClean="0"/>
              <a:t>Test Plan</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en-GB" sz="14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11</a:t>
            </a:fld>
            <a:endParaRPr lang="nb-NO" dirty="0"/>
          </a:p>
        </p:txBody>
      </p:sp>
    </p:spTree>
    <p:extLst>
      <p:ext uri="{BB962C8B-B14F-4D97-AF65-F5344CB8AC3E}">
        <p14:creationId xmlns:p14="http://schemas.microsoft.com/office/powerpoint/2010/main" val="31916230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a:t>EPG / Event metadata exchange format </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12</a:t>
            </a:fld>
            <a:endParaRPr lang="en-US" dirty="0"/>
          </a:p>
        </p:txBody>
      </p:sp>
      <p:sp>
        <p:nvSpPr>
          <p:cNvPr id="2" name="TextBox 1"/>
          <p:cNvSpPr txBox="1"/>
          <p:nvPr/>
        </p:nvSpPr>
        <p:spPr>
          <a:xfrm>
            <a:off x="7812360" y="377303"/>
            <a:ext cx="659155" cy="369332"/>
          </a:xfrm>
          <a:prstGeom prst="rect">
            <a:avLst/>
          </a:prstGeom>
          <a:noFill/>
        </p:spPr>
        <p:txBody>
          <a:bodyPr wrap="none" rtlCol="0">
            <a:spAutoFit/>
          </a:bodyPr>
          <a:lstStyle/>
          <a:p>
            <a:r>
              <a:rPr lang="en-GB" dirty="0"/>
              <a:t>(1/2)</a:t>
            </a:r>
          </a:p>
        </p:txBody>
      </p:sp>
      <p:sp>
        <p:nvSpPr>
          <p:cNvPr id="9" name="Rektangel 1"/>
          <p:cNvSpPr/>
          <p:nvPr/>
        </p:nvSpPr>
        <p:spPr>
          <a:xfrm>
            <a:off x="179512" y="1106160"/>
            <a:ext cx="8849561" cy="5755422"/>
          </a:xfrm>
          <a:prstGeom prst="rect">
            <a:avLst/>
          </a:prstGeom>
        </p:spPr>
        <p:txBody>
          <a:bodyPr wrap="square">
            <a:spAutoFit/>
          </a:bodyPr>
          <a:ls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latin typeface="Calibri" panose="020F0502020204030204" pitchFamily="34" charset="0"/>
                <a:ea typeface="Calibri" panose="020F0502020204030204" pitchFamily="34" charset="0"/>
                <a:cs typeface="Times New Roman" panose="02020603050405020304" pitchFamily="18" charset="0"/>
              </a:rPr>
              <a:t>Specification of common NorDig EPG/Event metadata exchange format</a:t>
            </a:r>
          </a:p>
          <a:p>
            <a:pPr algn="ctr"/>
            <a:r>
              <a:rPr lang="en-US" sz="2000" b="1" dirty="0">
                <a:latin typeface="Calibri" panose="020F0502020204030204" pitchFamily="34" charset="0"/>
                <a:ea typeface="Calibri" panose="020F0502020204030204" pitchFamily="34" charset="0"/>
                <a:cs typeface="Times New Roman" panose="02020603050405020304" pitchFamily="18" charset="0"/>
              </a:rPr>
              <a:t>NorDig EPG / Event metadata subgroup – Status </a:t>
            </a:r>
            <a:r>
              <a:rPr lang="en-GB" sz="2000" b="1" dirty="0"/>
              <a:t>and Planned activities: </a:t>
            </a:r>
          </a:p>
          <a:p>
            <a:endParaRPr lang="en-GB" sz="1400" dirty="0"/>
          </a:p>
          <a:p>
            <a:pPr marL="285750" indent="-285750">
              <a:buFont typeface="Wingdings" panose="05000000000000000000" pitchFamily="2" charset="2"/>
              <a:buChar char="§"/>
            </a:pPr>
            <a:r>
              <a:rPr lang="en-GB" sz="1400" b="1" dirty="0"/>
              <a:t>TV-Anytime</a:t>
            </a:r>
            <a:r>
              <a:rPr lang="en-GB" sz="1400" dirty="0"/>
              <a:t> new version updated with the </a:t>
            </a:r>
            <a:r>
              <a:rPr lang="en-GB" sz="1400" b="1" dirty="0"/>
              <a:t>NorDig</a:t>
            </a:r>
            <a:r>
              <a:rPr lang="en-GB" sz="1400" dirty="0"/>
              <a:t> requirements including program rights</a:t>
            </a:r>
          </a:p>
          <a:p>
            <a:pPr lvl="1"/>
            <a:r>
              <a:rPr lang="en-GB" sz="1400" dirty="0"/>
              <a:t>ETSI had 21th. September approved (with no comments) the TV-Anytime update, and it is now published on ETSI and EBU website. </a:t>
            </a:r>
            <a:r>
              <a:rPr lang="en-GB" sz="1200" dirty="0">
                <a:hlinkClick r:id="rId2"/>
              </a:rPr>
              <a:t>http://www.etsi.org/deliver/etsi_ts/102800_102899/1028220301/01.10.01_60/ts_1028220301v011001p.pdf</a:t>
            </a:r>
            <a:endParaRPr lang="en-GB" sz="1200" dirty="0"/>
          </a:p>
          <a:p>
            <a:pPr lvl="1"/>
            <a:r>
              <a:rPr lang="en-GB" sz="1200" dirty="0">
                <a:hlinkClick r:id="rId3"/>
              </a:rPr>
              <a:t>https://tech.ebu.ch/tvanytime</a:t>
            </a:r>
            <a:endParaRPr lang="en-GB" sz="1200" dirty="0"/>
          </a:p>
          <a:p>
            <a:pPr lvl="1"/>
            <a:endParaRPr lang="en-GB" sz="1400" dirty="0"/>
          </a:p>
          <a:p>
            <a:pPr marL="285750" indent="-285750">
              <a:buFont typeface="Wingdings" panose="05000000000000000000" pitchFamily="2" charset="2"/>
              <a:buChar char="§"/>
            </a:pPr>
            <a:r>
              <a:rPr lang="en-US" sz="1400" b="1" dirty="0">
                <a:ea typeface="Times New Roman" panose="02020603050405020304" pitchFamily="18" charset="0"/>
              </a:rPr>
              <a:t>Preparation of NorDig specification </a:t>
            </a:r>
            <a:r>
              <a:rPr lang="en-US" sz="1400" dirty="0">
                <a:ea typeface="Times New Roman" panose="02020603050405020304" pitchFamily="18" charset="0"/>
              </a:rPr>
              <a:t>of common EPG/Event exchange file format based on TV Anytime updated version</a:t>
            </a:r>
            <a:br>
              <a:rPr lang="en-US" sz="1400" dirty="0">
                <a:ea typeface="Times New Roman" panose="02020603050405020304" pitchFamily="18" charset="0"/>
              </a:rPr>
            </a:br>
            <a:endParaRPr lang="en-US" sz="1400" dirty="0">
              <a:ea typeface="Times New Roman" panose="02020603050405020304" pitchFamily="18" charset="0"/>
            </a:endParaRPr>
          </a:p>
          <a:p>
            <a:pPr marL="742950" lvl="1" indent="-285750">
              <a:buFont typeface="Wingdings" panose="05000000000000000000" pitchFamily="2" charset="2"/>
              <a:buChar char="§"/>
            </a:pPr>
            <a:r>
              <a:rPr lang="en-US" sz="1400" dirty="0"/>
              <a:t>I</a:t>
            </a:r>
            <a:r>
              <a:rPr lang="en-GB" sz="1400" dirty="0" err="1"/>
              <a:t>ndependent</a:t>
            </a:r>
            <a:r>
              <a:rPr lang="en-GB" sz="1400" dirty="0"/>
              <a:t> recommendation document, not included in the IRD specification – because not all </a:t>
            </a:r>
            <a:r>
              <a:rPr lang="en-US" sz="1400" dirty="0"/>
              <a:t>stakeholders have interest and know how in the IRD spec.</a:t>
            </a:r>
            <a:br>
              <a:rPr lang="en-US" sz="1400" dirty="0"/>
            </a:br>
            <a:endParaRPr lang="en-US" sz="1400" dirty="0">
              <a:ea typeface="Times New Roman" panose="02020603050405020304" pitchFamily="18" charset="0"/>
            </a:endParaRPr>
          </a:p>
          <a:p>
            <a:pPr marL="742950" lvl="1" indent="-285750">
              <a:buFont typeface="Wingdings" panose="05000000000000000000" pitchFamily="2" charset="2"/>
              <a:buChar char="§"/>
            </a:pPr>
            <a:r>
              <a:rPr lang="en-GB" sz="1400" dirty="0"/>
              <a:t>The NorDig EPG/Event metadata Group shall maintain the NorDig EPG/Event exchange file format specification in the future, and will help interested parties with expert knowledge in relation to TV-Anytime implementation.</a:t>
            </a:r>
            <a:br>
              <a:rPr lang="en-GB" sz="1400" dirty="0"/>
            </a:br>
            <a:endParaRPr lang="en-GB" sz="1400" dirty="0"/>
          </a:p>
          <a:p>
            <a:pPr marL="742950" lvl="1" indent="-285750">
              <a:buFont typeface="Wingdings" panose="05000000000000000000" pitchFamily="2" charset="2"/>
              <a:buChar char="§"/>
            </a:pPr>
            <a:r>
              <a:rPr lang="en-US" sz="1400" dirty="0"/>
              <a:t>Final draft expected in December </a:t>
            </a:r>
            <a:r>
              <a:rPr lang="en-US" sz="1400" dirty="0" smtClean="0"/>
              <a:t>2017</a:t>
            </a:r>
            <a:r>
              <a:rPr lang="en-US" sz="1400" dirty="0"/>
              <a:t>.</a:t>
            </a:r>
          </a:p>
          <a:p>
            <a:pPr lvl="1"/>
            <a:endParaRPr lang="en-US" sz="1600" dirty="0">
              <a:solidFill>
                <a:srgbClr val="00B050"/>
              </a:solidFill>
              <a:latin typeface="Calibri" panose="020F0502020204030204" pitchFamily="34" charset="0"/>
            </a:endParaRPr>
          </a:p>
          <a:p>
            <a:pPr marL="285750" indent="-285750">
              <a:buFont typeface="Arial" panose="020B0604020202020204" pitchFamily="34" charset="0"/>
              <a:buChar char="•"/>
            </a:pPr>
            <a:r>
              <a:rPr lang="en-GB" dirty="0">
                <a:solidFill>
                  <a:srgbClr val="0070C0"/>
                </a:solidFill>
              </a:rPr>
              <a:t>Excom </a:t>
            </a:r>
            <a:r>
              <a:rPr lang="en-GB" sz="1000" dirty="0">
                <a:solidFill>
                  <a:srgbClr val="0070C0"/>
                </a:solidFill>
              </a:rPr>
              <a:t>5</a:t>
            </a:r>
            <a:r>
              <a:rPr lang="en-GB" sz="1000" baseline="30000" dirty="0">
                <a:solidFill>
                  <a:srgbClr val="0070C0"/>
                </a:solidFill>
              </a:rPr>
              <a:t>th</a:t>
            </a:r>
            <a:r>
              <a:rPr lang="en-GB" sz="1000" dirty="0">
                <a:solidFill>
                  <a:srgbClr val="0070C0"/>
                </a:solidFill>
              </a:rPr>
              <a:t> Oct 2017</a:t>
            </a:r>
            <a:r>
              <a:rPr lang="en-GB" dirty="0">
                <a:solidFill>
                  <a:srgbClr val="0070C0"/>
                </a:solidFill>
              </a:rPr>
              <a:t>: </a:t>
            </a:r>
            <a:r>
              <a:rPr lang="en-GB" dirty="0" smtClean="0">
                <a:solidFill>
                  <a:srgbClr val="0070C0"/>
                </a:solidFill>
              </a:rPr>
              <a:t>OK, </a:t>
            </a:r>
            <a:r>
              <a:rPr lang="en-GB" sz="1400" dirty="0" smtClean="0">
                <a:solidFill>
                  <a:srgbClr val="0070C0"/>
                </a:solidFill>
              </a:rPr>
              <a:t>Excom will wait with approval for NorDig EPG/event metadata specification document until next Excom meeting, March 2018 (</a:t>
            </a:r>
            <a:r>
              <a:rPr lang="en-GB" sz="1400" dirty="0" err="1" smtClean="0">
                <a:solidFill>
                  <a:srgbClr val="0070C0"/>
                </a:solidFill>
              </a:rPr>
              <a:t>ie</a:t>
            </a:r>
            <a:r>
              <a:rPr lang="en-GB" sz="1400" dirty="0" smtClean="0">
                <a:solidFill>
                  <a:srgbClr val="0070C0"/>
                </a:solidFill>
              </a:rPr>
              <a:t> no “e-mail-silent-approval”)</a:t>
            </a:r>
            <a:endParaRPr lang="en-GB" sz="1400" dirty="0">
              <a:solidFill>
                <a:srgbClr val="0070C0"/>
              </a:solidFill>
            </a:endParaRPr>
          </a:p>
          <a:p>
            <a:pPr lvl="1"/>
            <a:endParaRPr lang="en-US" sz="1600" dirty="0">
              <a:ea typeface="Times New Roman" panose="02020603050405020304" pitchFamily="18" charset="0"/>
            </a:endParaRPr>
          </a:p>
          <a:p>
            <a:pPr marL="285750" indent="-285750">
              <a:buFont typeface="Wingdings" panose="05000000000000000000" pitchFamily="2" charset="2"/>
              <a:buChar char="§"/>
            </a:pPr>
            <a:endParaRPr lang="en-US" sz="1600" dirty="0">
              <a:solidFill>
                <a:prstClr val="black"/>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561787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a:t>EPG / Event metadata exchange format </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13</a:t>
            </a:fld>
            <a:endParaRPr lang="en-US" dirty="0"/>
          </a:p>
        </p:txBody>
      </p:sp>
      <p:sp>
        <p:nvSpPr>
          <p:cNvPr id="2" name="TextBox 1"/>
          <p:cNvSpPr txBox="1"/>
          <p:nvPr/>
        </p:nvSpPr>
        <p:spPr>
          <a:xfrm>
            <a:off x="7812360" y="377303"/>
            <a:ext cx="659155" cy="369332"/>
          </a:xfrm>
          <a:prstGeom prst="rect">
            <a:avLst/>
          </a:prstGeom>
          <a:noFill/>
        </p:spPr>
        <p:txBody>
          <a:bodyPr wrap="none" rtlCol="0">
            <a:spAutoFit/>
          </a:bodyPr>
          <a:lstStyle/>
          <a:p>
            <a:r>
              <a:rPr lang="en-GB" dirty="0"/>
              <a:t>(2/2)</a:t>
            </a:r>
          </a:p>
        </p:txBody>
      </p:sp>
      <p:sp>
        <p:nvSpPr>
          <p:cNvPr id="11" name="Rektangel 1"/>
          <p:cNvSpPr/>
          <p:nvPr/>
        </p:nvSpPr>
        <p:spPr>
          <a:xfrm>
            <a:off x="179512" y="1040436"/>
            <a:ext cx="8849561" cy="5324535"/>
          </a:xfrm>
          <a:prstGeom prst="rect">
            <a:avLst/>
          </a:prstGeom>
        </p:spPr>
        <p:txBody>
          <a:bodyPr wrap="square">
            <a:spAutoFit/>
          </a:bodyPr>
          <a:ls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latin typeface="Calibri" panose="020F0502020204030204" pitchFamily="34" charset="0"/>
                <a:ea typeface="Calibri" panose="020F0502020204030204" pitchFamily="34" charset="0"/>
                <a:cs typeface="Times New Roman" panose="02020603050405020304" pitchFamily="18" charset="0"/>
              </a:rPr>
              <a:t>NorDig EPG / Event metadata subgroup – Status </a:t>
            </a:r>
            <a:r>
              <a:rPr lang="en-GB" sz="2000" b="1" dirty="0"/>
              <a:t>and Planned activities: </a:t>
            </a:r>
          </a:p>
          <a:p>
            <a:endParaRPr lang="en-US" sz="1400" dirty="0">
              <a:solidFill>
                <a:prstClr val="black"/>
              </a:solidFill>
              <a:latin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en-US" sz="1400" b="1" dirty="0">
                <a:ea typeface="Times New Roman" panose="02020603050405020304" pitchFamily="18" charset="0"/>
              </a:rPr>
              <a:t>The NorDig common EPG/Event exchange file format specification </a:t>
            </a:r>
            <a:r>
              <a:rPr lang="en-GB" sz="1400" b="1" dirty="0"/>
              <a:t>includes</a:t>
            </a:r>
          </a:p>
          <a:p>
            <a:pPr marL="742950" lvl="1" indent="-285750">
              <a:buFont typeface="Wingdings" panose="05000000000000000000" pitchFamily="2" charset="2"/>
              <a:buChar char="§"/>
            </a:pPr>
            <a:r>
              <a:rPr lang="en-GB" sz="1400" dirty="0"/>
              <a:t>Detailed references to the TV-Anytime specification </a:t>
            </a:r>
          </a:p>
          <a:p>
            <a:pPr marL="742950" lvl="1" indent="-285750">
              <a:buFont typeface="Wingdings" panose="05000000000000000000" pitchFamily="2" charset="2"/>
              <a:buChar char="§"/>
            </a:pPr>
            <a:r>
              <a:rPr lang="en-GB" sz="1400" dirty="0"/>
              <a:t>NorDig Implementation guidelines – to help broadcasters and distributors for easy implementation </a:t>
            </a:r>
          </a:p>
          <a:p>
            <a:pPr marL="742950" lvl="1" indent="-285750">
              <a:buFont typeface="Wingdings" panose="05000000000000000000" pitchFamily="2" charset="2"/>
              <a:buChar char="§"/>
            </a:pPr>
            <a:r>
              <a:rPr lang="en-GB" sz="1400" dirty="0"/>
              <a:t>Termslist with NorDig requirements - including references to Public Schedule to support change of format to TV-Anytime</a:t>
            </a:r>
          </a:p>
          <a:p>
            <a:pPr marL="742950" lvl="1" indent="-285750">
              <a:buFont typeface="Wingdings" panose="05000000000000000000" pitchFamily="2" charset="2"/>
              <a:buChar char="§"/>
            </a:pPr>
            <a:r>
              <a:rPr lang="da-DK" sz="1400" dirty="0">
                <a:ea typeface="Times New Roman" panose="02020603050405020304" pitchFamily="18" charset="0"/>
              </a:rPr>
              <a:t>XML </a:t>
            </a:r>
            <a:r>
              <a:rPr lang="da-DK" sz="1400" dirty="0" err="1">
                <a:ea typeface="Times New Roman" panose="02020603050405020304" pitchFamily="18" charset="0"/>
              </a:rPr>
              <a:t>Examples</a:t>
            </a:r>
            <a:r>
              <a:rPr lang="da-DK" sz="1400" dirty="0">
                <a:ea typeface="Times New Roman" panose="02020603050405020304" pitchFamily="18" charset="0"/>
              </a:rPr>
              <a:t> files - for simple basic and </a:t>
            </a:r>
            <a:r>
              <a:rPr lang="da-DK" sz="1400" dirty="0" err="1">
                <a:ea typeface="Times New Roman" panose="02020603050405020304" pitchFamily="18" charset="0"/>
              </a:rPr>
              <a:t>advanced</a:t>
            </a:r>
            <a:r>
              <a:rPr lang="da-DK" sz="1400" dirty="0">
                <a:ea typeface="Times New Roman" panose="02020603050405020304" pitchFamily="18" charset="0"/>
              </a:rPr>
              <a:t> </a:t>
            </a:r>
            <a:r>
              <a:rPr lang="da-DK" sz="1400" dirty="0" err="1">
                <a:ea typeface="Times New Roman" panose="02020603050405020304" pitchFamily="18" charset="0"/>
              </a:rPr>
              <a:t>implementation</a:t>
            </a:r>
            <a:r>
              <a:rPr lang="da-DK" sz="1400" dirty="0">
                <a:ea typeface="Times New Roman" panose="02020603050405020304" pitchFamily="18" charset="0"/>
              </a:rPr>
              <a:t>, </a:t>
            </a:r>
            <a:r>
              <a:rPr lang="da-DK" sz="1400" dirty="0" err="1">
                <a:ea typeface="Times New Roman" panose="02020603050405020304" pitchFamily="18" charset="0"/>
              </a:rPr>
              <a:t>including</a:t>
            </a:r>
            <a:r>
              <a:rPr lang="da-DK" sz="1400" dirty="0">
                <a:ea typeface="Times New Roman" panose="02020603050405020304" pitchFamily="18" charset="0"/>
              </a:rPr>
              <a:t> </a:t>
            </a:r>
            <a:r>
              <a:rPr lang="da-DK" sz="1400" dirty="0" err="1">
                <a:ea typeface="Times New Roman" panose="02020603050405020304" pitchFamily="18" charset="0"/>
              </a:rPr>
              <a:t>rights</a:t>
            </a:r>
            <a:r>
              <a:rPr lang="da-DK" sz="1400" dirty="0">
                <a:ea typeface="Times New Roman" panose="02020603050405020304" pitchFamily="18" charset="0"/>
              </a:rPr>
              <a:t> handling and On demand</a:t>
            </a:r>
            <a:endParaRPr lang="en-GB" sz="1400" dirty="0">
              <a:ea typeface="Times New Roman" panose="02020603050405020304" pitchFamily="18" charset="0"/>
            </a:endParaRPr>
          </a:p>
          <a:p>
            <a:pPr marL="742950" lvl="1" indent="-285750">
              <a:buFont typeface="Wingdings" panose="05000000000000000000" pitchFamily="2" charset="2"/>
              <a:buChar char="§"/>
            </a:pPr>
            <a:r>
              <a:rPr lang="en-US" sz="1400" dirty="0">
                <a:ea typeface="Times New Roman" panose="02020603050405020304" pitchFamily="18" charset="0"/>
              </a:rPr>
              <a:t>Guidelines for “last minutes” updates of program start and changes (“last minutes” refers to shortly before but also afterwards for “correcting” catch-up segmenting)</a:t>
            </a:r>
          </a:p>
          <a:p>
            <a:pPr marL="742950" lvl="1" indent="-285750">
              <a:buFont typeface="Wingdings" panose="05000000000000000000" pitchFamily="2" charset="2"/>
              <a:buChar char="§"/>
            </a:pPr>
            <a:r>
              <a:rPr lang="en-US" sz="1400" dirty="0"/>
              <a:t>Automatic mapping script / function for handling data from Public Schedule to TV-Anytime and visa a versa</a:t>
            </a:r>
          </a:p>
          <a:p>
            <a:r>
              <a:rPr lang="en-US" sz="1400" dirty="0"/>
              <a:t>The documentation (guidelines, </a:t>
            </a:r>
            <a:r>
              <a:rPr lang="en-US" sz="1400" dirty="0" err="1"/>
              <a:t>examplefiles</a:t>
            </a:r>
            <a:r>
              <a:rPr lang="en-US" sz="1400" dirty="0"/>
              <a:t> and </a:t>
            </a:r>
            <a:r>
              <a:rPr lang="en-US" sz="1400" dirty="0" err="1"/>
              <a:t>termslist</a:t>
            </a:r>
            <a:r>
              <a:rPr lang="en-US" sz="1400" dirty="0"/>
              <a:t>) will be tuned for all users in the whole EPG value chain. </a:t>
            </a:r>
          </a:p>
          <a:p>
            <a:endParaRPr lang="da-DK" sz="1400" dirty="0">
              <a:solidFill>
                <a:prstClr val="black"/>
              </a:solidFill>
            </a:endParaRPr>
          </a:p>
          <a:p>
            <a:pPr marL="285750" indent="-285750">
              <a:buFont typeface="Arial" panose="020B0604020202020204" pitchFamily="34" charset="0"/>
              <a:buChar char="•"/>
            </a:pPr>
            <a:r>
              <a:rPr lang="en-US" sz="1400" b="1" dirty="0"/>
              <a:t>Workshop / </a:t>
            </a:r>
            <a:r>
              <a:rPr lang="en-US" sz="1400" b="1" dirty="0">
                <a:ea typeface="Times New Roman" panose="02020603050405020304" pitchFamily="18" charset="0"/>
              </a:rPr>
              <a:t>NorDig common EPG/Event exchange file format and </a:t>
            </a:r>
            <a:r>
              <a:rPr lang="en-US" sz="1400" b="1" dirty="0"/>
              <a:t>Rights management </a:t>
            </a:r>
            <a:r>
              <a:rPr lang="en-US" sz="1400" dirty="0"/>
              <a:t>cross networks and platforms to help the stakeholder in the distribution chain - to be arranged.</a:t>
            </a:r>
            <a:br>
              <a:rPr lang="en-US" sz="1400" dirty="0"/>
            </a:br>
            <a:r>
              <a:rPr lang="en-US" sz="1400" dirty="0"/>
              <a:t>The workshop will be open for all interested - not only NorDig members - in order to promote the use and understanding of TVAnytime as common exchange format.</a:t>
            </a:r>
          </a:p>
          <a:p>
            <a:pPr lvl="1"/>
            <a:endParaRPr lang="en-US" sz="1600" dirty="0">
              <a:solidFill>
                <a:srgbClr val="00B050"/>
              </a:solidFill>
              <a:latin typeface="Calibri" panose="020F0502020204030204" pitchFamily="34" charset="0"/>
            </a:endParaRPr>
          </a:p>
          <a:p>
            <a:pPr marL="742950" lvl="1" indent="-285750">
              <a:buFont typeface="Arial" panose="020B0604020202020204" pitchFamily="34" charset="0"/>
              <a:buChar char="•"/>
            </a:pPr>
            <a:r>
              <a:rPr lang="en-GB" sz="2400" dirty="0">
                <a:solidFill>
                  <a:srgbClr val="0070C0"/>
                </a:solidFill>
              </a:rPr>
              <a:t>Excom </a:t>
            </a:r>
            <a:r>
              <a:rPr lang="en-GB" sz="1100" dirty="0">
                <a:solidFill>
                  <a:srgbClr val="0070C0"/>
                </a:solidFill>
              </a:rPr>
              <a:t>5</a:t>
            </a:r>
            <a:r>
              <a:rPr lang="en-GB" sz="1100" baseline="30000" dirty="0">
                <a:solidFill>
                  <a:srgbClr val="0070C0"/>
                </a:solidFill>
              </a:rPr>
              <a:t>th</a:t>
            </a:r>
            <a:r>
              <a:rPr lang="en-GB" sz="1100" dirty="0">
                <a:solidFill>
                  <a:srgbClr val="0070C0"/>
                </a:solidFill>
              </a:rPr>
              <a:t> Oct 2017</a:t>
            </a:r>
            <a:r>
              <a:rPr lang="en-GB" sz="2400" dirty="0">
                <a:solidFill>
                  <a:srgbClr val="0070C0"/>
                </a:solidFill>
              </a:rPr>
              <a:t>: </a:t>
            </a:r>
            <a:r>
              <a:rPr lang="en-GB" sz="2400" dirty="0" smtClean="0">
                <a:solidFill>
                  <a:srgbClr val="0070C0"/>
                </a:solidFill>
              </a:rPr>
              <a:t>OK</a:t>
            </a:r>
            <a:r>
              <a:rPr lang="en-US" sz="1400" dirty="0"/>
              <a:t/>
            </a:r>
            <a:br>
              <a:rPr lang="en-US" sz="1400" dirty="0"/>
            </a:br>
            <a:endParaRPr lang="da-DK" sz="1400" dirty="0">
              <a:solidFill>
                <a:prstClr val="black"/>
              </a:solidFill>
            </a:endParaRPr>
          </a:p>
        </p:txBody>
      </p:sp>
    </p:spTree>
    <p:extLst>
      <p:ext uri="{BB962C8B-B14F-4D97-AF65-F5344CB8AC3E}">
        <p14:creationId xmlns:p14="http://schemas.microsoft.com/office/powerpoint/2010/main" val="164093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14</a:t>
            </a:fld>
            <a:endParaRPr lang="en-US" dirty="0"/>
          </a:p>
        </p:txBody>
      </p:sp>
      <p:sp>
        <p:nvSpPr>
          <p:cNvPr id="5" name="Content Placeholder 4"/>
          <p:cNvSpPr>
            <a:spLocks noGrp="1"/>
          </p:cNvSpPr>
          <p:nvPr>
            <p:ph idx="1"/>
          </p:nvPr>
        </p:nvSpPr>
        <p:spPr>
          <a:xfrm>
            <a:off x="2051720" y="2492896"/>
            <a:ext cx="6228827" cy="3456384"/>
          </a:xfrm>
        </p:spPr>
        <p:txBody>
          <a:bodyPr/>
          <a:lstStyle/>
          <a:p>
            <a:pPr marL="0" indent="0">
              <a:buNone/>
            </a:pPr>
            <a:r>
              <a:rPr lang="en-US" sz="2400" dirty="0"/>
              <a:t>NorDig Unified IRD spec v3.0 </a:t>
            </a:r>
            <a:r>
              <a:rPr lang="en-US" sz="2400" dirty="0" smtClean="0"/>
              <a:t>draft presentation</a:t>
            </a:r>
            <a:endParaRPr lang="en-US" dirty="0"/>
          </a:p>
          <a:p>
            <a:pPr lvl="1"/>
            <a:r>
              <a:rPr lang="en-US" sz="1600" dirty="0" smtClean="0"/>
              <a:t>major update</a:t>
            </a:r>
          </a:p>
          <a:p>
            <a:pPr lvl="1"/>
            <a:r>
              <a:rPr lang="en-US" sz="1600" dirty="0" smtClean="0"/>
              <a:t>Main change: inclusion </a:t>
            </a:r>
            <a:r>
              <a:rPr lang="en-US" sz="1600" dirty="0"/>
              <a:t>of HEVC IRD </a:t>
            </a:r>
            <a:r>
              <a:rPr lang="en-US" sz="1600" dirty="0" smtClean="0"/>
              <a:t>profile</a:t>
            </a:r>
          </a:p>
          <a:p>
            <a:pPr marL="914400" lvl="2" indent="0">
              <a:buNone/>
            </a:pPr>
            <a:r>
              <a:rPr lang="en-US" sz="1400" dirty="0" smtClean="0"/>
              <a:t>- HEVC video, NGA audio, TTML Subtitling, HbbTV, SI…</a:t>
            </a:r>
          </a:p>
          <a:p>
            <a:pPr lvl="1"/>
            <a:r>
              <a:rPr lang="en-US" dirty="0"/>
              <a:t>d</a:t>
            </a:r>
            <a:r>
              <a:rPr lang="en-US" dirty="0" smtClean="0"/>
              <a:t>raft008 – “95-98%” ready</a:t>
            </a:r>
          </a:p>
        </p:txBody>
      </p:sp>
    </p:spTree>
    <p:extLst>
      <p:ext uri="{BB962C8B-B14F-4D97-AF65-F5344CB8AC3E}">
        <p14:creationId xmlns:p14="http://schemas.microsoft.com/office/powerpoint/2010/main" val="13170196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15</a:t>
            </a:fld>
            <a:endParaRPr lang="en-US" dirty="0"/>
          </a:p>
        </p:txBody>
      </p:sp>
      <p:sp>
        <p:nvSpPr>
          <p:cNvPr id="5" name="Content Placeholder 4"/>
          <p:cNvSpPr>
            <a:spLocks noGrp="1"/>
          </p:cNvSpPr>
          <p:nvPr>
            <p:ph idx="1"/>
          </p:nvPr>
        </p:nvSpPr>
        <p:spPr>
          <a:xfrm>
            <a:off x="457200" y="836712"/>
            <a:ext cx="8363272" cy="5184576"/>
          </a:xfrm>
        </p:spPr>
        <p:txBody>
          <a:bodyPr/>
          <a:lstStyle/>
          <a:p>
            <a:pPr marL="0" indent="0">
              <a:buNone/>
            </a:pPr>
            <a:r>
              <a:rPr lang="en-US" dirty="0"/>
              <a:t>NorDig Unified IRD spec v3.0 </a:t>
            </a:r>
            <a:r>
              <a:rPr lang="en-US" sz="1800" dirty="0"/>
              <a:t>- major update, inclusion of HEVC IRD profile:</a:t>
            </a:r>
          </a:p>
          <a:p>
            <a:pPr marL="0" indent="0">
              <a:buNone/>
            </a:pPr>
            <a:r>
              <a:rPr lang="en-US" sz="1400" dirty="0"/>
              <a:t>Draft proposal </a:t>
            </a:r>
            <a:r>
              <a:rPr lang="en-US" sz="1400" dirty="0" smtClean="0"/>
              <a:t>- Overview</a:t>
            </a:r>
            <a:endParaRPr lang="en-US" sz="1400" dirty="0"/>
          </a:p>
          <a:p>
            <a:pPr>
              <a:buFont typeface="Arial" pitchFamily="34" charset="0"/>
              <a:buChar char="•"/>
              <a:defRPr/>
            </a:pPr>
            <a:r>
              <a:rPr lang="en-US" sz="1400" dirty="0" smtClean="0"/>
              <a:t>Draft today 95% ready </a:t>
            </a:r>
          </a:p>
          <a:p>
            <a:pPr>
              <a:buFont typeface="Arial" pitchFamily="34" charset="0"/>
              <a:buChar char="•"/>
              <a:defRPr/>
            </a:pPr>
            <a:r>
              <a:rPr lang="en-US" sz="1400" dirty="0"/>
              <a:t>R</a:t>
            </a:r>
            <a:r>
              <a:rPr lang="en-US" sz="1400" dirty="0" smtClean="0"/>
              <a:t>emaining (draft008 dated 3</a:t>
            </a:r>
            <a:r>
              <a:rPr lang="en-US" sz="1400" baseline="30000" dirty="0" smtClean="0"/>
              <a:t>rd</a:t>
            </a:r>
            <a:r>
              <a:rPr lang="en-US" sz="1400" dirty="0" smtClean="0"/>
              <a:t> October):</a:t>
            </a:r>
          </a:p>
          <a:p>
            <a:pPr lvl="1">
              <a:buFont typeface="Arial" pitchFamily="34" charset="0"/>
              <a:buChar char="•"/>
              <a:defRPr/>
            </a:pPr>
            <a:r>
              <a:rPr lang="en-US" sz="1200" dirty="0" smtClean="0"/>
              <a:t>Excom decision in a number of items (e.g. DVB-S2X, NGA and HbbTV for HEVC IRDs, layout, grace period) </a:t>
            </a:r>
          </a:p>
          <a:p>
            <a:pPr lvl="1">
              <a:buFont typeface="Arial" pitchFamily="34" charset="0"/>
              <a:buChar char="•"/>
              <a:defRPr/>
            </a:pPr>
            <a:r>
              <a:rPr lang="en-US" sz="1200" dirty="0" smtClean="0"/>
              <a:t>Links/cross-references to be updated, illustration/figures to be modernized, wordings (uniform spelling) </a:t>
            </a:r>
          </a:p>
          <a:p>
            <a:pPr lvl="1">
              <a:buFont typeface="Arial" pitchFamily="34" charset="0"/>
              <a:buChar char="•"/>
              <a:defRPr/>
            </a:pPr>
            <a:r>
              <a:rPr lang="en-US" sz="1200" dirty="0" smtClean="0"/>
              <a:t>Minor text updates Audio related (User preferences </a:t>
            </a:r>
            <a:r>
              <a:rPr lang="en-US" sz="1200" dirty="0" err="1" smtClean="0"/>
              <a:t>etc</a:t>
            </a:r>
            <a:r>
              <a:rPr lang="en-US" sz="1200" dirty="0" smtClean="0"/>
              <a:t>)  </a:t>
            </a:r>
            <a:endParaRPr lang="en-US" dirty="0" smtClean="0"/>
          </a:p>
          <a:p>
            <a:pPr>
              <a:buFont typeface="Arial" pitchFamily="34" charset="0"/>
              <a:buChar char="•"/>
              <a:defRPr/>
            </a:pPr>
            <a:r>
              <a:rPr lang="en-US" sz="1400" dirty="0" smtClean="0"/>
              <a:t>Based </a:t>
            </a:r>
            <a:r>
              <a:rPr lang="en-US" sz="1400" dirty="0"/>
              <a:t>upon Excom approved Commercial Requirements NorDig HEVC IRD (13 Oct 2016) – see Annex </a:t>
            </a:r>
            <a:r>
              <a:rPr lang="en-US" sz="1400" dirty="0" smtClean="0"/>
              <a:t>B</a:t>
            </a:r>
            <a:endParaRPr lang="en-US" sz="1400" dirty="0"/>
          </a:p>
          <a:p>
            <a:pPr>
              <a:buFont typeface="Arial" pitchFamily="34" charset="0"/>
              <a:buChar char="•"/>
              <a:defRPr/>
            </a:pPr>
            <a:r>
              <a:rPr lang="en-US" sz="1400" dirty="0" smtClean="0"/>
              <a:t>HEVC IRD “profile</a:t>
            </a:r>
            <a:r>
              <a:rPr lang="en-US" sz="1400" dirty="0"/>
              <a:t>” (video, audio, </a:t>
            </a:r>
            <a:r>
              <a:rPr lang="en-US" sz="1400" dirty="0" smtClean="0"/>
              <a:t>subtitling, </a:t>
            </a:r>
            <a:r>
              <a:rPr lang="en-US" sz="1400" dirty="0"/>
              <a:t>I/O, </a:t>
            </a:r>
            <a:r>
              <a:rPr lang="en-US" sz="1400" dirty="0" smtClean="0"/>
              <a:t>SI, HbbTV </a:t>
            </a:r>
            <a:r>
              <a:rPr lang="en-US" sz="1400" dirty="0" err="1"/>
              <a:t>etc</a:t>
            </a:r>
            <a:r>
              <a:rPr lang="en-US" sz="1400" dirty="0"/>
              <a:t>) </a:t>
            </a:r>
            <a:endParaRPr lang="en-US" sz="1400" dirty="0" smtClean="0"/>
          </a:p>
          <a:p>
            <a:pPr>
              <a:buFont typeface="Arial" pitchFamily="34" charset="0"/>
              <a:buChar char="•"/>
              <a:defRPr/>
            </a:pPr>
            <a:r>
              <a:rPr lang="en-US" sz="1400" dirty="0" smtClean="0"/>
              <a:t>Video HEVC, </a:t>
            </a:r>
            <a:r>
              <a:rPr lang="en-US" sz="1400" dirty="0"/>
              <a:t>up to UHD with HDR &amp; WCG up to 50fps (SFR)</a:t>
            </a:r>
          </a:p>
          <a:p>
            <a:pPr>
              <a:buFont typeface="Arial" pitchFamily="34" charset="0"/>
              <a:buChar char="•"/>
              <a:defRPr/>
            </a:pPr>
            <a:r>
              <a:rPr lang="en-US" sz="1400" dirty="0" smtClean="0"/>
              <a:t>Audio NGA, proposal </a:t>
            </a:r>
            <a:r>
              <a:rPr lang="en-US" sz="1400" dirty="0"/>
              <a:t>includes two new (NGA) audio codecs, </a:t>
            </a:r>
            <a:r>
              <a:rPr lang="en-US" sz="1400" dirty="0">
                <a:solidFill>
                  <a:srgbClr val="00B050"/>
                </a:solidFill>
              </a:rPr>
              <a:t>for Excom to decide </a:t>
            </a:r>
            <a:r>
              <a:rPr lang="en-US" sz="1400" dirty="0"/>
              <a:t>(one of them, no one, both, which to be mandatory </a:t>
            </a:r>
            <a:r>
              <a:rPr lang="en-US" sz="1400" dirty="0" err="1" smtClean="0"/>
              <a:t>etc</a:t>
            </a:r>
            <a:r>
              <a:rPr lang="en-US" sz="1400" dirty="0" smtClean="0"/>
              <a:t>)</a:t>
            </a:r>
            <a:r>
              <a:rPr lang="en-US" sz="1400" dirty="0" smtClean="0">
                <a:solidFill>
                  <a:srgbClr val="00B050"/>
                </a:solidFill>
              </a:rPr>
              <a:t>, </a:t>
            </a:r>
            <a:r>
              <a:rPr lang="en-US" sz="1400" dirty="0">
                <a:solidFill>
                  <a:srgbClr val="00B050"/>
                </a:solidFill>
              </a:rPr>
              <a:t>separate </a:t>
            </a:r>
            <a:r>
              <a:rPr lang="en-US" sz="1400" dirty="0" smtClean="0">
                <a:solidFill>
                  <a:srgbClr val="00B050"/>
                </a:solidFill>
              </a:rPr>
              <a:t>slides </a:t>
            </a:r>
            <a:endParaRPr lang="en-US" sz="1400" dirty="0"/>
          </a:p>
          <a:p>
            <a:pPr>
              <a:buFont typeface="Arial" pitchFamily="34" charset="0"/>
              <a:buChar char="•"/>
              <a:defRPr/>
            </a:pPr>
            <a:r>
              <a:rPr lang="en-US" sz="1400" dirty="0" smtClean="0"/>
              <a:t>HbbTV, proposal </a:t>
            </a:r>
            <a:r>
              <a:rPr lang="en-US" sz="1400" dirty="0"/>
              <a:t>includes mandate HbbTV for all HEVC IRDs (Telenor/CanalDigital objection</a:t>
            </a:r>
            <a:r>
              <a:rPr lang="en-US" sz="1400" dirty="0" smtClean="0"/>
              <a:t>), </a:t>
            </a:r>
            <a:r>
              <a:rPr lang="en-US" sz="1400" dirty="0" smtClean="0">
                <a:solidFill>
                  <a:srgbClr val="00B050"/>
                </a:solidFill>
              </a:rPr>
              <a:t>Excom </a:t>
            </a:r>
            <a:r>
              <a:rPr lang="en-US" sz="1400" dirty="0">
                <a:solidFill>
                  <a:srgbClr val="00B050"/>
                </a:solidFill>
              </a:rPr>
              <a:t>to </a:t>
            </a:r>
            <a:r>
              <a:rPr lang="en-US" sz="1400" dirty="0" smtClean="0">
                <a:solidFill>
                  <a:srgbClr val="00B050"/>
                </a:solidFill>
              </a:rPr>
              <a:t>decide, separate </a:t>
            </a:r>
            <a:r>
              <a:rPr lang="en-US" sz="1400" dirty="0">
                <a:solidFill>
                  <a:srgbClr val="00B050"/>
                </a:solidFill>
              </a:rPr>
              <a:t>slide</a:t>
            </a:r>
            <a:r>
              <a:rPr lang="en-US" sz="1400" dirty="0" smtClean="0">
                <a:solidFill>
                  <a:srgbClr val="00B050"/>
                </a:solidFill>
              </a:rPr>
              <a:t> </a:t>
            </a:r>
            <a:endParaRPr lang="en-US" sz="1400" dirty="0"/>
          </a:p>
          <a:p>
            <a:pPr>
              <a:buFont typeface="Arial" pitchFamily="34" charset="0"/>
              <a:buChar char="•"/>
              <a:defRPr/>
            </a:pPr>
            <a:r>
              <a:rPr lang="en-US" sz="1400" dirty="0" err="1" smtClean="0"/>
              <a:t>FrontEnd</a:t>
            </a:r>
            <a:r>
              <a:rPr lang="en-US" sz="1400" dirty="0" smtClean="0"/>
              <a:t>, Proposal </a:t>
            </a:r>
            <a:r>
              <a:rPr lang="en-US" sz="1400" dirty="0"/>
              <a:t>includes adding DVB-S2X for sat HEVC IRDs as </a:t>
            </a:r>
            <a:r>
              <a:rPr lang="en-US" sz="1400" dirty="0" smtClean="0"/>
              <a:t>optional, </a:t>
            </a:r>
            <a:r>
              <a:rPr lang="en-US" sz="1400" dirty="0">
                <a:solidFill>
                  <a:srgbClr val="00B050"/>
                </a:solidFill>
              </a:rPr>
              <a:t>for Excom to </a:t>
            </a:r>
            <a:r>
              <a:rPr lang="en-US" sz="1400" dirty="0" smtClean="0">
                <a:solidFill>
                  <a:srgbClr val="00B050"/>
                </a:solidFill>
              </a:rPr>
              <a:t>decide, separate slide </a:t>
            </a:r>
            <a:endParaRPr lang="en-US" sz="1400" dirty="0"/>
          </a:p>
          <a:p>
            <a:pPr marL="0" indent="0">
              <a:buNone/>
            </a:pPr>
            <a:r>
              <a:rPr lang="en-US" sz="700" i="1" dirty="0" smtClean="0"/>
              <a:t> </a:t>
            </a:r>
          </a:p>
          <a:p>
            <a:pPr marL="0" indent="0">
              <a:buNone/>
            </a:pPr>
            <a:r>
              <a:rPr lang="en-US" sz="1050" i="1" dirty="0" smtClean="0"/>
              <a:t>Other relevant items/changes that are also included in draft IRD v3.0 (according with Excom decision Oct 2016 and March 2017 meetings):</a:t>
            </a:r>
            <a:endParaRPr lang="en-US" sz="1050" i="1" dirty="0"/>
          </a:p>
          <a:p>
            <a:r>
              <a:rPr lang="en-US" sz="1200" b="1" dirty="0" smtClean="0"/>
              <a:t>Bug </a:t>
            </a:r>
            <a:r>
              <a:rPr lang="en-US" sz="1200" b="1" dirty="0"/>
              <a:t>list </a:t>
            </a:r>
            <a:r>
              <a:rPr lang="en-US" sz="1200" dirty="0"/>
              <a:t>(smaller items and typo corrections), maintain and update current requirements &amp; referenced </a:t>
            </a:r>
            <a:r>
              <a:rPr lang="en-US" sz="1200" dirty="0" smtClean="0"/>
              <a:t>standards.   </a:t>
            </a:r>
            <a:endParaRPr lang="en-US" sz="1200" dirty="0"/>
          </a:p>
          <a:p>
            <a:r>
              <a:rPr lang="en-US" sz="1200" b="1" dirty="0" smtClean="0"/>
              <a:t>FE</a:t>
            </a:r>
            <a:r>
              <a:rPr lang="en-US" sz="1200" dirty="0" smtClean="0"/>
              <a:t> </a:t>
            </a:r>
            <a:r>
              <a:rPr lang="en-US" sz="1200" dirty="0"/>
              <a:t>DVB-S/-S2 (IRD spec + Test plan) update NorDig requirements (IRD and test cases) to be inline with new RED directive (ETSI ) for satellite receivers (i.e. raise NorDig requirements e.g. for dynamic range and adjacent channel</a:t>
            </a:r>
            <a:r>
              <a:rPr lang="en-US" sz="1200" dirty="0" smtClean="0"/>
              <a:t>)</a:t>
            </a:r>
          </a:p>
          <a:p>
            <a:r>
              <a:rPr lang="en-US" sz="1200" b="1" dirty="0"/>
              <a:t>FE </a:t>
            </a:r>
            <a:r>
              <a:rPr lang="en-US" sz="1200" dirty="0"/>
              <a:t>DVB-T2, mandate DVB-T2 for all terrestrial IRDs</a:t>
            </a:r>
          </a:p>
          <a:p>
            <a:r>
              <a:rPr lang="en-US" sz="1200" b="1" dirty="0" smtClean="0"/>
              <a:t>SSU </a:t>
            </a:r>
            <a:r>
              <a:rPr lang="en-US" sz="1200" dirty="0"/>
              <a:t>(</a:t>
            </a:r>
            <a:r>
              <a:rPr lang="en-US" sz="1200" dirty="0" err="1"/>
              <a:t>sw</a:t>
            </a:r>
            <a:r>
              <a:rPr lang="en-US" sz="1200" dirty="0"/>
              <a:t> update), </a:t>
            </a:r>
            <a:r>
              <a:rPr lang="en-US" sz="1200" dirty="0" smtClean="0"/>
              <a:t>allow </a:t>
            </a:r>
            <a:r>
              <a:rPr lang="en-US" sz="1200" dirty="0"/>
              <a:t>only using </a:t>
            </a:r>
            <a:r>
              <a:rPr lang="en-US" sz="1200" dirty="0" err="1"/>
              <a:t>OverTheNetwork</a:t>
            </a:r>
            <a:r>
              <a:rPr lang="en-US" sz="1200" dirty="0"/>
              <a:t>/Internet SSU as an alternative</a:t>
            </a:r>
            <a:r>
              <a:rPr lang="en-US" sz="1200" dirty="0" smtClean="0"/>
              <a:t>,</a:t>
            </a:r>
            <a:r>
              <a:rPr lang="en-US" sz="1200" i="1" dirty="0" smtClean="0">
                <a:solidFill>
                  <a:srgbClr val="663300"/>
                </a:solidFill>
              </a:rPr>
              <a:t>) </a:t>
            </a:r>
            <a:endParaRPr lang="en-US" sz="1200" i="1" dirty="0">
              <a:solidFill>
                <a:srgbClr val="663300"/>
              </a:solidFill>
            </a:endParaRPr>
          </a:p>
          <a:p>
            <a:r>
              <a:rPr lang="en-US" sz="1200" b="1" dirty="0" smtClean="0"/>
              <a:t>Definitions, </a:t>
            </a:r>
            <a:r>
              <a:rPr lang="en-US" sz="1200" dirty="0" smtClean="0"/>
              <a:t>new definitions for </a:t>
            </a:r>
            <a:r>
              <a:rPr lang="en-US" sz="1200" dirty="0" err="1" smtClean="0"/>
              <a:t>NroDig</a:t>
            </a:r>
            <a:r>
              <a:rPr lang="en-US" sz="1200" dirty="0" smtClean="0"/>
              <a:t> IRD, basic IRD, HEVC IRD, STB and iDTV </a:t>
            </a:r>
            <a:r>
              <a:rPr lang="en-US" sz="1200" dirty="0" err="1" smtClean="0"/>
              <a:t>etc</a:t>
            </a:r>
            <a:endParaRPr lang="en-US" sz="1200" dirty="0" smtClean="0"/>
          </a:p>
          <a:p>
            <a:r>
              <a:rPr lang="en-US" sz="1200" b="1" dirty="0" smtClean="0"/>
              <a:t>Document structure/layout</a:t>
            </a:r>
            <a:r>
              <a:rPr lang="en-US" sz="1200" dirty="0" smtClean="0"/>
              <a:t>, </a:t>
            </a:r>
            <a:r>
              <a:rPr lang="en-US" sz="1200" dirty="0"/>
              <a:t>review and simplify reading/understanding (maybe use table format or similar, try to split text so that only one IRD requirement per “subchapter” to simplify for e.g. Test Plan). </a:t>
            </a:r>
            <a:r>
              <a:rPr lang="en-US" sz="1100" dirty="0"/>
              <a:t>(Observe IRD structure has impact upon Test Plan</a:t>
            </a:r>
            <a:r>
              <a:rPr lang="en-US" sz="1100" dirty="0" smtClean="0"/>
              <a:t>).</a:t>
            </a:r>
            <a:endParaRPr lang="en-US" sz="1100" dirty="0"/>
          </a:p>
        </p:txBody>
      </p:sp>
    </p:spTree>
    <p:extLst>
      <p:ext uri="{BB962C8B-B14F-4D97-AF65-F5344CB8AC3E}">
        <p14:creationId xmlns:p14="http://schemas.microsoft.com/office/powerpoint/2010/main" val="33438145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dirty="0"/>
          </a:p>
        </p:txBody>
      </p:sp>
      <p:sp>
        <p:nvSpPr>
          <p:cNvPr id="5" name="Content Placeholder 4"/>
          <p:cNvSpPr>
            <a:spLocks noGrp="1"/>
          </p:cNvSpPr>
          <p:nvPr>
            <p:ph idx="1"/>
          </p:nvPr>
        </p:nvSpPr>
        <p:spPr>
          <a:xfrm>
            <a:off x="457200" y="836711"/>
            <a:ext cx="8363272" cy="5616625"/>
          </a:xfrm>
        </p:spPr>
        <p:txBody>
          <a:bodyPr/>
          <a:lstStyle/>
          <a:p>
            <a:pPr marL="0" indent="0">
              <a:buNone/>
            </a:pPr>
            <a:r>
              <a:rPr lang="en-US" dirty="0"/>
              <a:t>NorDig Unified IRD spec v3.0 </a:t>
            </a:r>
            <a:r>
              <a:rPr lang="en-US" sz="1800" dirty="0"/>
              <a:t>- major update, inclusion of HEVC IRD profile:</a:t>
            </a:r>
          </a:p>
          <a:p>
            <a:pPr marL="0" indent="0">
              <a:buNone/>
            </a:pPr>
            <a:r>
              <a:rPr lang="en-US" sz="1100" dirty="0" smtClean="0"/>
              <a:t>Items </a:t>
            </a:r>
            <a:r>
              <a:rPr lang="en-US" sz="1100" b="1" u="sng" dirty="0" smtClean="0">
                <a:solidFill>
                  <a:srgbClr val="0070C0"/>
                </a:solidFill>
              </a:rPr>
              <a:t>not</a:t>
            </a:r>
            <a:r>
              <a:rPr lang="en-US" sz="1100" u="sng" dirty="0" smtClean="0"/>
              <a:t> </a:t>
            </a:r>
            <a:r>
              <a:rPr lang="en-US" sz="1100" dirty="0" smtClean="0"/>
              <a:t>included in this Draft proposal (from earlier indicated items for v3.0):</a:t>
            </a:r>
            <a:endParaRPr lang="en-US" sz="1100" dirty="0"/>
          </a:p>
          <a:p>
            <a:pPr marL="0" indent="0">
              <a:buNone/>
            </a:pPr>
            <a:r>
              <a:rPr lang="en-US" sz="1050" i="1" dirty="0">
                <a:solidFill>
                  <a:srgbClr val="5C0000"/>
                </a:solidFill>
              </a:rPr>
              <a:t>From previous IRD spec update, proposed earlier but not </a:t>
            </a:r>
            <a:r>
              <a:rPr lang="en-US" sz="1050" i="1" dirty="0" err="1">
                <a:solidFill>
                  <a:srgbClr val="5C0000"/>
                </a:solidFill>
              </a:rPr>
              <a:t>incl</a:t>
            </a:r>
            <a:r>
              <a:rPr lang="en-US" sz="1050" i="1" dirty="0">
                <a:solidFill>
                  <a:srgbClr val="5C0000"/>
                </a:solidFill>
              </a:rPr>
              <a:t> due to lack of input:</a:t>
            </a:r>
          </a:p>
          <a:p>
            <a:r>
              <a:rPr lang="en-GB" sz="1100" dirty="0" smtClean="0">
                <a:solidFill>
                  <a:srgbClr val="5C0000"/>
                </a:solidFill>
              </a:rPr>
              <a:t>Mix </a:t>
            </a:r>
            <a:r>
              <a:rPr lang="en-GB" sz="1100" dirty="0">
                <a:solidFill>
                  <a:srgbClr val="5C0000"/>
                </a:solidFill>
              </a:rPr>
              <a:t>of broadcast and OTT (common channel list of broadcast and broadband/OTT services</a:t>
            </a:r>
            <a:r>
              <a:rPr lang="en-GB" sz="1100" dirty="0" smtClean="0">
                <a:solidFill>
                  <a:srgbClr val="5C0000"/>
                </a:solidFill>
              </a:rPr>
              <a:t>)</a:t>
            </a:r>
            <a:r>
              <a:rPr lang="en-US" sz="1100" i="1" dirty="0" smtClean="0">
                <a:solidFill>
                  <a:srgbClr val="5C0000"/>
                </a:solidFill>
              </a:rPr>
              <a:t> – no inputs, postponed</a:t>
            </a:r>
            <a:endParaRPr lang="en-US" sz="1100" i="1" dirty="0">
              <a:solidFill>
                <a:srgbClr val="5C0000"/>
              </a:solidFill>
            </a:endParaRPr>
          </a:p>
          <a:p>
            <a:r>
              <a:rPr lang="en-US" sz="1100" dirty="0" smtClean="0">
                <a:solidFill>
                  <a:srgbClr val="5C0000"/>
                </a:solidFill>
              </a:rPr>
              <a:t>Review </a:t>
            </a:r>
            <a:r>
              <a:rPr lang="en-US" sz="1100" dirty="0">
                <a:solidFill>
                  <a:srgbClr val="5C0000"/>
                </a:solidFill>
              </a:rPr>
              <a:t>and improve IRD’s auto update for network </a:t>
            </a:r>
            <a:r>
              <a:rPr lang="en-US" sz="1100" dirty="0" smtClean="0">
                <a:solidFill>
                  <a:srgbClr val="5C0000"/>
                </a:solidFill>
              </a:rPr>
              <a:t>changes – no inputs, postponed</a:t>
            </a:r>
          </a:p>
          <a:p>
            <a:r>
              <a:rPr lang="en-GB" sz="1100" dirty="0" smtClean="0">
                <a:solidFill>
                  <a:srgbClr val="5C0000"/>
                </a:solidFill>
              </a:rPr>
              <a:t>SSU over-the-air handling of other country code, need of clarification for cable and sat- </a:t>
            </a:r>
            <a:r>
              <a:rPr lang="en-GB" sz="1100" dirty="0">
                <a:solidFill>
                  <a:srgbClr val="5C0000"/>
                </a:solidFill>
              </a:rPr>
              <a:t>Question </a:t>
            </a:r>
            <a:r>
              <a:rPr lang="en-GB" sz="1100" dirty="0" err="1">
                <a:solidFill>
                  <a:srgbClr val="5C0000"/>
                </a:solidFill>
              </a:rPr>
              <a:t>fr</a:t>
            </a:r>
            <a:r>
              <a:rPr lang="en-GB" sz="1100" dirty="0">
                <a:solidFill>
                  <a:srgbClr val="5C0000"/>
                </a:solidFill>
              </a:rPr>
              <a:t> Test  group, no inputs, </a:t>
            </a:r>
            <a:r>
              <a:rPr lang="en-GB" sz="1100" dirty="0" smtClean="0">
                <a:solidFill>
                  <a:srgbClr val="5C0000"/>
                </a:solidFill>
              </a:rPr>
              <a:t>postponed</a:t>
            </a:r>
          </a:p>
          <a:p>
            <a:r>
              <a:rPr lang="en-GB" sz="1100" dirty="0" smtClean="0">
                <a:solidFill>
                  <a:srgbClr val="5C0000"/>
                </a:solidFill>
              </a:rPr>
              <a:t>User </a:t>
            </a:r>
            <a:r>
              <a:rPr lang="en-GB" sz="1100" dirty="0">
                <a:solidFill>
                  <a:srgbClr val="5C0000"/>
                </a:solidFill>
              </a:rPr>
              <a:t>setting country setting states “pre-select” </a:t>
            </a:r>
            <a:r>
              <a:rPr lang="en-GB" sz="1100" dirty="0" smtClean="0">
                <a:solidFill>
                  <a:srgbClr val="5C0000"/>
                </a:solidFill>
              </a:rPr>
              <a:t>language – Question </a:t>
            </a:r>
            <a:r>
              <a:rPr lang="en-GB" sz="1100" dirty="0" err="1" smtClean="0">
                <a:solidFill>
                  <a:srgbClr val="5C0000"/>
                </a:solidFill>
              </a:rPr>
              <a:t>fr</a:t>
            </a:r>
            <a:r>
              <a:rPr lang="en-GB" sz="1100" dirty="0" smtClean="0">
                <a:solidFill>
                  <a:srgbClr val="5C0000"/>
                </a:solidFill>
              </a:rPr>
              <a:t> Test  group, no inputs, postponed</a:t>
            </a:r>
          </a:p>
          <a:p>
            <a:r>
              <a:rPr lang="sv-SE" sz="1100" dirty="0" smtClean="0">
                <a:solidFill>
                  <a:srgbClr val="5C0000"/>
                </a:solidFill>
              </a:rPr>
              <a:t>Target region </a:t>
            </a:r>
            <a:r>
              <a:rPr lang="sv-SE" sz="1100" dirty="0" err="1" smtClean="0">
                <a:solidFill>
                  <a:srgbClr val="5C0000"/>
                </a:solidFill>
              </a:rPr>
              <a:t>descriptor</a:t>
            </a:r>
            <a:r>
              <a:rPr lang="sv-SE" sz="1100" dirty="0" smtClean="0">
                <a:solidFill>
                  <a:srgbClr val="5C0000"/>
                </a:solidFill>
              </a:rPr>
              <a:t> </a:t>
            </a:r>
            <a:r>
              <a:rPr lang="en-US" sz="1100" dirty="0">
                <a:solidFill>
                  <a:srgbClr val="5C0000"/>
                </a:solidFill>
              </a:rPr>
              <a:t>– no inputs, postponed</a:t>
            </a:r>
          </a:p>
          <a:p>
            <a:pPr marL="0" indent="0">
              <a:buNone/>
            </a:pPr>
            <a:r>
              <a:rPr lang="en-US" sz="1100" i="1" dirty="0" smtClean="0">
                <a:solidFill>
                  <a:srgbClr val="5C0000"/>
                </a:solidFill>
              </a:rPr>
              <a:t>Items in NorDig HEVC commercial requirements not included:</a:t>
            </a:r>
            <a:endParaRPr lang="en-US" sz="1100" i="1" dirty="0">
              <a:solidFill>
                <a:srgbClr val="5C0000"/>
              </a:solidFill>
            </a:endParaRPr>
          </a:p>
          <a:p>
            <a:r>
              <a:rPr lang="en-US" sz="1100" dirty="0" smtClean="0">
                <a:solidFill>
                  <a:srgbClr val="5C0000"/>
                </a:solidFill>
              </a:rPr>
              <a:t>SI-3 service and component </a:t>
            </a:r>
            <a:r>
              <a:rPr lang="en-US" sz="1100" dirty="0" err="1" smtClean="0">
                <a:solidFill>
                  <a:srgbClr val="5C0000"/>
                </a:solidFill>
              </a:rPr>
              <a:t>prio</a:t>
            </a:r>
            <a:r>
              <a:rPr lang="en-US" sz="1100" dirty="0" smtClean="0">
                <a:solidFill>
                  <a:srgbClr val="5C0000"/>
                </a:solidFill>
              </a:rPr>
              <a:t>. Component </a:t>
            </a:r>
            <a:r>
              <a:rPr lang="en-US" sz="1100" dirty="0" err="1" smtClean="0">
                <a:solidFill>
                  <a:srgbClr val="5C0000"/>
                </a:solidFill>
              </a:rPr>
              <a:t>prio</a:t>
            </a:r>
            <a:r>
              <a:rPr lang="en-US" sz="1100" dirty="0" smtClean="0">
                <a:solidFill>
                  <a:srgbClr val="5C0000"/>
                </a:solidFill>
              </a:rPr>
              <a:t> missed in draft008 for video (</a:t>
            </a:r>
            <a:r>
              <a:rPr lang="en-US" sz="1100" dirty="0">
                <a:solidFill>
                  <a:srgbClr val="5C0000"/>
                </a:solidFill>
              </a:rPr>
              <a:t>for multiple video streams </a:t>
            </a:r>
            <a:r>
              <a:rPr lang="en-US" sz="1100" dirty="0" smtClean="0">
                <a:solidFill>
                  <a:srgbClr val="5C0000"/>
                </a:solidFill>
              </a:rPr>
              <a:t>within same service), specified for MPEG2 and MPEG4/AVC but not real use case, easy to add.</a:t>
            </a:r>
          </a:p>
          <a:p>
            <a:r>
              <a:rPr lang="en-GB" sz="1100" kern="1200" dirty="0" smtClean="0">
                <a:solidFill>
                  <a:srgbClr val="5C0000"/>
                </a:solidFill>
              </a:rPr>
              <a:t>CA/CI-1, CIv2 (USB based) not included, waiting for DVB </a:t>
            </a:r>
          </a:p>
          <a:p>
            <a:pPr marL="0" indent="0">
              <a:buNone/>
            </a:pPr>
            <a:r>
              <a:rPr lang="en-GB" sz="1200" kern="1200" dirty="0" smtClean="0"/>
              <a:t>Comments to NorDig HEVC commercial requirements</a:t>
            </a:r>
            <a:endParaRPr lang="en-GB" sz="1200" kern="1200" dirty="0"/>
          </a:p>
          <a:p>
            <a:r>
              <a:rPr lang="en-GB" sz="1200" kern="1200" dirty="0"/>
              <a:t>Subt-5 Removal of EBU Teletext </a:t>
            </a:r>
            <a:r>
              <a:rPr lang="en-GB" sz="1200" kern="1200" dirty="0" smtClean="0"/>
              <a:t>support for </a:t>
            </a:r>
            <a:r>
              <a:rPr lang="en-GB" sz="1200" kern="1200" dirty="0"/>
              <a:t>HEVC based </a:t>
            </a:r>
            <a:r>
              <a:rPr lang="en-GB" sz="1200" kern="1200" dirty="0" smtClean="0"/>
              <a:t>service. Not specific excluded. Industry asking for simulcasting TTML </a:t>
            </a:r>
            <a:r>
              <a:rPr lang="en-GB" sz="1200" kern="1200" dirty="0" err="1" smtClean="0"/>
              <a:t>subt</a:t>
            </a:r>
            <a:r>
              <a:rPr lang="en-GB" sz="1200" kern="1200" dirty="0" smtClean="0"/>
              <a:t> with legacy subtitling formats EBU or DVB (Industry prefer DVB </a:t>
            </a:r>
            <a:r>
              <a:rPr lang="en-GB" sz="1200" kern="1200" dirty="0" err="1" smtClean="0"/>
              <a:t>Subt</a:t>
            </a:r>
            <a:r>
              <a:rPr lang="en-GB" sz="1200" kern="1200" dirty="0" smtClean="0"/>
              <a:t>, Operators prefer often EBU). No text of making any subtitling limited for any service type</a:t>
            </a:r>
            <a:r>
              <a:rPr lang="en-GB" sz="1200" kern="1200" dirty="0" smtClean="0"/>
              <a:t>.</a:t>
            </a:r>
            <a:endParaRPr lang="en-US" sz="1200" kern="1200" dirty="0"/>
          </a:p>
          <a:p>
            <a:endParaRPr lang="en-US" sz="1200" dirty="0" smtClean="0"/>
          </a:p>
          <a:p>
            <a:pPr marL="0" indent="0">
              <a:buNone/>
            </a:pPr>
            <a:r>
              <a:rPr lang="en-US" sz="1200" b="1" dirty="0" smtClean="0">
                <a:solidFill>
                  <a:srgbClr val="00B050"/>
                </a:solidFill>
              </a:rPr>
              <a:t>Excom view? How to proceed with IRD spec v3.0 approval?</a:t>
            </a:r>
          </a:p>
          <a:p>
            <a:r>
              <a:rPr lang="en-US" sz="1200" dirty="0" smtClean="0"/>
              <a:t>Excom decision made at this meeting, NorDig T to update draft (2-3w), finalize last update points (cross-references, illustrations, wordings…), removal/update of audio according to Excom, send final draft to Excom for final approval </a:t>
            </a:r>
          </a:p>
          <a:p>
            <a:r>
              <a:rPr lang="en-US" sz="1200" dirty="0" smtClean="0"/>
              <a:t>Excom meeting (e.g. webex?) for approval or via silent approval?</a:t>
            </a:r>
          </a:p>
          <a:p>
            <a:r>
              <a:rPr lang="en-GB" sz="1800" dirty="0">
                <a:solidFill>
                  <a:srgbClr val="0070C0"/>
                </a:solidFill>
              </a:rPr>
              <a:t>Excom </a:t>
            </a:r>
            <a:r>
              <a:rPr lang="en-GB" sz="1000" dirty="0">
                <a:solidFill>
                  <a:srgbClr val="0070C0"/>
                </a:solidFill>
              </a:rPr>
              <a:t>5</a:t>
            </a:r>
            <a:r>
              <a:rPr lang="en-GB" sz="1000" baseline="30000" dirty="0">
                <a:solidFill>
                  <a:srgbClr val="0070C0"/>
                </a:solidFill>
              </a:rPr>
              <a:t>th</a:t>
            </a:r>
            <a:r>
              <a:rPr lang="en-GB" sz="1000" dirty="0">
                <a:solidFill>
                  <a:srgbClr val="0070C0"/>
                </a:solidFill>
              </a:rPr>
              <a:t> Oct 2017</a:t>
            </a:r>
            <a:r>
              <a:rPr lang="en-GB" sz="1800" dirty="0" smtClean="0">
                <a:solidFill>
                  <a:srgbClr val="0070C0"/>
                </a:solidFill>
              </a:rPr>
              <a:t>:</a:t>
            </a:r>
          </a:p>
          <a:p>
            <a:pPr lvl="1"/>
            <a:r>
              <a:rPr lang="en-GB" sz="1600" dirty="0" smtClean="0">
                <a:solidFill>
                  <a:srgbClr val="0070C0"/>
                </a:solidFill>
              </a:rPr>
              <a:t>SI-3 service comp </a:t>
            </a:r>
            <a:r>
              <a:rPr lang="en-GB" sz="1600" dirty="0" err="1" smtClean="0">
                <a:solidFill>
                  <a:srgbClr val="0070C0"/>
                </a:solidFill>
              </a:rPr>
              <a:t>prio</a:t>
            </a:r>
            <a:r>
              <a:rPr lang="en-GB" sz="1600" dirty="0" smtClean="0">
                <a:solidFill>
                  <a:srgbClr val="0070C0"/>
                </a:solidFill>
              </a:rPr>
              <a:t> (item missed), NorDig T AP to draft this into IRD spec v3.0</a:t>
            </a:r>
          </a:p>
          <a:p>
            <a:pPr lvl="1"/>
            <a:r>
              <a:rPr lang="en-GB" sz="1600" dirty="0" smtClean="0">
                <a:solidFill>
                  <a:srgbClr val="0070C0"/>
                </a:solidFill>
              </a:rPr>
              <a:t>IRD spec v3.0 approval process: NorDig T update draft for Excom decisions and send to Excom members via e-mail, approval via 2-3w silent approval </a:t>
            </a:r>
            <a:endParaRPr lang="en-GB" sz="1600" dirty="0">
              <a:solidFill>
                <a:srgbClr val="0070C0"/>
              </a:solidFill>
            </a:endParaRPr>
          </a:p>
        </p:txBody>
      </p:sp>
    </p:spTree>
    <p:extLst>
      <p:ext uri="{BB962C8B-B14F-4D97-AF65-F5344CB8AC3E}">
        <p14:creationId xmlns:p14="http://schemas.microsoft.com/office/powerpoint/2010/main" val="23800065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overview</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17</a:t>
            </a:fld>
            <a:endParaRPr lang="en-US" dirty="0"/>
          </a:p>
        </p:txBody>
      </p:sp>
      <p:graphicFrame>
        <p:nvGraphicFramePr>
          <p:cNvPr id="11" name="Table 10">
            <a:extLst>
              <a:ext uri="{FF2B5EF4-FFF2-40B4-BE49-F238E27FC236}">
                <a16:creationId xmlns="" xmlns:a16="http://schemas.microsoft.com/office/drawing/2014/main" id="{D1336BCC-BAE0-4CDE-92B4-C41A1071CB3B}"/>
              </a:ext>
            </a:extLst>
          </p:cNvPr>
          <p:cNvGraphicFramePr>
            <a:graphicFrameLocks noGrp="1"/>
          </p:cNvGraphicFramePr>
          <p:nvPr>
            <p:extLst>
              <p:ext uri="{D42A27DB-BD31-4B8C-83A1-F6EECF244321}">
                <p14:modId xmlns:p14="http://schemas.microsoft.com/office/powerpoint/2010/main" val="1409387157"/>
              </p:ext>
            </p:extLst>
          </p:nvPr>
        </p:nvGraphicFramePr>
        <p:xfrm>
          <a:off x="767750" y="1174116"/>
          <a:ext cx="7764690" cy="5547360"/>
        </p:xfrm>
        <a:graphic>
          <a:graphicData uri="http://schemas.openxmlformats.org/drawingml/2006/table">
            <a:tbl>
              <a:tblPr firstRow="1" firstCol="1" lastRow="1" lastCol="1" bandRow="1" bandCol="1">
                <a:tableStyleId>{5940675A-B579-460E-94D1-54222C63F5DA}</a:tableStyleId>
              </a:tblPr>
              <a:tblGrid>
                <a:gridCol w="4484368">
                  <a:extLst>
                    <a:ext uri="{9D8B030D-6E8A-4147-A177-3AD203B41FA5}">
                      <a16:colId xmlns="" xmlns:a16="http://schemas.microsoft.com/office/drawing/2014/main" val="3477812178"/>
                    </a:ext>
                  </a:extLst>
                </a:gridCol>
                <a:gridCol w="1518797">
                  <a:extLst>
                    <a:ext uri="{9D8B030D-6E8A-4147-A177-3AD203B41FA5}">
                      <a16:colId xmlns="" xmlns:a16="http://schemas.microsoft.com/office/drawing/2014/main" val="2275763574"/>
                    </a:ext>
                  </a:extLst>
                </a:gridCol>
                <a:gridCol w="1761525">
                  <a:extLst>
                    <a:ext uri="{9D8B030D-6E8A-4147-A177-3AD203B41FA5}">
                      <a16:colId xmlns="" xmlns:a16="http://schemas.microsoft.com/office/drawing/2014/main" val="2182308570"/>
                    </a:ext>
                  </a:extLst>
                </a:gridCol>
              </a:tblGrid>
              <a:tr h="0">
                <a:tc>
                  <a:txBody>
                    <a:bodyPr/>
                    <a:lstStyle/>
                    <a:p>
                      <a:pPr hangingPunct="0">
                        <a:spcBef>
                          <a:spcPts val="200"/>
                        </a:spcBef>
                        <a:spcAft>
                          <a:spcPts val="200"/>
                        </a:spcAft>
                        <a:tabLst>
                          <a:tab pos="467995" algn="l"/>
                        </a:tabLst>
                      </a:pPr>
                      <a:r>
                        <a:rPr lang="en-GB" sz="1400" b="1" dirty="0">
                          <a:solidFill>
                            <a:schemeClr val="tx1"/>
                          </a:solidFill>
                          <a:effectLst/>
                        </a:rPr>
                        <a:t>NorDig </a:t>
                      </a:r>
                      <a:r>
                        <a:rPr lang="en-GB" sz="1400" b="1" strike="noStrike" baseline="0" dirty="0">
                          <a:solidFill>
                            <a:schemeClr val="tx1"/>
                          </a:solidFill>
                          <a:effectLst/>
                        </a:rPr>
                        <a:t>IRD </a:t>
                      </a:r>
                      <a:r>
                        <a:rPr lang="en-GB" sz="1400" b="1" strike="noStrike" baseline="0" dirty="0" smtClean="0">
                          <a:solidFill>
                            <a:schemeClr val="tx1"/>
                          </a:solidFill>
                          <a:effectLst/>
                        </a:rPr>
                        <a:t>Overview</a:t>
                      </a:r>
                      <a:endParaRPr lang="sv-SE" sz="1800" b="1" strike="noStrike" baseline="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algn="ctr" hangingPunct="0">
                        <a:spcBef>
                          <a:spcPts val="200"/>
                        </a:spcBef>
                        <a:spcAft>
                          <a:spcPts val="200"/>
                        </a:spcAft>
                        <a:tabLst>
                          <a:tab pos="467995" algn="l"/>
                        </a:tabLst>
                      </a:pPr>
                      <a:r>
                        <a:rPr lang="en-GB" sz="1400">
                          <a:solidFill>
                            <a:schemeClr val="tx1"/>
                          </a:solidFill>
                          <a:effectLst/>
                        </a:rPr>
                        <a:t>“Classical” IRD</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algn="ctr" hangingPunct="0">
                        <a:spcBef>
                          <a:spcPts val="200"/>
                        </a:spcBef>
                        <a:spcAft>
                          <a:spcPts val="200"/>
                        </a:spcAft>
                        <a:tabLst>
                          <a:tab pos="467995" algn="l"/>
                        </a:tabLst>
                      </a:pPr>
                      <a:r>
                        <a:rPr lang="en-GB" sz="1400" dirty="0">
                          <a:solidFill>
                            <a:schemeClr val="tx1"/>
                          </a:solidFill>
                          <a:effectLst/>
                        </a:rPr>
                        <a:t>HEVC IRD</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extLst>
                  <a:ext uri="{0D108BD9-81ED-4DB2-BD59-A6C34878D82A}">
                    <a16:rowId xmlns="" xmlns:a16="http://schemas.microsoft.com/office/drawing/2014/main" val="106280626"/>
                  </a:ext>
                </a:extLst>
              </a:tr>
              <a:tr h="0">
                <a:tc>
                  <a:txBody>
                    <a:bodyPr/>
                    <a:lstStyle/>
                    <a:p>
                      <a:pPr hangingPunct="0">
                        <a:spcBef>
                          <a:spcPts val="200"/>
                        </a:spcBef>
                        <a:spcAft>
                          <a:spcPts val="200"/>
                        </a:spcAft>
                        <a:tabLst>
                          <a:tab pos="467995" algn="l"/>
                        </a:tabLst>
                      </a:pPr>
                      <a:r>
                        <a:rPr lang="en-GB" sz="1400" b="1" dirty="0">
                          <a:solidFill>
                            <a:schemeClr val="tx1"/>
                          </a:solidFill>
                          <a:effectLst/>
                        </a:rPr>
                        <a:t>Video decoding/processing</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a:solidFill>
                            <a:schemeClr val="tx1"/>
                          </a:solidFill>
                          <a:effectLst/>
                        </a:rPr>
                        <a:t> </a:t>
                      </a:r>
                      <a:endParaRPr lang="sv-SE" sz="1800" b="1">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dirty="0">
                          <a:solidFill>
                            <a:schemeClr val="tx1"/>
                          </a:solidFill>
                          <a:effectLst/>
                        </a:rPr>
                        <a:t> </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293702319"/>
                  </a:ext>
                </a:extLst>
              </a:tr>
              <a:tr h="0">
                <a:tc>
                  <a:txBody>
                    <a:bodyPr/>
                    <a:lstStyle/>
                    <a:p>
                      <a:pPr hangingPunct="0">
                        <a:spcBef>
                          <a:spcPts val="200"/>
                        </a:spcBef>
                        <a:spcAft>
                          <a:spcPts val="200"/>
                        </a:spcAft>
                        <a:tabLst>
                          <a:tab pos="467995" algn="l"/>
                        </a:tabLst>
                      </a:pPr>
                      <a:r>
                        <a:rPr lang="sv-SE" sz="1400" dirty="0">
                          <a:solidFill>
                            <a:schemeClr val="tx1"/>
                          </a:solidFill>
                          <a:effectLst/>
                        </a:rPr>
                        <a:t>  MPEG-2/H.262 SDTV video</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M</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 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2203943338"/>
                  </a:ext>
                </a:extLst>
              </a:tr>
              <a:tr h="0">
                <a:tc>
                  <a:txBody>
                    <a:bodyPr/>
                    <a:lstStyle/>
                    <a:p>
                      <a:pPr hangingPunct="0">
                        <a:spcBef>
                          <a:spcPts val="200"/>
                        </a:spcBef>
                        <a:spcAft>
                          <a:spcPts val="200"/>
                        </a:spcAft>
                        <a:tabLst>
                          <a:tab pos="467995" algn="l"/>
                        </a:tabLst>
                      </a:pPr>
                      <a:r>
                        <a:rPr lang="sv-SE" sz="1400" dirty="0">
                          <a:solidFill>
                            <a:schemeClr val="tx1"/>
                          </a:solidFill>
                          <a:effectLst/>
                        </a:rPr>
                        <a:t>  MPEG-4 AVC/H.264 HDTV video</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3094784379"/>
                  </a:ext>
                </a:extLst>
              </a:tr>
              <a:tr h="0">
                <a:tc>
                  <a:txBody>
                    <a:bodyPr/>
                    <a:lstStyle/>
                    <a:p>
                      <a:pPr hangingPunct="0">
                        <a:spcBef>
                          <a:spcPts val="200"/>
                        </a:spcBef>
                        <a:spcAft>
                          <a:spcPts val="200"/>
                        </a:spcAft>
                        <a:tabLst>
                          <a:tab pos="467995" algn="l"/>
                        </a:tabLst>
                      </a:pPr>
                      <a:r>
                        <a:rPr lang="en-GB" sz="1400" dirty="0">
                          <a:solidFill>
                            <a:schemeClr val="tx1"/>
                          </a:solidFill>
                          <a:effectLst/>
                        </a:rPr>
                        <a:t>  MPEG-H HEVC/H.265 HDR SFR UHDTV video</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smtClean="0">
                          <a:solidFill>
                            <a:schemeClr val="tx1"/>
                          </a:solidFill>
                          <a:effectLst/>
                        </a:rPr>
                        <a:t>-</a:t>
                      </a:r>
                      <a:r>
                        <a:rPr lang="en-GB" sz="1400" dirty="0">
                          <a:solidFill>
                            <a:schemeClr val="tx1"/>
                          </a:solidFill>
                          <a:effectLst/>
                        </a:rPr>
                        <a:t> </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sv-SE" sz="1400" dirty="0">
                          <a:solidFill>
                            <a:schemeClr val="tx1"/>
                          </a:solidFill>
                          <a:effectLst/>
                        </a:rPr>
                        <a:t>M</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3929516296"/>
                  </a:ext>
                </a:extLst>
              </a:tr>
              <a:tr h="0">
                <a:tc>
                  <a:txBody>
                    <a:bodyPr/>
                    <a:lstStyle/>
                    <a:p>
                      <a:pPr hangingPunct="0">
                        <a:spcBef>
                          <a:spcPts val="200"/>
                        </a:spcBef>
                        <a:spcAft>
                          <a:spcPts val="200"/>
                        </a:spcAft>
                        <a:tabLst>
                          <a:tab pos="467995" algn="l"/>
                        </a:tabLst>
                      </a:pPr>
                      <a:r>
                        <a:rPr lang="en-GB" sz="1400" b="1" dirty="0">
                          <a:solidFill>
                            <a:schemeClr val="tx1"/>
                          </a:solidFill>
                          <a:effectLst/>
                        </a:rPr>
                        <a:t>Audio decoding/processing</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dirty="0">
                          <a:solidFill>
                            <a:schemeClr val="tx1"/>
                          </a:solidFill>
                          <a:effectLst/>
                        </a:rPr>
                        <a:t> </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dirty="0">
                          <a:solidFill>
                            <a:schemeClr val="tx1"/>
                          </a:solidFill>
                          <a:effectLst/>
                        </a:rPr>
                        <a:t> </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265378751"/>
                  </a:ext>
                </a:extLst>
              </a:tr>
              <a:tr h="0">
                <a:tc>
                  <a:txBody>
                    <a:bodyPr/>
                    <a:lstStyle/>
                    <a:p>
                      <a:pPr hangingPunct="0">
                        <a:spcBef>
                          <a:spcPts val="200"/>
                        </a:spcBef>
                        <a:spcAft>
                          <a:spcPts val="200"/>
                        </a:spcAft>
                        <a:tabLst>
                          <a:tab pos="467995" algn="l"/>
                        </a:tabLst>
                      </a:pPr>
                      <a:r>
                        <a:rPr lang="en-GB" sz="1400" dirty="0">
                          <a:solidFill>
                            <a:schemeClr val="tx1"/>
                          </a:solidFill>
                          <a:effectLst/>
                        </a:rPr>
                        <a:t>  MPEG-1 Layer II audio </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000951769"/>
                  </a:ext>
                </a:extLst>
              </a:tr>
              <a:tr h="0">
                <a:tc>
                  <a:txBody>
                    <a:bodyPr/>
                    <a:lstStyle/>
                    <a:p>
                      <a:pPr hangingPunct="0">
                        <a:spcBef>
                          <a:spcPts val="200"/>
                        </a:spcBef>
                        <a:spcAft>
                          <a:spcPts val="200"/>
                        </a:spcAft>
                        <a:tabLst>
                          <a:tab pos="467995" algn="l"/>
                        </a:tabLst>
                      </a:pPr>
                      <a:r>
                        <a:rPr lang="en-GB" sz="1400" dirty="0">
                          <a:solidFill>
                            <a:schemeClr val="tx1"/>
                          </a:solidFill>
                          <a:effectLst/>
                        </a:rPr>
                        <a:t>  HE-AAC Level 4 audio </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Alt A</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Alt A</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3468170968"/>
                  </a:ext>
                </a:extLst>
              </a:tr>
              <a:tr h="0">
                <a:tc>
                  <a:txBody>
                    <a:bodyPr/>
                    <a:lstStyle/>
                    <a:p>
                      <a:pPr hangingPunct="0">
                        <a:spcBef>
                          <a:spcPts val="200"/>
                        </a:spcBef>
                        <a:spcAft>
                          <a:spcPts val="200"/>
                        </a:spcAft>
                        <a:tabLst>
                          <a:tab pos="467995" algn="l"/>
                        </a:tabLst>
                      </a:pPr>
                      <a:r>
                        <a:rPr lang="en-GB" sz="1400" dirty="0">
                          <a:solidFill>
                            <a:schemeClr val="tx1"/>
                          </a:solidFill>
                          <a:effectLst/>
                        </a:rPr>
                        <a:t>  E-AC-3 (</a:t>
                      </a:r>
                      <a:r>
                        <a:rPr lang="en-GB" sz="1400" dirty="0" err="1">
                          <a:solidFill>
                            <a:schemeClr val="tx1"/>
                          </a:solidFill>
                          <a:effectLst/>
                        </a:rPr>
                        <a:t>incl</a:t>
                      </a:r>
                      <a:r>
                        <a:rPr lang="en-GB" sz="1400" dirty="0">
                          <a:solidFill>
                            <a:schemeClr val="tx1"/>
                          </a:solidFill>
                          <a:effectLst/>
                        </a:rPr>
                        <a:t> AC-3) audio </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Alt B</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Alt B</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4169898346"/>
                  </a:ext>
                </a:extLst>
              </a:tr>
              <a:tr h="0">
                <a:tc>
                  <a:txBody>
                    <a:bodyPr/>
                    <a:lstStyle/>
                    <a:p>
                      <a:pPr hangingPunct="0">
                        <a:spcBef>
                          <a:spcPts val="200"/>
                        </a:spcBef>
                        <a:spcAft>
                          <a:spcPts val="200"/>
                        </a:spcAft>
                        <a:tabLst>
                          <a:tab pos="467995" algn="l"/>
                        </a:tabLst>
                      </a:pPr>
                      <a:r>
                        <a:rPr lang="en-GB" sz="1400" dirty="0">
                          <a:solidFill>
                            <a:schemeClr val="tx1"/>
                          </a:solidFill>
                          <a:effectLst/>
                        </a:rPr>
                        <a:t>  NGA – MPEG-H audio</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smtClean="0">
                          <a:solidFill>
                            <a:schemeClr val="tx1"/>
                          </a:solidFill>
                          <a:effectLst/>
                        </a:rPr>
                        <a:t>-</a:t>
                      </a:r>
                      <a:r>
                        <a:rPr lang="en-GB" sz="1400" dirty="0">
                          <a:solidFill>
                            <a:schemeClr val="tx1"/>
                          </a:solidFill>
                          <a:effectLst/>
                        </a:rPr>
                        <a:t> </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smtClean="0">
                          <a:solidFill>
                            <a:srgbClr val="00B050"/>
                          </a:solidFill>
                          <a:effectLst/>
                        </a:rPr>
                        <a:t>TBD Excom</a:t>
                      </a:r>
                      <a:endParaRPr lang="sv-SE" sz="1800" dirty="0">
                        <a:solidFill>
                          <a:srgbClr val="00B05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3470362014"/>
                  </a:ext>
                </a:extLst>
              </a:tr>
              <a:tr h="0">
                <a:tc>
                  <a:txBody>
                    <a:bodyPr/>
                    <a:lstStyle/>
                    <a:p>
                      <a:pPr hangingPunct="0">
                        <a:spcBef>
                          <a:spcPts val="200"/>
                        </a:spcBef>
                        <a:spcAft>
                          <a:spcPts val="200"/>
                        </a:spcAft>
                        <a:tabLst>
                          <a:tab pos="467995" algn="l"/>
                        </a:tabLst>
                      </a:pPr>
                      <a:r>
                        <a:rPr lang="en-GB" sz="1400" dirty="0">
                          <a:solidFill>
                            <a:schemeClr val="tx1"/>
                          </a:solidFill>
                          <a:effectLst/>
                        </a:rPr>
                        <a:t>  NGA – AC4 audio</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 </a:t>
                      </a:r>
                      <a:r>
                        <a:rPr lang="en-GB" sz="1400" dirty="0" smtClean="0">
                          <a:solidFill>
                            <a:schemeClr val="tx1"/>
                          </a:solidFill>
                          <a:effectLst/>
                        </a:rPr>
                        <a:t>-</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smtClean="0">
                          <a:solidFill>
                            <a:srgbClr val="00B050"/>
                          </a:solidFill>
                          <a:effectLst/>
                        </a:rPr>
                        <a:t>TBD Excom</a:t>
                      </a:r>
                      <a:endParaRPr lang="sv-SE" sz="1800" dirty="0">
                        <a:solidFill>
                          <a:srgbClr val="00B05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2045583561"/>
                  </a:ext>
                </a:extLst>
              </a:tr>
              <a:tr h="0">
                <a:tc>
                  <a:txBody>
                    <a:bodyPr/>
                    <a:lstStyle/>
                    <a:p>
                      <a:pPr hangingPunct="0">
                        <a:spcBef>
                          <a:spcPts val="200"/>
                        </a:spcBef>
                        <a:spcAft>
                          <a:spcPts val="200"/>
                        </a:spcAft>
                        <a:tabLst>
                          <a:tab pos="467995" algn="l"/>
                        </a:tabLst>
                      </a:pPr>
                      <a:r>
                        <a:rPr lang="en-GB" sz="1400" b="1" dirty="0">
                          <a:solidFill>
                            <a:schemeClr val="tx1"/>
                          </a:solidFill>
                          <a:effectLst/>
                        </a:rPr>
                        <a:t>Subtitling</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dirty="0">
                          <a:solidFill>
                            <a:schemeClr val="tx1"/>
                          </a:solidFill>
                          <a:effectLst/>
                        </a:rPr>
                        <a:t> </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dirty="0">
                          <a:solidFill>
                            <a:schemeClr val="tx1"/>
                          </a:solidFill>
                          <a:effectLst/>
                        </a:rPr>
                        <a:t> </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3102870799"/>
                  </a:ext>
                </a:extLst>
              </a:tr>
              <a:tr h="0">
                <a:tc>
                  <a:txBody>
                    <a:bodyPr/>
                    <a:lstStyle/>
                    <a:p>
                      <a:pPr hangingPunct="0">
                        <a:spcBef>
                          <a:spcPts val="200"/>
                        </a:spcBef>
                        <a:spcAft>
                          <a:spcPts val="200"/>
                        </a:spcAft>
                        <a:tabLst>
                          <a:tab pos="467995" algn="l"/>
                        </a:tabLst>
                      </a:pPr>
                      <a:r>
                        <a:rPr lang="en-GB" sz="1400" dirty="0">
                          <a:solidFill>
                            <a:schemeClr val="tx1"/>
                          </a:solidFill>
                          <a:effectLst/>
                        </a:rPr>
                        <a:t>  DVB (SDTV) subtitling</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M</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2324781965"/>
                  </a:ext>
                </a:extLst>
              </a:tr>
              <a:tr h="0">
                <a:tc>
                  <a:txBody>
                    <a:bodyPr/>
                    <a:lstStyle/>
                    <a:p>
                      <a:pPr hangingPunct="0">
                        <a:spcBef>
                          <a:spcPts val="200"/>
                        </a:spcBef>
                        <a:spcAft>
                          <a:spcPts val="200"/>
                        </a:spcAft>
                        <a:tabLst>
                          <a:tab pos="467995" algn="l"/>
                        </a:tabLst>
                      </a:pPr>
                      <a:r>
                        <a:rPr lang="en-GB" sz="1400" dirty="0">
                          <a:solidFill>
                            <a:schemeClr val="tx1"/>
                          </a:solidFill>
                          <a:effectLst/>
                        </a:rPr>
                        <a:t>  DVB SD&amp;HD Subtitling</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M</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667188808"/>
                  </a:ext>
                </a:extLst>
              </a:tr>
              <a:tr h="0">
                <a:tc>
                  <a:txBody>
                    <a:bodyPr/>
                    <a:lstStyle/>
                    <a:p>
                      <a:pPr hangingPunct="0">
                        <a:spcBef>
                          <a:spcPts val="200"/>
                        </a:spcBef>
                        <a:spcAft>
                          <a:spcPts val="200"/>
                        </a:spcAft>
                        <a:tabLst>
                          <a:tab pos="467995" algn="l"/>
                        </a:tabLst>
                      </a:pPr>
                      <a:r>
                        <a:rPr lang="en-GB" sz="1400" dirty="0">
                          <a:solidFill>
                            <a:schemeClr val="tx1"/>
                          </a:solidFill>
                          <a:effectLst/>
                        </a:rPr>
                        <a:t>  EBU Teletext subtitling (subtitling pages)</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M</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686363563"/>
                  </a:ext>
                </a:extLst>
              </a:tr>
              <a:tr h="0">
                <a:tc>
                  <a:txBody>
                    <a:bodyPr/>
                    <a:lstStyle/>
                    <a:p>
                      <a:pPr hangingPunct="0">
                        <a:spcBef>
                          <a:spcPts val="200"/>
                        </a:spcBef>
                        <a:spcAft>
                          <a:spcPts val="200"/>
                        </a:spcAft>
                        <a:tabLst>
                          <a:tab pos="467995" algn="l"/>
                        </a:tabLst>
                      </a:pPr>
                      <a:r>
                        <a:rPr lang="en-GB" sz="1400" dirty="0">
                          <a:solidFill>
                            <a:schemeClr val="tx1"/>
                          </a:solidFill>
                          <a:effectLst/>
                        </a:rPr>
                        <a:t>  (DVB) TTML Subtitling</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 </a:t>
                      </a:r>
                      <a:r>
                        <a:rPr lang="en-GB" sz="1400" dirty="0" smtClean="0">
                          <a:solidFill>
                            <a:schemeClr val="tx1"/>
                          </a:solidFill>
                          <a:effectLst/>
                        </a:rPr>
                        <a:t>-</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M</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914119703"/>
                  </a:ext>
                </a:extLst>
              </a:tr>
              <a:tr h="0">
                <a:tc>
                  <a:txBody>
                    <a:bodyPr/>
                    <a:lstStyle/>
                    <a:p>
                      <a:pPr hangingPunct="0">
                        <a:spcBef>
                          <a:spcPts val="200"/>
                        </a:spcBef>
                        <a:spcAft>
                          <a:spcPts val="200"/>
                        </a:spcAft>
                        <a:tabLst>
                          <a:tab pos="467995" algn="l"/>
                        </a:tabLst>
                      </a:pPr>
                      <a:r>
                        <a:rPr lang="en-GB" sz="1400" b="1" dirty="0">
                          <a:solidFill>
                            <a:schemeClr val="tx1"/>
                          </a:solidFill>
                          <a:effectLst/>
                        </a:rPr>
                        <a:t>Teletext and API</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dirty="0">
                          <a:solidFill>
                            <a:schemeClr val="tx1"/>
                          </a:solidFill>
                          <a:effectLst/>
                        </a:rPr>
                        <a:t> </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dirty="0">
                          <a:solidFill>
                            <a:schemeClr val="tx1"/>
                          </a:solidFill>
                          <a:effectLst/>
                        </a:rPr>
                        <a:t> </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2320321331"/>
                  </a:ext>
                </a:extLst>
              </a:tr>
              <a:tr h="0">
                <a:tc>
                  <a:txBody>
                    <a:bodyPr/>
                    <a:lstStyle/>
                    <a:p>
                      <a:pPr hangingPunct="0">
                        <a:spcBef>
                          <a:spcPts val="200"/>
                        </a:spcBef>
                        <a:spcAft>
                          <a:spcPts val="200"/>
                        </a:spcAft>
                        <a:tabLst>
                          <a:tab pos="467995" algn="l"/>
                        </a:tabLst>
                      </a:pPr>
                      <a:r>
                        <a:rPr lang="en-GB" sz="1400">
                          <a:solidFill>
                            <a:schemeClr val="tx1"/>
                          </a:solidFill>
                          <a:effectLst/>
                        </a:rPr>
                        <a:t>  EBU Teletext (normal pages)</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M</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23554494"/>
                  </a:ext>
                </a:extLst>
              </a:tr>
              <a:tr h="0">
                <a:tc>
                  <a:txBody>
                    <a:bodyPr/>
                    <a:lstStyle/>
                    <a:p>
                      <a:pPr hangingPunct="0">
                        <a:spcBef>
                          <a:spcPts val="200"/>
                        </a:spcBef>
                        <a:spcAft>
                          <a:spcPts val="200"/>
                        </a:spcAft>
                        <a:tabLst>
                          <a:tab pos="467995" algn="l"/>
                        </a:tabLst>
                      </a:pPr>
                      <a:r>
                        <a:rPr lang="en-GB" sz="1400" dirty="0">
                          <a:solidFill>
                            <a:schemeClr val="tx1"/>
                          </a:solidFill>
                          <a:effectLst/>
                        </a:rPr>
                        <a:t>  HbbTV</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O (6)</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strike="sngStrike" dirty="0">
                          <a:solidFill>
                            <a:srgbClr val="00B050"/>
                          </a:solidFill>
                          <a:effectLst/>
                        </a:rPr>
                        <a:t>M? </a:t>
                      </a:r>
                      <a:r>
                        <a:rPr lang="en-GB" sz="1400" dirty="0" smtClean="0">
                          <a:solidFill>
                            <a:srgbClr val="0070C0"/>
                          </a:solidFill>
                          <a:effectLst/>
                        </a:rPr>
                        <a:t>M:</a:t>
                      </a:r>
                      <a:r>
                        <a:rPr lang="en-GB" sz="1400" baseline="0" dirty="0" smtClean="0">
                          <a:solidFill>
                            <a:srgbClr val="0070C0"/>
                          </a:solidFill>
                          <a:effectLst/>
                        </a:rPr>
                        <a:t> iDTV O: STB</a:t>
                      </a:r>
                      <a:endParaRPr lang="en-GB" sz="1400" dirty="0" smtClean="0">
                        <a:solidFill>
                          <a:srgbClr val="0070C0"/>
                        </a:solidFill>
                        <a:effectLst/>
                      </a:endParaRPr>
                    </a:p>
                  </a:txBody>
                  <a:tcPr marL="68580" marR="68580" marT="0" marB="0"/>
                </a:tc>
                <a:extLst>
                  <a:ext uri="{0D108BD9-81ED-4DB2-BD59-A6C34878D82A}">
                    <a16:rowId xmlns="" xmlns:a16="http://schemas.microsoft.com/office/drawing/2014/main" val="4101664011"/>
                  </a:ext>
                </a:extLst>
              </a:tr>
              <a:tr h="0">
                <a:tc>
                  <a:txBody>
                    <a:bodyPr/>
                    <a:lstStyle/>
                    <a:p>
                      <a:pPr hangingPunct="0">
                        <a:spcBef>
                          <a:spcPts val="200"/>
                        </a:spcBef>
                        <a:spcAft>
                          <a:spcPts val="200"/>
                        </a:spcAft>
                        <a:tabLst>
                          <a:tab pos="467995" algn="l"/>
                        </a:tabLst>
                      </a:pPr>
                      <a:r>
                        <a:rPr lang="en-GB" sz="1400" b="1" dirty="0">
                          <a:solidFill>
                            <a:schemeClr val="tx1"/>
                          </a:solidFill>
                          <a:effectLst/>
                        </a:rPr>
                        <a:t>Interfaces</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dirty="0">
                          <a:solidFill>
                            <a:schemeClr val="tx1"/>
                          </a:solidFill>
                          <a:effectLst/>
                        </a:rPr>
                        <a:t> </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b="1" dirty="0">
                          <a:solidFill>
                            <a:schemeClr val="tx1"/>
                          </a:solidFill>
                          <a:effectLst/>
                        </a:rPr>
                        <a:t> </a:t>
                      </a:r>
                      <a:endParaRPr lang="sv-SE" sz="18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2315138606"/>
                  </a:ext>
                </a:extLst>
              </a:tr>
              <a:tr h="0">
                <a:tc>
                  <a:txBody>
                    <a:bodyPr/>
                    <a:lstStyle/>
                    <a:p>
                      <a:pPr hangingPunct="0">
                        <a:spcBef>
                          <a:spcPts val="200"/>
                        </a:spcBef>
                        <a:spcAft>
                          <a:spcPts val="200"/>
                        </a:spcAft>
                        <a:tabLst>
                          <a:tab pos="467995" algn="l"/>
                        </a:tabLst>
                      </a:pPr>
                      <a:r>
                        <a:rPr lang="en-GB" sz="1400" dirty="0">
                          <a:solidFill>
                            <a:schemeClr val="tx1"/>
                          </a:solidFill>
                          <a:effectLst/>
                        </a:rPr>
                        <a:t> one FE (DVB-C, -T/T2, -S/S2 or IP)</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M</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2478001854"/>
                  </a:ext>
                </a:extLst>
              </a:tr>
              <a:tr h="0">
                <a:tc>
                  <a:txBody>
                    <a:bodyPr/>
                    <a:lstStyle/>
                    <a:p>
                      <a:pPr hangingPunct="0">
                        <a:spcBef>
                          <a:spcPts val="200"/>
                        </a:spcBef>
                        <a:spcAft>
                          <a:spcPts val="200"/>
                        </a:spcAft>
                        <a:tabLst>
                          <a:tab pos="467995" algn="l"/>
                        </a:tabLst>
                      </a:pPr>
                      <a:r>
                        <a:rPr lang="en-GB" sz="1400" dirty="0">
                          <a:solidFill>
                            <a:schemeClr val="tx1"/>
                          </a:solidFill>
                          <a:effectLst/>
                        </a:rPr>
                        <a:t> DVB-S2X</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 </a:t>
                      </a:r>
                      <a:r>
                        <a:rPr lang="en-GB" sz="1400" dirty="0" smtClean="0">
                          <a:solidFill>
                            <a:schemeClr val="tx1"/>
                          </a:solidFill>
                          <a:effectLst/>
                        </a:rPr>
                        <a:t>-</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smtClean="0">
                          <a:solidFill>
                            <a:schemeClr val="tx1"/>
                          </a:solidFill>
                          <a:effectLst/>
                        </a:rPr>
                        <a:t>O</a:t>
                      </a:r>
                      <a:r>
                        <a:rPr lang="en-GB" sz="1400" strike="sngStrike" dirty="0">
                          <a:solidFill>
                            <a:schemeClr val="tx1"/>
                          </a:solidFill>
                          <a:effectLst/>
                        </a:rPr>
                        <a:t>? Excom</a:t>
                      </a:r>
                      <a:endParaRPr lang="sv-SE" sz="1800" strike="sngStrike"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02281522"/>
                  </a:ext>
                </a:extLst>
              </a:tr>
              <a:tr h="0">
                <a:tc>
                  <a:txBody>
                    <a:bodyPr/>
                    <a:lstStyle/>
                    <a:p>
                      <a:pPr hangingPunct="0">
                        <a:spcBef>
                          <a:spcPts val="200"/>
                        </a:spcBef>
                        <a:spcAft>
                          <a:spcPts val="200"/>
                        </a:spcAft>
                        <a:tabLst>
                          <a:tab pos="467995" algn="l"/>
                        </a:tabLst>
                      </a:pPr>
                      <a:r>
                        <a:rPr lang="en-GB" sz="1400" dirty="0">
                          <a:solidFill>
                            <a:schemeClr val="tx1"/>
                          </a:solidFill>
                          <a:effectLst/>
                        </a:rPr>
                        <a:t>  HDMI with HDCP</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 1.4</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 2.0b</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2990036428"/>
                  </a:ext>
                </a:extLst>
              </a:tr>
              <a:tr h="0">
                <a:tc>
                  <a:txBody>
                    <a:bodyPr/>
                    <a:lstStyle/>
                    <a:p>
                      <a:pPr hangingPunct="0">
                        <a:spcBef>
                          <a:spcPts val="200"/>
                        </a:spcBef>
                        <a:spcAft>
                          <a:spcPts val="200"/>
                        </a:spcAft>
                        <a:tabLst>
                          <a:tab pos="467995" algn="l"/>
                        </a:tabLst>
                      </a:pPr>
                      <a:r>
                        <a:rPr lang="en-GB" sz="1400" dirty="0">
                          <a:solidFill>
                            <a:schemeClr val="tx1"/>
                          </a:solidFill>
                          <a:effectLst/>
                        </a:rPr>
                        <a:t>  Digital Audio Output (e.g. SPDIF) </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O</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O</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465988017"/>
                  </a:ext>
                </a:extLst>
              </a:tr>
              <a:tr h="0">
                <a:tc>
                  <a:txBody>
                    <a:bodyPr/>
                    <a:lstStyle/>
                    <a:p>
                      <a:pPr hangingPunct="0">
                        <a:spcBef>
                          <a:spcPts val="200"/>
                        </a:spcBef>
                        <a:spcAft>
                          <a:spcPts val="200"/>
                        </a:spcAft>
                        <a:tabLst>
                          <a:tab pos="467995" algn="l"/>
                        </a:tabLst>
                      </a:pPr>
                      <a:r>
                        <a:rPr lang="en-GB" sz="1400" dirty="0">
                          <a:solidFill>
                            <a:schemeClr val="tx1"/>
                          </a:solidFill>
                          <a:effectLst/>
                        </a:rPr>
                        <a:t>  Common Interface Plus for CA  </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 iDTV</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a:solidFill>
                            <a:schemeClr val="tx1"/>
                          </a:solidFill>
                          <a:effectLst/>
                        </a:rPr>
                        <a:t>M iDTV</a:t>
                      </a:r>
                      <a:endParaRPr lang="sv-SE" sz="18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3211986169"/>
                  </a:ext>
                </a:extLst>
              </a:tr>
              <a:tr h="0">
                <a:tc>
                  <a:txBody>
                    <a:bodyPr/>
                    <a:lstStyle/>
                    <a:p>
                      <a:pPr hangingPunct="0">
                        <a:spcBef>
                          <a:spcPts val="200"/>
                        </a:spcBef>
                        <a:spcAft>
                          <a:spcPts val="200"/>
                        </a:spcAft>
                        <a:tabLst>
                          <a:tab pos="467995" algn="l"/>
                        </a:tabLst>
                      </a:pPr>
                      <a:r>
                        <a:rPr lang="en-GB" sz="1400" dirty="0">
                          <a:solidFill>
                            <a:schemeClr val="tx1"/>
                          </a:solidFill>
                          <a:effectLst/>
                        </a:rPr>
                        <a:t>  Smartcard Interface for embedded CA  </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operator</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hangingPunct="0">
                        <a:spcBef>
                          <a:spcPts val="200"/>
                        </a:spcBef>
                        <a:spcAft>
                          <a:spcPts val="200"/>
                        </a:spcAft>
                        <a:tabLst>
                          <a:tab pos="467995" algn="l"/>
                        </a:tabLst>
                      </a:pPr>
                      <a:r>
                        <a:rPr lang="en-GB" sz="1400" dirty="0">
                          <a:solidFill>
                            <a:schemeClr val="tx1"/>
                          </a:solidFill>
                          <a:effectLst/>
                        </a:rPr>
                        <a:t>operator</a:t>
                      </a:r>
                      <a:endParaRPr lang="sv-SE"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704887342"/>
                  </a:ext>
                </a:extLst>
              </a:tr>
            </a:tbl>
          </a:graphicData>
        </a:graphic>
      </p:graphicFrame>
      <p:sp>
        <p:nvSpPr>
          <p:cNvPr id="10" name="TextBox 9"/>
          <p:cNvSpPr txBox="1"/>
          <p:nvPr/>
        </p:nvSpPr>
        <p:spPr>
          <a:xfrm>
            <a:off x="251520" y="1988840"/>
            <a:ext cx="513282" cy="307777"/>
          </a:xfrm>
          <a:prstGeom prst="rect">
            <a:avLst/>
          </a:prstGeom>
          <a:noFill/>
        </p:spPr>
        <p:txBody>
          <a:bodyPr wrap="none" rtlCol="0">
            <a:spAutoFit/>
          </a:bodyPr>
          <a:lstStyle/>
          <a:p>
            <a:r>
              <a:rPr lang="en-GB" sz="1400" dirty="0" smtClean="0"/>
              <a:t>new</a:t>
            </a:r>
            <a:endParaRPr lang="en-GB" sz="1400" dirty="0"/>
          </a:p>
        </p:txBody>
      </p:sp>
      <p:sp>
        <p:nvSpPr>
          <p:cNvPr id="12" name="TextBox 11"/>
          <p:cNvSpPr txBox="1"/>
          <p:nvPr/>
        </p:nvSpPr>
        <p:spPr>
          <a:xfrm>
            <a:off x="263694" y="3049215"/>
            <a:ext cx="513282" cy="307777"/>
          </a:xfrm>
          <a:prstGeom prst="rect">
            <a:avLst/>
          </a:prstGeom>
          <a:noFill/>
        </p:spPr>
        <p:txBody>
          <a:bodyPr wrap="none" rtlCol="0">
            <a:spAutoFit/>
          </a:bodyPr>
          <a:lstStyle/>
          <a:p>
            <a:r>
              <a:rPr lang="en-GB" sz="1400" dirty="0" smtClean="0"/>
              <a:t>new</a:t>
            </a:r>
            <a:endParaRPr lang="en-GB" sz="1400" dirty="0"/>
          </a:p>
        </p:txBody>
      </p:sp>
      <p:sp>
        <p:nvSpPr>
          <p:cNvPr id="13" name="TextBox 12"/>
          <p:cNvSpPr txBox="1"/>
          <p:nvPr/>
        </p:nvSpPr>
        <p:spPr>
          <a:xfrm>
            <a:off x="251520" y="3255956"/>
            <a:ext cx="513282" cy="307777"/>
          </a:xfrm>
          <a:prstGeom prst="rect">
            <a:avLst/>
          </a:prstGeom>
          <a:noFill/>
        </p:spPr>
        <p:txBody>
          <a:bodyPr wrap="none" rtlCol="0">
            <a:spAutoFit/>
          </a:bodyPr>
          <a:lstStyle/>
          <a:p>
            <a:r>
              <a:rPr lang="en-GB" sz="1400" dirty="0" smtClean="0"/>
              <a:t>new</a:t>
            </a:r>
            <a:endParaRPr lang="en-GB" sz="1400" dirty="0"/>
          </a:p>
        </p:txBody>
      </p:sp>
      <p:sp>
        <p:nvSpPr>
          <p:cNvPr id="14" name="TextBox 13"/>
          <p:cNvSpPr txBox="1"/>
          <p:nvPr/>
        </p:nvSpPr>
        <p:spPr>
          <a:xfrm>
            <a:off x="263694" y="4345359"/>
            <a:ext cx="513282" cy="307777"/>
          </a:xfrm>
          <a:prstGeom prst="rect">
            <a:avLst/>
          </a:prstGeom>
          <a:noFill/>
        </p:spPr>
        <p:txBody>
          <a:bodyPr wrap="none" rtlCol="0">
            <a:spAutoFit/>
          </a:bodyPr>
          <a:lstStyle/>
          <a:p>
            <a:r>
              <a:rPr lang="en-GB" sz="1400" dirty="0" smtClean="0"/>
              <a:t>new</a:t>
            </a:r>
            <a:endParaRPr lang="en-GB" sz="1400" dirty="0"/>
          </a:p>
        </p:txBody>
      </p:sp>
      <p:sp>
        <p:nvSpPr>
          <p:cNvPr id="15" name="TextBox 14"/>
          <p:cNvSpPr txBox="1"/>
          <p:nvPr/>
        </p:nvSpPr>
        <p:spPr>
          <a:xfrm>
            <a:off x="251520" y="5612475"/>
            <a:ext cx="513282" cy="307777"/>
          </a:xfrm>
          <a:prstGeom prst="rect">
            <a:avLst/>
          </a:prstGeom>
          <a:noFill/>
        </p:spPr>
        <p:txBody>
          <a:bodyPr wrap="none" rtlCol="0">
            <a:spAutoFit/>
          </a:bodyPr>
          <a:lstStyle/>
          <a:p>
            <a:r>
              <a:rPr lang="en-GB" sz="1400" dirty="0" smtClean="0"/>
              <a:t>new</a:t>
            </a:r>
            <a:endParaRPr lang="en-GB" sz="1400" dirty="0"/>
          </a:p>
        </p:txBody>
      </p:sp>
    </p:spTree>
    <p:extLst>
      <p:ext uri="{BB962C8B-B14F-4D97-AF65-F5344CB8AC3E}">
        <p14:creationId xmlns:p14="http://schemas.microsoft.com/office/powerpoint/2010/main" val="36726658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18</a:t>
            </a:fld>
            <a:endParaRPr lang="en-US" dirty="0"/>
          </a:p>
        </p:txBody>
      </p:sp>
      <p:sp>
        <p:nvSpPr>
          <p:cNvPr id="5" name="Content Placeholder 4"/>
          <p:cNvSpPr>
            <a:spLocks noGrp="1"/>
          </p:cNvSpPr>
          <p:nvPr>
            <p:ph idx="1"/>
          </p:nvPr>
        </p:nvSpPr>
        <p:spPr>
          <a:xfrm>
            <a:off x="1547664" y="779218"/>
            <a:ext cx="7272808" cy="5688632"/>
          </a:xfrm>
        </p:spPr>
        <p:txBody>
          <a:bodyPr/>
          <a:lstStyle/>
          <a:p>
            <a:pPr marL="0" indent="0">
              <a:buNone/>
            </a:pPr>
            <a:r>
              <a:rPr lang="en-US" sz="1600" dirty="0"/>
              <a:t>NorDig Unified IRD </a:t>
            </a:r>
            <a:r>
              <a:rPr lang="en-US" sz="1600" dirty="0" smtClean="0"/>
              <a:t> - </a:t>
            </a:r>
            <a:r>
              <a:rPr lang="en-US" sz="1600" dirty="0" smtClean="0">
                <a:solidFill>
                  <a:srgbClr val="0070C0"/>
                </a:solidFill>
              </a:rPr>
              <a:t>Introduction and General</a:t>
            </a:r>
            <a:r>
              <a:rPr lang="en-US" sz="1600" dirty="0" smtClean="0"/>
              <a:t>:</a:t>
            </a:r>
            <a:endParaRPr lang="en-US" sz="1600" dirty="0"/>
          </a:p>
          <a:p>
            <a:pPr marL="0" indent="0">
              <a:buNone/>
            </a:pPr>
            <a:r>
              <a:rPr lang="en-US" sz="1600" dirty="0" smtClean="0"/>
              <a:t>Wordings + Definitions</a:t>
            </a:r>
            <a:endParaRPr lang="en-US" sz="1800" dirty="0" smtClean="0"/>
          </a:p>
          <a:p>
            <a:pPr>
              <a:defRPr/>
            </a:pPr>
            <a:r>
              <a:rPr lang="en-US" sz="1100" i="1" dirty="0">
                <a:solidFill>
                  <a:schemeClr val="tx1">
                    <a:lumMod val="50000"/>
                    <a:lumOff val="50000"/>
                  </a:schemeClr>
                </a:solidFill>
              </a:rPr>
              <a:t>Past </a:t>
            </a:r>
            <a:r>
              <a:rPr lang="en-US" sz="1100" i="1" dirty="0" smtClean="0">
                <a:solidFill>
                  <a:schemeClr val="tx1">
                    <a:lumMod val="50000"/>
                    <a:lumOff val="50000"/>
                  </a:schemeClr>
                </a:solidFill>
              </a:rPr>
              <a:t>IRD </a:t>
            </a:r>
            <a:r>
              <a:rPr lang="en-US" sz="1100" i="1" dirty="0">
                <a:solidFill>
                  <a:schemeClr val="tx1">
                    <a:lumMod val="50000"/>
                    <a:lumOff val="50000"/>
                  </a:schemeClr>
                </a:solidFill>
              </a:rPr>
              <a:t>spec v2.0 in </a:t>
            </a:r>
            <a:r>
              <a:rPr lang="en-US" sz="1100" i="1" dirty="0" smtClean="0">
                <a:solidFill>
                  <a:schemeClr val="tx1">
                    <a:lumMod val="50000"/>
                    <a:lumOff val="50000"/>
                  </a:schemeClr>
                </a:solidFill>
              </a:rPr>
              <a:t>2007/2008: profiles </a:t>
            </a:r>
            <a:r>
              <a:rPr lang="en-US" sz="1100" i="1" dirty="0">
                <a:solidFill>
                  <a:schemeClr val="tx1">
                    <a:lumMod val="50000"/>
                    <a:lumOff val="50000"/>
                  </a:schemeClr>
                </a:solidFill>
              </a:rPr>
              <a:t>and levels a la </a:t>
            </a:r>
            <a:r>
              <a:rPr lang="en-US" sz="1100" i="1" dirty="0" smtClean="0">
                <a:solidFill>
                  <a:schemeClr val="tx1">
                    <a:lumMod val="50000"/>
                    <a:lumOff val="50000"/>
                  </a:schemeClr>
                </a:solidFill>
              </a:rPr>
              <a:t>DVB (Profiles</a:t>
            </a:r>
            <a:r>
              <a:rPr lang="en-US" sz="1100" i="1" dirty="0">
                <a:solidFill>
                  <a:schemeClr val="tx1">
                    <a:lumMod val="50000"/>
                    <a:lumOff val="50000"/>
                  </a:schemeClr>
                </a:solidFill>
              </a:rPr>
              <a:t> </a:t>
            </a:r>
            <a:r>
              <a:rPr lang="en-US" sz="1100" i="1" dirty="0" smtClean="0">
                <a:solidFill>
                  <a:schemeClr val="tx1">
                    <a:lumMod val="50000"/>
                    <a:lumOff val="50000"/>
                  </a:schemeClr>
                </a:solidFill>
              </a:rPr>
              <a:t>= API, Level= codec, no </a:t>
            </a:r>
            <a:r>
              <a:rPr lang="en-US" sz="1100" i="1" dirty="0">
                <a:solidFill>
                  <a:schemeClr val="tx1">
                    <a:lumMod val="50000"/>
                    <a:lumOff val="50000"/>
                  </a:schemeClr>
                </a:solidFill>
              </a:rPr>
              <a:t>PVR </a:t>
            </a:r>
            <a:r>
              <a:rPr lang="en-US" sz="1100" i="1" dirty="0" smtClean="0">
                <a:solidFill>
                  <a:schemeClr val="tx1">
                    <a:lumMod val="50000"/>
                    <a:lumOff val="50000"/>
                  </a:schemeClr>
                </a:solidFill>
              </a:rPr>
              <a:t>function)</a:t>
            </a:r>
            <a:endParaRPr lang="en-US" sz="1100" i="1" dirty="0">
              <a:solidFill>
                <a:schemeClr val="tx1">
                  <a:lumMod val="50000"/>
                  <a:lumOff val="50000"/>
                </a:schemeClr>
              </a:solidFill>
            </a:endParaRPr>
          </a:p>
          <a:p>
            <a:pPr>
              <a:defRPr/>
            </a:pPr>
            <a:r>
              <a:rPr lang="en-US" sz="1100" i="1" dirty="0">
                <a:solidFill>
                  <a:schemeClr val="tx1">
                    <a:lumMod val="50000"/>
                    <a:lumOff val="50000"/>
                  </a:schemeClr>
                </a:solidFill>
              </a:rPr>
              <a:t>Current IRD spec </a:t>
            </a:r>
            <a:r>
              <a:rPr lang="en-US" sz="1100" i="1" dirty="0" smtClean="0">
                <a:solidFill>
                  <a:schemeClr val="tx1">
                    <a:lumMod val="50000"/>
                    <a:lumOff val="50000"/>
                  </a:schemeClr>
                </a:solidFill>
              </a:rPr>
              <a:t>v2.6: profiles</a:t>
            </a:r>
            <a:r>
              <a:rPr lang="en-US" sz="1100" i="1" dirty="0">
                <a:solidFill>
                  <a:schemeClr val="tx1">
                    <a:lumMod val="50000"/>
                    <a:lumOff val="50000"/>
                  </a:schemeClr>
                </a:solidFill>
              </a:rPr>
              <a:t>, levels and </a:t>
            </a:r>
            <a:r>
              <a:rPr lang="en-US" sz="1100" i="1" dirty="0" smtClean="0">
                <a:solidFill>
                  <a:schemeClr val="tx1">
                    <a:lumMod val="50000"/>
                    <a:lumOff val="50000"/>
                  </a:schemeClr>
                </a:solidFill>
              </a:rPr>
              <a:t>function </a:t>
            </a:r>
            <a:r>
              <a:rPr lang="en-US" sz="1100" i="1" dirty="0">
                <a:solidFill>
                  <a:schemeClr val="tx1">
                    <a:lumMod val="50000"/>
                    <a:lumOff val="50000"/>
                  </a:schemeClr>
                </a:solidFill>
              </a:rPr>
              <a:t>(Profiles = API, Level</a:t>
            </a:r>
            <a:r>
              <a:rPr lang="en-US" sz="1100" i="1" dirty="0" smtClean="0">
                <a:solidFill>
                  <a:schemeClr val="tx1">
                    <a:lumMod val="50000"/>
                    <a:lumOff val="50000"/>
                  </a:schemeClr>
                </a:solidFill>
              </a:rPr>
              <a:t>= one level, PVR </a:t>
            </a:r>
            <a:r>
              <a:rPr lang="en-US" sz="1100" i="1" dirty="0">
                <a:solidFill>
                  <a:schemeClr val="tx1">
                    <a:lumMod val="50000"/>
                    <a:lumOff val="50000"/>
                  </a:schemeClr>
                </a:solidFill>
              </a:rPr>
              <a:t>function)</a:t>
            </a:r>
          </a:p>
          <a:p>
            <a:pPr>
              <a:defRPr/>
            </a:pPr>
            <a:r>
              <a:rPr lang="en-US" sz="1400" dirty="0" smtClean="0"/>
              <a:t>IRD </a:t>
            </a:r>
            <a:r>
              <a:rPr lang="en-US" sz="1400" dirty="0"/>
              <a:t>spec </a:t>
            </a:r>
            <a:r>
              <a:rPr lang="en-US" sz="1400" dirty="0" smtClean="0"/>
              <a:t>v3.0: variants (FE, STB/iDTV) and </a:t>
            </a:r>
            <a:r>
              <a:rPr lang="en-US" sz="1400" u="sng" dirty="0" smtClean="0"/>
              <a:t>capabilities</a:t>
            </a:r>
            <a:r>
              <a:rPr lang="en-US" sz="1400" dirty="0" smtClean="0"/>
              <a:t> (HEVC, PVR, HbbTV), </a:t>
            </a:r>
          </a:p>
          <a:p>
            <a:pPr>
              <a:defRPr/>
            </a:pPr>
            <a:r>
              <a:rPr lang="en-US" sz="1400" dirty="0" smtClean="0"/>
              <a:t>Wording: Hybrid </a:t>
            </a:r>
            <a:r>
              <a:rPr lang="en-US" sz="1400" dirty="0" smtClean="0">
                <a:sym typeface="Symbol" panose="05050102010706020507" pitchFamily="18" charset="2"/>
              </a:rPr>
              <a:t></a:t>
            </a:r>
            <a:r>
              <a:rPr lang="en-US" sz="1400" dirty="0" smtClean="0"/>
              <a:t> </a:t>
            </a:r>
            <a:r>
              <a:rPr lang="en-US" sz="1400" b="1" dirty="0" smtClean="0"/>
              <a:t>HbbTV</a:t>
            </a:r>
            <a:endParaRPr lang="en-US" sz="1400" dirty="0" smtClean="0"/>
          </a:p>
          <a:p>
            <a:pPr>
              <a:defRPr/>
            </a:pPr>
            <a:r>
              <a:rPr lang="en-US" sz="1400" dirty="0" smtClean="0"/>
              <a:t>New - Definitions: basic IRD, HEVC IRD, HbbTV IRD, iDTV, STB </a:t>
            </a:r>
            <a:r>
              <a:rPr lang="en-US" sz="1400" dirty="0" err="1" smtClean="0"/>
              <a:t>etc</a:t>
            </a:r>
            <a:r>
              <a:rPr lang="en-US" sz="1400" dirty="0" smtClean="0"/>
              <a:t> (missing earlier) </a:t>
            </a:r>
            <a:endParaRPr lang="en-US" sz="1800" dirty="0" smtClean="0"/>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5298" y="1556793"/>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solidFill>
                  <a:srgbClr val="0070C0"/>
                </a:solidFill>
              </a:rPr>
              <a:t>Introduction</a:t>
            </a:r>
          </a:p>
          <a:p>
            <a:pPr>
              <a:buFontTx/>
              <a:buAutoNum type="arabicPeriod"/>
            </a:pPr>
            <a:r>
              <a:rPr lang="en-US" sz="900" kern="0" dirty="0">
                <a:solidFill>
                  <a:srgbClr val="0070C0"/>
                </a:solidFill>
              </a:rPr>
              <a:t>General features</a:t>
            </a:r>
          </a:p>
          <a:p>
            <a:pPr>
              <a:buFontTx/>
              <a:buAutoNum type="arabicPeriod"/>
            </a:pPr>
            <a:r>
              <a:rPr lang="en-US" sz="900" kern="0" dirty="0" err="1"/>
              <a:t>FrontEnd</a:t>
            </a:r>
            <a:r>
              <a:rPr lang="en-US" sz="900" kern="0" dirty="0"/>
              <a:t> (-S, -C, -T, -IP)</a:t>
            </a:r>
          </a:p>
          <a:p>
            <a:pPr>
              <a:buFontTx/>
              <a:buAutoNum type="arabicPeriod"/>
            </a:pPr>
            <a:r>
              <a:rPr lang="en-US" sz="900" kern="0" dirty="0" err="1"/>
              <a:t>Demultiplexer</a:t>
            </a:r>
            <a:endParaRPr lang="en-US" sz="900" kern="0" dirty="0"/>
          </a:p>
          <a:p>
            <a:pPr>
              <a:buFontTx/>
              <a:buAutoNum type="arabicPeriod"/>
            </a:pPr>
            <a:r>
              <a:rPr lang="en-US" sz="900" kern="0" dirty="0"/>
              <a:t>Video</a:t>
            </a:r>
          </a:p>
          <a:p>
            <a:pPr>
              <a:buFontTx/>
              <a:buAutoNum type="arabicPeriod"/>
            </a:pPr>
            <a:r>
              <a:rPr lang="en-US" sz="900" kern="0" dirty="0"/>
              <a:t>Audio</a:t>
            </a:r>
          </a:p>
          <a:p>
            <a:pPr>
              <a:buFontTx/>
              <a:buAutoNum type="arabicPeriod"/>
            </a:pPr>
            <a:r>
              <a:rPr lang="en-US" sz="900" kern="0" dirty="0"/>
              <a:t>Subtitling</a:t>
            </a:r>
          </a:p>
          <a:p>
            <a:pPr>
              <a:buFontTx/>
              <a:buAutoNum type="arabicPeriod"/>
            </a:pPr>
            <a:r>
              <a:rPr lang="en-US" sz="900" kern="0" dirty="0"/>
              <a:t>Interfaces </a:t>
            </a:r>
          </a:p>
          <a:p>
            <a:pPr>
              <a:buFontTx/>
              <a:buAutoNum type="arabicPeriod"/>
            </a:pPr>
            <a:r>
              <a:rPr lang="en-US" sz="900" kern="0" dirty="0"/>
              <a:t>Interfaces CA/CI</a:t>
            </a:r>
          </a:p>
          <a:p>
            <a:pPr>
              <a:buFontTx/>
              <a:buAutoNum type="arabicPeriod"/>
            </a:pPr>
            <a:r>
              <a:rPr lang="en-US" sz="900" kern="0" dirty="0"/>
              <a:t>System SW Update</a:t>
            </a:r>
          </a:p>
          <a:p>
            <a:pPr>
              <a:buFontTx/>
              <a:buAutoNum type="arabicPeriod"/>
            </a:pPr>
            <a:r>
              <a:rPr lang="en-US" sz="900" kern="0" dirty="0"/>
              <a:t>Performance</a:t>
            </a:r>
          </a:p>
          <a:p>
            <a:pPr>
              <a:buFontTx/>
              <a:buAutoNum type="arabicPeriod"/>
            </a:pPr>
            <a:r>
              <a:rPr lang="en-US" sz="900" kern="0" dirty="0"/>
              <a:t>Signaling PSI/SI</a:t>
            </a:r>
          </a:p>
          <a:p>
            <a:pPr>
              <a:buFontTx/>
              <a:buAutoNum type="arabicPeriod"/>
            </a:pPr>
            <a:r>
              <a:rPr lang="en-US" sz="900" kern="0" dirty="0"/>
              <a:t>Navigator </a:t>
            </a:r>
            <a:r>
              <a:rPr lang="en-US" sz="800" kern="0" dirty="0"/>
              <a:t>(“Menus”)</a:t>
            </a:r>
          </a:p>
          <a:p>
            <a:pPr>
              <a:buFontTx/>
              <a:buAutoNum type="arabicPeriod"/>
            </a:pPr>
            <a:r>
              <a:rPr lang="en-US" sz="900" kern="0" dirty="0"/>
              <a:t>PVR/Recording</a:t>
            </a:r>
          </a:p>
          <a:p>
            <a:pPr>
              <a:buFontTx/>
              <a:buAutoNum type="arabicPeriod"/>
            </a:pPr>
            <a:r>
              <a:rPr lang="en-US" sz="900" kern="0" dirty="0"/>
              <a:t>API/HbbTV</a:t>
            </a:r>
          </a:p>
          <a:p>
            <a:pPr>
              <a:buFontTx/>
              <a:buAutoNum type="arabicPeriod"/>
            </a:pPr>
            <a:r>
              <a:rPr lang="en-US" sz="900" kern="0" dirty="0"/>
              <a:t>User Preferences</a:t>
            </a:r>
          </a:p>
          <a:p>
            <a:pPr marL="0" indent="0">
              <a:buFontTx/>
              <a:buNone/>
            </a:pPr>
            <a:r>
              <a:rPr lang="en-US" sz="900" kern="0" dirty="0"/>
              <a:t>Annexes A-to-J</a:t>
            </a:r>
          </a:p>
        </p:txBody>
      </p:sp>
      <p:grpSp>
        <p:nvGrpSpPr>
          <p:cNvPr id="55" name="Group 54"/>
          <p:cNvGrpSpPr/>
          <p:nvPr/>
        </p:nvGrpSpPr>
        <p:grpSpPr>
          <a:xfrm>
            <a:off x="1547664" y="3096670"/>
            <a:ext cx="7229268" cy="2640167"/>
            <a:chOff x="298416" y="3172182"/>
            <a:chExt cx="8306032" cy="3281153"/>
          </a:xfrm>
        </p:grpSpPr>
        <p:pic>
          <p:nvPicPr>
            <p:cNvPr id="56" name="Picture 55"/>
            <p:cNvPicPr>
              <a:picLocks noChangeAspect="1"/>
            </p:cNvPicPr>
            <p:nvPr/>
          </p:nvPicPr>
          <p:blipFill>
            <a:blip r:embed="rId2"/>
            <a:stretch>
              <a:fillRect/>
            </a:stretch>
          </p:blipFill>
          <p:spPr>
            <a:xfrm>
              <a:off x="298416" y="4074701"/>
              <a:ext cx="3798766" cy="2064615"/>
            </a:xfrm>
            <a:prstGeom prst="rect">
              <a:avLst/>
            </a:prstGeom>
          </p:spPr>
        </p:pic>
        <p:pic>
          <p:nvPicPr>
            <p:cNvPr id="57" name="Picture 56"/>
            <p:cNvPicPr>
              <a:picLocks noChangeAspect="1"/>
            </p:cNvPicPr>
            <p:nvPr/>
          </p:nvPicPr>
          <p:blipFill>
            <a:blip r:embed="rId3"/>
            <a:stretch>
              <a:fillRect/>
            </a:stretch>
          </p:blipFill>
          <p:spPr>
            <a:xfrm>
              <a:off x="5148064" y="3461704"/>
              <a:ext cx="3456384" cy="2991631"/>
            </a:xfrm>
            <a:prstGeom prst="rect">
              <a:avLst/>
            </a:prstGeom>
          </p:spPr>
        </p:pic>
        <p:cxnSp>
          <p:nvCxnSpPr>
            <p:cNvPr id="58" name="Straight Connector 57"/>
            <p:cNvCxnSpPr/>
            <p:nvPr/>
          </p:nvCxnSpPr>
          <p:spPr>
            <a:xfrm>
              <a:off x="4572000" y="3554682"/>
              <a:ext cx="0" cy="2880611"/>
            </a:xfrm>
            <a:prstGeom prst="line">
              <a:avLst/>
            </a:prstGeom>
            <a:ln w="152400">
              <a:solidFill>
                <a:schemeClr val="bg1">
                  <a:lumMod val="75000"/>
                </a:schemeClr>
              </a:solidFill>
            </a:ln>
            <a:effectLst>
              <a:softEdge rad="31750"/>
            </a:effectLst>
          </p:spPr>
          <p:style>
            <a:lnRef idx="1">
              <a:schemeClr val="accent1"/>
            </a:lnRef>
            <a:fillRef idx="0">
              <a:schemeClr val="accent1"/>
            </a:fillRef>
            <a:effectRef idx="0">
              <a:schemeClr val="accent1"/>
            </a:effectRef>
            <a:fontRef idx="minor">
              <a:schemeClr val="tx1"/>
            </a:fontRef>
          </p:style>
        </p:cxnSp>
        <p:sp>
          <p:nvSpPr>
            <p:cNvPr id="59" name="Right Arrow 58"/>
            <p:cNvSpPr/>
            <p:nvPr/>
          </p:nvSpPr>
          <p:spPr>
            <a:xfrm>
              <a:off x="4319972" y="4669095"/>
              <a:ext cx="648072" cy="592023"/>
            </a:xfrm>
            <a:prstGeom prs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60" name="TextBox 59"/>
            <p:cNvSpPr txBox="1"/>
            <p:nvPr/>
          </p:nvSpPr>
          <p:spPr>
            <a:xfrm>
              <a:off x="791430" y="3562852"/>
              <a:ext cx="2525050" cy="382500"/>
            </a:xfrm>
            <a:prstGeom prst="rect">
              <a:avLst/>
            </a:prstGeom>
            <a:noFill/>
          </p:spPr>
          <p:txBody>
            <a:bodyPr wrap="none" rtlCol="0">
              <a:spAutoFit/>
            </a:bodyPr>
            <a:lstStyle/>
            <a:p>
              <a:r>
                <a:rPr lang="en-GB" sz="1400" dirty="0">
                  <a:solidFill>
                    <a:schemeClr val="tx1">
                      <a:lumMod val="50000"/>
                      <a:lumOff val="50000"/>
                    </a:schemeClr>
                  </a:solidFill>
                </a:rPr>
                <a:t>NorDig Unified IRD spec v2.6</a:t>
              </a:r>
            </a:p>
          </p:txBody>
        </p:sp>
        <p:sp>
          <p:nvSpPr>
            <p:cNvPr id="61" name="TextBox 60"/>
            <p:cNvSpPr txBox="1"/>
            <p:nvPr/>
          </p:nvSpPr>
          <p:spPr>
            <a:xfrm>
              <a:off x="4574219" y="3172182"/>
              <a:ext cx="3539752" cy="382500"/>
            </a:xfrm>
            <a:prstGeom prst="rect">
              <a:avLst/>
            </a:prstGeom>
            <a:noFill/>
          </p:spPr>
          <p:txBody>
            <a:bodyPr wrap="none" rtlCol="0">
              <a:spAutoFit/>
            </a:bodyPr>
            <a:lstStyle/>
            <a:p>
              <a:r>
                <a:rPr lang="en-GB" sz="1400" dirty="0">
                  <a:solidFill>
                    <a:schemeClr val="tx1">
                      <a:lumMod val="50000"/>
                      <a:lumOff val="50000"/>
                    </a:schemeClr>
                  </a:solidFill>
                </a:rPr>
                <a:t>Proposal for NorDig Unified IRD spec v3.0</a:t>
              </a:r>
            </a:p>
          </p:txBody>
        </p:sp>
      </p:grpSp>
      <p:sp>
        <p:nvSpPr>
          <p:cNvPr id="2" name="TextBox 1"/>
          <p:cNvSpPr txBox="1"/>
          <p:nvPr/>
        </p:nvSpPr>
        <p:spPr>
          <a:xfrm>
            <a:off x="1655395" y="5879667"/>
            <a:ext cx="2284600" cy="400110"/>
          </a:xfrm>
          <a:prstGeom prst="rect">
            <a:avLst/>
          </a:prstGeom>
          <a:noFill/>
        </p:spPr>
        <p:txBody>
          <a:bodyPr wrap="none" rtlCol="0">
            <a:spAutoFit/>
          </a:bodyPr>
          <a:lstStyle/>
          <a:p>
            <a:r>
              <a:rPr lang="en-GB" sz="2000"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sz="2000" dirty="0">
                <a:solidFill>
                  <a:srgbClr val="0070C0"/>
                </a:solidFill>
              </a:rPr>
              <a:t>: </a:t>
            </a:r>
            <a:r>
              <a:rPr lang="en-GB" sz="2000" dirty="0" smtClean="0">
                <a:solidFill>
                  <a:srgbClr val="0070C0"/>
                </a:solidFill>
              </a:rPr>
              <a:t>OK</a:t>
            </a:r>
            <a:endParaRPr lang="en-GB" sz="2000" dirty="0">
              <a:solidFill>
                <a:srgbClr val="0070C0"/>
              </a:solidFill>
            </a:endParaRPr>
          </a:p>
        </p:txBody>
      </p:sp>
    </p:spTree>
    <p:extLst>
      <p:ext uri="{BB962C8B-B14F-4D97-AF65-F5344CB8AC3E}">
        <p14:creationId xmlns:p14="http://schemas.microsoft.com/office/powerpoint/2010/main" val="12969747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19</a:t>
            </a:fld>
            <a:endParaRPr lang="en-US" dirty="0"/>
          </a:p>
        </p:txBody>
      </p:sp>
      <p:sp>
        <p:nvSpPr>
          <p:cNvPr id="5" name="Content Placeholder 4"/>
          <p:cNvSpPr>
            <a:spLocks noGrp="1"/>
          </p:cNvSpPr>
          <p:nvPr>
            <p:ph idx="1"/>
          </p:nvPr>
        </p:nvSpPr>
        <p:spPr>
          <a:xfrm>
            <a:off x="1547664" y="779218"/>
            <a:ext cx="7272808" cy="5688632"/>
          </a:xfrm>
        </p:spPr>
        <p:txBody>
          <a:bodyPr/>
          <a:lstStyle/>
          <a:p>
            <a:pPr marL="0" indent="0">
              <a:buNone/>
            </a:pPr>
            <a:r>
              <a:rPr lang="en-US" sz="1600" dirty="0"/>
              <a:t>NorDig Unified IRD </a:t>
            </a:r>
            <a:r>
              <a:rPr lang="en-US" sz="1600" dirty="0" smtClean="0"/>
              <a:t> - </a:t>
            </a:r>
            <a:r>
              <a:rPr lang="en-US" sz="1600" dirty="0" smtClean="0">
                <a:solidFill>
                  <a:srgbClr val="0070C0"/>
                </a:solidFill>
              </a:rPr>
              <a:t>Intro, General and layout</a:t>
            </a:r>
            <a:r>
              <a:rPr lang="en-US" sz="1600" dirty="0" smtClean="0"/>
              <a:t>:</a:t>
            </a:r>
            <a:endParaRPr lang="en-US" sz="1600" dirty="0"/>
          </a:p>
          <a:p>
            <a:r>
              <a:rPr lang="en-US" sz="1800" dirty="0" smtClean="0"/>
              <a:t>Layout </a:t>
            </a:r>
          </a:p>
          <a:p>
            <a:pPr lvl="1"/>
            <a:r>
              <a:rPr lang="en-US" sz="1400" dirty="0"/>
              <a:t>T</a:t>
            </a:r>
            <a:r>
              <a:rPr lang="en-US" sz="1400" dirty="0" smtClean="0"/>
              <a:t>ask from Excom to review/simplify layout and clarify mandatory requirements, check if table structure could be used</a:t>
            </a:r>
          </a:p>
          <a:p>
            <a:pPr lvl="1"/>
            <a:r>
              <a:rPr lang="en-US" sz="1400" dirty="0" smtClean="0"/>
              <a:t>Alternatives reviewed:</a:t>
            </a:r>
          </a:p>
          <a:p>
            <a:pPr lvl="2"/>
            <a:r>
              <a:rPr lang="en-GB" sz="1200" dirty="0"/>
              <a:t>Design </a:t>
            </a:r>
            <a:r>
              <a:rPr lang="en-GB" sz="1200" dirty="0" smtClean="0"/>
              <a:t>alt1:  “</a:t>
            </a:r>
            <a:r>
              <a:rPr lang="en-GB" sz="1200" dirty="0" smtClean="0">
                <a:solidFill>
                  <a:srgbClr val="FF0000"/>
                </a:solidFill>
              </a:rPr>
              <a:t>shall</a:t>
            </a:r>
            <a:r>
              <a:rPr lang="en-GB" sz="1200" dirty="0"/>
              <a:t>” is in </a:t>
            </a:r>
            <a:r>
              <a:rPr lang="en-GB" sz="1200" dirty="0" smtClean="0"/>
              <a:t>red, “</a:t>
            </a:r>
            <a:r>
              <a:rPr lang="en-GB" sz="1200" dirty="0" smtClean="0">
                <a:solidFill>
                  <a:srgbClr val="0070C0"/>
                </a:solidFill>
              </a:rPr>
              <a:t>should</a:t>
            </a:r>
            <a:r>
              <a:rPr lang="en-GB" sz="1200" dirty="0"/>
              <a:t>” </a:t>
            </a:r>
            <a:r>
              <a:rPr lang="en-GB" sz="1200" dirty="0" smtClean="0"/>
              <a:t>optional in blue, comments in </a:t>
            </a:r>
            <a:r>
              <a:rPr lang="en-GB" sz="1200" dirty="0">
                <a:solidFill>
                  <a:srgbClr val="00B050"/>
                </a:solidFill>
              </a:rPr>
              <a:t>green</a:t>
            </a:r>
            <a:r>
              <a:rPr lang="en-GB" sz="1200" dirty="0"/>
              <a:t> text</a:t>
            </a:r>
          </a:p>
          <a:p>
            <a:pPr lvl="2"/>
            <a:endParaRPr lang="en-GB" sz="1200" dirty="0" smtClean="0"/>
          </a:p>
          <a:p>
            <a:pPr lvl="2"/>
            <a:r>
              <a:rPr lang="en-GB" sz="1200" dirty="0" smtClean="0"/>
              <a:t>Design alt2: “</a:t>
            </a:r>
            <a:r>
              <a:rPr lang="en-GB" sz="1200" i="1" dirty="0"/>
              <a:t>should</a:t>
            </a:r>
            <a:r>
              <a:rPr lang="en-GB" sz="1200" dirty="0"/>
              <a:t>” </a:t>
            </a:r>
            <a:r>
              <a:rPr lang="en-GB" sz="1200" dirty="0" smtClean="0"/>
              <a:t>in </a:t>
            </a:r>
            <a:r>
              <a:rPr lang="en-GB" sz="1200" i="1" dirty="0" smtClean="0"/>
              <a:t>italic</a:t>
            </a:r>
            <a:r>
              <a:rPr lang="en-GB" sz="1200" dirty="0"/>
              <a:t>,</a:t>
            </a:r>
            <a:r>
              <a:rPr lang="en-GB" sz="1200" dirty="0" smtClean="0"/>
              <a:t> </a:t>
            </a:r>
            <a:r>
              <a:rPr lang="en-GB" sz="1200" dirty="0"/>
              <a:t>comments description is in normal text and in a frame</a:t>
            </a:r>
          </a:p>
          <a:p>
            <a:pPr lvl="2"/>
            <a:endParaRPr lang="en-GB" sz="1200" dirty="0" smtClean="0"/>
          </a:p>
          <a:p>
            <a:pPr lvl="2"/>
            <a:r>
              <a:rPr lang="en-GB" sz="1200" dirty="0" smtClean="0"/>
              <a:t>Design alt3: Table structure, all </a:t>
            </a:r>
            <a:r>
              <a:rPr lang="en-GB" sz="1200" dirty="0"/>
              <a:t>text in a </a:t>
            </a:r>
            <a:r>
              <a:rPr lang="en-GB" sz="1200" dirty="0" smtClean="0"/>
              <a:t>table, </a:t>
            </a:r>
            <a:r>
              <a:rPr lang="en-GB" sz="1200" dirty="0"/>
              <a:t>where “shall” and “should” descriptions is in separate rows. </a:t>
            </a:r>
            <a:r>
              <a:rPr lang="en-GB" sz="1200" dirty="0" smtClean="0"/>
              <a:t>columns for STB, IDTV </a:t>
            </a:r>
            <a:r>
              <a:rPr lang="en-GB" sz="1200" dirty="0" err="1" smtClean="0"/>
              <a:t>etc</a:t>
            </a:r>
            <a:r>
              <a:rPr lang="en-GB" sz="1200" dirty="0" smtClean="0"/>
              <a:t> </a:t>
            </a:r>
            <a:r>
              <a:rPr lang="en-GB" sz="1200" dirty="0"/>
              <a:t>where “shall” is marked with M (for mandatory) and “should” is marked with O (for optional</a:t>
            </a:r>
            <a:r>
              <a:rPr lang="en-GB" sz="1200" dirty="0" smtClean="0"/>
              <a:t>).</a:t>
            </a:r>
          </a:p>
          <a:p>
            <a:pPr lvl="2"/>
            <a:endParaRPr lang="en-GB" sz="1200" dirty="0"/>
          </a:p>
          <a:p>
            <a:pPr lvl="2"/>
            <a:endParaRPr lang="en-GB" sz="1200" dirty="0"/>
          </a:p>
          <a:p>
            <a:pPr lvl="2"/>
            <a:endParaRPr lang="en-GB" sz="1200" dirty="0" smtClean="0"/>
          </a:p>
          <a:p>
            <a:pPr lvl="2"/>
            <a:endParaRPr lang="en-GB" sz="1200" dirty="0" smtClean="0"/>
          </a:p>
          <a:p>
            <a:pPr lvl="2"/>
            <a:r>
              <a:rPr lang="en-GB" sz="1200" dirty="0" smtClean="0"/>
              <a:t>Design alt4: “</a:t>
            </a:r>
            <a:r>
              <a:rPr lang="en-GB" sz="1200" b="1" dirty="0">
                <a:solidFill>
                  <a:srgbClr val="FF0000"/>
                </a:solidFill>
              </a:rPr>
              <a:t>shall</a:t>
            </a:r>
            <a:r>
              <a:rPr lang="en-GB" sz="1200" dirty="0"/>
              <a:t>” is in red </a:t>
            </a:r>
            <a:r>
              <a:rPr lang="en-GB" sz="1200" dirty="0" smtClean="0"/>
              <a:t>bold text, “</a:t>
            </a:r>
            <a:r>
              <a:rPr lang="en-GB" sz="1200" dirty="0"/>
              <a:t>should” / optional description is in regular black </a:t>
            </a:r>
            <a:r>
              <a:rPr lang="en-GB" sz="1200" dirty="0" smtClean="0"/>
              <a:t>text, </a:t>
            </a:r>
            <a:r>
              <a:rPr lang="en-GB" sz="1200" i="1" dirty="0" smtClean="0"/>
              <a:t>informative </a:t>
            </a:r>
            <a:r>
              <a:rPr lang="en-GB" sz="1200" i="1" dirty="0"/>
              <a:t>text and comments description is in </a:t>
            </a:r>
            <a:r>
              <a:rPr lang="en-GB" sz="1200" i="1" dirty="0" smtClean="0"/>
              <a:t>italic, </a:t>
            </a:r>
            <a:r>
              <a:rPr lang="en-GB" sz="1200" dirty="0" smtClean="0"/>
              <a:t>note + normative comments </a:t>
            </a:r>
            <a:r>
              <a:rPr lang="en-GB" sz="1200" dirty="0"/>
              <a:t>description is in normal text and in a </a:t>
            </a:r>
            <a:r>
              <a:rPr lang="en-GB" sz="1200" dirty="0" smtClean="0"/>
              <a:t>frame, </a:t>
            </a:r>
            <a:r>
              <a:rPr lang="en-GB" sz="1200" i="1" dirty="0" smtClean="0"/>
              <a:t>informative note/comments </a:t>
            </a:r>
            <a:r>
              <a:rPr lang="en-GB" sz="1200" i="1" dirty="0"/>
              <a:t>description is in italic text and in a </a:t>
            </a:r>
            <a:r>
              <a:rPr lang="en-GB" sz="1200" i="1" dirty="0" smtClean="0"/>
              <a:t>frame. </a:t>
            </a:r>
            <a:endParaRPr lang="en-GB" sz="1200" dirty="0"/>
          </a:p>
          <a:p>
            <a:pPr lvl="2"/>
            <a:endParaRPr lang="en-US" sz="1200" b="1" dirty="0" smtClean="0"/>
          </a:p>
          <a:p>
            <a:pPr lvl="2"/>
            <a:r>
              <a:rPr lang="en-US" sz="1200" b="1" dirty="0" smtClean="0"/>
              <a:t>NorDig T propose to use alt4</a:t>
            </a:r>
          </a:p>
          <a:p>
            <a:r>
              <a:rPr lang="en-US" sz="1400" b="1" dirty="0" smtClean="0">
                <a:solidFill>
                  <a:srgbClr val="00B050"/>
                </a:solidFill>
              </a:rPr>
              <a:t>Excom view</a:t>
            </a:r>
            <a:r>
              <a:rPr lang="en-US" sz="1400" b="1" dirty="0" smtClean="0">
                <a:solidFill>
                  <a:srgbClr val="00B050"/>
                </a:solidFill>
              </a:rPr>
              <a:t>?</a:t>
            </a:r>
          </a:p>
          <a:p>
            <a:r>
              <a:rPr lang="en-GB"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dirty="0">
                <a:solidFill>
                  <a:srgbClr val="0070C0"/>
                </a:solidFill>
              </a:rPr>
              <a:t>: </a:t>
            </a:r>
            <a:r>
              <a:rPr lang="en-GB" dirty="0" smtClean="0">
                <a:solidFill>
                  <a:srgbClr val="0070C0"/>
                </a:solidFill>
              </a:rPr>
              <a:t>OK, </a:t>
            </a:r>
            <a:r>
              <a:rPr lang="en-GB" sz="1200" dirty="0" smtClean="0">
                <a:solidFill>
                  <a:srgbClr val="0070C0"/>
                </a:solidFill>
              </a:rPr>
              <a:t>continue work in coming version, sections and requirements should in future where possible be divided so each paragraph/subsection only include “one” requirement (mandatory or optional). “One paragraph/sub-section per test case”. </a:t>
            </a:r>
            <a:endParaRPr lang="en-GB" sz="1200" dirty="0">
              <a:solidFill>
                <a:srgbClr val="0070C0"/>
              </a:solidFill>
            </a:endParaRPr>
          </a:p>
          <a:p>
            <a:endParaRPr lang="en-US" sz="1600" b="1" dirty="0">
              <a:solidFill>
                <a:srgbClr val="00B050"/>
              </a:solidFill>
            </a:endParaRPr>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5298" y="1556793"/>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solidFill>
                  <a:srgbClr val="0070C0"/>
                </a:solidFill>
              </a:rPr>
              <a:t>Introduction</a:t>
            </a:r>
          </a:p>
          <a:p>
            <a:pPr>
              <a:buFontTx/>
              <a:buAutoNum type="arabicPeriod"/>
            </a:pPr>
            <a:r>
              <a:rPr lang="en-US" sz="900" kern="0" dirty="0">
                <a:solidFill>
                  <a:srgbClr val="0070C0"/>
                </a:solidFill>
              </a:rPr>
              <a:t>General features</a:t>
            </a:r>
          </a:p>
          <a:p>
            <a:pPr>
              <a:buFontTx/>
              <a:buAutoNum type="arabicPeriod"/>
            </a:pPr>
            <a:r>
              <a:rPr lang="en-US" sz="900" kern="0" dirty="0" err="1"/>
              <a:t>FrontEnd</a:t>
            </a:r>
            <a:r>
              <a:rPr lang="en-US" sz="900" kern="0" dirty="0"/>
              <a:t> (-S, -C, -T, -IP)</a:t>
            </a:r>
          </a:p>
          <a:p>
            <a:pPr>
              <a:buFontTx/>
              <a:buAutoNum type="arabicPeriod"/>
            </a:pPr>
            <a:r>
              <a:rPr lang="en-US" sz="900" kern="0" dirty="0" err="1"/>
              <a:t>Demultiplexer</a:t>
            </a:r>
            <a:endParaRPr lang="en-US" sz="900" kern="0" dirty="0"/>
          </a:p>
          <a:p>
            <a:pPr>
              <a:buFontTx/>
              <a:buAutoNum type="arabicPeriod"/>
            </a:pPr>
            <a:r>
              <a:rPr lang="en-US" sz="900" kern="0" dirty="0"/>
              <a:t>Video</a:t>
            </a:r>
          </a:p>
          <a:p>
            <a:pPr>
              <a:buFontTx/>
              <a:buAutoNum type="arabicPeriod"/>
            </a:pPr>
            <a:r>
              <a:rPr lang="en-US" sz="900" kern="0" dirty="0"/>
              <a:t>Audio</a:t>
            </a:r>
          </a:p>
          <a:p>
            <a:pPr>
              <a:buFontTx/>
              <a:buAutoNum type="arabicPeriod"/>
            </a:pPr>
            <a:r>
              <a:rPr lang="en-US" sz="900" kern="0" dirty="0"/>
              <a:t>Subtitling</a:t>
            </a:r>
          </a:p>
          <a:p>
            <a:pPr>
              <a:buFontTx/>
              <a:buAutoNum type="arabicPeriod"/>
            </a:pPr>
            <a:r>
              <a:rPr lang="en-US" sz="900" kern="0" dirty="0"/>
              <a:t>Interfaces </a:t>
            </a:r>
          </a:p>
          <a:p>
            <a:pPr>
              <a:buFontTx/>
              <a:buAutoNum type="arabicPeriod"/>
            </a:pPr>
            <a:r>
              <a:rPr lang="en-US" sz="900" kern="0" dirty="0"/>
              <a:t>Interfaces CA/CI</a:t>
            </a:r>
          </a:p>
          <a:p>
            <a:pPr>
              <a:buFontTx/>
              <a:buAutoNum type="arabicPeriod"/>
            </a:pPr>
            <a:r>
              <a:rPr lang="en-US" sz="900" kern="0" dirty="0"/>
              <a:t>System SW Update</a:t>
            </a:r>
          </a:p>
          <a:p>
            <a:pPr>
              <a:buFontTx/>
              <a:buAutoNum type="arabicPeriod"/>
            </a:pPr>
            <a:r>
              <a:rPr lang="en-US" sz="900" kern="0" dirty="0"/>
              <a:t>Performance</a:t>
            </a:r>
          </a:p>
          <a:p>
            <a:pPr>
              <a:buFontTx/>
              <a:buAutoNum type="arabicPeriod"/>
            </a:pPr>
            <a:r>
              <a:rPr lang="en-US" sz="900" kern="0" dirty="0"/>
              <a:t>Signaling PSI/SI</a:t>
            </a:r>
          </a:p>
          <a:p>
            <a:pPr>
              <a:buFontTx/>
              <a:buAutoNum type="arabicPeriod"/>
            </a:pPr>
            <a:r>
              <a:rPr lang="en-US" sz="900" kern="0" dirty="0"/>
              <a:t>Navigator </a:t>
            </a:r>
            <a:r>
              <a:rPr lang="en-US" sz="800" kern="0" dirty="0"/>
              <a:t>(“Menus”)</a:t>
            </a:r>
          </a:p>
          <a:p>
            <a:pPr>
              <a:buFontTx/>
              <a:buAutoNum type="arabicPeriod"/>
            </a:pPr>
            <a:r>
              <a:rPr lang="en-US" sz="900" kern="0" dirty="0"/>
              <a:t>PVR/Recording</a:t>
            </a:r>
          </a:p>
          <a:p>
            <a:pPr>
              <a:buFontTx/>
              <a:buAutoNum type="arabicPeriod"/>
            </a:pPr>
            <a:r>
              <a:rPr lang="en-US" sz="900" kern="0" dirty="0"/>
              <a:t>API/HbbTV</a:t>
            </a:r>
          </a:p>
          <a:p>
            <a:pPr>
              <a:buFontTx/>
              <a:buAutoNum type="arabicPeriod"/>
            </a:pPr>
            <a:r>
              <a:rPr lang="en-US" sz="900" kern="0" dirty="0"/>
              <a:t>User Preferences</a:t>
            </a:r>
          </a:p>
          <a:p>
            <a:pPr marL="0" indent="0">
              <a:buFontTx/>
              <a:buNone/>
            </a:pPr>
            <a:r>
              <a:rPr lang="en-US" sz="900" kern="0" dirty="0"/>
              <a:t>Annexes A-to-J</a:t>
            </a:r>
          </a:p>
        </p:txBody>
      </p:sp>
      <p:grpSp>
        <p:nvGrpSpPr>
          <p:cNvPr id="50" name="Group 49"/>
          <p:cNvGrpSpPr/>
          <p:nvPr/>
        </p:nvGrpSpPr>
        <p:grpSpPr>
          <a:xfrm>
            <a:off x="3103285" y="3596921"/>
            <a:ext cx="4925099" cy="481449"/>
            <a:chOff x="3131840" y="4850898"/>
            <a:chExt cx="4925099" cy="481449"/>
          </a:xfrm>
        </p:grpSpPr>
        <p:sp>
          <p:nvSpPr>
            <p:cNvPr id="12" name="Rectangle 11"/>
            <p:cNvSpPr/>
            <p:nvPr/>
          </p:nvSpPr>
          <p:spPr>
            <a:xfrm>
              <a:off x="3203848" y="4912421"/>
              <a:ext cx="4853091" cy="36004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a:off x="7452320" y="4912421"/>
              <a:ext cx="0" cy="36004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 name="Straight Connector 21"/>
            <p:cNvCxnSpPr/>
            <p:nvPr/>
          </p:nvCxnSpPr>
          <p:spPr>
            <a:xfrm>
              <a:off x="7164288" y="4912421"/>
              <a:ext cx="0" cy="36004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p:cNvCxnSpPr/>
            <p:nvPr/>
          </p:nvCxnSpPr>
          <p:spPr>
            <a:xfrm>
              <a:off x="6876256" y="4912421"/>
              <a:ext cx="0" cy="36004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4" name="Straight Connector 23"/>
            <p:cNvCxnSpPr/>
            <p:nvPr/>
          </p:nvCxnSpPr>
          <p:spPr>
            <a:xfrm>
              <a:off x="6588224" y="4912421"/>
              <a:ext cx="0" cy="36004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25" name="TextBox 24"/>
            <p:cNvSpPr txBox="1"/>
            <p:nvPr/>
          </p:nvSpPr>
          <p:spPr>
            <a:xfrm>
              <a:off x="6545943" y="4850898"/>
              <a:ext cx="385042" cy="215444"/>
            </a:xfrm>
            <a:prstGeom prst="rect">
              <a:avLst/>
            </a:prstGeom>
            <a:noFill/>
          </p:spPr>
          <p:txBody>
            <a:bodyPr wrap="none" rtlCol="0">
              <a:spAutoFit/>
            </a:bodyPr>
            <a:lstStyle/>
            <a:p>
              <a:r>
                <a:rPr lang="en-GB" sz="800" dirty="0" smtClean="0"/>
                <a:t>STB</a:t>
              </a:r>
              <a:endParaRPr lang="en-GB" sz="800" dirty="0"/>
            </a:p>
          </p:txBody>
        </p:sp>
        <p:sp>
          <p:nvSpPr>
            <p:cNvPr id="26" name="TextBox 25"/>
            <p:cNvSpPr txBox="1"/>
            <p:nvPr/>
          </p:nvSpPr>
          <p:spPr>
            <a:xfrm>
              <a:off x="6814455" y="4854646"/>
              <a:ext cx="412292" cy="215444"/>
            </a:xfrm>
            <a:prstGeom prst="rect">
              <a:avLst/>
            </a:prstGeom>
            <a:noFill/>
          </p:spPr>
          <p:txBody>
            <a:bodyPr wrap="none" rtlCol="0">
              <a:spAutoFit/>
            </a:bodyPr>
            <a:lstStyle/>
            <a:p>
              <a:r>
                <a:rPr lang="en-GB" sz="800" dirty="0" smtClean="0"/>
                <a:t>iDTV</a:t>
              </a:r>
              <a:endParaRPr lang="en-GB" sz="800" dirty="0"/>
            </a:p>
          </p:txBody>
        </p:sp>
        <p:sp>
          <p:nvSpPr>
            <p:cNvPr id="27" name="TextBox 26"/>
            <p:cNvSpPr txBox="1"/>
            <p:nvPr/>
          </p:nvSpPr>
          <p:spPr>
            <a:xfrm>
              <a:off x="7104738" y="4851137"/>
              <a:ext cx="418704" cy="215444"/>
            </a:xfrm>
            <a:prstGeom prst="rect">
              <a:avLst/>
            </a:prstGeom>
            <a:noFill/>
          </p:spPr>
          <p:txBody>
            <a:bodyPr wrap="none" rtlCol="0">
              <a:spAutoFit/>
            </a:bodyPr>
            <a:lstStyle/>
            <a:p>
              <a:r>
                <a:rPr lang="en-GB" sz="800" dirty="0" smtClean="0">
                  <a:latin typeface="Arial Narrow" panose="020B0606020202030204" pitchFamily="34" charset="0"/>
                </a:rPr>
                <a:t>HEVC</a:t>
              </a:r>
              <a:endParaRPr lang="en-GB" sz="800" dirty="0">
                <a:latin typeface="Arial Narrow" panose="020B0606020202030204" pitchFamily="34" charset="0"/>
              </a:endParaRPr>
            </a:p>
          </p:txBody>
        </p:sp>
        <p:sp>
          <p:nvSpPr>
            <p:cNvPr id="28" name="TextBox 27"/>
            <p:cNvSpPr txBox="1"/>
            <p:nvPr/>
          </p:nvSpPr>
          <p:spPr>
            <a:xfrm>
              <a:off x="7380507" y="4854885"/>
              <a:ext cx="445956" cy="215444"/>
            </a:xfrm>
            <a:prstGeom prst="rect">
              <a:avLst/>
            </a:prstGeom>
            <a:noFill/>
          </p:spPr>
          <p:txBody>
            <a:bodyPr wrap="none" rtlCol="0">
              <a:spAutoFit/>
            </a:bodyPr>
            <a:lstStyle/>
            <a:p>
              <a:r>
                <a:rPr lang="en-GB" sz="800" dirty="0" smtClean="0">
                  <a:latin typeface="Arial Narrow" panose="020B0606020202030204" pitchFamily="34" charset="0"/>
                </a:rPr>
                <a:t>HbbTV</a:t>
              </a:r>
              <a:endParaRPr lang="en-GB" sz="800" dirty="0">
                <a:latin typeface="Arial Narrow" panose="020B0606020202030204" pitchFamily="34" charset="0"/>
              </a:endParaRPr>
            </a:p>
          </p:txBody>
        </p:sp>
        <p:cxnSp>
          <p:nvCxnSpPr>
            <p:cNvPr id="30" name="Straight Connector 29"/>
            <p:cNvCxnSpPr/>
            <p:nvPr/>
          </p:nvCxnSpPr>
          <p:spPr>
            <a:xfrm>
              <a:off x="7754866" y="4912140"/>
              <a:ext cx="0" cy="36004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31" name="TextBox 30"/>
            <p:cNvSpPr txBox="1"/>
            <p:nvPr/>
          </p:nvSpPr>
          <p:spPr>
            <a:xfrm>
              <a:off x="7699149" y="4854646"/>
              <a:ext cx="357790" cy="215444"/>
            </a:xfrm>
            <a:prstGeom prst="rect">
              <a:avLst/>
            </a:prstGeom>
            <a:noFill/>
          </p:spPr>
          <p:txBody>
            <a:bodyPr wrap="none" rtlCol="0">
              <a:spAutoFit/>
            </a:bodyPr>
            <a:lstStyle/>
            <a:p>
              <a:r>
                <a:rPr lang="en-GB" sz="800" dirty="0" smtClean="0">
                  <a:latin typeface="Arial Narrow" panose="020B0606020202030204" pitchFamily="34" charset="0"/>
                </a:rPr>
                <a:t>PVR</a:t>
              </a:r>
              <a:endParaRPr lang="en-GB" sz="800" dirty="0">
                <a:latin typeface="Arial Narrow" panose="020B0606020202030204" pitchFamily="34" charset="0"/>
              </a:endParaRPr>
            </a:p>
          </p:txBody>
        </p:sp>
        <p:sp>
          <p:nvSpPr>
            <p:cNvPr id="32" name="TextBox 31"/>
            <p:cNvSpPr txBox="1"/>
            <p:nvPr/>
          </p:nvSpPr>
          <p:spPr>
            <a:xfrm>
              <a:off x="3131840" y="4850898"/>
              <a:ext cx="774571" cy="215444"/>
            </a:xfrm>
            <a:prstGeom prst="rect">
              <a:avLst/>
            </a:prstGeom>
            <a:noFill/>
          </p:spPr>
          <p:txBody>
            <a:bodyPr wrap="none" rtlCol="0">
              <a:spAutoFit/>
            </a:bodyPr>
            <a:lstStyle/>
            <a:p>
              <a:r>
                <a:rPr lang="en-GB" sz="800" dirty="0" smtClean="0"/>
                <a:t>Requirement</a:t>
              </a:r>
              <a:endParaRPr lang="en-GB" sz="800" dirty="0"/>
            </a:p>
          </p:txBody>
        </p:sp>
        <p:cxnSp>
          <p:nvCxnSpPr>
            <p:cNvPr id="33" name="Straight Connector 32"/>
            <p:cNvCxnSpPr/>
            <p:nvPr/>
          </p:nvCxnSpPr>
          <p:spPr>
            <a:xfrm>
              <a:off x="3203848" y="5157192"/>
              <a:ext cx="48530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7" name="Straight Connector 36"/>
            <p:cNvCxnSpPr/>
            <p:nvPr/>
          </p:nvCxnSpPr>
          <p:spPr>
            <a:xfrm>
              <a:off x="3203848" y="5027690"/>
              <a:ext cx="48530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38" name="Rectangle 37"/>
            <p:cNvSpPr/>
            <p:nvPr/>
          </p:nvSpPr>
          <p:spPr>
            <a:xfrm>
              <a:off x="3146862" y="4984438"/>
              <a:ext cx="3194343" cy="215444"/>
            </a:xfrm>
            <a:prstGeom prst="rect">
              <a:avLst/>
            </a:prstGeom>
          </p:spPr>
          <p:txBody>
            <a:bodyPr wrap="square">
              <a:spAutoFit/>
            </a:bodyPr>
            <a:lstStyle/>
            <a:p>
              <a:r>
                <a:rPr lang="en-GB" sz="800" dirty="0">
                  <a:latin typeface="Arial Narrow" panose="020B0606020202030204" pitchFamily="34" charset="0"/>
                  <a:ea typeface="Times New Roman" panose="02020603050405020304" pitchFamily="18" charset="0"/>
                </a:rPr>
                <a:t>For services with multiple audio streams (PIDs), the NorDig </a:t>
              </a:r>
              <a:r>
                <a:rPr lang="en-GB" sz="800" dirty="0" smtClean="0">
                  <a:latin typeface="Arial Narrow" panose="020B0606020202030204" pitchFamily="34" charset="0"/>
                  <a:ea typeface="Times New Roman" panose="02020603050405020304" pitchFamily="18" charset="0"/>
                </a:rPr>
                <a:t>IRD blah blah….</a:t>
              </a:r>
              <a:endParaRPr lang="en-GB" sz="800" dirty="0">
                <a:latin typeface="Arial Narrow" panose="020B0606020202030204" pitchFamily="34" charset="0"/>
              </a:endParaRPr>
            </a:p>
          </p:txBody>
        </p:sp>
        <p:sp>
          <p:nvSpPr>
            <p:cNvPr id="39" name="TextBox 38"/>
            <p:cNvSpPr txBox="1"/>
            <p:nvPr/>
          </p:nvSpPr>
          <p:spPr>
            <a:xfrm>
              <a:off x="6606630" y="4978881"/>
              <a:ext cx="269626" cy="215444"/>
            </a:xfrm>
            <a:prstGeom prst="rect">
              <a:avLst/>
            </a:prstGeom>
            <a:noFill/>
          </p:spPr>
          <p:txBody>
            <a:bodyPr wrap="none" rtlCol="0">
              <a:spAutoFit/>
            </a:bodyPr>
            <a:lstStyle/>
            <a:p>
              <a:r>
                <a:rPr lang="en-GB" sz="800" dirty="0" smtClean="0"/>
                <a:t>M</a:t>
              </a:r>
              <a:endParaRPr lang="en-GB" sz="800" dirty="0"/>
            </a:p>
          </p:txBody>
        </p:sp>
        <p:sp>
          <p:nvSpPr>
            <p:cNvPr id="40" name="TextBox 39"/>
            <p:cNvSpPr txBox="1"/>
            <p:nvPr/>
          </p:nvSpPr>
          <p:spPr>
            <a:xfrm>
              <a:off x="6891146" y="4978881"/>
              <a:ext cx="269626" cy="215444"/>
            </a:xfrm>
            <a:prstGeom prst="rect">
              <a:avLst/>
            </a:prstGeom>
            <a:noFill/>
          </p:spPr>
          <p:txBody>
            <a:bodyPr wrap="none" rtlCol="0">
              <a:spAutoFit/>
            </a:bodyPr>
            <a:lstStyle/>
            <a:p>
              <a:r>
                <a:rPr lang="en-GB" sz="800" dirty="0" smtClean="0"/>
                <a:t>M</a:t>
              </a:r>
              <a:endParaRPr lang="en-GB" sz="800" dirty="0"/>
            </a:p>
          </p:txBody>
        </p:sp>
        <p:sp>
          <p:nvSpPr>
            <p:cNvPr id="41" name="TextBox 40"/>
            <p:cNvSpPr txBox="1"/>
            <p:nvPr/>
          </p:nvSpPr>
          <p:spPr>
            <a:xfrm>
              <a:off x="7175662" y="4978881"/>
              <a:ext cx="269626" cy="215444"/>
            </a:xfrm>
            <a:prstGeom prst="rect">
              <a:avLst/>
            </a:prstGeom>
            <a:noFill/>
          </p:spPr>
          <p:txBody>
            <a:bodyPr wrap="none" rtlCol="0">
              <a:spAutoFit/>
            </a:bodyPr>
            <a:lstStyle/>
            <a:p>
              <a:r>
                <a:rPr lang="en-GB" sz="800" dirty="0" smtClean="0"/>
                <a:t>M</a:t>
              </a:r>
              <a:endParaRPr lang="en-GB" sz="800" dirty="0"/>
            </a:p>
          </p:txBody>
        </p:sp>
        <p:sp>
          <p:nvSpPr>
            <p:cNvPr id="42" name="TextBox 41"/>
            <p:cNvSpPr txBox="1"/>
            <p:nvPr/>
          </p:nvSpPr>
          <p:spPr>
            <a:xfrm>
              <a:off x="7460178" y="4978881"/>
              <a:ext cx="269626" cy="215444"/>
            </a:xfrm>
            <a:prstGeom prst="rect">
              <a:avLst/>
            </a:prstGeom>
            <a:noFill/>
          </p:spPr>
          <p:txBody>
            <a:bodyPr wrap="none" rtlCol="0">
              <a:spAutoFit/>
            </a:bodyPr>
            <a:lstStyle/>
            <a:p>
              <a:r>
                <a:rPr lang="en-GB" sz="800" dirty="0" smtClean="0"/>
                <a:t>M</a:t>
              </a:r>
              <a:endParaRPr lang="en-GB" sz="800" dirty="0"/>
            </a:p>
          </p:txBody>
        </p:sp>
        <p:sp>
          <p:nvSpPr>
            <p:cNvPr id="43" name="TextBox 42"/>
            <p:cNvSpPr txBox="1"/>
            <p:nvPr/>
          </p:nvSpPr>
          <p:spPr>
            <a:xfrm>
              <a:off x="7758758" y="4978881"/>
              <a:ext cx="269626" cy="215444"/>
            </a:xfrm>
            <a:prstGeom prst="rect">
              <a:avLst/>
            </a:prstGeom>
            <a:noFill/>
          </p:spPr>
          <p:txBody>
            <a:bodyPr wrap="none" rtlCol="0">
              <a:spAutoFit/>
            </a:bodyPr>
            <a:lstStyle/>
            <a:p>
              <a:r>
                <a:rPr lang="en-GB" sz="800" dirty="0"/>
                <a:t>M</a:t>
              </a:r>
            </a:p>
          </p:txBody>
        </p:sp>
        <p:sp>
          <p:nvSpPr>
            <p:cNvPr id="44" name="Rectangle 43"/>
            <p:cNvSpPr/>
            <p:nvPr/>
          </p:nvSpPr>
          <p:spPr>
            <a:xfrm>
              <a:off x="3142971" y="5116903"/>
              <a:ext cx="4572000" cy="215444"/>
            </a:xfrm>
            <a:prstGeom prst="rect">
              <a:avLst/>
            </a:prstGeom>
          </p:spPr>
          <p:txBody>
            <a:bodyPr>
              <a:spAutoFit/>
            </a:bodyPr>
            <a:lstStyle/>
            <a:p>
              <a:r>
                <a:rPr lang="en-GB" sz="800" dirty="0">
                  <a:latin typeface="Arial Narrow" panose="020B0606020202030204" pitchFamily="34" charset="0"/>
                  <a:ea typeface="Times New Roman" panose="02020603050405020304" pitchFamily="18" charset="0"/>
                </a:rPr>
                <a:t>NorDig HEVC IRDs shall also support TTML subtitling…</a:t>
              </a:r>
              <a:endParaRPr lang="en-GB" sz="800" dirty="0">
                <a:latin typeface="Arial Narrow" panose="020B0606020202030204" pitchFamily="34" charset="0"/>
              </a:endParaRPr>
            </a:p>
          </p:txBody>
        </p:sp>
        <p:sp>
          <p:nvSpPr>
            <p:cNvPr id="45" name="TextBox 44"/>
            <p:cNvSpPr txBox="1"/>
            <p:nvPr/>
          </p:nvSpPr>
          <p:spPr>
            <a:xfrm>
              <a:off x="6617252" y="5116767"/>
              <a:ext cx="264816" cy="215444"/>
            </a:xfrm>
            <a:prstGeom prst="rect">
              <a:avLst/>
            </a:prstGeom>
            <a:noFill/>
          </p:spPr>
          <p:txBody>
            <a:bodyPr wrap="none" rtlCol="0">
              <a:spAutoFit/>
            </a:bodyPr>
            <a:lstStyle/>
            <a:p>
              <a:r>
                <a:rPr lang="en-GB" sz="800" dirty="0" smtClean="0"/>
                <a:t>O</a:t>
              </a:r>
              <a:endParaRPr lang="en-GB" sz="800" dirty="0"/>
            </a:p>
          </p:txBody>
        </p:sp>
        <p:sp>
          <p:nvSpPr>
            <p:cNvPr id="46" name="TextBox 45"/>
            <p:cNvSpPr txBox="1"/>
            <p:nvPr/>
          </p:nvSpPr>
          <p:spPr>
            <a:xfrm>
              <a:off x="6901768" y="5116767"/>
              <a:ext cx="264816" cy="215444"/>
            </a:xfrm>
            <a:prstGeom prst="rect">
              <a:avLst/>
            </a:prstGeom>
            <a:noFill/>
          </p:spPr>
          <p:txBody>
            <a:bodyPr wrap="none" rtlCol="0">
              <a:spAutoFit/>
            </a:bodyPr>
            <a:lstStyle/>
            <a:p>
              <a:r>
                <a:rPr lang="en-GB" sz="800" dirty="0"/>
                <a:t>O</a:t>
              </a:r>
            </a:p>
          </p:txBody>
        </p:sp>
        <p:sp>
          <p:nvSpPr>
            <p:cNvPr id="47" name="TextBox 46"/>
            <p:cNvSpPr txBox="1"/>
            <p:nvPr/>
          </p:nvSpPr>
          <p:spPr>
            <a:xfrm>
              <a:off x="7186284" y="5116767"/>
              <a:ext cx="269626" cy="215444"/>
            </a:xfrm>
            <a:prstGeom prst="rect">
              <a:avLst/>
            </a:prstGeom>
            <a:noFill/>
          </p:spPr>
          <p:txBody>
            <a:bodyPr wrap="none" rtlCol="0">
              <a:spAutoFit/>
            </a:bodyPr>
            <a:lstStyle/>
            <a:p>
              <a:r>
                <a:rPr lang="en-GB" sz="800" dirty="0" smtClean="0"/>
                <a:t>M</a:t>
              </a:r>
              <a:endParaRPr lang="en-GB" sz="800" dirty="0"/>
            </a:p>
          </p:txBody>
        </p:sp>
        <p:sp>
          <p:nvSpPr>
            <p:cNvPr id="48" name="TextBox 47"/>
            <p:cNvSpPr txBox="1"/>
            <p:nvPr/>
          </p:nvSpPr>
          <p:spPr>
            <a:xfrm>
              <a:off x="7470800" y="5116767"/>
              <a:ext cx="218330" cy="215444"/>
            </a:xfrm>
            <a:prstGeom prst="rect">
              <a:avLst/>
            </a:prstGeom>
            <a:noFill/>
          </p:spPr>
          <p:txBody>
            <a:bodyPr wrap="none" rtlCol="0">
              <a:spAutoFit/>
            </a:bodyPr>
            <a:lstStyle/>
            <a:p>
              <a:r>
                <a:rPr lang="en-GB" sz="800" dirty="0" smtClean="0"/>
                <a:t>-</a:t>
              </a:r>
              <a:endParaRPr lang="en-GB" sz="800" dirty="0"/>
            </a:p>
          </p:txBody>
        </p:sp>
        <p:sp>
          <p:nvSpPr>
            <p:cNvPr id="49" name="TextBox 48"/>
            <p:cNvSpPr txBox="1"/>
            <p:nvPr/>
          </p:nvSpPr>
          <p:spPr>
            <a:xfrm>
              <a:off x="7769380" y="5116767"/>
              <a:ext cx="218330" cy="215444"/>
            </a:xfrm>
            <a:prstGeom prst="rect">
              <a:avLst/>
            </a:prstGeom>
            <a:noFill/>
          </p:spPr>
          <p:txBody>
            <a:bodyPr wrap="none" rtlCol="0">
              <a:spAutoFit/>
            </a:bodyPr>
            <a:lstStyle/>
            <a:p>
              <a:r>
                <a:rPr lang="en-GB" sz="800" dirty="0"/>
                <a:t>-</a:t>
              </a:r>
            </a:p>
          </p:txBody>
        </p:sp>
      </p:grpSp>
      <p:sp>
        <p:nvSpPr>
          <p:cNvPr id="51" name="TextBox 50"/>
          <p:cNvSpPr txBox="1"/>
          <p:nvPr/>
        </p:nvSpPr>
        <p:spPr>
          <a:xfrm>
            <a:off x="2923073" y="2304792"/>
            <a:ext cx="1635384" cy="276999"/>
          </a:xfrm>
          <a:prstGeom prst="rect">
            <a:avLst/>
          </a:prstGeom>
          <a:noFill/>
        </p:spPr>
        <p:txBody>
          <a:bodyPr wrap="none" rtlCol="0">
            <a:spAutoFit/>
          </a:bodyPr>
          <a:lstStyle/>
          <a:p>
            <a:r>
              <a:rPr lang="en-GB" sz="1200" dirty="0" smtClean="0">
                <a:solidFill>
                  <a:srgbClr val="7030A0"/>
                </a:solidFill>
                <a:latin typeface="+mn-lt"/>
              </a:rPr>
              <a:t>Alt1: </a:t>
            </a:r>
            <a:r>
              <a:rPr lang="en-GB" sz="1200" dirty="0">
                <a:solidFill>
                  <a:srgbClr val="7030A0"/>
                </a:solidFill>
                <a:latin typeface="+mn-lt"/>
              </a:rPr>
              <a:t>t</a:t>
            </a:r>
            <a:r>
              <a:rPr lang="en-GB" sz="1200" dirty="0" smtClean="0">
                <a:solidFill>
                  <a:srgbClr val="7030A0"/>
                </a:solidFill>
                <a:latin typeface="+mn-lt"/>
              </a:rPr>
              <a:t>oo much colour</a:t>
            </a:r>
            <a:endParaRPr lang="en-GB" sz="1200" dirty="0">
              <a:solidFill>
                <a:srgbClr val="7030A0"/>
              </a:solidFill>
              <a:latin typeface="+mn-lt"/>
            </a:endParaRPr>
          </a:p>
        </p:txBody>
      </p:sp>
      <p:sp>
        <p:nvSpPr>
          <p:cNvPr id="52" name="TextBox 51"/>
          <p:cNvSpPr txBox="1"/>
          <p:nvPr/>
        </p:nvSpPr>
        <p:spPr>
          <a:xfrm>
            <a:off x="2877345" y="2754892"/>
            <a:ext cx="6279283" cy="276999"/>
          </a:xfrm>
          <a:prstGeom prst="rect">
            <a:avLst/>
          </a:prstGeom>
          <a:noFill/>
        </p:spPr>
        <p:txBody>
          <a:bodyPr wrap="none" rtlCol="0">
            <a:spAutoFit/>
          </a:bodyPr>
          <a:lstStyle/>
          <a:p>
            <a:r>
              <a:rPr lang="en-GB" sz="1200" dirty="0" smtClean="0">
                <a:solidFill>
                  <a:srgbClr val="7030A0"/>
                </a:solidFill>
                <a:latin typeface="+mn-lt"/>
              </a:rPr>
              <a:t>Alt2: just slightly improved compared to today (more in line with other international specs)</a:t>
            </a:r>
            <a:endParaRPr lang="en-GB" sz="1200" dirty="0">
              <a:solidFill>
                <a:srgbClr val="7030A0"/>
              </a:solidFill>
              <a:latin typeface="+mn-lt"/>
            </a:endParaRPr>
          </a:p>
        </p:txBody>
      </p:sp>
      <p:sp>
        <p:nvSpPr>
          <p:cNvPr id="53" name="TextBox 52"/>
          <p:cNvSpPr txBox="1"/>
          <p:nvPr/>
        </p:nvSpPr>
        <p:spPr>
          <a:xfrm>
            <a:off x="2908061" y="4006225"/>
            <a:ext cx="5999495" cy="430887"/>
          </a:xfrm>
          <a:prstGeom prst="rect">
            <a:avLst/>
          </a:prstGeom>
          <a:noFill/>
        </p:spPr>
        <p:txBody>
          <a:bodyPr wrap="square" rtlCol="0">
            <a:spAutoFit/>
          </a:bodyPr>
          <a:lstStyle/>
          <a:p>
            <a:r>
              <a:rPr lang="en-GB" sz="1100" dirty="0" smtClean="0">
                <a:solidFill>
                  <a:srgbClr val="7030A0"/>
                </a:solidFill>
                <a:latin typeface="+mn-lt"/>
              </a:rPr>
              <a:t>Alt3: major work, difficult to handle tables, difficult to handle all variants and capabilities of NorDig IRDs, already a similar table in last Annex and Overview table.</a:t>
            </a:r>
            <a:endParaRPr lang="en-GB" sz="1100" dirty="0">
              <a:solidFill>
                <a:srgbClr val="7030A0"/>
              </a:solidFill>
              <a:latin typeface="+mn-lt"/>
            </a:endParaRPr>
          </a:p>
        </p:txBody>
      </p:sp>
      <p:sp>
        <p:nvSpPr>
          <p:cNvPr id="54" name="TextBox 53"/>
          <p:cNvSpPr txBox="1"/>
          <p:nvPr/>
        </p:nvSpPr>
        <p:spPr>
          <a:xfrm>
            <a:off x="2862196" y="5168225"/>
            <a:ext cx="6216766" cy="276999"/>
          </a:xfrm>
          <a:prstGeom prst="rect">
            <a:avLst/>
          </a:prstGeom>
          <a:noFill/>
        </p:spPr>
        <p:txBody>
          <a:bodyPr wrap="none" rtlCol="0">
            <a:spAutoFit/>
          </a:bodyPr>
          <a:lstStyle/>
          <a:p>
            <a:r>
              <a:rPr lang="en-GB" sz="1200" dirty="0" smtClean="0">
                <a:solidFill>
                  <a:srgbClr val="7030A0"/>
                </a:solidFill>
                <a:latin typeface="+mn-lt"/>
              </a:rPr>
              <a:t>Alt4: fairly easy to </a:t>
            </a:r>
            <a:r>
              <a:rPr lang="en-GB" sz="1200" dirty="0" err="1" smtClean="0">
                <a:solidFill>
                  <a:srgbClr val="7030A0"/>
                </a:solidFill>
                <a:latin typeface="+mn-lt"/>
              </a:rPr>
              <a:t>impl</a:t>
            </a:r>
            <a:r>
              <a:rPr lang="en-GB" sz="1200" dirty="0" smtClean="0">
                <a:solidFill>
                  <a:srgbClr val="7030A0"/>
                </a:solidFill>
                <a:latin typeface="+mn-lt"/>
              </a:rPr>
              <a:t>, improves reading compared to today (still in line with other specs)</a:t>
            </a:r>
            <a:endParaRPr lang="en-GB" sz="1200" dirty="0">
              <a:solidFill>
                <a:srgbClr val="7030A0"/>
              </a:solidFill>
              <a:latin typeface="+mn-lt"/>
            </a:endParaRPr>
          </a:p>
        </p:txBody>
      </p:sp>
    </p:spTree>
    <p:extLst>
      <p:ext uri="{BB962C8B-B14F-4D97-AF65-F5344CB8AC3E}">
        <p14:creationId xmlns:p14="http://schemas.microsoft.com/office/powerpoint/2010/main" val="2200276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908720"/>
            <a:ext cx="8003232" cy="5184576"/>
          </a:xfrm>
        </p:spPr>
        <p:txBody>
          <a:bodyPr/>
          <a:lstStyle/>
          <a:p>
            <a:pPr lvl="0">
              <a:buNone/>
            </a:pPr>
            <a:r>
              <a:rPr lang="en-US" sz="800" dirty="0">
                <a:latin typeface="+mn-lt"/>
              </a:rPr>
              <a:t> </a:t>
            </a:r>
          </a:p>
          <a:p>
            <a:pPr lvl="0">
              <a:buNone/>
            </a:pPr>
            <a:r>
              <a:rPr lang="en-US" sz="1800" dirty="0">
                <a:latin typeface="+mn-lt"/>
              </a:rPr>
              <a:t>NorDig T mandates and work items - Informative</a:t>
            </a:r>
          </a:p>
          <a:p>
            <a:r>
              <a:rPr lang="en-US" sz="1200" dirty="0">
                <a:solidFill>
                  <a:schemeClr val="tx1">
                    <a:lumMod val="50000"/>
                    <a:lumOff val="50000"/>
                  </a:schemeClr>
                </a:solidFill>
                <a:latin typeface="+mn-lt"/>
              </a:rPr>
              <a:t>Guidelines what Excom wants the Technical group to work with and prepare.</a:t>
            </a:r>
          </a:p>
          <a:p>
            <a:r>
              <a:rPr lang="en-US" sz="1200" dirty="0">
                <a:solidFill>
                  <a:schemeClr val="tx1">
                    <a:lumMod val="50000"/>
                    <a:lumOff val="50000"/>
                  </a:schemeClr>
                </a:solidFill>
                <a:latin typeface="+mn-lt"/>
              </a:rPr>
              <a:t>Mandates used inside Technical group and subgroups for planning and what to prepare.</a:t>
            </a:r>
          </a:p>
          <a:p>
            <a:r>
              <a:rPr lang="en-US" sz="1200" dirty="0">
                <a:solidFill>
                  <a:schemeClr val="tx1">
                    <a:lumMod val="50000"/>
                    <a:lumOff val="50000"/>
                  </a:schemeClr>
                </a:solidFill>
                <a:latin typeface="+mn-lt"/>
              </a:rPr>
              <a:t>In addition to mandates: Commercial Requirements for HEVC IRD “profile”</a:t>
            </a:r>
          </a:p>
          <a:p>
            <a:endParaRPr lang="en-US" sz="1600" dirty="0">
              <a:solidFill>
                <a:schemeClr val="tx1">
                  <a:lumMod val="50000"/>
                  <a:lumOff val="50000"/>
                </a:schemeClr>
              </a:solidFill>
              <a:latin typeface="+mn-lt"/>
            </a:endParaRPr>
          </a:p>
          <a:p>
            <a:r>
              <a:rPr lang="en-US" sz="1600" dirty="0">
                <a:solidFill>
                  <a:schemeClr val="tx1">
                    <a:lumMod val="95000"/>
                    <a:lumOff val="5000"/>
                  </a:schemeClr>
                </a:solidFill>
                <a:latin typeface="+mn-lt"/>
              </a:rPr>
              <a:t>Current Mandates are for 2017-2018 </a:t>
            </a:r>
          </a:p>
          <a:p>
            <a:pPr marL="800100" lvl="2" indent="0">
              <a:buNone/>
            </a:pPr>
            <a:r>
              <a:rPr lang="en-US" sz="1200" dirty="0">
                <a:solidFill>
                  <a:schemeClr val="tx1">
                    <a:lumMod val="95000"/>
                    <a:lumOff val="5000"/>
                  </a:schemeClr>
                </a:solidFill>
                <a:latin typeface="+mn-lt"/>
              </a:rPr>
              <a:t>Excom approved March 2017, </a:t>
            </a:r>
          </a:p>
          <a:p>
            <a:pPr marL="800100" lvl="2" indent="0">
              <a:buNone/>
            </a:pPr>
            <a:r>
              <a:rPr lang="en-US" sz="1200" dirty="0">
                <a:solidFill>
                  <a:schemeClr val="tx1">
                    <a:lumMod val="95000"/>
                    <a:lumOff val="5000"/>
                  </a:schemeClr>
                </a:solidFill>
                <a:latin typeface="+mn-lt"/>
              </a:rPr>
              <a:t>see </a:t>
            </a:r>
            <a:r>
              <a:rPr lang="en-US" sz="1200" dirty="0" smtClean="0">
                <a:solidFill>
                  <a:schemeClr val="tx1">
                    <a:lumMod val="95000"/>
                    <a:lumOff val="5000"/>
                  </a:schemeClr>
                </a:solidFill>
                <a:latin typeface="+mn-lt"/>
              </a:rPr>
              <a:t>annex A for </a:t>
            </a:r>
            <a:r>
              <a:rPr lang="en-US" sz="1200" dirty="0">
                <a:solidFill>
                  <a:schemeClr val="tx1">
                    <a:lumMod val="95000"/>
                    <a:lumOff val="5000"/>
                  </a:schemeClr>
                </a:solidFill>
                <a:latin typeface="+mn-lt"/>
              </a:rPr>
              <a:t>current full mandates</a:t>
            </a:r>
          </a:p>
          <a:p>
            <a:pPr marL="0" indent="0">
              <a:buNone/>
            </a:pPr>
            <a:endParaRPr lang="en-US" sz="1400" dirty="0">
              <a:solidFill>
                <a:schemeClr val="tx1">
                  <a:lumMod val="75000"/>
                  <a:lumOff val="25000"/>
                </a:schemeClr>
              </a:solidFill>
              <a:latin typeface="+mn-lt"/>
            </a:endParaRPr>
          </a:p>
          <a:p>
            <a:pPr marL="0" indent="0">
              <a:buNone/>
            </a:pPr>
            <a:r>
              <a:rPr lang="en-US" sz="1400" dirty="0">
                <a:solidFill>
                  <a:schemeClr val="tx1">
                    <a:lumMod val="50000"/>
                    <a:lumOff val="50000"/>
                  </a:schemeClr>
                </a:solidFill>
                <a:latin typeface="+mn-lt"/>
              </a:rPr>
              <a:t>Short summary:</a:t>
            </a:r>
            <a:endParaRPr lang="en-US" sz="1800" dirty="0">
              <a:solidFill>
                <a:schemeClr val="tx1">
                  <a:lumMod val="50000"/>
                  <a:lumOff val="50000"/>
                </a:schemeClr>
              </a:solidFill>
              <a:latin typeface="+mn-lt"/>
            </a:endParaRPr>
          </a:p>
          <a:p>
            <a:r>
              <a:rPr lang="en-US" sz="1200" dirty="0" err="1">
                <a:solidFill>
                  <a:schemeClr val="tx1">
                    <a:lumMod val="50000"/>
                    <a:lumOff val="50000"/>
                  </a:schemeClr>
                </a:solidFill>
              </a:rPr>
              <a:t>RoO</a:t>
            </a:r>
            <a:r>
              <a:rPr lang="en-US" sz="1200" dirty="0">
                <a:solidFill>
                  <a:schemeClr val="tx1">
                    <a:lumMod val="50000"/>
                    <a:lumOff val="50000"/>
                  </a:schemeClr>
                </a:solidFill>
              </a:rPr>
              <a:t> </a:t>
            </a:r>
            <a:r>
              <a:rPr lang="en-GB" sz="1100" dirty="0">
                <a:solidFill>
                  <a:schemeClr val="tx1">
                    <a:lumMod val="50000"/>
                    <a:lumOff val="50000"/>
                  </a:schemeClr>
                </a:solidFill>
              </a:rPr>
              <a:t>- </a:t>
            </a:r>
            <a:r>
              <a:rPr lang="en-US" sz="1100" dirty="0">
                <a:solidFill>
                  <a:schemeClr val="tx1">
                    <a:lumMod val="50000"/>
                    <a:lumOff val="50000"/>
                  </a:schemeClr>
                </a:solidFill>
              </a:rPr>
              <a:t>Maintain and update NorDig </a:t>
            </a:r>
            <a:r>
              <a:rPr lang="en-US" sz="1100" dirty="0" err="1">
                <a:solidFill>
                  <a:schemeClr val="tx1">
                    <a:lumMod val="50000"/>
                    <a:lumOff val="50000"/>
                  </a:schemeClr>
                </a:solidFill>
              </a:rPr>
              <a:t>RoO</a:t>
            </a:r>
            <a:r>
              <a:rPr lang="en-US" sz="1100" dirty="0">
                <a:solidFill>
                  <a:schemeClr val="tx1">
                    <a:lumMod val="50000"/>
                    <a:lumOff val="50000"/>
                  </a:schemeClr>
                </a:solidFill>
              </a:rPr>
              <a:t>.   </a:t>
            </a:r>
          </a:p>
          <a:p>
            <a:r>
              <a:rPr lang="en-US" sz="1200" dirty="0">
                <a:solidFill>
                  <a:schemeClr val="tx1">
                    <a:lumMod val="50000"/>
                    <a:lumOff val="50000"/>
                  </a:schemeClr>
                </a:solidFill>
              </a:rPr>
              <a:t>Test and Test plan </a:t>
            </a:r>
            <a:r>
              <a:rPr lang="en-US" sz="1100" dirty="0">
                <a:solidFill>
                  <a:schemeClr val="tx1">
                    <a:lumMod val="50000"/>
                    <a:lumOff val="50000"/>
                  </a:schemeClr>
                </a:solidFill>
              </a:rPr>
              <a:t>- Maintain and update NorDig Test plan to match IRD spec</a:t>
            </a:r>
          </a:p>
          <a:p>
            <a:r>
              <a:rPr lang="en-US" sz="1200" dirty="0">
                <a:solidFill>
                  <a:schemeClr val="tx1">
                    <a:lumMod val="50000"/>
                    <a:lumOff val="50000"/>
                  </a:schemeClr>
                </a:solidFill>
              </a:rPr>
              <a:t>Unified IRD spec</a:t>
            </a:r>
            <a:endParaRPr lang="en-GB" sz="1200" dirty="0">
              <a:solidFill>
                <a:schemeClr val="tx1">
                  <a:lumMod val="50000"/>
                  <a:lumOff val="50000"/>
                </a:schemeClr>
              </a:solidFill>
            </a:endParaRPr>
          </a:p>
          <a:p>
            <a:pPr lvl="1"/>
            <a:r>
              <a:rPr lang="en-US" sz="1100" dirty="0">
                <a:solidFill>
                  <a:schemeClr val="tx1">
                    <a:lumMod val="50000"/>
                    <a:lumOff val="50000"/>
                  </a:schemeClr>
                </a:solidFill>
              </a:rPr>
              <a:t>Maintain and update NorDig IRD specification</a:t>
            </a:r>
            <a:endParaRPr lang="en-GB" sz="1600" dirty="0">
              <a:solidFill>
                <a:schemeClr val="tx1">
                  <a:lumMod val="50000"/>
                  <a:lumOff val="50000"/>
                </a:schemeClr>
              </a:solidFill>
            </a:endParaRPr>
          </a:p>
          <a:p>
            <a:pPr lvl="1"/>
            <a:r>
              <a:rPr lang="en-GB" sz="1100" dirty="0">
                <a:solidFill>
                  <a:schemeClr val="tx1">
                    <a:lumMod val="50000"/>
                    <a:lumOff val="50000"/>
                  </a:schemeClr>
                </a:solidFill>
              </a:rPr>
              <a:t>After NorDig IRD spec v3.0 – prepare and investigate NorDig </a:t>
            </a:r>
            <a:r>
              <a:rPr lang="en-GB" sz="1100" dirty="0" err="1">
                <a:solidFill>
                  <a:schemeClr val="tx1">
                    <a:lumMod val="50000"/>
                    <a:lumOff val="50000"/>
                  </a:schemeClr>
                </a:solidFill>
              </a:rPr>
              <a:t>HighFrameRate</a:t>
            </a:r>
            <a:r>
              <a:rPr lang="en-GB" sz="1100" dirty="0">
                <a:solidFill>
                  <a:schemeClr val="tx1">
                    <a:lumMod val="50000"/>
                    <a:lumOff val="50000"/>
                  </a:schemeClr>
                </a:solidFill>
              </a:rPr>
              <a:t> HEVC IRD “profile”</a:t>
            </a:r>
          </a:p>
          <a:p>
            <a:r>
              <a:rPr lang="en-GB" sz="1200" dirty="0">
                <a:solidFill>
                  <a:schemeClr val="tx1">
                    <a:lumMod val="50000"/>
                    <a:lumOff val="50000"/>
                  </a:schemeClr>
                </a:solidFill>
              </a:rPr>
              <a:t>HbbTV – test cases, IRD requirement, report members usage, monitor DRM</a:t>
            </a:r>
          </a:p>
          <a:p>
            <a:r>
              <a:rPr lang="en-GB" sz="1200" dirty="0">
                <a:solidFill>
                  <a:schemeClr val="tx1">
                    <a:lumMod val="50000"/>
                    <a:lumOff val="50000"/>
                  </a:schemeClr>
                </a:solidFill>
              </a:rPr>
              <a:t>Video, audio, subtitling, CA &amp; CI</a:t>
            </a:r>
          </a:p>
          <a:p>
            <a:r>
              <a:rPr lang="en-GB" sz="1200" dirty="0">
                <a:solidFill>
                  <a:schemeClr val="tx1">
                    <a:lumMod val="50000"/>
                    <a:lumOff val="50000"/>
                  </a:schemeClr>
                </a:solidFill>
              </a:rPr>
              <a:t>Accessibility </a:t>
            </a:r>
          </a:p>
          <a:p>
            <a:r>
              <a:rPr lang="en-GB" sz="1200" dirty="0">
                <a:solidFill>
                  <a:schemeClr val="tx1">
                    <a:lumMod val="50000"/>
                    <a:lumOff val="50000"/>
                  </a:schemeClr>
                </a:solidFill>
              </a:rPr>
              <a:t>EPG -  </a:t>
            </a:r>
            <a:r>
              <a:rPr lang="en-GB" sz="1100" dirty="0">
                <a:solidFill>
                  <a:schemeClr val="tx1">
                    <a:lumMod val="50000"/>
                    <a:lumOff val="50000"/>
                  </a:schemeClr>
                </a:solidFill>
              </a:rPr>
              <a:t>Establish a NorDig specification of common EPG/Event exchange file format </a:t>
            </a:r>
            <a:endParaRPr lang="en-GB" sz="1100" dirty="0" smtClean="0">
              <a:solidFill>
                <a:schemeClr val="tx1">
                  <a:lumMod val="50000"/>
                  <a:lumOff val="50000"/>
                </a:schemeClr>
              </a:solidFill>
            </a:endParaRPr>
          </a:p>
          <a:p>
            <a:endParaRPr lang="en-GB" sz="1200" dirty="0">
              <a:solidFill>
                <a:schemeClr val="tx1">
                  <a:lumMod val="50000"/>
                  <a:lumOff val="50000"/>
                </a:schemeClr>
              </a:solidFill>
            </a:endParaRPr>
          </a:p>
          <a:p>
            <a:r>
              <a:rPr lang="en-GB" sz="1800" dirty="0" smtClean="0">
                <a:solidFill>
                  <a:srgbClr val="0070C0"/>
                </a:solidFill>
              </a:rPr>
              <a:t>Excom </a:t>
            </a:r>
            <a:r>
              <a:rPr lang="en-GB" sz="1000" dirty="0" smtClean="0">
                <a:solidFill>
                  <a:srgbClr val="0070C0"/>
                </a:solidFill>
              </a:rPr>
              <a:t>5</a:t>
            </a:r>
            <a:r>
              <a:rPr lang="en-GB" sz="1000" baseline="30000" dirty="0" smtClean="0">
                <a:solidFill>
                  <a:srgbClr val="0070C0"/>
                </a:solidFill>
              </a:rPr>
              <a:t>th</a:t>
            </a:r>
            <a:r>
              <a:rPr lang="en-GB" sz="1000" dirty="0" smtClean="0">
                <a:solidFill>
                  <a:srgbClr val="0070C0"/>
                </a:solidFill>
              </a:rPr>
              <a:t> Oct 2017</a:t>
            </a:r>
            <a:r>
              <a:rPr lang="en-GB" sz="1800" dirty="0" smtClean="0">
                <a:solidFill>
                  <a:srgbClr val="0070C0"/>
                </a:solidFill>
              </a:rPr>
              <a:t>: OK</a:t>
            </a:r>
            <a:endParaRPr lang="en-GB" sz="1800" dirty="0">
              <a:solidFill>
                <a:srgbClr val="0070C0"/>
              </a:solidFill>
            </a:endParaRPr>
          </a:p>
        </p:txBody>
      </p:sp>
      <p:sp>
        <p:nvSpPr>
          <p:cNvPr id="3" name="Rubrik 2"/>
          <p:cNvSpPr>
            <a:spLocks noGrp="1"/>
          </p:cNvSpPr>
          <p:nvPr>
            <p:ph type="title"/>
          </p:nvPr>
        </p:nvSpPr>
        <p:spPr>
          <a:xfrm>
            <a:off x="971600" y="44624"/>
            <a:ext cx="7715200" cy="648072"/>
          </a:xfrm>
        </p:spPr>
        <p:txBody>
          <a:bodyPr/>
          <a:lstStyle/>
          <a:p>
            <a:pPr>
              <a:defRPr/>
            </a:pPr>
            <a:r>
              <a:rPr lang="en-US" b="1" dirty="0"/>
              <a:t>NorDig T report -  </a:t>
            </a:r>
            <a:r>
              <a:rPr lang="en-US" sz="1800" b="1" dirty="0">
                <a:solidFill>
                  <a:schemeClr val="tx1"/>
                </a:solidFill>
              </a:rPr>
              <a:t>mandates for 2017-2018</a:t>
            </a:r>
            <a:br>
              <a:rPr lang="en-US" sz="1800" b="1" dirty="0">
                <a:solidFill>
                  <a:schemeClr val="tx1"/>
                </a:solidFill>
              </a:rPr>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dirty="0"/>
          </a:p>
        </p:txBody>
      </p:sp>
    </p:spTree>
    <p:extLst>
      <p:ext uri="{BB962C8B-B14F-4D97-AF65-F5344CB8AC3E}">
        <p14:creationId xmlns:p14="http://schemas.microsoft.com/office/powerpoint/2010/main" val="13740047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20</a:t>
            </a:fld>
            <a:endParaRPr lang="en-US" dirty="0"/>
          </a:p>
        </p:txBody>
      </p:sp>
      <p:sp>
        <p:nvSpPr>
          <p:cNvPr id="5" name="Content Placeholder 4"/>
          <p:cNvSpPr>
            <a:spLocks noGrp="1"/>
          </p:cNvSpPr>
          <p:nvPr>
            <p:ph idx="1"/>
          </p:nvPr>
        </p:nvSpPr>
        <p:spPr>
          <a:xfrm>
            <a:off x="1547664" y="779218"/>
            <a:ext cx="7272808" cy="5688632"/>
          </a:xfrm>
        </p:spPr>
        <p:txBody>
          <a:bodyPr/>
          <a:lstStyle/>
          <a:p>
            <a:pPr marL="0" indent="0">
              <a:buNone/>
            </a:pPr>
            <a:r>
              <a:rPr lang="en-US" sz="1600" dirty="0"/>
              <a:t>NorDig Unified IRD </a:t>
            </a:r>
            <a:r>
              <a:rPr lang="en-US" sz="1600" dirty="0" smtClean="0"/>
              <a:t> - </a:t>
            </a:r>
            <a:r>
              <a:rPr lang="en-US" sz="1600" dirty="0" err="1" smtClean="0">
                <a:solidFill>
                  <a:srgbClr val="0070C0"/>
                </a:solidFill>
              </a:rPr>
              <a:t>FrontEnd</a:t>
            </a:r>
            <a:r>
              <a:rPr lang="en-US" sz="1600" dirty="0" smtClean="0"/>
              <a:t>:</a:t>
            </a:r>
            <a:endParaRPr lang="en-US" sz="1600" dirty="0"/>
          </a:p>
          <a:p>
            <a:r>
              <a:rPr lang="sv-SE" sz="1800" dirty="0" err="1" smtClean="0"/>
              <a:t>Satellite</a:t>
            </a:r>
            <a:endParaRPr lang="sv-SE" sz="1800" dirty="0" smtClean="0"/>
          </a:p>
          <a:p>
            <a:pPr lvl="1"/>
            <a:r>
              <a:rPr lang="sv-SE" sz="1400" dirty="0" smtClean="0"/>
              <a:t>DVB-S2X for </a:t>
            </a:r>
            <a:r>
              <a:rPr lang="sv-SE" sz="1400" dirty="0" err="1" smtClean="0"/>
              <a:t>satellite</a:t>
            </a:r>
            <a:r>
              <a:rPr lang="sv-SE" sz="1400" dirty="0" smtClean="0"/>
              <a:t> HEVC IRD, a bit </a:t>
            </a:r>
            <a:r>
              <a:rPr lang="sv-SE" sz="1400" dirty="0" err="1" smtClean="0"/>
              <a:t>basic</a:t>
            </a:r>
            <a:r>
              <a:rPr lang="sv-SE" sz="1400" dirty="0" smtClean="0"/>
              <a:t> text </a:t>
            </a:r>
            <a:r>
              <a:rPr lang="sv-SE" sz="1400" dirty="0" err="1" smtClean="0"/>
              <a:t>proposal</a:t>
            </a:r>
            <a:endParaRPr lang="sv-SE" sz="1400" dirty="0" smtClean="0"/>
          </a:p>
          <a:p>
            <a:pPr lvl="1"/>
            <a:r>
              <a:rPr lang="sv-SE" sz="1400" dirty="0" smtClean="0"/>
              <a:t>CanalDigital/Telenor plans to </a:t>
            </a:r>
            <a:r>
              <a:rPr lang="sv-SE" sz="1400" dirty="0" err="1" smtClean="0"/>
              <a:t>use</a:t>
            </a:r>
            <a:r>
              <a:rPr lang="sv-SE" sz="1400" dirty="0" smtClean="0"/>
              <a:t> S2X for HEVC services (long term </a:t>
            </a:r>
            <a:r>
              <a:rPr lang="sv-SE" sz="1400" dirty="0" err="1" smtClean="0"/>
              <a:t>could</a:t>
            </a:r>
            <a:r>
              <a:rPr lang="sv-SE" sz="1400" dirty="0" smtClean="0"/>
              <a:t> be </a:t>
            </a:r>
            <a:r>
              <a:rPr lang="sv-SE" sz="1400" dirty="0" err="1" smtClean="0"/>
              <a:t>used</a:t>
            </a:r>
            <a:r>
              <a:rPr lang="sv-SE" sz="1400" dirty="0" smtClean="0"/>
              <a:t> for </a:t>
            </a:r>
            <a:r>
              <a:rPr lang="sv-SE" sz="1400" dirty="0" err="1" smtClean="0"/>
              <a:t>other</a:t>
            </a:r>
            <a:r>
              <a:rPr lang="sv-SE" sz="1400" dirty="0" smtClean="0"/>
              <a:t> </a:t>
            </a:r>
            <a:r>
              <a:rPr lang="sv-SE" sz="1400" dirty="0" err="1" smtClean="0"/>
              <a:t>codecs</a:t>
            </a:r>
            <a:r>
              <a:rPr lang="sv-SE" sz="1400" dirty="0" smtClean="0"/>
              <a:t>). No major extra </a:t>
            </a:r>
            <a:r>
              <a:rPr lang="sv-SE" sz="1400" dirty="0" err="1" smtClean="0"/>
              <a:t>cost</a:t>
            </a:r>
            <a:r>
              <a:rPr lang="sv-SE" sz="1400" dirty="0" smtClean="0"/>
              <a:t> for </a:t>
            </a:r>
            <a:r>
              <a:rPr lang="sv-SE" sz="1400" dirty="0" err="1" smtClean="0"/>
              <a:t>sat</a:t>
            </a:r>
            <a:r>
              <a:rPr lang="sv-SE" sz="1400" dirty="0" smtClean="0"/>
              <a:t> </a:t>
            </a:r>
            <a:r>
              <a:rPr lang="sv-SE" sz="1400" dirty="0" err="1" smtClean="0"/>
              <a:t>IRDs</a:t>
            </a:r>
            <a:r>
              <a:rPr lang="sv-SE" sz="1400" dirty="0" smtClean="0"/>
              <a:t>. </a:t>
            </a:r>
            <a:r>
              <a:rPr lang="sv-SE" sz="1400" dirty="0" err="1" smtClean="0"/>
              <a:t>Gain</a:t>
            </a:r>
            <a:r>
              <a:rPr lang="sv-SE" sz="1400" dirty="0" smtClean="0"/>
              <a:t> </a:t>
            </a:r>
            <a:r>
              <a:rPr lang="sv-SE" sz="1400" dirty="0" err="1" smtClean="0"/>
              <a:t>approx</a:t>
            </a:r>
            <a:r>
              <a:rPr lang="sv-SE" sz="1400" dirty="0" smtClean="0"/>
              <a:t> 15%. </a:t>
            </a:r>
            <a:r>
              <a:rPr lang="sv-SE" sz="1400" dirty="0" err="1" smtClean="0"/>
              <a:t>Planned</a:t>
            </a:r>
            <a:r>
              <a:rPr lang="sv-SE" sz="1400" dirty="0" smtClean="0"/>
              <a:t> for CD coming </a:t>
            </a:r>
            <a:r>
              <a:rPr lang="sv-SE" sz="1400" dirty="0" err="1" smtClean="0"/>
              <a:t>STBs</a:t>
            </a:r>
            <a:r>
              <a:rPr lang="sv-SE" sz="1400" dirty="0" smtClean="0"/>
              <a:t>. </a:t>
            </a:r>
          </a:p>
          <a:p>
            <a:pPr lvl="1"/>
            <a:r>
              <a:rPr lang="sv-SE" sz="1400" dirty="0" smtClean="0"/>
              <a:t>CanalDigital/Telenor accepts to </a:t>
            </a:r>
            <a:r>
              <a:rPr lang="sv-SE" sz="1400" dirty="0" err="1" smtClean="0"/>
              <a:t>have</a:t>
            </a:r>
            <a:r>
              <a:rPr lang="sv-SE" sz="1400" dirty="0" smtClean="0"/>
              <a:t> it as </a:t>
            </a:r>
            <a:r>
              <a:rPr lang="sv-SE" sz="1400" dirty="0" err="1" smtClean="0"/>
              <a:t>optional</a:t>
            </a:r>
            <a:r>
              <a:rPr lang="sv-SE" sz="1400" dirty="0" smtClean="0"/>
              <a:t> for all </a:t>
            </a:r>
            <a:r>
              <a:rPr lang="sv-SE" sz="1400" dirty="0" err="1" smtClean="0"/>
              <a:t>satellite</a:t>
            </a:r>
            <a:r>
              <a:rPr lang="sv-SE" sz="1400" dirty="0" smtClean="0"/>
              <a:t> HEVC </a:t>
            </a:r>
            <a:r>
              <a:rPr lang="sv-SE" sz="1400" dirty="0" err="1" smtClean="0"/>
              <a:t>IRDs</a:t>
            </a:r>
            <a:r>
              <a:rPr lang="sv-SE" sz="1400" dirty="0" smtClean="0"/>
              <a:t>  </a:t>
            </a:r>
          </a:p>
          <a:p>
            <a:pPr lvl="1"/>
            <a:r>
              <a:rPr lang="sv-SE" sz="1400" dirty="0" smtClean="0"/>
              <a:t>TV Industry OK </a:t>
            </a:r>
            <a:r>
              <a:rPr lang="sv-SE" sz="1400" dirty="0" err="1" smtClean="0"/>
              <a:t>with</a:t>
            </a:r>
            <a:r>
              <a:rPr lang="sv-SE" sz="1400" dirty="0" smtClean="0"/>
              <a:t> S2X as </a:t>
            </a:r>
            <a:r>
              <a:rPr lang="sv-SE" sz="1400" dirty="0" err="1" smtClean="0"/>
              <a:t>optional</a:t>
            </a:r>
            <a:r>
              <a:rPr lang="sv-SE" sz="1400" dirty="0" smtClean="0"/>
              <a:t> (</a:t>
            </a:r>
            <a:r>
              <a:rPr lang="sv-SE" sz="1400" dirty="0" err="1" smtClean="0"/>
              <a:t>other</a:t>
            </a:r>
            <a:r>
              <a:rPr lang="sv-SE" sz="1400" dirty="0" smtClean="0"/>
              <a:t> markets </a:t>
            </a:r>
            <a:r>
              <a:rPr lang="sv-SE" sz="1400" dirty="0" err="1" smtClean="0"/>
              <a:t>seems</a:t>
            </a:r>
            <a:r>
              <a:rPr lang="sv-SE" sz="1400" dirty="0" smtClean="0"/>
              <a:t> to </a:t>
            </a:r>
            <a:r>
              <a:rPr lang="sv-SE" sz="1400" dirty="0" err="1" smtClean="0"/>
              <a:t>use</a:t>
            </a:r>
            <a:r>
              <a:rPr lang="sv-SE" sz="1400" dirty="0" smtClean="0"/>
              <a:t> S2X </a:t>
            </a:r>
            <a:r>
              <a:rPr lang="sv-SE" sz="1400" dirty="0" err="1" smtClean="0"/>
              <a:t>only</a:t>
            </a:r>
            <a:r>
              <a:rPr lang="sv-SE" sz="1400" dirty="0" smtClean="0"/>
              <a:t> for </a:t>
            </a:r>
            <a:r>
              <a:rPr lang="sv-SE" sz="1400" dirty="0" err="1" smtClean="0"/>
              <a:t>contribution</a:t>
            </a:r>
            <a:r>
              <a:rPr lang="sv-SE" sz="1400" dirty="0" smtClean="0"/>
              <a:t>, </a:t>
            </a:r>
            <a:r>
              <a:rPr lang="sv-SE" sz="1400" dirty="0" err="1" smtClean="0"/>
              <a:t>only</a:t>
            </a:r>
            <a:r>
              <a:rPr lang="sv-SE" sz="1400" dirty="0" smtClean="0"/>
              <a:t> be </a:t>
            </a:r>
            <a:r>
              <a:rPr lang="sv-SE" sz="1400" dirty="0" err="1" smtClean="0"/>
              <a:t>used</a:t>
            </a:r>
            <a:r>
              <a:rPr lang="sv-SE" sz="1400" dirty="0" smtClean="0"/>
              <a:t> for </a:t>
            </a:r>
            <a:r>
              <a:rPr lang="sv-SE" sz="1400" dirty="0" err="1" smtClean="0"/>
              <a:t>NorDic</a:t>
            </a:r>
            <a:r>
              <a:rPr lang="sv-SE" sz="1400" dirty="0" smtClean="0"/>
              <a:t>, asks for </a:t>
            </a:r>
            <a:r>
              <a:rPr lang="sv-SE" sz="1400" dirty="0" err="1" smtClean="0"/>
              <a:t>optional</a:t>
            </a:r>
            <a:r>
              <a:rPr lang="sv-SE" sz="1400" dirty="0" smtClean="0"/>
              <a:t> for </a:t>
            </a:r>
            <a:r>
              <a:rPr lang="sv-SE" sz="1400" dirty="0" err="1" smtClean="0"/>
              <a:t>iDTVs</a:t>
            </a:r>
            <a:r>
              <a:rPr lang="sv-SE" sz="1400" dirty="0" smtClean="0"/>
              <a:t>).</a:t>
            </a:r>
          </a:p>
          <a:p>
            <a:pPr lvl="1"/>
            <a:r>
              <a:rPr lang="sv-SE" sz="1400" dirty="0" err="1" smtClean="0"/>
              <a:t>Proposal</a:t>
            </a:r>
            <a:r>
              <a:rPr lang="sv-SE" sz="1400" dirty="0"/>
              <a:t> </a:t>
            </a:r>
            <a:r>
              <a:rPr lang="sv-SE" sz="1400" dirty="0" err="1" smtClean="0"/>
              <a:t>today</a:t>
            </a:r>
            <a:r>
              <a:rPr lang="sv-SE" sz="1400" dirty="0" smtClean="0"/>
              <a:t>: </a:t>
            </a:r>
            <a:r>
              <a:rPr lang="sv-SE" sz="1400" dirty="0" err="1" smtClean="0"/>
              <a:t>optional</a:t>
            </a:r>
            <a:r>
              <a:rPr lang="sv-SE" sz="1400" dirty="0" smtClean="0"/>
              <a:t> for </a:t>
            </a:r>
            <a:r>
              <a:rPr lang="sv-SE" sz="1400" dirty="0" err="1" smtClean="0"/>
              <a:t>sat</a:t>
            </a:r>
            <a:r>
              <a:rPr lang="sv-SE" sz="1400" dirty="0" smtClean="0"/>
              <a:t> HEVC </a:t>
            </a:r>
            <a:r>
              <a:rPr lang="sv-SE" sz="1400" dirty="0" err="1" smtClean="0"/>
              <a:t>IRDs</a:t>
            </a:r>
            <a:r>
              <a:rPr lang="sv-SE" sz="1400" dirty="0" smtClean="0"/>
              <a:t>.</a:t>
            </a:r>
          </a:p>
          <a:p>
            <a:pPr lvl="1"/>
            <a:r>
              <a:rPr lang="sv-SE" sz="1600" b="1" dirty="0" smtClean="0">
                <a:solidFill>
                  <a:srgbClr val="00B050"/>
                </a:solidFill>
              </a:rPr>
              <a:t>Excom </a:t>
            </a:r>
            <a:r>
              <a:rPr lang="sv-SE" sz="1600" b="1" dirty="0" err="1" smtClean="0">
                <a:solidFill>
                  <a:srgbClr val="00B050"/>
                </a:solidFill>
              </a:rPr>
              <a:t>view</a:t>
            </a:r>
            <a:r>
              <a:rPr lang="sv-SE" sz="1600" b="1" dirty="0" smtClean="0">
                <a:solidFill>
                  <a:srgbClr val="00B050"/>
                </a:solidFill>
              </a:rPr>
              <a:t>?</a:t>
            </a:r>
          </a:p>
          <a:p>
            <a:pPr lvl="1"/>
            <a:r>
              <a:rPr lang="en-GB" sz="2000"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sz="2000" dirty="0">
                <a:solidFill>
                  <a:srgbClr val="0070C0"/>
                </a:solidFill>
              </a:rPr>
              <a:t>: </a:t>
            </a:r>
            <a:r>
              <a:rPr lang="en-GB" sz="2000" dirty="0" err="1" smtClean="0">
                <a:solidFill>
                  <a:srgbClr val="0070C0"/>
                </a:solidFill>
              </a:rPr>
              <a:t>incl</a:t>
            </a:r>
            <a:r>
              <a:rPr lang="en-GB" sz="2000" dirty="0" smtClean="0">
                <a:solidFill>
                  <a:srgbClr val="0070C0"/>
                </a:solidFill>
              </a:rPr>
              <a:t> S2X requirements and as optional</a:t>
            </a:r>
            <a:endParaRPr lang="sv-SE" sz="1050" b="1" dirty="0" smtClean="0">
              <a:solidFill>
                <a:srgbClr val="00B050"/>
              </a:solidFill>
            </a:endParaRPr>
          </a:p>
          <a:p>
            <a:pPr lvl="1"/>
            <a:endParaRPr lang="sv-SE" sz="1600" b="1" dirty="0" smtClean="0">
              <a:solidFill>
                <a:srgbClr val="00B050"/>
              </a:solidFill>
            </a:endParaRPr>
          </a:p>
          <a:p>
            <a:r>
              <a:rPr lang="sv-SE" sz="1800" dirty="0" err="1" smtClean="0"/>
              <a:t>Terrestrial</a:t>
            </a:r>
            <a:endParaRPr lang="en-US" sz="800" dirty="0"/>
          </a:p>
          <a:p>
            <a:pPr lvl="1"/>
            <a:r>
              <a:rPr lang="en-US" sz="1400" dirty="0" smtClean="0">
                <a:solidFill>
                  <a:schemeClr val="tx1">
                    <a:lumMod val="50000"/>
                    <a:lumOff val="50000"/>
                  </a:schemeClr>
                </a:solidFill>
              </a:rPr>
              <a:t>NorDig IRD spec v2.6:  DVB-T2 was optional for NorDig terrestrial IRDs, however already mandatory SWE, DNK (</a:t>
            </a:r>
            <a:r>
              <a:rPr lang="en-US" sz="1400" dirty="0" err="1" smtClean="0">
                <a:solidFill>
                  <a:schemeClr val="tx1">
                    <a:lumMod val="50000"/>
                    <a:lumOff val="50000"/>
                  </a:schemeClr>
                </a:solidFill>
              </a:rPr>
              <a:t>payTV</a:t>
            </a:r>
            <a:r>
              <a:rPr lang="en-US" sz="1400" dirty="0" smtClean="0">
                <a:solidFill>
                  <a:schemeClr val="tx1">
                    <a:lumMod val="50000"/>
                    <a:lumOff val="50000"/>
                  </a:schemeClr>
                </a:solidFill>
              </a:rPr>
              <a:t>), FIN, IRL.</a:t>
            </a:r>
          </a:p>
          <a:p>
            <a:pPr lvl="1"/>
            <a:r>
              <a:rPr lang="en-US" sz="1400" dirty="0" smtClean="0"/>
              <a:t>Proposal: mandate DVB-T2 for all terrestrial IRDs (no remarks inside NorDig T (operators/broadcasters nor industry)</a:t>
            </a:r>
          </a:p>
          <a:p>
            <a:pPr lvl="1"/>
            <a:r>
              <a:rPr lang="en-US" sz="1400" dirty="0" smtClean="0"/>
              <a:t>Proposal: remove search in 800MHz </a:t>
            </a:r>
            <a:r>
              <a:rPr lang="en-US" sz="1400" dirty="0" smtClean="0"/>
              <a:t>band</a:t>
            </a:r>
          </a:p>
          <a:p>
            <a:pPr lvl="1"/>
            <a:r>
              <a:rPr lang="en-GB" sz="2000"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sz="2000" dirty="0">
                <a:solidFill>
                  <a:srgbClr val="0070C0"/>
                </a:solidFill>
              </a:rPr>
              <a:t>: OK</a:t>
            </a:r>
          </a:p>
          <a:p>
            <a:pPr lvl="1"/>
            <a:endParaRPr lang="sv-SE" sz="1400" dirty="0" smtClean="0"/>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5298" y="1556793"/>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t>Introduction</a:t>
            </a:r>
          </a:p>
          <a:p>
            <a:pPr>
              <a:buFontTx/>
              <a:buAutoNum type="arabicPeriod"/>
            </a:pPr>
            <a:r>
              <a:rPr lang="en-US" sz="900" kern="0" dirty="0"/>
              <a:t>General features</a:t>
            </a:r>
          </a:p>
          <a:p>
            <a:pPr>
              <a:buFontTx/>
              <a:buAutoNum type="arabicPeriod"/>
            </a:pPr>
            <a:r>
              <a:rPr lang="en-US" sz="900" kern="0" dirty="0" err="1">
                <a:solidFill>
                  <a:srgbClr val="0070C0"/>
                </a:solidFill>
              </a:rPr>
              <a:t>FrontEnd</a:t>
            </a:r>
            <a:r>
              <a:rPr lang="en-US" sz="900" kern="0" dirty="0">
                <a:solidFill>
                  <a:srgbClr val="0070C0"/>
                </a:solidFill>
              </a:rPr>
              <a:t> (-S, -C, -T, -IP)</a:t>
            </a:r>
          </a:p>
          <a:p>
            <a:pPr>
              <a:buFontTx/>
              <a:buAutoNum type="arabicPeriod"/>
            </a:pPr>
            <a:r>
              <a:rPr lang="en-US" sz="900" kern="0" dirty="0" err="1"/>
              <a:t>Demultiplexer</a:t>
            </a:r>
            <a:endParaRPr lang="en-US" sz="900" kern="0" dirty="0"/>
          </a:p>
          <a:p>
            <a:pPr>
              <a:buFontTx/>
              <a:buAutoNum type="arabicPeriod"/>
            </a:pPr>
            <a:r>
              <a:rPr lang="en-US" sz="900" kern="0" dirty="0"/>
              <a:t>Video</a:t>
            </a:r>
          </a:p>
          <a:p>
            <a:pPr>
              <a:buFontTx/>
              <a:buAutoNum type="arabicPeriod"/>
            </a:pPr>
            <a:r>
              <a:rPr lang="en-US" sz="900" kern="0" dirty="0"/>
              <a:t>Audio</a:t>
            </a:r>
          </a:p>
          <a:p>
            <a:pPr>
              <a:buFontTx/>
              <a:buAutoNum type="arabicPeriod"/>
            </a:pPr>
            <a:r>
              <a:rPr lang="en-US" sz="900" kern="0" dirty="0"/>
              <a:t>Subtitling</a:t>
            </a:r>
          </a:p>
          <a:p>
            <a:pPr>
              <a:buFontTx/>
              <a:buAutoNum type="arabicPeriod"/>
            </a:pPr>
            <a:r>
              <a:rPr lang="en-US" sz="900" kern="0" dirty="0"/>
              <a:t>Interfaces </a:t>
            </a:r>
          </a:p>
          <a:p>
            <a:pPr>
              <a:buFontTx/>
              <a:buAutoNum type="arabicPeriod"/>
            </a:pPr>
            <a:r>
              <a:rPr lang="en-US" sz="900" kern="0" dirty="0"/>
              <a:t>Interfaces CA/CI</a:t>
            </a:r>
          </a:p>
          <a:p>
            <a:pPr>
              <a:buFontTx/>
              <a:buAutoNum type="arabicPeriod"/>
            </a:pPr>
            <a:r>
              <a:rPr lang="en-US" sz="900" kern="0" dirty="0"/>
              <a:t>System SW Update</a:t>
            </a:r>
          </a:p>
          <a:p>
            <a:pPr>
              <a:buFontTx/>
              <a:buAutoNum type="arabicPeriod"/>
            </a:pPr>
            <a:r>
              <a:rPr lang="en-US" sz="900" kern="0" dirty="0"/>
              <a:t>Performance</a:t>
            </a:r>
          </a:p>
          <a:p>
            <a:pPr>
              <a:buFontTx/>
              <a:buAutoNum type="arabicPeriod"/>
            </a:pPr>
            <a:r>
              <a:rPr lang="en-US" sz="900" kern="0" dirty="0"/>
              <a:t>Signaling PSI/SI</a:t>
            </a:r>
          </a:p>
          <a:p>
            <a:pPr>
              <a:buFontTx/>
              <a:buAutoNum type="arabicPeriod"/>
            </a:pPr>
            <a:r>
              <a:rPr lang="en-US" sz="900" kern="0" dirty="0"/>
              <a:t>Navigator </a:t>
            </a:r>
            <a:r>
              <a:rPr lang="en-US" sz="800" kern="0" dirty="0"/>
              <a:t>(“Menus”)</a:t>
            </a:r>
          </a:p>
          <a:p>
            <a:pPr>
              <a:buFontTx/>
              <a:buAutoNum type="arabicPeriod"/>
            </a:pPr>
            <a:r>
              <a:rPr lang="en-US" sz="900" kern="0" dirty="0"/>
              <a:t>PVR/Recording</a:t>
            </a:r>
          </a:p>
          <a:p>
            <a:pPr>
              <a:buFontTx/>
              <a:buAutoNum type="arabicPeriod"/>
            </a:pPr>
            <a:r>
              <a:rPr lang="en-US" sz="900" kern="0" dirty="0"/>
              <a:t>API/HbbTV</a:t>
            </a:r>
          </a:p>
          <a:p>
            <a:pPr>
              <a:buFontTx/>
              <a:buAutoNum type="arabicPeriod"/>
            </a:pPr>
            <a:r>
              <a:rPr lang="en-US" sz="900" kern="0" dirty="0"/>
              <a:t>User Preferences</a:t>
            </a:r>
          </a:p>
          <a:p>
            <a:pPr marL="0" indent="0">
              <a:buFontTx/>
              <a:buNone/>
            </a:pPr>
            <a:r>
              <a:rPr lang="en-US" sz="900" kern="0" dirty="0"/>
              <a:t>Annexes A-to-J</a:t>
            </a:r>
          </a:p>
        </p:txBody>
      </p:sp>
    </p:spTree>
    <p:extLst>
      <p:ext uri="{BB962C8B-B14F-4D97-AF65-F5344CB8AC3E}">
        <p14:creationId xmlns:p14="http://schemas.microsoft.com/office/powerpoint/2010/main" val="1021189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21</a:t>
            </a:fld>
            <a:endParaRPr lang="en-US" dirty="0"/>
          </a:p>
        </p:txBody>
      </p:sp>
      <p:sp>
        <p:nvSpPr>
          <p:cNvPr id="5" name="Content Placeholder 4"/>
          <p:cNvSpPr>
            <a:spLocks noGrp="1"/>
          </p:cNvSpPr>
          <p:nvPr>
            <p:ph idx="1"/>
          </p:nvPr>
        </p:nvSpPr>
        <p:spPr>
          <a:xfrm>
            <a:off x="1547664" y="779218"/>
            <a:ext cx="7272808" cy="5688632"/>
          </a:xfrm>
        </p:spPr>
        <p:txBody>
          <a:bodyPr/>
          <a:lstStyle/>
          <a:p>
            <a:pPr marL="0" indent="0">
              <a:buNone/>
            </a:pPr>
            <a:r>
              <a:rPr lang="en-US" sz="1600" dirty="0"/>
              <a:t>NorDig Unified IRD </a:t>
            </a:r>
            <a:r>
              <a:rPr lang="en-US" sz="1600" dirty="0" smtClean="0"/>
              <a:t> - </a:t>
            </a:r>
            <a:r>
              <a:rPr lang="en-US" sz="1600" dirty="0" smtClean="0">
                <a:solidFill>
                  <a:srgbClr val="0070C0"/>
                </a:solidFill>
              </a:rPr>
              <a:t>Video</a:t>
            </a:r>
            <a:r>
              <a:rPr lang="en-US" sz="1600" dirty="0" smtClean="0"/>
              <a:t>:</a:t>
            </a:r>
            <a:endParaRPr lang="en-US" sz="1600" dirty="0"/>
          </a:p>
          <a:p>
            <a:r>
              <a:rPr lang="sv-SE" sz="1600" dirty="0" err="1" smtClean="0"/>
              <a:t>Changing</a:t>
            </a:r>
            <a:r>
              <a:rPr lang="sv-SE" sz="1600" dirty="0" smtClean="0"/>
              <a:t> </a:t>
            </a:r>
            <a:r>
              <a:rPr lang="sv-SE" sz="1600" dirty="0" err="1" smtClean="0"/>
              <a:t>wording</a:t>
            </a:r>
            <a:r>
              <a:rPr lang="sv-SE" sz="1600" dirty="0" smtClean="0"/>
              <a:t> to </a:t>
            </a:r>
            <a:r>
              <a:rPr lang="sv-SE" sz="1600" dirty="0" err="1" smtClean="0"/>
              <a:t>use</a:t>
            </a:r>
            <a:r>
              <a:rPr lang="sv-SE" sz="1600" dirty="0" smtClean="0"/>
              <a:t> DVB and MPEG </a:t>
            </a:r>
            <a:r>
              <a:rPr lang="sv-SE" sz="1600" dirty="0" err="1" smtClean="0"/>
              <a:t>wording</a:t>
            </a:r>
            <a:r>
              <a:rPr lang="sv-SE" sz="1600" dirty="0" smtClean="0"/>
              <a:t> as </a:t>
            </a:r>
            <a:r>
              <a:rPr lang="sv-SE" sz="1600" dirty="0" err="1" smtClean="0"/>
              <a:t>much</a:t>
            </a:r>
            <a:r>
              <a:rPr lang="sv-SE" sz="1600" dirty="0" smtClean="0"/>
              <a:t> as </a:t>
            </a:r>
            <a:r>
              <a:rPr lang="sv-SE" sz="1600" dirty="0" err="1" smtClean="0"/>
              <a:t>possible</a:t>
            </a:r>
            <a:endParaRPr lang="sv-SE" sz="1600" dirty="0" smtClean="0"/>
          </a:p>
          <a:p>
            <a:pPr lvl="1"/>
            <a:r>
              <a:rPr lang="sv-SE" sz="1600" dirty="0" smtClean="0"/>
              <a:t>MPEG2/H.262, AVC/H.264 and HEVC/H.265</a:t>
            </a:r>
          </a:p>
          <a:p>
            <a:r>
              <a:rPr lang="sv-SE" sz="1600" dirty="0" err="1" smtClean="0"/>
              <a:t>Adding</a:t>
            </a:r>
            <a:r>
              <a:rPr lang="sv-SE" sz="1600" dirty="0" smtClean="0"/>
              <a:t> NorDig HEVC IRD ”</a:t>
            </a:r>
            <a:r>
              <a:rPr lang="sv-SE" sz="1600" dirty="0" err="1" smtClean="0"/>
              <a:t>profile</a:t>
            </a:r>
            <a:r>
              <a:rPr lang="sv-SE" sz="1600" dirty="0" smtClean="0"/>
              <a:t>”:</a:t>
            </a:r>
          </a:p>
          <a:p>
            <a:pPr lvl="1"/>
            <a:r>
              <a:rPr lang="sv-SE" sz="1600" dirty="0" err="1" smtClean="0"/>
              <a:t>Based</a:t>
            </a:r>
            <a:r>
              <a:rPr lang="sv-SE" sz="1600" dirty="0" smtClean="0"/>
              <a:t> </a:t>
            </a:r>
            <a:r>
              <a:rPr lang="sv-SE" sz="1600" dirty="0" err="1" smtClean="0"/>
              <a:t>upon</a:t>
            </a:r>
            <a:r>
              <a:rPr lang="sv-SE" sz="1600" dirty="0" smtClean="0"/>
              <a:t> </a:t>
            </a:r>
            <a:r>
              <a:rPr lang="sv-SE" sz="1600" dirty="0" err="1" smtClean="0"/>
              <a:t>DVB’s</a:t>
            </a:r>
            <a:r>
              <a:rPr lang="sv-SE" sz="1600" dirty="0" smtClean="0"/>
              <a:t> HEVC HDR SFR UHDTV 10-bit bitstream </a:t>
            </a:r>
            <a:r>
              <a:rPr lang="sv-SE" sz="1600" dirty="0" err="1" smtClean="0"/>
              <a:t>profile</a:t>
            </a:r>
            <a:endParaRPr lang="sv-SE" sz="1600" dirty="0" smtClean="0"/>
          </a:p>
          <a:p>
            <a:pPr lvl="1"/>
            <a:r>
              <a:rPr lang="sv-SE" sz="1600" dirty="0" smtClean="0"/>
              <a:t>HDR alt: </a:t>
            </a:r>
            <a:r>
              <a:rPr lang="sv-SE" sz="1600" dirty="0" err="1" smtClean="0"/>
              <a:t>none</a:t>
            </a:r>
            <a:r>
              <a:rPr lang="sv-SE" sz="1600" dirty="0" smtClean="0"/>
              <a:t>, HLG10 and PQ10   </a:t>
            </a:r>
          </a:p>
          <a:p>
            <a:pPr lvl="1"/>
            <a:r>
              <a:rPr lang="sv-SE" sz="1600" dirty="0" smtClean="0"/>
              <a:t>No </a:t>
            </a:r>
            <a:r>
              <a:rPr lang="sv-SE" sz="1600" dirty="0" err="1" smtClean="0"/>
              <a:t>interlaces</a:t>
            </a:r>
            <a:r>
              <a:rPr lang="sv-SE" sz="1600" dirty="0" smtClean="0"/>
              <a:t>, </a:t>
            </a:r>
            <a:r>
              <a:rPr lang="sv-SE" sz="1600" dirty="0" err="1"/>
              <a:t>o</a:t>
            </a:r>
            <a:r>
              <a:rPr lang="sv-SE" sz="1600" dirty="0" err="1" smtClean="0"/>
              <a:t>nly</a:t>
            </a:r>
            <a:r>
              <a:rPr lang="sv-SE" sz="1600" dirty="0" smtClean="0"/>
              <a:t> </a:t>
            </a:r>
            <a:r>
              <a:rPr lang="sv-SE" sz="1600" dirty="0" err="1" smtClean="0"/>
              <a:t>square</a:t>
            </a:r>
            <a:r>
              <a:rPr lang="sv-SE" sz="1600" dirty="0" smtClean="0"/>
              <a:t> pixels, </a:t>
            </a:r>
          </a:p>
          <a:p>
            <a:pPr lvl="1"/>
            <a:r>
              <a:rPr lang="sv-SE" sz="1600" dirty="0" smtClean="0"/>
              <a:t>NorDig HEVC IRD </a:t>
            </a:r>
            <a:r>
              <a:rPr lang="sv-SE" sz="1600" dirty="0" err="1" smtClean="0"/>
              <a:t>shall</a:t>
            </a:r>
            <a:r>
              <a:rPr lang="sv-SE" sz="1600" dirty="0" smtClean="0"/>
              <a:t> support </a:t>
            </a:r>
            <a:r>
              <a:rPr lang="sv-SE" sz="1600" dirty="0" err="1" smtClean="0"/>
              <a:t>decode</a:t>
            </a:r>
            <a:r>
              <a:rPr lang="sv-SE" sz="1600" dirty="0" smtClean="0"/>
              <a:t> </a:t>
            </a:r>
            <a:r>
              <a:rPr lang="sv-SE" sz="1600" dirty="0" err="1" smtClean="0"/>
              <a:t>one</a:t>
            </a:r>
            <a:r>
              <a:rPr lang="sv-SE" sz="1600" dirty="0" smtClean="0"/>
              <a:t> PID (SFR) </a:t>
            </a:r>
            <a:r>
              <a:rPr lang="sv-SE" sz="1600" dirty="0" err="1" smtClean="0"/>
              <a:t>out</a:t>
            </a:r>
            <a:r>
              <a:rPr lang="sv-SE" sz="1600" dirty="0" smtClean="0"/>
              <a:t> </a:t>
            </a:r>
            <a:r>
              <a:rPr lang="sv-SE" sz="1600" dirty="0" err="1" smtClean="0"/>
              <a:t>of</a:t>
            </a:r>
            <a:r>
              <a:rPr lang="sv-SE" sz="1600" dirty="0" smtClean="0"/>
              <a:t> a </a:t>
            </a:r>
            <a:r>
              <a:rPr lang="sv-SE" sz="1600" dirty="0" err="1" smtClean="0"/>
              <a:t>future</a:t>
            </a:r>
            <a:r>
              <a:rPr lang="sv-SE" sz="1600" dirty="0" smtClean="0"/>
              <a:t> dual PID HFR bitstream.</a:t>
            </a:r>
          </a:p>
          <a:p>
            <a:r>
              <a:rPr lang="sv-SE" sz="1600" dirty="0" err="1"/>
              <a:t>More</a:t>
            </a:r>
            <a:r>
              <a:rPr lang="sv-SE" sz="1600" dirty="0"/>
              <a:t> </a:t>
            </a:r>
            <a:r>
              <a:rPr lang="sv-SE" sz="1600" dirty="0" err="1"/>
              <a:t>reference</a:t>
            </a:r>
            <a:r>
              <a:rPr lang="sv-SE" sz="1600" dirty="0"/>
              <a:t> to DVB </a:t>
            </a:r>
            <a:r>
              <a:rPr lang="sv-SE" sz="1600" dirty="0" err="1"/>
              <a:t>spec</a:t>
            </a:r>
            <a:r>
              <a:rPr lang="sv-SE" sz="1600" dirty="0"/>
              <a:t> text </a:t>
            </a:r>
            <a:r>
              <a:rPr lang="sv-SE" sz="1600" dirty="0" err="1"/>
              <a:t>than</a:t>
            </a:r>
            <a:r>
              <a:rPr lang="sv-SE" sz="1600" dirty="0"/>
              <a:t> </a:t>
            </a:r>
            <a:r>
              <a:rPr lang="sv-SE" sz="1600" dirty="0" err="1" smtClean="0"/>
              <a:t>having</a:t>
            </a:r>
            <a:r>
              <a:rPr lang="sv-SE" sz="1600" dirty="0" smtClean="0"/>
              <a:t> text in NorDig </a:t>
            </a:r>
            <a:r>
              <a:rPr lang="sv-SE" sz="1600" dirty="0" err="1" smtClean="0"/>
              <a:t>spec</a:t>
            </a:r>
            <a:endParaRPr lang="sv-SE" sz="1600" dirty="0" smtClean="0"/>
          </a:p>
          <a:p>
            <a:r>
              <a:rPr lang="sv-SE" sz="1600" dirty="0" smtClean="0"/>
              <a:t>MPEG still </a:t>
            </a:r>
            <a:r>
              <a:rPr lang="sv-SE" sz="1600" dirty="0" err="1" smtClean="0"/>
              <a:t>pictures</a:t>
            </a:r>
            <a:r>
              <a:rPr lang="sv-SE" sz="1600" dirty="0" smtClean="0"/>
              <a:t> </a:t>
            </a:r>
            <a:r>
              <a:rPr lang="sv-SE" sz="1600" dirty="0" err="1" smtClean="0"/>
              <a:t>proposed</a:t>
            </a:r>
            <a:r>
              <a:rPr lang="sv-SE" sz="1600" dirty="0" smtClean="0"/>
              <a:t> to be </a:t>
            </a:r>
            <a:r>
              <a:rPr lang="sv-SE" sz="1600" dirty="0" err="1" smtClean="0"/>
              <a:t>removed</a:t>
            </a:r>
            <a:r>
              <a:rPr lang="sv-SE" sz="1600" dirty="0" smtClean="0"/>
              <a:t>, no </a:t>
            </a:r>
            <a:r>
              <a:rPr lang="sv-SE" sz="1600" dirty="0" err="1" smtClean="0"/>
              <a:t>usage</a:t>
            </a:r>
            <a:r>
              <a:rPr lang="sv-SE" sz="1600" dirty="0" smtClean="0"/>
              <a:t> </a:t>
            </a:r>
            <a:r>
              <a:rPr lang="sv-SE" sz="1600" dirty="0" err="1" smtClean="0"/>
              <a:t>reported</a:t>
            </a:r>
            <a:r>
              <a:rPr lang="sv-SE" sz="1600" dirty="0" smtClean="0"/>
              <a:t>, no expert </a:t>
            </a:r>
            <a:r>
              <a:rPr lang="sv-SE" sz="1600" dirty="0" err="1" smtClean="0"/>
              <a:t>believe</a:t>
            </a:r>
            <a:r>
              <a:rPr lang="sv-SE" sz="1600" dirty="0" smtClean="0"/>
              <a:t> </a:t>
            </a:r>
            <a:r>
              <a:rPr lang="sv-SE" sz="1600" dirty="0" err="1" smtClean="0"/>
              <a:t>will</a:t>
            </a:r>
            <a:r>
              <a:rPr lang="sv-SE" sz="1600" dirty="0" smtClean="0"/>
              <a:t> be </a:t>
            </a:r>
            <a:r>
              <a:rPr lang="sv-SE" sz="1600" dirty="0" err="1" smtClean="0"/>
              <a:t>used</a:t>
            </a:r>
            <a:r>
              <a:rPr lang="sv-SE" sz="1600" dirty="0" smtClean="0"/>
              <a:t> for HEVC.</a:t>
            </a:r>
          </a:p>
          <a:p>
            <a:r>
              <a:rPr lang="sv-SE" sz="1600" dirty="0" smtClean="0"/>
              <a:t>4:3 Monitor </a:t>
            </a:r>
            <a:r>
              <a:rPr lang="sv-SE" sz="1600" dirty="0" err="1" smtClean="0"/>
              <a:t>proposed</a:t>
            </a:r>
            <a:r>
              <a:rPr lang="sv-SE" sz="1600" dirty="0" smtClean="0"/>
              <a:t> to be </a:t>
            </a:r>
            <a:r>
              <a:rPr lang="sv-SE" sz="1600" dirty="0" err="1" smtClean="0"/>
              <a:t>removed</a:t>
            </a:r>
            <a:r>
              <a:rPr lang="sv-SE" sz="1600" dirty="0" smtClean="0"/>
              <a:t> </a:t>
            </a:r>
            <a:r>
              <a:rPr lang="sv-SE" sz="1200" dirty="0" smtClean="0"/>
              <a:t>(”no” new TV sets in 4:3AR)</a:t>
            </a:r>
            <a:endParaRPr lang="sv-SE" sz="1600" dirty="0" smtClean="0"/>
          </a:p>
          <a:p>
            <a:r>
              <a:rPr lang="sv-SE" sz="1600" dirty="0" err="1" smtClean="0"/>
              <a:t>Included</a:t>
            </a:r>
            <a:r>
              <a:rPr lang="sv-SE" sz="1600" dirty="0" smtClean="0"/>
              <a:t> hints/</a:t>
            </a:r>
            <a:r>
              <a:rPr lang="sv-SE" sz="1600" dirty="0" err="1" smtClean="0"/>
              <a:t>guidelines</a:t>
            </a:r>
            <a:r>
              <a:rPr lang="sv-SE" sz="1600" dirty="0" smtClean="0"/>
              <a:t> </a:t>
            </a:r>
            <a:r>
              <a:rPr lang="sv-SE" sz="1600" dirty="0" err="1" smtClean="0"/>
              <a:t>of</a:t>
            </a:r>
            <a:r>
              <a:rPr lang="sv-SE" sz="1600" dirty="0" smtClean="0"/>
              <a:t> handling SDR </a:t>
            </a:r>
            <a:r>
              <a:rPr lang="sv-SE" sz="1600" dirty="0" err="1" smtClean="0"/>
              <a:t>graphics</a:t>
            </a:r>
            <a:r>
              <a:rPr lang="sv-SE" sz="1600" dirty="0" smtClean="0"/>
              <a:t> (HbbTV, </a:t>
            </a:r>
            <a:r>
              <a:rPr lang="sv-SE" sz="1600" dirty="0" err="1" smtClean="0"/>
              <a:t>subt</a:t>
            </a:r>
            <a:r>
              <a:rPr lang="sv-SE" sz="1600" dirty="0" smtClean="0"/>
              <a:t>, </a:t>
            </a:r>
            <a:r>
              <a:rPr lang="sv-SE" sz="1600" dirty="0" err="1" smtClean="0"/>
              <a:t>menus</a:t>
            </a:r>
            <a:r>
              <a:rPr lang="sv-SE" sz="1600" dirty="0" smtClean="0"/>
              <a:t>) on </a:t>
            </a:r>
            <a:r>
              <a:rPr lang="sv-SE" sz="1600" dirty="0" err="1" smtClean="0"/>
              <a:t>top</a:t>
            </a:r>
            <a:r>
              <a:rPr lang="sv-SE" sz="1600" dirty="0" smtClean="0"/>
              <a:t> </a:t>
            </a:r>
            <a:r>
              <a:rPr lang="sv-SE" sz="1600" dirty="0" err="1" smtClean="0"/>
              <a:t>of</a:t>
            </a:r>
            <a:r>
              <a:rPr lang="sv-SE" sz="1600" dirty="0" smtClean="0"/>
              <a:t> HDR video (DVB </a:t>
            </a:r>
            <a:r>
              <a:rPr lang="sv-SE" sz="1600" dirty="0" err="1" smtClean="0"/>
              <a:t>have</a:t>
            </a:r>
            <a:r>
              <a:rPr lang="sv-SE" sz="1600" dirty="0" smtClean="0"/>
              <a:t> not </a:t>
            </a:r>
            <a:r>
              <a:rPr lang="sv-SE" sz="1600" dirty="0" err="1" smtClean="0"/>
              <a:t>agreed</a:t>
            </a:r>
            <a:r>
              <a:rPr lang="sv-SE" sz="1600" dirty="0" smtClean="0"/>
              <a:t> </a:t>
            </a:r>
            <a:r>
              <a:rPr lang="sv-SE" sz="1600" dirty="0" err="1" smtClean="0"/>
              <a:t>upon</a:t>
            </a:r>
            <a:r>
              <a:rPr lang="sv-SE" sz="1600" dirty="0" smtClean="0"/>
              <a:t> </a:t>
            </a:r>
            <a:r>
              <a:rPr lang="sv-SE" sz="1600" dirty="0" err="1" smtClean="0"/>
              <a:t>finding</a:t>
            </a:r>
            <a:r>
              <a:rPr lang="sv-SE" sz="1600" dirty="0" smtClean="0"/>
              <a:t> a common (minimum) solution/</a:t>
            </a:r>
            <a:r>
              <a:rPr lang="sv-SE" sz="1600" dirty="0" err="1" smtClean="0"/>
              <a:t>behaviour</a:t>
            </a:r>
            <a:r>
              <a:rPr lang="sv-SE" sz="1600" dirty="0" smtClean="0"/>
              <a:t> for </a:t>
            </a:r>
            <a:r>
              <a:rPr lang="sv-SE" sz="1600" dirty="0" err="1" smtClean="0"/>
              <a:t>this</a:t>
            </a:r>
            <a:r>
              <a:rPr lang="sv-SE" sz="1600" dirty="0" smtClean="0"/>
              <a:t>). </a:t>
            </a:r>
          </a:p>
          <a:p>
            <a:r>
              <a:rPr lang="sv-SE" sz="1600" dirty="0" err="1" smtClean="0"/>
              <a:t>Proposal</a:t>
            </a:r>
            <a:r>
              <a:rPr lang="sv-SE" sz="1600" dirty="0" smtClean="0"/>
              <a:t>: no </a:t>
            </a:r>
            <a:r>
              <a:rPr lang="sv-SE" sz="1600" dirty="0" err="1" smtClean="0"/>
              <a:t>remarks</a:t>
            </a:r>
            <a:r>
              <a:rPr lang="sv-SE" sz="1600" dirty="0" smtClean="0"/>
              <a:t> </a:t>
            </a:r>
            <a:r>
              <a:rPr lang="sv-SE" sz="1600" dirty="0" err="1" smtClean="0"/>
              <a:t>within</a:t>
            </a:r>
            <a:r>
              <a:rPr lang="sv-SE" sz="1600" dirty="0" smtClean="0"/>
              <a:t> NorDig </a:t>
            </a:r>
            <a:r>
              <a:rPr lang="sv-SE" sz="1600" dirty="0" smtClean="0"/>
              <a:t>T</a:t>
            </a:r>
          </a:p>
          <a:p>
            <a:endParaRPr lang="sv-SE" sz="1050" dirty="0"/>
          </a:p>
          <a:p>
            <a:r>
              <a:rPr lang="en-GB"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dirty="0">
                <a:solidFill>
                  <a:srgbClr val="0070C0"/>
                </a:solidFill>
              </a:rPr>
              <a:t>: </a:t>
            </a:r>
            <a:r>
              <a:rPr lang="en-GB" dirty="0" smtClean="0">
                <a:solidFill>
                  <a:srgbClr val="0070C0"/>
                </a:solidFill>
              </a:rPr>
              <a:t>OK, </a:t>
            </a:r>
            <a:r>
              <a:rPr lang="en-GB" sz="1600" dirty="0" smtClean="0">
                <a:solidFill>
                  <a:srgbClr val="0070C0"/>
                </a:solidFill>
              </a:rPr>
              <a:t>(Sony comment that SFR decoding of a dual PID HFR, this needs test case and test streams to secure fulfilment) </a:t>
            </a:r>
            <a:endParaRPr lang="en-GB" dirty="0">
              <a:solidFill>
                <a:srgbClr val="0070C0"/>
              </a:solidFill>
            </a:endParaRPr>
          </a:p>
          <a:p>
            <a:endParaRPr lang="sv-SE" sz="1600" dirty="0"/>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5298" y="1556793"/>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t>Introduction</a:t>
            </a:r>
          </a:p>
          <a:p>
            <a:pPr>
              <a:buFontTx/>
              <a:buAutoNum type="arabicPeriod"/>
            </a:pPr>
            <a:r>
              <a:rPr lang="en-US" sz="900" kern="0" dirty="0"/>
              <a:t>General features</a:t>
            </a:r>
          </a:p>
          <a:p>
            <a:pPr>
              <a:buFontTx/>
              <a:buAutoNum type="arabicPeriod"/>
            </a:pPr>
            <a:r>
              <a:rPr lang="en-US" sz="900" kern="0" dirty="0" err="1"/>
              <a:t>FrontEnd</a:t>
            </a:r>
            <a:r>
              <a:rPr lang="en-US" sz="900" kern="0" dirty="0"/>
              <a:t> (-S, -C, -T, -IP)</a:t>
            </a:r>
          </a:p>
          <a:p>
            <a:pPr>
              <a:buFontTx/>
              <a:buAutoNum type="arabicPeriod"/>
            </a:pPr>
            <a:r>
              <a:rPr lang="en-US" sz="900" kern="0" dirty="0" err="1"/>
              <a:t>Demultiplexer</a:t>
            </a:r>
            <a:endParaRPr lang="en-US" sz="900" kern="0" dirty="0"/>
          </a:p>
          <a:p>
            <a:pPr>
              <a:buFontTx/>
              <a:buAutoNum type="arabicPeriod"/>
            </a:pPr>
            <a:r>
              <a:rPr lang="en-US" sz="900" kern="0" dirty="0">
                <a:solidFill>
                  <a:srgbClr val="0070C0"/>
                </a:solidFill>
              </a:rPr>
              <a:t>Video</a:t>
            </a:r>
          </a:p>
          <a:p>
            <a:pPr>
              <a:buFontTx/>
              <a:buAutoNum type="arabicPeriod"/>
            </a:pPr>
            <a:r>
              <a:rPr lang="en-US" sz="900" kern="0" dirty="0"/>
              <a:t>Audio</a:t>
            </a:r>
          </a:p>
          <a:p>
            <a:pPr>
              <a:buFontTx/>
              <a:buAutoNum type="arabicPeriod"/>
            </a:pPr>
            <a:r>
              <a:rPr lang="en-US" sz="900" kern="0" dirty="0"/>
              <a:t>Subtitling</a:t>
            </a:r>
          </a:p>
          <a:p>
            <a:pPr>
              <a:buFontTx/>
              <a:buAutoNum type="arabicPeriod"/>
            </a:pPr>
            <a:r>
              <a:rPr lang="en-US" sz="900" kern="0" dirty="0"/>
              <a:t>Interfaces </a:t>
            </a:r>
          </a:p>
          <a:p>
            <a:pPr>
              <a:buFontTx/>
              <a:buAutoNum type="arabicPeriod"/>
            </a:pPr>
            <a:r>
              <a:rPr lang="en-US" sz="900" kern="0" dirty="0"/>
              <a:t>Interfaces CA/CI</a:t>
            </a:r>
          </a:p>
          <a:p>
            <a:pPr>
              <a:buFontTx/>
              <a:buAutoNum type="arabicPeriod"/>
            </a:pPr>
            <a:r>
              <a:rPr lang="en-US" sz="900" kern="0" dirty="0"/>
              <a:t>System SW Update</a:t>
            </a:r>
          </a:p>
          <a:p>
            <a:pPr>
              <a:buFontTx/>
              <a:buAutoNum type="arabicPeriod"/>
            </a:pPr>
            <a:r>
              <a:rPr lang="en-US" sz="900" kern="0" dirty="0"/>
              <a:t>Performance</a:t>
            </a:r>
          </a:p>
          <a:p>
            <a:pPr>
              <a:buFontTx/>
              <a:buAutoNum type="arabicPeriod"/>
            </a:pPr>
            <a:r>
              <a:rPr lang="en-US" sz="900" kern="0" dirty="0"/>
              <a:t>Signaling PSI/SI</a:t>
            </a:r>
          </a:p>
          <a:p>
            <a:pPr>
              <a:buFontTx/>
              <a:buAutoNum type="arabicPeriod"/>
            </a:pPr>
            <a:r>
              <a:rPr lang="en-US" sz="900" kern="0" dirty="0"/>
              <a:t>Navigator </a:t>
            </a:r>
            <a:r>
              <a:rPr lang="en-US" sz="800" kern="0" dirty="0"/>
              <a:t>(“Menus”)</a:t>
            </a:r>
          </a:p>
          <a:p>
            <a:pPr>
              <a:buFontTx/>
              <a:buAutoNum type="arabicPeriod"/>
            </a:pPr>
            <a:r>
              <a:rPr lang="en-US" sz="900" kern="0" dirty="0"/>
              <a:t>PVR/Recording</a:t>
            </a:r>
          </a:p>
          <a:p>
            <a:pPr>
              <a:buFontTx/>
              <a:buAutoNum type="arabicPeriod"/>
            </a:pPr>
            <a:r>
              <a:rPr lang="en-US" sz="900" kern="0" dirty="0"/>
              <a:t>API/HbbTV</a:t>
            </a:r>
          </a:p>
          <a:p>
            <a:pPr>
              <a:buFontTx/>
              <a:buAutoNum type="arabicPeriod"/>
            </a:pPr>
            <a:r>
              <a:rPr lang="en-US" sz="900" kern="0" dirty="0"/>
              <a:t>User Preferences</a:t>
            </a:r>
          </a:p>
          <a:p>
            <a:pPr marL="0" indent="0">
              <a:buFontTx/>
              <a:buNone/>
            </a:pPr>
            <a:r>
              <a:rPr lang="en-US" sz="900" kern="0" dirty="0"/>
              <a:t>Annexes A-to-J</a:t>
            </a:r>
          </a:p>
        </p:txBody>
      </p:sp>
    </p:spTree>
    <p:extLst>
      <p:ext uri="{BB962C8B-B14F-4D97-AF65-F5344CB8AC3E}">
        <p14:creationId xmlns:p14="http://schemas.microsoft.com/office/powerpoint/2010/main" val="34523644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22</a:t>
            </a:fld>
            <a:endParaRPr lang="en-US" dirty="0"/>
          </a:p>
        </p:txBody>
      </p:sp>
      <p:sp>
        <p:nvSpPr>
          <p:cNvPr id="5" name="Content Placeholder 4"/>
          <p:cNvSpPr>
            <a:spLocks noGrp="1"/>
          </p:cNvSpPr>
          <p:nvPr>
            <p:ph idx="1"/>
          </p:nvPr>
        </p:nvSpPr>
        <p:spPr>
          <a:xfrm>
            <a:off x="1547664" y="779218"/>
            <a:ext cx="7272808" cy="5688632"/>
          </a:xfrm>
        </p:spPr>
        <p:txBody>
          <a:bodyPr/>
          <a:lstStyle/>
          <a:p>
            <a:pPr marL="0" indent="0">
              <a:buNone/>
            </a:pPr>
            <a:r>
              <a:rPr lang="en-US" sz="1600" dirty="0"/>
              <a:t>NorDig Unified IRD </a:t>
            </a:r>
            <a:r>
              <a:rPr lang="en-US" sz="1600" dirty="0" smtClean="0"/>
              <a:t> - </a:t>
            </a:r>
            <a:r>
              <a:rPr lang="en-US" sz="1600" dirty="0" smtClean="0">
                <a:solidFill>
                  <a:srgbClr val="0070C0"/>
                </a:solidFill>
              </a:rPr>
              <a:t>Audio</a:t>
            </a:r>
            <a:r>
              <a:rPr lang="en-US" sz="1600" dirty="0" smtClean="0"/>
              <a:t>:</a:t>
            </a:r>
          </a:p>
          <a:p>
            <a:r>
              <a:rPr lang="en-US" sz="1400" dirty="0" smtClean="0">
                <a:solidFill>
                  <a:schemeClr val="tx1">
                    <a:lumMod val="65000"/>
                    <a:lumOff val="35000"/>
                  </a:schemeClr>
                </a:solidFill>
              </a:rPr>
              <a:t>From Excom March 2017: interest to include NGA, but may not delay IRDv3.0 publication. No decision of NGA flavor/codec (MPEG-H Audio or Dolby AC-4</a:t>
            </a:r>
            <a:r>
              <a:rPr lang="en-US" sz="1800" dirty="0" smtClean="0">
                <a:solidFill>
                  <a:schemeClr val="tx1">
                    <a:lumMod val="65000"/>
                    <a:lumOff val="35000"/>
                  </a:schemeClr>
                </a:solidFill>
              </a:rPr>
              <a:t>),</a:t>
            </a:r>
            <a:r>
              <a:rPr lang="en-US" sz="1400" dirty="0" smtClean="0">
                <a:solidFill>
                  <a:schemeClr val="tx1">
                    <a:lumMod val="65000"/>
                    <a:lumOff val="35000"/>
                  </a:schemeClr>
                </a:solidFill>
              </a:rPr>
              <a:t> Tech group to prepare and recommend/</a:t>
            </a:r>
            <a:r>
              <a:rPr lang="en-US" sz="1400" dirty="0" err="1" smtClean="0">
                <a:solidFill>
                  <a:schemeClr val="tx1">
                    <a:lumMod val="65000"/>
                    <a:lumOff val="35000"/>
                  </a:schemeClr>
                </a:solidFill>
              </a:rPr>
              <a:t>pros&amp;cons</a:t>
            </a:r>
            <a:endParaRPr lang="en-US" sz="1400" dirty="0" smtClean="0">
              <a:solidFill>
                <a:schemeClr val="tx1">
                  <a:lumMod val="65000"/>
                  <a:lumOff val="35000"/>
                </a:schemeClr>
              </a:solidFill>
            </a:endParaRPr>
          </a:p>
          <a:p>
            <a:r>
              <a:rPr lang="en-US" sz="1400" dirty="0" smtClean="0">
                <a:solidFill>
                  <a:schemeClr val="tx1">
                    <a:lumMod val="65000"/>
                    <a:lumOff val="35000"/>
                  </a:schemeClr>
                </a:solidFill>
              </a:rPr>
              <a:t>NorDig HEVC Commercial Requirements – General 4: </a:t>
            </a:r>
            <a:r>
              <a:rPr lang="en-GB" sz="1400" dirty="0">
                <a:solidFill>
                  <a:schemeClr val="tx1">
                    <a:lumMod val="65000"/>
                    <a:lumOff val="35000"/>
                  </a:schemeClr>
                </a:solidFill>
              </a:rPr>
              <a:t>Duplication of tools or codecs fulfilling the same commercial requirement shall be avoided, i.e. no toolbox if possible.</a:t>
            </a:r>
            <a:endParaRPr lang="en-GB" sz="1400" dirty="0">
              <a:solidFill>
                <a:schemeClr val="tx1">
                  <a:lumMod val="65000"/>
                  <a:lumOff val="35000"/>
                </a:schemeClr>
              </a:solidFill>
              <a:ea typeface="Times New Roman" panose="02020603050405020304" pitchFamily="18" charset="0"/>
            </a:endParaRPr>
          </a:p>
          <a:p>
            <a:r>
              <a:rPr lang="en-US" sz="1600" dirty="0" smtClean="0"/>
              <a:t>IRD v3.0 spec draft008 includes technical requirements for NGA, </a:t>
            </a:r>
          </a:p>
          <a:p>
            <a:pPr lvl="1"/>
            <a:r>
              <a:rPr lang="en-US" sz="1400" dirty="0" smtClean="0"/>
              <a:t>both MPEG-H audio and Dolby AC-4 audio are drafted (to not delay IRD v3.0 process)</a:t>
            </a:r>
          </a:p>
          <a:p>
            <a:pPr lvl="1"/>
            <a:r>
              <a:rPr lang="en-US" sz="1400" dirty="0" smtClean="0"/>
              <a:t>Same basic functions for both NGA codecs</a:t>
            </a:r>
          </a:p>
          <a:p>
            <a:pPr lvl="1"/>
            <a:r>
              <a:rPr lang="en-US" sz="1400" dirty="0" smtClean="0">
                <a:solidFill>
                  <a:srgbClr val="00B050"/>
                </a:solidFill>
              </a:rPr>
              <a:t>Excom to decide for NGA </a:t>
            </a:r>
            <a:r>
              <a:rPr lang="en-US" sz="1400" dirty="0" smtClean="0"/>
              <a:t>and unnecessary requirements will be removed.  </a:t>
            </a:r>
          </a:p>
          <a:p>
            <a:r>
              <a:rPr lang="en-US" sz="1600" dirty="0" smtClean="0"/>
              <a:t>Technical details NGA:</a:t>
            </a:r>
          </a:p>
          <a:p>
            <a:pPr lvl="1"/>
            <a:r>
              <a:rPr lang="en-US" sz="1400" dirty="0" smtClean="0"/>
              <a:t>NGA decoding profile: according with DVB’s </a:t>
            </a:r>
            <a:r>
              <a:rPr lang="en-US" sz="1200" dirty="0" smtClean="0"/>
              <a:t>(up to “15” channels/objects, receiver mixing </a:t>
            </a:r>
            <a:r>
              <a:rPr lang="en-US" sz="1200" dirty="0" err="1" smtClean="0"/>
              <a:t>etc</a:t>
            </a:r>
            <a:r>
              <a:rPr lang="en-US" sz="1200" dirty="0" smtClean="0"/>
              <a:t>)</a:t>
            </a:r>
          </a:p>
          <a:p>
            <a:pPr lvl="1"/>
            <a:r>
              <a:rPr lang="en-US" sz="1400" dirty="0"/>
              <a:t>NGA </a:t>
            </a:r>
            <a:r>
              <a:rPr lang="en-US" sz="1400" dirty="0" smtClean="0"/>
              <a:t>Dialogue </a:t>
            </a:r>
            <a:r>
              <a:rPr lang="en-US" sz="1400" dirty="0"/>
              <a:t>Enhancement </a:t>
            </a:r>
            <a:r>
              <a:rPr lang="en-US" sz="1200" dirty="0" smtClean="0"/>
              <a:t>(</a:t>
            </a:r>
            <a:r>
              <a:rPr lang="en-US" sz="1200" dirty="0"/>
              <a:t>plus AD and Spoken Subtitling</a:t>
            </a:r>
            <a:r>
              <a:rPr lang="en-US" sz="1200" dirty="0" smtClean="0"/>
              <a:t>)</a:t>
            </a:r>
          </a:p>
          <a:p>
            <a:pPr lvl="1"/>
            <a:r>
              <a:rPr lang="en-US" sz="1400" dirty="0" smtClean="0"/>
              <a:t>Audio </a:t>
            </a:r>
            <a:r>
              <a:rPr lang="en-US" sz="1400" dirty="0" err="1" smtClean="0"/>
              <a:t>prio</a:t>
            </a:r>
            <a:r>
              <a:rPr lang="en-US" sz="1400" dirty="0" smtClean="0"/>
              <a:t> (if multiple audio PIDs) for HEVC IRDs: </a:t>
            </a:r>
          </a:p>
          <a:p>
            <a:pPr lvl="2">
              <a:buAutoNum type="arabicPeriod"/>
            </a:pPr>
            <a:r>
              <a:rPr lang="en-US" sz="1200" dirty="0" smtClean="0"/>
              <a:t>NGA </a:t>
            </a:r>
          </a:p>
          <a:p>
            <a:pPr lvl="2">
              <a:buAutoNum type="arabicPeriod"/>
            </a:pPr>
            <a:r>
              <a:rPr lang="en-US" sz="1200" dirty="0" smtClean="0"/>
              <a:t>legacy audio </a:t>
            </a:r>
            <a:r>
              <a:rPr lang="en-US" sz="1200" dirty="0" err="1" smtClean="0"/>
              <a:t>prio</a:t>
            </a:r>
            <a:r>
              <a:rPr lang="en-US" sz="1200" dirty="0" smtClean="0"/>
              <a:t>: 2.1 type </a:t>
            </a:r>
            <a:r>
              <a:rPr lang="en-US" sz="1000" dirty="0" smtClean="0"/>
              <a:t>(normal/AD)</a:t>
            </a:r>
            <a:r>
              <a:rPr lang="en-US" sz="1200" dirty="0" smtClean="0"/>
              <a:t>, 2.2 language, 2.3 format </a:t>
            </a:r>
            <a:r>
              <a:rPr lang="en-US" sz="1000" dirty="0" smtClean="0"/>
              <a:t>(stereo/multi)</a:t>
            </a:r>
            <a:r>
              <a:rPr lang="en-US" sz="1200" dirty="0" smtClean="0"/>
              <a:t>, 2.4 legacy codec </a:t>
            </a:r>
          </a:p>
          <a:p>
            <a:pPr lvl="1"/>
            <a:r>
              <a:rPr lang="en-US" sz="1400" dirty="0" smtClean="0"/>
              <a:t>NGA preselection </a:t>
            </a:r>
          </a:p>
          <a:p>
            <a:pPr lvl="1"/>
            <a:r>
              <a:rPr lang="en-US" sz="1400" dirty="0"/>
              <a:t>NGA requirements </a:t>
            </a:r>
            <a:r>
              <a:rPr lang="en-US" sz="1400" dirty="0" smtClean="0"/>
              <a:t>written mainly </a:t>
            </a:r>
            <a:r>
              <a:rPr lang="en-US" sz="1400" dirty="0"/>
              <a:t>in separate sections.</a:t>
            </a:r>
          </a:p>
          <a:p>
            <a:pPr marL="457200" lvl="1" indent="0">
              <a:buNone/>
            </a:pPr>
            <a:endParaRPr lang="en-GB" sz="2000" dirty="0" smtClean="0">
              <a:solidFill>
                <a:srgbClr val="0070C0"/>
              </a:solidFill>
            </a:endParaRPr>
          </a:p>
          <a:p>
            <a:pPr marL="457200" lvl="1" indent="0">
              <a:buNone/>
            </a:pPr>
            <a:r>
              <a:rPr lang="en-GB" sz="2000" dirty="0" smtClean="0">
                <a:solidFill>
                  <a:srgbClr val="0070C0"/>
                </a:solidFill>
              </a:rPr>
              <a:t>- 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sz="2000" dirty="0">
                <a:solidFill>
                  <a:srgbClr val="0070C0"/>
                </a:solidFill>
              </a:rPr>
              <a:t>: </a:t>
            </a:r>
            <a:r>
              <a:rPr lang="en-GB" sz="2000" dirty="0" smtClean="0">
                <a:solidFill>
                  <a:srgbClr val="0070C0"/>
                </a:solidFill>
              </a:rPr>
              <a:t>noted </a:t>
            </a:r>
            <a:r>
              <a:rPr lang="en-GB" sz="1600" dirty="0" smtClean="0">
                <a:solidFill>
                  <a:srgbClr val="0070C0"/>
                </a:solidFill>
              </a:rPr>
              <a:t>(separate discussion of weather to </a:t>
            </a:r>
            <a:r>
              <a:rPr lang="en-GB" sz="1600" dirty="0" err="1" smtClean="0">
                <a:solidFill>
                  <a:srgbClr val="0070C0"/>
                </a:solidFill>
              </a:rPr>
              <a:t>incl</a:t>
            </a:r>
            <a:r>
              <a:rPr lang="en-GB" sz="1600" dirty="0" smtClean="0">
                <a:solidFill>
                  <a:srgbClr val="0070C0"/>
                </a:solidFill>
              </a:rPr>
              <a:t> NGA or not and which codec)</a:t>
            </a:r>
            <a:endParaRPr lang="en-GB" sz="1600" dirty="0">
              <a:solidFill>
                <a:srgbClr val="0070C0"/>
              </a:solidFill>
            </a:endParaRPr>
          </a:p>
          <a:p>
            <a:pPr marL="457200" lvl="1" indent="0">
              <a:buNone/>
            </a:pPr>
            <a:endParaRPr lang="en-US" sz="1400" dirty="0" smtClean="0"/>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5298" y="1556793"/>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t>Introduction</a:t>
            </a:r>
          </a:p>
          <a:p>
            <a:pPr>
              <a:buFontTx/>
              <a:buAutoNum type="arabicPeriod"/>
            </a:pPr>
            <a:r>
              <a:rPr lang="en-US" sz="900" kern="0" dirty="0"/>
              <a:t>General features</a:t>
            </a:r>
          </a:p>
          <a:p>
            <a:pPr>
              <a:buFontTx/>
              <a:buAutoNum type="arabicPeriod"/>
            </a:pPr>
            <a:r>
              <a:rPr lang="en-US" sz="900" kern="0" dirty="0" err="1"/>
              <a:t>FrontEnd</a:t>
            </a:r>
            <a:r>
              <a:rPr lang="en-US" sz="900" kern="0" dirty="0"/>
              <a:t> (-S, -C, -T, -IP)</a:t>
            </a:r>
          </a:p>
          <a:p>
            <a:pPr>
              <a:buFontTx/>
              <a:buAutoNum type="arabicPeriod"/>
            </a:pPr>
            <a:r>
              <a:rPr lang="en-US" sz="900" kern="0" dirty="0" err="1"/>
              <a:t>Demultiplexer</a:t>
            </a:r>
            <a:endParaRPr lang="en-US" sz="900" kern="0" dirty="0"/>
          </a:p>
          <a:p>
            <a:pPr>
              <a:buFontTx/>
              <a:buAutoNum type="arabicPeriod"/>
            </a:pPr>
            <a:r>
              <a:rPr lang="en-US" sz="900" kern="0" dirty="0"/>
              <a:t>Video</a:t>
            </a:r>
          </a:p>
          <a:p>
            <a:pPr>
              <a:buFontTx/>
              <a:buAutoNum type="arabicPeriod"/>
            </a:pPr>
            <a:r>
              <a:rPr lang="en-US" sz="900" kern="0" dirty="0">
                <a:solidFill>
                  <a:srgbClr val="0070C0"/>
                </a:solidFill>
              </a:rPr>
              <a:t>Audio</a:t>
            </a:r>
          </a:p>
          <a:p>
            <a:pPr>
              <a:buFontTx/>
              <a:buAutoNum type="arabicPeriod"/>
            </a:pPr>
            <a:r>
              <a:rPr lang="en-US" sz="900" kern="0" dirty="0"/>
              <a:t>Subtitling</a:t>
            </a:r>
          </a:p>
          <a:p>
            <a:pPr>
              <a:buFontTx/>
              <a:buAutoNum type="arabicPeriod"/>
            </a:pPr>
            <a:r>
              <a:rPr lang="en-US" sz="900" kern="0" dirty="0"/>
              <a:t>Interfaces </a:t>
            </a:r>
          </a:p>
          <a:p>
            <a:pPr>
              <a:buFontTx/>
              <a:buAutoNum type="arabicPeriod"/>
            </a:pPr>
            <a:r>
              <a:rPr lang="en-US" sz="900" kern="0" dirty="0"/>
              <a:t>Interfaces CA/CI</a:t>
            </a:r>
          </a:p>
          <a:p>
            <a:pPr>
              <a:buFontTx/>
              <a:buAutoNum type="arabicPeriod"/>
            </a:pPr>
            <a:r>
              <a:rPr lang="en-US" sz="900" kern="0" dirty="0"/>
              <a:t>System SW Update</a:t>
            </a:r>
          </a:p>
          <a:p>
            <a:pPr>
              <a:buFontTx/>
              <a:buAutoNum type="arabicPeriod"/>
            </a:pPr>
            <a:r>
              <a:rPr lang="en-US" sz="900" kern="0" dirty="0"/>
              <a:t>Performance</a:t>
            </a:r>
          </a:p>
          <a:p>
            <a:pPr>
              <a:buFontTx/>
              <a:buAutoNum type="arabicPeriod"/>
            </a:pPr>
            <a:r>
              <a:rPr lang="en-US" sz="900" kern="0" dirty="0"/>
              <a:t>Signaling PSI/SI</a:t>
            </a:r>
          </a:p>
          <a:p>
            <a:pPr>
              <a:buFontTx/>
              <a:buAutoNum type="arabicPeriod"/>
            </a:pPr>
            <a:r>
              <a:rPr lang="en-US" sz="900" kern="0" dirty="0"/>
              <a:t>Navigator </a:t>
            </a:r>
            <a:r>
              <a:rPr lang="en-US" sz="800" kern="0" dirty="0"/>
              <a:t>(“Menus”)</a:t>
            </a:r>
          </a:p>
          <a:p>
            <a:pPr>
              <a:buFontTx/>
              <a:buAutoNum type="arabicPeriod"/>
            </a:pPr>
            <a:r>
              <a:rPr lang="en-US" sz="900" kern="0" dirty="0"/>
              <a:t>PVR/Recording</a:t>
            </a:r>
          </a:p>
          <a:p>
            <a:pPr>
              <a:buFontTx/>
              <a:buAutoNum type="arabicPeriod"/>
            </a:pPr>
            <a:r>
              <a:rPr lang="en-US" sz="900" kern="0" dirty="0"/>
              <a:t>API/HbbTV</a:t>
            </a:r>
          </a:p>
          <a:p>
            <a:pPr>
              <a:buFontTx/>
              <a:buAutoNum type="arabicPeriod"/>
            </a:pPr>
            <a:r>
              <a:rPr lang="en-US" sz="900" kern="0" dirty="0"/>
              <a:t>User Preferences</a:t>
            </a:r>
          </a:p>
          <a:p>
            <a:pPr marL="0" indent="0">
              <a:buFontTx/>
              <a:buNone/>
            </a:pPr>
            <a:r>
              <a:rPr lang="en-US" sz="900" kern="0" dirty="0"/>
              <a:t>Annexes A-to-J</a:t>
            </a:r>
          </a:p>
        </p:txBody>
      </p:sp>
    </p:spTree>
    <p:extLst>
      <p:ext uri="{BB962C8B-B14F-4D97-AF65-F5344CB8AC3E}">
        <p14:creationId xmlns:p14="http://schemas.microsoft.com/office/powerpoint/2010/main" val="17904257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23</a:t>
            </a:fld>
            <a:endParaRPr lang="en-US" dirty="0"/>
          </a:p>
        </p:txBody>
      </p:sp>
      <p:sp>
        <p:nvSpPr>
          <p:cNvPr id="5" name="Content Placeholder 4"/>
          <p:cNvSpPr>
            <a:spLocks noGrp="1"/>
          </p:cNvSpPr>
          <p:nvPr>
            <p:ph idx="1"/>
          </p:nvPr>
        </p:nvSpPr>
        <p:spPr>
          <a:xfrm>
            <a:off x="1547664" y="779218"/>
            <a:ext cx="7272808" cy="4305966"/>
          </a:xfrm>
        </p:spPr>
        <p:txBody>
          <a:bodyPr/>
          <a:lstStyle/>
          <a:p>
            <a:pPr marL="0" indent="0">
              <a:buNone/>
            </a:pPr>
            <a:r>
              <a:rPr lang="en-US" sz="1600" dirty="0"/>
              <a:t>NorDig Unified IRD </a:t>
            </a:r>
            <a:r>
              <a:rPr lang="en-US" sz="1600" dirty="0" smtClean="0"/>
              <a:t> - </a:t>
            </a:r>
            <a:r>
              <a:rPr lang="en-US" sz="1600" dirty="0" smtClean="0">
                <a:solidFill>
                  <a:srgbClr val="0070C0"/>
                </a:solidFill>
              </a:rPr>
              <a:t>Subtitling</a:t>
            </a:r>
            <a:r>
              <a:rPr lang="en-US" sz="1600" dirty="0" smtClean="0"/>
              <a:t>:</a:t>
            </a:r>
          </a:p>
          <a:p>
            <a:r>
              <a:rPr lang="en-US" sz="1400" dirty="0" smtClean="0"/>
              <a:t>Adding for HEVC IRDs to support new </a:t>
            </a:r>
            <a:r>
              <a:rPr lang="en-US" sz="1100" dirty="0" smtClean="0"/>
              <a:t>DVB</a:t>
            </a:r>
            <a:r>
              <a:rPr lang="en-US" sz="1400" dirty="0" smtClean="0"/>
              <a:t> TTML subtitling spec </a:t>
            </a:r>
            <a:r>
              <a:rPr lang="en-US" sz="1200" dirty="0" smtClean="0"/>
              <a:t>(still DVB blue book), </a:t>
            </a:r>
            <a:r>
              <a:rPr lang="en-US" sz="1400" dirty="0" smtClean="0"/>
              <a:t>character based transmission, extension of EBU </a:t>
            </a:r>
            <a:r>
              <a:rPr lang="en-US" sz="1400" dirty="0" err="1" smtClean="0"/>
              <a:t>TimedText</a:t>
            </a:r>
            <a:endParaRPr lang="en-US" sz="1400" dirty="0" smtClean="0"/>
          </a:p>
          <a:p>
            <a:r>
              <a:rPr lang="en-US" sz="1400" dirty="0" smtClean="0"/>
              <a:t>Intension is </a:t>
            </a:r>
            <a:r>
              <a:rPr lang="en-GB" sz="1400" dirty="0"/>
              <a:t>TTML is primary intended to be used for </a:t>
            </a:r>
            <a:r>
              <a:rPr lang="en-GB" sz="1400" dirty="0" smtClean="0"/>
              <a:t>HEVC </a:t>
            </a:r>
            <a:r>
              <a:rPr lang="en-GB" sz="1400" dirty="0"/>
              <a:t>services</a:t>
            </a:r>
            <a:endParaRPr lang="en-US" sz="1400" dirty="0" smtClean="0"/>
          </a:p>
          <a:p>
            <a:r>
              <a:rPr lang="en-US" sz="1400" dirty="0" smtClean="0"/>
              <a:t>Full TTML spec, except:</a:t>
            </a:r>
          </a:p>
          <a:p>
            <a:pPr lvl="1"/>
            <a:r>
              <a:rPr lang="en-US" sz="1200" dirty="0" smtClean="0"/>
              <a:t>AD is optional </a:t>
            </a:r>
            <a:r>
              <a:rPr lang="en-US" sz="1100" dirty="0" smtClean="0"/>
              <a:t>(intended for text-to-speech, IRD generated spoken subtitling)</a:t>
            </a:r>
          </a:p>
          <a:p>
            <a:pPr lvl="1"/>
            <a:r>
              <a:rPr lang="en-US" sz="1200" dirty="0"/>
              <a:t>content-related-commentary </a:t>
            </a:r>
            <a:r>
              <a:rPr lang="en-US" sz="1200" dirty="0" smtClean="0"/>
              <a:t>is optional</a:t>
            </a:r>
          </a:p>
          <a:p>
            <a:pPr lvl="1"/>
            <a:r>
              <a:rPr lang="en-US" sz="1200" dirty="0" smtClean="0"/>
              <a:t>Font download is optional</a:t>
            </a:r>
          </a:p>
          <a:p>
            <a:r>
              <a:rPr lang="en-US" sz="1400" dirty="0" smtClean="0"/>
              <a:t>Add clarification of </a:t>
            </a:r>
            <a:r>
              <a:rPr lang="en-GB" sz="1400" dirty="0" smtClean="0"/>
              <a:t>NorDig </a:t>
            </a:r>
            <a:r>
              <a:rPr lang="en-GB" sz="1400" dirty="0"/>
              <a:t>IRD </a:t>
            </a:r>
            <a:r>
              <a:rPr lang="en-GB" sz="1400" dirty="0" smtClean="0"/>
              <a:t>decoding </a:t>
            </a:r>
            <a:r>
              <a:rPr lang="en-GB" sz="1400" dirty="0"/>
              <a:t>one subtitle-stream at a </a:t>
            </a:r>
            <a:r>
              <a:rPr lang="en-GB" sz="1400" dirty="0" smtClean="0"/>
              <a:t>time</a:t>
            </a:r>
          </a:p>
          <a:p>
            <a:r>
              <a:rPr lang="en-GB" sz="1400" dirty="0" smtClean="0"/>
              <a:t>New wordings (to be in line with new TTML spec).</a:t>
            </a:r>
          </a:p>
          <a:p>
            <a:r>
              <a:rPr lang="en-US" sz="1400" dirty="0" smtClean="0"/>
              <a:t>New TTML may separate non-translation dialogue and hard-of-hearing or keep them in same subtitle stream.</a:t>
            </a:r>
          </a:p>
          <a:p>
            <a:r>
              <a:rPr lang="en-US" sz="1400" dirty="0" smtClean="0"/>
              <a:t>HEVC IRDs minimum two subtitle modes </a:t>
            </a:r>
            <a:r>
              <a:rPr lang="en-US" sz="1200" dirty="0" smtClean="0"/>
              <a:t>(“normal” or “hard-of-hearing”)  </a:t>
            </a:r>
            <a:endParaRPr lang="en-US" sz="1200" dirty="0" smtClean="0"/>
          </a:p>
          <a:p>
            <a:endParaRPr lang="en-US" sz="1200" dirty="0"/>
          </a:p>
          <a:p>
            <a:r>
              <a:rPr lang="en-GB"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dirty="0">
                <a:solidFill>
                  <a:srgbClr val="0070C0"/>
                </a:solidFill>
              </a:rPr>
              <a:t>: </a:t>
            </a:r>
            <a:r>
              <a:rPr lang="en-GB" dirty="0" smtClean="0">
                <a:solidFill>
                  <a:srgbClr val="0070C0"/>
                </a:solidFill>
              </a:rPr>
              <a:t>OK, </a:t>
            </a:r>
            <a:r>
              <a:rPr lang="en-GB" sz="1400" dirty="0" smtClean="0">
                <a:solidFill>
                  <a:srgbClr val="0070C0"/>
                </a:solidFill>
              </a:rPr>
              <a:t>clear interest among Excom to use TTML, should be used also in MP2 and MP4/AVC service, in order among things to make it easier for catch-up OTT services</a:t>
            </a:r>
            <a:endParaRPr lang="en-GB" sz="1400" dirty="0">
              <a:solidFill>
                <a:srgbClr val="0070C0"/>
              </a:solidFill>
            </a:endParaRPr>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11435" y="1276136"/>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t>Introduction</a:t>
            </a:r>
          </a:p>
          <a:p>
            <a:pPr>
              <a:buFontTx/>
              <a:buAutoNum type="arabicPeriod"/>
            </a:pPr>
            <a:r>
              <a:rPr lang="en-US" sz="900" kern="0" dirty="0"/>
              <a:t>General features</a:t>
            </a:r>
          </a:p>
          <a:p>
            <a:pPr>
              <a:buFontTx/>
              <a:buAutoNum type="arabicPeriod"/>
            </a:pPr>
            <a:r>
              <a:rPr lang="en-US" sz="900" kern="0" dirty="0" err="1"/>
              <a:t>FrontEnd</a:t>
            </a:r>
            <a:r>
              <a:rPr lang="en-US" sz="900" kern="0" dirty="0"/>
              <a:t> (-S, -C, -T, -IP)</a:t>
            </a:r>
          </a:p>
          <a:p>
            <a:pPr>
              <a:buFontTx/>
              <a:buAutoNum type="arabicPeriod"/>
            </a:pPr>
            <a:r>
              <a:rPr lang="en-US" sz="900" kern="0" dirty="0" err="1"/>
              <a:t>Demultiplexer</a:t>
            </a:r>
            <a:endParaRPr lang="en-US" sz="900" kern="0" dirty="0"/>
          </a:p>
          <a:p>
            <a:pPr>
              <a:buFontTx/>
              <a:buAutoNum type="arabicPeriod"/>
            </a:pPr>
            <a:r>
              <a:rPr lang="en-US" sz="900" kern="0" dirty="0"/>
              <a:t>Video</a:t>
            </a:r>
          </a:p>
          <a:p>
            <a:pPr>
              <a:buFontTx/>
              <a:buAutoNum type="arabicPeriod"/>
            </a:pPr>
            <a:r>
              <a:rPr lang="en-US" sz="900" kern="0" dirty="0"/>
              <a:t>Audio</a:t>
            </a:r>
          </a:p>
          <a:p>
            <a:pPr>
              <a:buFontTx/>
              <a:buAutoNum type="arabicPeriod"/>
            </a:pPr>
            <a:r>
              <a:rPr lang="en-US" sz="900" kern="0" dirty="0">
                <a:solidFill>
                  <a:srgbClr val="0070C0"/>
                </a:solidFill>
              </a:rPr>
              <a:t>Subtitling</a:t>
            </a:r>
          </a:p>
          <a:p>
            <a:pPr>
              <a:buFontTx/>
              <a:buAutoNum type="arabicPeriod"/>
            </a:pPr>
            <a:r>
              <a:rPr lang="en-US" sz="900" kern="0" dirty="0"/>
              <a:t>Interfaces </a:t>
            </a:r>
          </a:p>
          <a:p>
            <a:pPr>
              <a:buFontTx/>
              <a:buAutoNum type="arabicPeriod"/>
            </a:pPr>
            <a:r>
              <a:rPr lang="en-US" sz="900" kern="0" dirty="0"/>
              <a:t>Interfaces CA/CI</a:t>
            </a:r>
          </a:p>
          <a:p>
            <a:pPr>
              <a:buFontTx/>
              <a:buAutoNum type="arabicPeriod"/>
            </a:pPr>
            <a:r>
              <a:rPr lang="en-US" sz="900" kern="0" dirty="0"/>
              <a:t>System SW Update</a:t>
            </a:r>
          </a:p>
          <a:p>
            <a:pPr>
              <a:buFontTx/>
              <a:buAutoNum type="arabicPeriod"/>
            </a:pPr>
            <a:r>
              <a:rPr lang="en-US" sz="900" kern="0" dirty="0"/>
              <a:t>Performance</a:t>
            </a:r>
          </a:p>
          <a:p>
            <a:pPr>
              <a:buFontTx/>
              <a:buAutoNum type="arabicPeriod"/>
            </a:pPr>
            <a:r>
              <a:rPr lang="en-US" sz="900" kern="0" dirty="0"/>
              <a:t>Signaling PSI/SI</a:t>
            </a:r>
          </a:p>
          <a:p>
            <a:pPr>
              <a:buFontTx/>
              <a:buAutoNum type="arabicPeriod"/>
            </a:pPr>
            <a:r>
              <a:rPr lang="en-US" sz="900" kern="0" dirty="0"/>
              <a:t>Navigator </a:t>
            </a:r>
            <a:r>
              <a:rPr lang="en-US" sz="800" kern="0" dirty="0"/>
              <a:t>(“Menus”)</a:t>
            </a:r>
          </a:p>
          <a:p>
            <a:pPr>
              <a:buFontTx/>
              <a:buAutoNum type="arabicPeriod"/>
            </a:pPr>
            <a:r>
              <a:rPr lang="en-US" sz="900" kern="0" dirty="0"/>
              <a:t>PVR/Recording</a:t>
            </a:r>
          </a:p>
          <a:p>
            <a:pPr>
              <a:buFontTx/>
              <a:buAutoNum type="arabicPeriod"/>
            </a:pPr>
            <a:r>
              <a:rPr lang="en-US" sz="900" kern="0" dirty="0"/>
              <a:t>API/HbbTV</a:t>
            </a:r>
          </a:p>
          <a:p>
            <a:pPr>
              <a:buFontTx/>
              <a:buAutoNum type="arabicPeriod"/>
            </a:pPr>
            <a:r>
              <a:rPr lang="en-US" sz="900" kern="0" dirty="0"/>
              <a:t>User Preferences</a:t>
            </a:r>
          </a:p>
          <a:p>
            <a:pPr marL="0" indent="0">
              <a:buFontTx/>
              <a:buNone/>
            </a:pPr>
            <a:r>
              <a:rPr lang="en-US" sz="900" kern="0" dirty="0"/>
              <a:t>Annexes A-to-J</a:t>
            </a:r>
          </a:p>
        </p:txBody>
      </p:sp>
      <p:graphicFrame>
        <p:nvGraphicFramePr>
          <p:cNvPr id="10" name="Table 9"/>
          <p:cNvGraphicFramePr>
            <a:graphicFrameLocks noGrp="1"/>
          </p:cNvGraphicFramePr>
          <p:nvPr>
            <p:extLst>
              <p:ext uri="{D42A27DB-BD31-4B8C-83A1-F6EECF244321}">
                <p14:modId xmlns:p14="http://schemas.microsoft.com/office/powerpoint/2010/main" val="59586804"/>
              </p:ext>
            </p:extLst>
          </p:nvPr>
        </p:nvGraphicFramePr>
        <p:xfrm>
          <a:off x="179512" y="5175934"/>
          <a:ext cx="8226504" cy="1645920"/>
        </p:xfrm>
        <a:graphic>
          <a:graphicData uri="http://schemas.openxmlformats.org/drawingml/2006/table">
            <a:tbl>
              <a:tblPr firstRow="1" firstCol="1" bandRow="1">
                <a:tableStyleId>{5940675A-B579-460E-94D1-54222C63F5DA}</a:tableStyleId>
              </a:tblPr>
              <a:tblGrid>
                <a:gridCol w="1385745"/>
                <a:gridCol w="1152128"/>
                <a:gridCol w="1080120"/>
                <a:gridCol w="1368152"/>
                <a:gridCol w="3240359"/>
              </a:tblGrid>
              <a:tr h="0">
                <a:tc>
                  <a:txBody>
                    <a:bodyPr/>
                    <a:lstStyle/>
                    <a:p>
                      <a:pPr>
                        <a:spcAft>
                          <a:spcPts val="800"/>
                        </a:spcAft>
                      </a:pPr>
                      <a:r>
                        <a:rPr lang="en-GB" sz="900" b="1" dirty="0">
                          <a:solidFill>
                            <a:srgbClr val="002060"/>
                          </a:solidFill>
                          <a:effectLst/>
                        </a:rPr>
                        <a:t>NorDig </a:t>
                      </a:r>
                      <a:endParaRPr lang="en-GB" sz="11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1">
                        <a:lumMod val="85000"/>
                      </a:schemeClr>
                    </a:solidFill>
                  </a:tcPr>
                </a:tc>
                <a:tc>
                  <a:txBody>
                    <a:bodyPr/>
                    <a:lstStyle/>
                    <a:p>
                      <a:pPr>
                        <a:spcAft>
                          <a:spcPts val="800"/>
                        </a:spcAft>
                      </a:pPr>
                      <a:r>
                        <a:rPr lang="en-GB" sz="900" b="1" dirty="0">
                          <a:solidFill>
                            <a:srgbClr val="002060"/>
                          </a:solidFill>
                          <a:effectLst/>
                        </a:rPr>
                        <a:t>EBU Teletext</a:t>
                      </a:r>
                      <a:endParaRPr lang="en-GB" sz="11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1">
                        <a:lumMod val="85000"/>
                      </a:schemeClr>
                    </a:solidFill>
                  </a:tcPr>
                </a:tc>
                <a:tc>
                  <a:txBody>
                    <a:bodyPr/>
                    <a:lstStyle/>
                    <a:p>
                      <a:pPr>
                        <a:spcAft>
                          <a:spcPts val="800"/>
                        </a:spcAft>
                      </a:pPr>
                      <a:r>
                        <a:rPr lang="en-GB" sz="900" b="1" dirty="0">
                          <a:solidFill>
                            <a:srgbClr val="002060"/>
                          </a:solidFill>
                          <a:effectLst/>
                        </a:rPr>
                        <a:t>DVB Subtitling</a:t>
                      </a:r>
                      <a:endParaRPr lang="en-GB" sz="11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1">
                        <a:lumMod val="85000"/>
                      </a:schemeClr>
                    </a:solidFill>
                  </a:tcPr>
                </a:tc>
                <a:tc>
                  <a:txBody>
                    <a:bodyPr/>
                    <a:lstStyle/>
                    <a:p>
                      <a:pPr>
                        <a:spcAft>
                          <a:spcPts val="800"/>
                        </a:spcAft>
                      </a:pPr>
                      <a:r>
                        <a:rPr lang="en-GB" sz="900" b="1" dirty="0">
                          <a:solidFill>
                            <a:srgbClr val="002060"/>
                          </a:solidFill>
                          <a:effectLst/>
                        </a:rPr>
                        <a:t>TTML</a:t>
                      </a:r>
                      <a:endParaRPr lang="en-GB" sz="11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1">
                        <a:lumMod val="85000"/>
                      </a:schemeClr>
                    </a:solidFill>
                  </a:tcPr>
                </a:tc>
                <a:tc>
                  <a:txBody>
                    <a:bodyPr/>
                    <a:lstStyle/>
                    <a:p>
                      <a:pPr>
                        <a:spcAft>
                          <a:spcPts val="800"/>
                        </a:spcAft>
                      </a:pPr>
                      <a:r>
                        <a:rPr lang="en-GB" sz="900" b="1" dirty="0">
                          <a:solidFill>
                            <a:srgbClr val="002060"/>
                          </a:solidFill>
                          <a:effectLst/>
                        </a:rPr>
                        <a:t>Interpretation</a:t>
                      </a:r>
                      <a:endParaRPr lang="en-GB" sz="11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bg1">
                        <a:lumMod val="85000"/>
                      </a:schemeClr>
                    </a:solidFill>
                  </a:tcPr>
                </a:tc>
              </a:tr>
              <a:tr h="0">
                <a:tc>
                  <a:txBody>
                    <a:bodyPr/>
                    <a:lstStyle/>
                    <a:p>
                      <a:pPr>
                        <a:spcAft>
                          <a:spcPts val="800"/>
                        </a:spcAft>
                      </a:pPr>
                      <a:r>
                        <a:rPr lang="en-GB" sz="900" dirty="0">
                          <a:effectLst/>
                        </a:rPr>
                        <a:t>Translation dialogue subtitles (or Normal subtitles)</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dirty="0" smtClean="0">
                          <a:effectLst/>
                        </a:rPr>
                        <a:t>Subtitling</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Normal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Translation dialogue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dirty="0">
                          <a:effectLst/>
                        </a:rPr>
                        <a:t>Subtitles that includes a translation of foreign language dialogue</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spcAft>
                          <a:spcPts val="800"/>
                        </a:spcAft>
                      </a:pPr>
                      <a:r>
                        <a:rPr lang="en-GB" sz="900">
                          <a:effectLst/>
                        </a:rPr>
                        <a:t>Non-translation dialogue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dirty="0">
                          <a:effectLst/>
                        </a:rPr>
                        <a:t>-</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Non-translation dialogue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Subtitles that includes a transcription of same language dialogue</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spcAft>
                          <a:spcPts val="800"/>
                        </a:spcAft>
                      </a:pPr>
                      <a:r>
                        <a:rPr lang="en-GB" sz="900">
                          <a:effectLst/>
                        </a:rPr>
                        <a:t>Hard-of-hearing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dirty="0" smtClean="0">
                          <a:effectLst/>
                        </a:rPr>
                        <a:t>Subtitle </a:t>
                      </a:r>
                      <a:r>
                        <a:rPr lang="en-GB" sz="900" dirty="0">
                          <a:effectLst/>
                        </a:rPr>
                        <a:t>for hearing impaired</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Hard of hearing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Hard-of-hearing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Subtitles that includes descriptions of non-dialogue sounds. (e.g. gun fire, explosion, lions roar).</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spcAft>
                          <a:spcPts val="800"/>
                        </a:spcAft>
                      </a:pPr>
                      <a:r>
                        <a:rPr lang="en-GB" sz="900">
                          <a:effectLst/>
                        </a:rPr>
                        <a:t>Audio Description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dirty="0">
                          <a:effectLst/>
                        </a:rPr>
                        <a:t>-</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Audio Description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Subtitles that includes description of the visual scene. (e.g. “a lion lies in the sun.”). Intended for text-to-speech.</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spcAft>
                          <a:spcPts val="800"/>
                        </a:spcAft>
                      </a:pPr>
                      <a:r>
                        <a:rPr lang="en-GB" sz="900" dirty="0">
                          <a:effectLst/>
                        </a:rPr>
                        <a:t>Content-related commentary subtitles</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dirty="0">
                          <a:effectLst/>
                        </a:rPr>
                        <a:t>-</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a:effectLst/>
                        </a:rPr>
                        <a:t>Content-related commentary subtitles</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800"/>
                        </a:spcAft>
                      </a:pPr>
                      <a:r>
                        <a:rPr lang="en-GB" sz="900" dirty="0">
                          <a:effectLst/>
                        </a:rPr>
                        <a:t>Subtitles that includes commentary related information. (e.g. director’s commentary).</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9161922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24</a:t>
            </a:fld>
            <a:endParaRPr lang="en-US" dirty="0"/>
          </a:p>
        </p:txBody>
      </p:sp>
      <p:sp>
        <p:nvSpPr>
          <p:cNvPr id="5" name="Content Placeholder 4"/>
          <p:cNvSpPr>
            <a:spLocks noGrp="1"/>
          </p:cNvSpPr>
          <p:nvPr>
            <p:ph idx="1"/>
          </p:nvPr>
        </p:nvSpPr>
        <p:spPr>
          <a:xfrm>
            <a:off x="1403648" y="779218"/>
            <a:ext cx="7632848" cy="5818134"/>
          </a:xfrm>
        </p:spPr>
        <p:txBody>
          <a:bodyPr/>
          <a:lstStyle/>
          <a:p>
            <a:pPr marL="0" indent="0">
              <a:buNone/>
            </a:pPr>
            <a:r>
              <a:rPr lang="en-US" sz="1400" dirty="0"/>
              <a:t>NorDig Unified IRD </a:t>
            </a:r>
            <a:r>
              <a:rPr lang="en-US" sz="1400" dirty="0" smtClean="0"/>
              <a:t> - </a:t>
            </a:r>
            <a:r>
              <a:rPr lang="en-US" sz="1400" dirty="0" smtClean="0">
                <a:solidFill>
                  <a:srgbClr val="0070C0"/>
                </a:solidFill>
              </a:rPr>
              <a:t>Interfaces and CA/CI interfaces</a:t>
            </a:r>
            <a:r>
              <a:rPr lang="en-US" sz="1400" dirty="0" smtClean="0"/>
              <a:t>:</a:t>
            </a:r>
            <a:endParaRPr lang="sv-SE" sz="1400" dirty="0" smtClean="0"/>
          </a:p>
          <a:p>
            <a:r>
              <a:rPr lang="sv-SE" sz="1200" dirty="0" smtClean="0"/>
              <a:t>HDMI</a:t>
            </a:r>
          </a:p>
          <a:p>
            <a:pPr lvl="1"/>
            <a:r>
              <a:rPr lang="sv-SE" sz="1100" dirty="0" err="1" smtClean="0"/>
              <a:t>Classical</a:t>
            </a:r>
            <a:r>
              <a:rPr lang="sv-SE" sz="1100" dirty="0" smtClean="0"/>
              <a:t> IRD HDMI v1.4 (HDCP </a:t>
            </a:r>
            <a:r>
              <a:rPr lang="sv-SE" sz="1100" dirty="0" smtClean="0"/>
              <a:t>v1.4), </a:t>
            </a:r>
            <a:r>
              <a:rPr lang="en-US" sz="1100" dirty="0" smtClean="0"/>
              <a:t>HEVC </a:t>
            </a:r>
            <a:r>
              <a:rPr lang="en-US" sz="1100" dirty="0" smtClean="0"/>
              <a:t>IRD HDMI v2.0b (HDCP v2.0)</a:t>
            </a:r>
          </a:p>
          <a:p>
            <a:r>
              <a:rPr lang="en-US" sz="1200" dirty="0"/>
              <a:t>i</a:t>
            </a:r>
            <a:r>
              <a:rPr lang="en-US" sz="1200" dirty="0" smtClean="0"/>
              <a:t>DTV HDMI input</a:t>
            </a:r>
          </a:p>
          <a:p>
            <a:pPr lvl="1"/>
            <a:r>
              <a:rPr lang="en-US" sz="1100" dirty="0" smtClean="0"/>
              <a:t>Removal of exception for smaller TV set, instead case-by-case by the operators</a:t>
            </a:r>
          </a:p>
          <a:p>
            <a:r>
              <a:rPr lang="en-US" sz="1200" dirty="0" smtClean="0"/>
              <a:t>STB HDMI output</a:t>
            </a:r>
          </a:p>
          <a:p>
            <a:pPr lvl="1"/>
            <a:r>
              <a:rPr lang="en-US" sz="1100" dirty="0" smtClean="0"/>
              <a:t>Shall support interface new TV display (HDMI v2.0b) with HDR and legacy TV display (HDMI v1.x </a:t>
            </a:r>
            <a:r>
              <a:rPr lang="en-US" sz="1100" dirty="0" err="1" smtClean="0"/>
              <a:t>incl</a:t>
            </a:r>
            <a:r>
              <a:rPr lang="en-US" sz="1100" dirty="0" smtClean="0"/>
              <a:t> </a:t>
            </a:r>
            <a:r>
              <a:rPr lang="en-US" sz="1100" dirty="0" err="1" smtClean="0"/>
              <a:t>convertion</a:t>
            </a:r>
            <a:r>
              <a:rPr lang="en-US" sz="1100" dirty="0" smtClean="0"/>
              <a:t> HDR-to-SDR and resolution scaling)</a:t>
            </a:r>
          </a:p>
          <a:p>
            <a:r>
              <a:rPr lang="en-US" sz="1200" dirty="0" smtClean="0"/>
              <a:t>Signal Protection</a:t>
            </a:r>
          </a:p>
          <a:p>
            <a:pPr lvl="1"/>
            <a:r>
              <a:rPr lang="en-US" sz="1100" dirty="0" smtClean="0"/>
              <a:t>NorDig proprietary (PMT) signaling still included in proposal that was intended (2008) for broadcasters to be able to disable HDCP if viewers had issues.</a:t>
            </a:r>
          </a:p>
          <a:p>
            <a:pPr lvl="1"/>
            <a:r>
              <a:rPr lang="en-US" sz="1100" dirty="0" smtClean="0"/>
              <a:t>However several/most modern IRDs has HDCP always on.</a:t>
            </a:r>
          </a:p>
          <a:p>
            <a:pPr lvl="1"/>
            <a:r>
              <a:rPr lang="en-US" sz="1100" dirty="0" smtClean="0"/>
              <a:t>Question if any really use this? Could this be removed? (This or next release)</a:t>
            </a:r>
          </a:p>
          <a:p>
            <a:pPr lvl="1"/>
            <a:r>
              <a:rPr lang="en-US" sz="1100" b="1" dirty="0" smtClean="0">
                <a:solidFill>
                  <a:srgbClr val="00B050"/>
                </a:solidFill>
              </a:rPr>
              <a:t>Excom view?</a:t>
            </a:r>
          </a:p>
          <a:p>
            <a:r>
              <a:rPr lang="en-US" sz="1200" dirty="0" smtClean="0"/>
              <a:t>For </a:t>
            </a:r>
            <a:r>
              <a:rPr lang="en-US" sz="1200" dirty="0" err="1" smtClean="0"/>
              <a:t>EuroDocis</a:t>
            </a:r>
            <a:r>
              <a:rPr lang="en-US" sz="1200" dirty="0" smtClean="0"/>
              <a:t>, </a:t>
            </a:r>
          </a:p>
          <a:p>
            <a:pPr lvl="1"/>
            <a:r>
              <a:rPr lang="en-US" sz="1100" dirty="0" smtClean="0"/>
              <a:t>in NorDig IRD spec still just v2.0</a:t>
            </a:r>
          </a:p>
          <a:p>
            <a:r>
              <a:rPr lang="en-US" sz="1200" dirty="0" smtClean="0"/>
              <a:t>Common Interface</a:t>
            </a:r>
          </a:p>
          <a:p>
            <a:pPr lvl="1"/>
            <a:r>
              <a:rPr lang="en-US" sz="1100" dirty="0" smtClean="0"/>
              <a:t>No proposed change, </a:t>
            </a:r>
          </a:p>
          <a:p>
            <a:pPr lvl="1"/>
            <a:r>
              <a:rPr lang="en-US" sz="1100" dirty="0" smtClean="0"/>
              <a:t>DVB Common Interface v2 (USB based), still not published/stable, postponed </a:t>
            </a:r>
          </a:p>
          <a:p>
            <a:pPr lvl="1"/>
            <a:r>
              <a:rPr lang="en-US" sz="1100" dirty="0" smtClean="0"/>
              <a:t>(Informative: NorDig Commercial Requirement stated inclusion of CI v2</a:t>
            </a:r>
            <a:r>
              <a:rPr lang="en-US" sz="1100" dirty="0" smtClean="0"/>
              <a:t>)</a:t>
            </a:r>
            <a:endParaRPr lang="en-US" sz="1200" dirty="0"/>
          </a:p>
          <a:p>
            <a:r>
              <a:rPr lang="en-GB" sz="1800" dirty="0">
                <a:solidFill>
                  <a:srgbClr val="0070C0"/>
                </a:solidFill>
              </a:rPr>
              <a:t>Excom </a:t>
            </a:r>
            <a:r>
              <a:rPr lang="en-GB" sz="1000" dirty="0">
                <a:solidFill>
                  <a:srgbClr val="0070C0"/>
                </a:solidFill>
              </a:rPr>
              <a:t>5</a:t>
            </a:r>
            <a:r>
              <a:rPr lang="en-GB" sz="1000" baseline="30000" dirty="0">
                <a:solidFill>
                  <a:srgbClr val="0070C0"/>
                </a:solidFill>
              </a:rPr>
              <a:t>th</a:t>
            </a:r>
            <a:r>
              <a:rPr lang="en-GB" sz="1000" dirty="0">
                <a:solidFill>
                  <a:srgbClr val="0070C0"/>
                </a:solidFill>
              </a:rPr>
              <a:t> Oct 2017</a:t>
            </a:r>
            <a:r>
              <a:rPr lang="en-GB" sz="1800" dirty="0">
                <a:solidFill>
                  <a:srgbClr val="0070C0"/>
                </a:solidFill>
              </a:rPr>
              <a:t>: </a:t>
            </a:r>
            <a:endParaRPr lang="en-GB" sz="1800" dirty="0" smtClean="0">
              <a:solidFill>
                <a:srgbClr val="0070C0"/>
              </a:solidFill>
            </a:endParaRPr>
          </a:p>
          <a:p>
            <a:pPr lvl="1"/>
            <a:r>
              <a:rPr lang="en-GB" sz="1200" dirty="0" smtClean="0">
                <a:solidFill>
                  <a:srgbClr val="0070C0"/>
                </a:solidFill>
              </a:rPr>
              <a:t>NorDig prop descriptor for HDCP, preliminary OK to remove, NRK to check and confirm if OK</a:t>
            </a:r>
          </a:p>
          <a:p>
            <a:pPr lvl="1"/>
            <a:r>
              <a:rPr lang="en-GB" sz="1200" dirty="0" err="1" smtClean="0">
                <a:solidFill>
                  <a:srgbClr val="0070C0"/>
                </a:solidFill>
              </a:rPr>
              <a:t>Docis</a:t>
            </a:r>
            <a:r>
              <a:rPr lang="en-GB" sz="1200" dirty="0" smtClean="0">
                <a:solidFill>
                  <a:srgbClr val="0070C0"/>
                </a:solidFill>
              </a:rPr>
              <a:t>, keep as is today, for next coming release review (an alternative could be to remove </a:t>
            </a:r>
            <a:r>
              <a:rPr lang="en-GB" sz="1200" dirty="0" err="1" smtClean="0">
                <a:solidFill>
                  <a:srgbClr val="0070C0"/>
                </a:solidFill>
              </a:rPr>
              <a:t>Docis</a:t>
            </a:r>
            <a:r>
              <a:rPr lang="en-GB" sz="1200" dirty="0" smtClean="0">
                <a:solidFill>
                  <a:srgbClr val="0070C0"/>
                </a:solidFill>
              </a:rPr>
              <a:t> from NorDig since most often </a:t>
            </a:r>
            <a:r>
              <a:rPr lang="en-GB" sz="1200" dirty="0" err="1" smtClean="0">
                <a:solidFill>
                  <a:srgbClr val="0070C0"/>
                </a:solidFill>
              </a:rPr>
              <a:t>impl</a:t>
            </a:r>
            <a:r>
              <a:rPr lang="en-GB" sz="1200" dirty="0" smtClean="0">
                <a:solidFill>
                  <a:srgbClr val="0070C0"/>
                </a:solidFill>
              </a:rPr>
              <a:t> as separate modem).</a:t>
            </a:r>
          </a:p>
          <a:p>
            <a:pPr lvl="1"/>
            <a:r>
              <a:rPr lang="en-GB" sz="1200" dirty="0" smtClean="0">
                <a:solidFill>
                  <a:srgbClr val="0070C0"/>
                </a:solidFill>
              </a:rPr>
              <a:t>CA/CI, keep as is today for IRD v3.0, for future work CanalDigital + </a:t>
            </a:r>
            <a:r>
              <a:rPr lang="en-GB" sz="1200" dirty="0" err="1" smtClean="0">
                <a:solidFill>
                  <a:srgbClr val="0070C0"/>
                </a:solidFill>
              </a:rPr>
              <a:t>Stofa</a:t>
            </a:r>
            <a:r>
              <a:rPr lang="en-GB" sz="1200" dirty="0" smtClean="0">
                <a:solidFill>
                  <a:srgbClr val="0070C0"/>
                </a:solidFill>
              </a:rPr>
              <a:t> are interested to go through Content Owners requirements (e.g. for UHD) and see if and what could potentially be added in IRD spec in order to handle UHD services. -&gt; Re-start NorDig CA/Security group, CD + </a:t>
            </a:r>
            <a:r>
              <a:rPr lang="en-GB" sz="1200" dirty="0" err="1" smtClean="0">
                <a:solidFill>
                  <a:srgbClr val="0070C0"/>
                </a:solidFill>
              </a:rPr>
              <a:t>Stofa</a:t>
            </a:r>
            <a:r>
              <a:rPr lang="en-GB" sz="1200" dirty="0" smtClean="0">
                <a:solidFill>
                  <a:srgbClr val="0070C0"/>
                </a:solidFill>
              </a:rPr>
              <a:t> investigate if they could chair this NorDig T subgroup.  </a:t>
            </a:r>
            <a:endParaRPr lang="en-GB" sz="1200" dirty="0">
              <a:solidFill>
                <a:srgbClr val="0070C0"/>
              </a:solidFill>
            </a:endParaRPr>
          </a:p>
          <a:p>
            <a:endParaRPr lang="en-US" sz="1400" dirty="0"/>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11435" y="1276136"/>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t>Introduction</a:t>
            </a:r>
          </a:p>
          <a:p>
            <a:pPr>
              <a:buFontTx/>
              <a:buAutoNum type="arabicPeriod"/>
            </a:pPr>
            <a:r>
              <a:rPr lang="en-US" sz="900" kern="0" dirty="0"/>
              <a:t>General features</a:t>
            </a:r>
          </a:p>
          <a:p>
            <a:pPr>
              <a:buFontTx/>
              <a:buAutoNum type="arabicPeriod"/>
            </a:pPr>
            <a:r>
              <a:rPr lang="en-US" sz="900" kern="0" dirty="0" err="1"/>
              <a:t>FrontEnd</a:t>
            </a:r>
            <a:r>
              <a:rPr lang="en-US" sz="900" kern="0" dirty="0"/>
              <a:t> (-S, -C, -T, -IP)</a:t>
            </a:r>
          </a:p>
          <a:p>
            <a:pPr>
              <a:buFontTx/>
              <a:buAutoNum type="arabicPeriod"/>
            </a:pPr>
            <a:r>
              <a:rPr lang="en-US" sz="900" kern="0" dirty="0" err="1"/>
              <a:t>Demultiplexer</a:t>
            </a:r>
            <a:endParaRPr lang="en-US" sz="900" kern="0" dirty="0"/>
          </a:p>
          <a:p>
            <a:pPr>
              <a:buFontTx/>
              <a:buAutoNum type="arabicPeriod"/>
            </a:pPr>
            <a:r>
              <a:rPr lang="en-US" sz="900" kern="0" dirty="0"/>
              <a:t>Video</a:t>
            </a:r>
          </a:p>
          <a:p>
            <a:pPr>
              <a:buFontTx/>
              <a:buAutoNum type="arabicPeriod"/>
            </a:pPr>
            <a:r>
              <a:rPr lang="en-US" sz="900" kern="0" dirty="0"/>
              <a:t>Audio</a:t>
            </a:r>
          </a:p>
          <a:p>
            <a:pPr>
              <a:buFontTx/>
              <a:buAutoNum type="arabicPeriod"/>
            </a:pPr>
            <a:r>
              <a:rPr lang="en-US" sz="900" kern="0" dirty="0"/>
              <a:t>Subtitling</a:t>
            </a:r>
          </a:p>
          <a:p>
            <a:pPr>
              <a:buFontTx/>
              <a:buAutoNum type="arabicPeriod"/>
            </a:pPr>
            <a:r>
              <a:rPr lang="en-US" sz="900" kern="0" dirty="0">
                <a:solidFill>
                  <a:srgbClr val="0070C0"/>
                </a:solidFill>
              </a:rPr>
              <a:t>Interfaces </a:t>
            </a:r>
          </a:p>
          <a:p>
            <a:pPr>
              <a:buFontTx/>
              <a:buAutoNum type="arabicPeriod"/>
            </a:pPr>
            <a:r>
              <a:rPr lang="en-US" sz="900" kern="0" dirty="0">
                <a:solidFill>
                  <a:srgbClr val="0070C0"/>
                </a:solidFill>
              </a:rPr>
              <a:t>Interfaces CA/CI</a:t>
            </a:r>
          </a:p>
          <a:p>
            <a:pPr>
              <a:buFontTx/>
              <a:buAutoNum type="arabicPeriod"/>
            </a:pPr>
            <a:r>
              <a:rPr lang="en-US" sz="900" kern="0" dirty="0"/>
              <a:t>System SW Update</a:t>
            </a:r>
          </a:p>
          <a:p>
            <a:pPr>
              <a:buFontTx/>
              <a:buAutoNum type="arabicPeriod"/>
            </a:pPr>
            <a:r>
              <a:rPr lang="en-US" sz="900" kern="0" dirty="0"/>
              <a:t>Performance</a:t>
            </a:r>
          </a:p>
          <a:p>
            <a:pPr>
              <a:buFontTx/>
              <a:buAutoNum type="arabicPeriod"/>
            </a:pPr>
            <a:r>
              <a:rPr lang="en-US" sz="900" kern="0" dirty="0"/>
              <a:t>Signaling PSI/SI</a:t>
            </a:r>
          </a:p>
          <a:p>
            <a:pPr>
              <a:buFontTx/>
              <a:buAutoNum type="arabicPeriod"/>
            </a:pPr>
            <a:r>
              <a:rPr lang="en-US" sz="900" kern="0" dirty="0"/>
              <a:t>Navigator </a:t>
            </a:r>
            <a:r>
              <a:rPr lang="en-US" sz="800" kern="0" dirty="0"/>
              <a:t>(“Menus”)</a:t>
            </a:r>
          </a:p>
          <a:p>
            <a:pPr>
              <a:buFontTx/>
              <a:buAutoNum type="arabicPeriod"/>
            </a:pPr>
            <a:r>
              <a:rPr lang="en-US" sz="900" kern="0" dirty="0"/>
              <a:t>PVR/Recording</a:t>
            </a:r>
          </a:p>
          <a:p>
            <a:pPr>
              <a:buFontTx/>
              <a:buAutoNum type="arabicPeriod"/>
            </a:pPr>
            <a:r>
              <a:rPr lang="en-US" sz="900" kern="0" dirty="0"/>
              <a:t>API/HbbTV</a:t>
            </a:r>
          </a:p>
          <a:p>
            <a:pPr>
              <a:buFontTx/>
              <a:buAutoNum type="arabicPeriod"/>
            </a:pPr>
            <a:r>
              <a:rPr lang="en-US" sz="900" kern="0" dirty="0"/>
              <a:t>User Preferences</a:t>
            </a:r>
          </a:p>
          <a:p>
            <a:pPr marL="0" indent="0">
              <a:buFontTx/>
              <a:buNone/>
            </a:pPr>
            <a:r>
              <a:rPr lang="en-US" sz="900" kern="0" dirty="0"/>
              <a:t>Annexes A-to-J</a:t>
            </a:r>
          </a:p>
        </p:txBody>
      </p:sp>
    </p:spTree>
    <p:extLst>
      <p:ext uri="{BB962C8B-B14F-4D97-AF65-F5344CB8AC3E}">
        <p14:creationId xmlns:p14="http://schemas.microsoft.com/office/powerpoint/2010/main" val="18476533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25</a:t>
            </a:fld>
            <a:endParaRPr lang="en-US" dirty="0"/>
          </a:p>
        </p:txBody>
      </p:sp>
      <p:sp>
        <p:nvSpPr>
          <p:cNvPr id="5" name="Content Placeholder 4"/>
          <p:cNvSpPr>
            <a:spLocks noGrp="1"/>
          </p:cNvSpPr>
          <p:nvPr>
            <p:ph idx="1"/>
          </p:nvPr>
        </p:nvSpPr>
        <p:spPr>
          <a:xfrm>
            <a:off x="1547664" y="779218"/>
            <a:ext cx="7272808" cy="1209622"/>
          </a:xfrm>
        </p:spPr>
        <p:txBody>
          <a:bodyPr/>
          <a:lstStyle/>
          <a:p>
            <a:pPr marL="0" indent="0">
              <a:buNone/>
            </a:pPr>
            <a:r>
              <a:rPr lang="en-US" sz="1600" dirty="0"/>
              <a:t>NorDig Unified IRD </a:t>
            </a:r>
            <a:r>
              <a:rPr lang="en-US" sz="1600" dirty="0" smtClean="0"/>
              <a:t> - </a:t>
            </a:r>
            <a:r>
              <a:rPr lang="en-US" sz="1600" dirty="0" smtClean="0">
                <a:solidFill>
                  <a:srgbClr val="0070C0"/>
                </a:solidFill>
              </a:rPr>
              <a:t>System SW update &amp; Performance</a:t>
            </a:r>
            <a:r>
              <a:rPr lang="en-US" sz="1600" dirty="0" smtClean="0"/>
              <a:t>:</a:t>
            </a:r>
            <a:endParaRPr lang="sv-SE" sz="1600" dirty="0" smtClean="0"/>
          </a:p>
          <a:p>
            <a:r>
              <a:rPr lang="sv-SE" sz="1400" dirty="0" smtClean="0"/>
              <a:t>System SW </a:t>
            </a:r>
            <a:r>
              <a:rPr lang="sv-SE" sz="1400" dirty="0" err="1" smtClean="0"/>
              <a:t>update</a:t>
            </a:r>
            <a:r>
              <a:rPr lang="sv-SE" sz="1400" dirty="0" smtClean="0"/>
              <a:t>, </a:t>
            </a:r>
            <a:r>
              <a:rPr lang="sv-SE" sz="1400" dirty="0" err="1" smtClean="0"/>
              <a:t>open</a:t>
            </a:r>
            <a:r>
              <a:rPr lang="sv-SE" sz="1400" dirty="0" smtClean="0"/>
              <a:t> </a:t>
            </a:r>
            <a:r>
              <a:rPr lang="sv-SE" sz="1400" dirty="0" err="1" smtClean="0"/>
              <a:t>up</a:t>
            </a:r>
            <a:r>
              <a:rPr lang="sv-SE" sz="1400" dirty="0" smtClean="0"/>
              <a:t> for Internet SSU, </a:t>
            </a:r>
            <a:r>
              <a:rPr lang="sv-SE" sz="1400" dirty="0" err="1" smtClean="0"/>
              <a:t>according</a:t>
            </a:r>
            <a:r>
              <a:rPr lang="sv-SE" sz="1400" dirty="0" smtClean="0"/>
              <a:t> w Excom meeting </a:t>
            </a:r>
            <a:r>
              <a:rPr lang="sv-SE" sz="1400" dirty="0" err="1" smtClean="0"/>
              <a:t>March</a:t>
            </a:r>
            <a:r>
              <a:rPr lang="sv-SE" sz="1400" dirty="0" smtClean="0"/>
              <a:t> 2017</a:t>
            </a:r>
          </a:p>
          <a:p>
            <a:pPr lvl="1"/>
            <a:endParaRPr lang="sv-SE" sz="1400" dirty="0" smtClean="0"/>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11435" y="1276136"/>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t>Introduction</a:t>
            </a:r>
          </a:p>
          <a:p>
            <a:pPr>
              <a:buFontTx/>
              <a:buAutoNum type="arabicPeriod"/>
            </a:pPr>
            <a:r>
              <a:rPr lang="en-US" sz="900" kern="0" dirty="0"/>
              <a:t>General features</a:t>
            </a:r>
          </a:p>
          <a:p>
            <a:pPr>
              <a:buFontTx/>
              <a:buAutoNum type="arabicPeriod"/>
            </a:pPr>
            <a:r>
              <a:rPr lang="en-US" sz="900" kern="0" dirty="0" err="1"/>
              <a:t>FrontEnd</a:t>
            </a:r>
            <a:r>
              <a:rPr lang="en-US" sz="900" kern="0" dirty="0"/>
              <a:t> (-S, -C, -T, -IP)</a:t>
            </a:r>
          </a:p>
          <a:p>
            <a:pPr>
              <a:buFontTx/>
              <a:buAutoNum type="arabicPeriod"/>
            </a:pPr>
            <a:r>
              <a:rPr lang="en-US" sz="900" kern="0" dirty="0" err="1"/>
              <a:t>Demultiplexer</a:t>
            </a:r>
            <a:endParaRPr lang="en-US" sz="900" kern="0" dirty="0"/>
          </a:p>
          <a:p>
            <a:pPr>
              <a:buFontTx/>
              <a:buAutoNum type="arabicPeriod"/>
            </a:pPr>
            <a:r>
              <a:rPr lang="en-US" sz="900" kern="0" dirty="0"/>
              <a:t>Video</a:t>
            </a:r>
          </a:p>
          <a:p>
            <a:pPr>
              <a:buFontTx/>
              <a:buAutoNum type="arabicPeriod"/>
            </a:pPr>
            <a:r>
              <a:rPr lang="en-US" sz="900" kern="0" dirty="0"/>
              <a:t>Audio</a:t>
            </a:r>
          </a:p>
          <a:p>
            <a:pPr>
              <a:buFontTx/>
              <a:buAutoNum type="arabicPeriod"/>
            </a:pPr>
            <a:r>
              <a:rPr lang="en-US" sz="900" kern="0" dirty="0"/>
              <a:t>Subtitling</a:t>
            </a:r>
          </a:p>
          <a:p>
            <a:pPr>
              <a:buFontTx/>
              <a:buAutoNum type="arabicPeriod"/>
            </a:pPr>
            <a:r>
              <a:rPr lang="en-US" sz="900" kern="0" dirty="0"/>
              <a:t>Interfaces </a:t>
            </a:r>
          </a:p>
          <a:p>
            <a:pPr>
              <a:buFontTx/>
              <a:buAutoNum type="arabicPeriod"/>
            </a:pPr>
            <a:r>
              <a:rPr lang="en-US" sz="900" kern="0" dirty="0"/>
              <a:t>Interfaces CA/CI</a:t>
            </a:r>
          </a:p>
          <a:p>
            <a:pPr>
              <a:buFontTx/>
              <a:buAutoNum type="arabicPeriod"/>
            </a:pPr>
            <a:r>
              <a:rPr lang="en-US" sz="900" kern="0" dirty="0">
                <a:solidFill>
                  <a:srgbClr val="0070C0"/>
                </a:solidFill>
              </a:rPr>
              <a:t>System SW Update</a:t>
            </a:r>
          </a:p>
          <a:p>
            <a:pPr>
              <a:buFontTx/>
              <a:buAutoNum type="arabicPeriod"/>
            </a:pPr>
            <a:r>
              <a:rPr lang="en-US" sz="900" kern="0" dirty="0">
                <a:solidFill>
                  <a:srgbClr val="0070C0"/>
                </a:solidFill>
              </a:rPr>
              <a:t>Performance</a:t>
            </a:r>
          </a:p>
          <a:p>
            <a:pPr>
              <a:buFontTx/>
              <a:buAutoNum type="arabicPeriod"/>
            </a:pPr>
            <a:r>
              <a:rPr lang="en-US" sz="900" kern="0" dirty="0"/>
              <a:t>Signaling PSI/SI</a:t>
            </a:r>
          </a:p>
          <a:p>
            <a:pPr>
              <a:buFontTx/>
              <a:buAutoNum type="arabicPeriod"/>
            </a:pPr>
            <a:r>
              <a:rPr lang="en-US" sz="900" kern="0" dirty="0"/>
              <a:t>Navigator </a:t>
            </a:r>
            <a:r>
              <a:rPr lang="en-US" sz="800" kern="0" dirty="0"/>
              <a:t>(“Menus”)</a:t>
            </a:r>
          </a:p>
          <a:p>
            <a:pPr>
              <a:buFontTx/>
              <a:buAutoNum type="arabicPeriod"/>
            </a:pPr>
            <a:r>
              <a:rPr lang="en-US" sz="900" kern="0" dirty="0"/>
              <a:t>PVR/Recording</a:t>
            </a:r>
          </a:p>
          <a:p>
            <a:pPr>
              <a:buFontTx/>
              <a:buAutoNum type="arabicPeriod"/>
            </a:pPr>
            <a:r>
              <a:rPr lang="en-US" sz="900" kern="0" dirty="0"/>
              <a:t>API/HbbTV</a:t>
            </a:r>
          </a:p>
          <a:p>
            <a:pPr>
              <a:buFontTx/>
              <a:buAutoNum type="arabicPeriod"/>
            </a:pPr>
            <a:r>
              <a:rPr lang="en-US" sz="900" kern="0" dirty="0"/>
              <a:t>User Preferences</a:t>
            </a:r>
          </a:p>
          <a:p>
            <a:pPr marL="0" indent="0">
              <a:buFontTx/>
              <a:buNone/>
            </a:pPr>
            <a:r>
              <a:rPr lang="en-US" sz="900" kern="0" dirty="0"/>
              <a:t>Annexes A-to-J</a:t>
            </a:r>
          </a:p>
        </p:txBody>
      </p:sp>
      <p:pic>
        <p:nvPicPr>
          <p:cNvPr id="6" name="Picture 5"/>
          <p:cNvPicPr>
            <a:picLocks noChangeAspect="1"/>
          </p:cNvPicPr>
          <p:nvPr/>
        </p:nvPicPr>
        <p:blipFill>
          <a:blip r:embed="rId2"/>
          <a:stretch>
            <a:fillRect/>
          </a:stretch>
        </p:blipFill>
        <p:spPr>
          <a:xfrm>
            <a:off x="4355976" y="3542863"/>
            <a:ext cx="3816424" cy="1886862"/>
          </a:xfrm>
          <a:prstGeom prst="rect">
            <a:avLst/>
          </a:prstGeom>
        </p:spPr>
      </p:pic>
      <p:pic>
        <p:nvPicPr>
          <p:cNvPr id="7" name="Picture 6"/>
          <p:cNvPicPr>
            <a:picLocks noChangeAspect="1"/>
          </p:cNvPicPr>
          <p:nvPr/>
        </p:nvPicPr>
        <p:blipFill>
          <a:blip r:embed="rId3"/>
          <a:stretch>
            <a:fillRect/>
          </a:stretch>
        </p:blipFill>
        <p:spPr>
          <a:xfrm>
            <a:off x="1700270" y="1606490"/>
            <a:ext cx="4167874" cy="2052532"/>
          </a:xfrm>
          <a:prstGeom prst="rect">
            <a:avLst/>
          </a:prstGeom>
        </p:spPr>
      </p:pic>
      <p:sp>
        <p:nvSpPr>
          <p:cNvPr id="2" name="TextBox 1"/>
          <p:cNvSpPr txBox="1"/>
          <p:nvPr/>
        </p:nvSpPr>
        <p:spPr>
          <a:xfrm>
            <a:off x="1835696" y="5587588"/>
            <a:ext cx="2284600" cy="400110"/>
          </a:xfrm>
          <a:prstGeom prst="rect">
            <a:avLst/>
          </a:prstGeom>
          <a:noFill/>
        </p:spPr>
        <p:txBody>
          <a:bodyPr wrap="none" rtlCol="0">
            <a:spAutoFit/>
          </a:bodyPr>
          <a:lstStyle/>
          <a:p>
            <a:r>
              <a:rPr lang="en-GB" sz="2000"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sz="2000" dirty="0">
                <a:solidFill>
                  <a:srgbClr val="0070C0"/>
                </a:solidFill>
              </a:rPr>
              <a:t>: </a:t>
            </a:r>
            <a:r>
              <a:rPr lang="en-GB" sz="2000" dirty="0" smtClean="0">
                <a:solidFill>
                  <a:srgbClr val="0070C0"/>
                </a:solidFill>
              </a:rPr>
              <a:t>OK</a:t>
            </a:r>
            <a:endParaRPr lang="en-GB" sz="2000" dirty="0">
              <a:solidFill>
                <a:srgbClr val="0070C0"/>
              </a:solidFill>
            </a:endParaRPr>
          </a:p>
        </p:txBody>
      </p:sp>
    </p:spTree>
    <p:extLst>
      <p:ext uri="{BB962C8B-B14F-4D97-AF65-F5344CB8AC3E}">
        <p14:creationId xmlns:p14="http://schemas.microsoft.com/office/powerpoint/2010/main" val="5175889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26</a:t>
            </a:fld>
            <a:endParaRPr lang="en-US" dirty="0"/>
          </a:p>
        </p:txBody>
      </p:sp>
      <p:sp>
        <p:nvSpPr>
          <p:cNvPr id="5" name="Content Placeholder 4"/>
          <p:cNvSpPr>
            <a:spLocks noGrp="1"/>
          </p:cNvSpPr>
          <p:nvPr>
            <p:ph idx="1"/>
          </p:nvPr>
        </p:nvSpPr>
        <p:spPr>
          <a:xfrm>
            <a:off x="1547664" y="779217"/>
            <a:ext cx="7272808" cy="5674119"/>
          </a:xfrm>
        </p:spPr>
        <p:txBody>
          <a:bodyPr/>
          <a:lstStyle/>
          <a:p>
            <a:pPr marL="0" indent="0">
              <a:buNone/>
            </a:pPr>
            <a:r>
              <a:rPr lang="en-US" sz="1600" dirty="0"/>
              <a:t>NorDig Unified IRD </a:t>
            </a:r>
            <a:r>
              <a:rPr lang="en-US" sz="1600" dirty="0" smtClean="0"/>
              <a:t> - </a:t>
            </a:r>
            <a:r>
              <a:rPr lang="en-US" sz="1600" dirty="0" smtClean="0">
                <a:solidFill>
                  <a:srgbClr val="0070C0"/>
                </a:solidFill>
              </a:rPr>
              <a:t>Signaling PSI/SI</a:t>
            </a:r>
            <a:r>
              <a:rPr lang="en-US" sz="1600" dirty="0" smtClean="0"/>
              <a:t>:</a:t>
            </a:r>
            <a:endParaRPr lang="sv-SE" sz="1600" dirty="0" smtClean="0"/>
          </a:p>
          <a:p>
            <a:r>
              <a:rPr lang="sv-SE" sz="1600" dirty="0" smtClean="0"/>
              <a:t>New service </a:t>
            </a:r>
            <a:r>
              <a:rPr lang="sv-SE" sz="1600" dirty="0" err="1" smtClean="0"/>
              <a:t>types</a:t>
            </a:r>
            <a:r>
              <a:rPr lang="sv-SE" sz="1600" dirty="0" smtClean="0"/>
              <a:t> for HEVC </a:t>
            </a:r>
            <a:r>
              <a:rPr lang="sv-SE" sz="1600" dirty="0" err="1" smtClean="0"/>
              <a:t>based</a:t>
            </a:r>
            <a:r>
              <a:rPr lang="sv-SE" sz="1600" dirty="0" smtClean="0"/>
              <a:t> services </a:t>
            </a:r>
            <a:r>
              <a:rPr lang="sv-SE" sz="1600" dirty="0" err="1" smtClean="0"/>
              <a:t>added</a:t>
            </a:r>
            <a:r>
              <a:rPr lang="sv-SE" sz="1600" dirty="0" smtClean="0"/>
              <a:t> (</a:t>
            </a:r>
            <a:r>
              <a:rPr lang="sv-SE" sz="1600" dirty="0" err="1" smtClean="0"/>
              <a:t>according</a:t>
            </a:r>
            <a:r>
              <a:rPr lang="sv-SE" sz="1600" dirty="0" smtClean="0"/>
              <a:t> w DVB)</a:t>
            </a:r>
          </a:p>
          <a:p>
            <a:r>
              <a:rPr lang="sv-SE" sz="1600" dirty="0" smtClean="0"/>
              <a:t>New </a:t>
            </a:r>
            <a:r>
              <a:rPr lang="sv-SE" sz="1600" dirty="0" err="1" smtClean="0"/>
              <a:t>descriptors</a:t>
            </a:r>
            <a:r>
              <a:rPr lang="sv-SE" sz="1600" dirty="0" smtClean="0"/>
              <a:t> for HEVC, NGA (AC4/MPEG-H audio), TTML &amp; S2X </a:t>
            </a:r>
            <a:r>
              <a:rPr lang="sv-SE" sz="1600" dirty="0" err="1" smtClean="0"/>
              <a:t>added</a:t>
            </a:r>
            <a:endParaRPr lang="sv-SE" sz="1600" dirty="0" smtClean="0"/>
          </a:p>
          <a:p>
            <a:r>
              <a:rPr lang="sv-SE" sz="1600" dirty="0" err="1" smtClean="0"/>
              <a:t>Simulcast</a:t>
            </a:r>
            <a:r>
              <a:rPr lang="sv-SE" sz="1600" dirty="0" smtClean="0"/>
              <a:t> </a:t>
            </a:r>
            <a:r>
              <a:rPr lang="sv-SE" sz="1600" dirty="0" err="1" smtClean="0"/>
              <a:t>signaling</a:t>
            </a:r>
            <a:r>
              <a:rPr lang="sv-SE" sz="1600" dirty="0" smtClean="0"/>
              <a:t> </a:t>
            </a:r>
            <a:r>
              <a:rPr lang="sv-SE" sz="1600" dirty="0" err="1" smtClean="0"/>
              <a:t>extended</a:t>
            </a:r>
            <a:r>
              <a:rPr lang="sv-SE" sz="1600" dirty="0" smtClean="0"/>
              <a:t> </a:t>
            </a:r>
          </a:p>
          <a:p>
            <a:pPr lvl="1"/>
            <a:r>
              <a:rPr lang="sv-SE" sz="1400" dirty="0" smtClean="0"/>
              <a:t>From MP2 SD to MP4 AVC HD to </a:t>
            </a:r>
            <a:r>
              <a:rPr lang="sv-SE" sz="1400" dirty="0" err="1" smtClean="0"/>
              <a:t>more</a:t>
            </a:r>
            <a:r>
              <a:rPr lang="sv-SE" sz="1400" dirty="0" smtClean="0"/>
              <a:t> </a:t>
            </a:r>
            <a:r>
              <a:rPr lang="sv-SE" sz="1400" dirty="0" err="1" smtClean="0"/>
              <a:t>generic</a:t>
            </a:r>
            <a:r>
              <a:rPr lang="sv-SE" sz="1400" dirty="0" smtClean="0"/>
              <a:t> (</a:t>
            </a:r>
            <a:r>
              <a:rPr lang="sv-SE" sz="1400" dirty="0" err="1" smtClean="0"/>
              <a:t>e.g</a:t>
            </a:r>
            <a:r>
              <a:rPr lang="sv-SE" sz="1400" dirty="0" smtClean="0"/>
              <a:t>. MP2-to-MP4, MP4-to-HEVC…)</a:t>
            </a:r>
          </a:p>
          <a:p>
            <a:pPr lvl="1"/>
            <a:r>
              <a:rPr lang="sv-SE" sz="1400" b="1" dirty="0" err="1" smtClean="0"/>
              <a:t>Proposal</a:t>
            </a:r>
            <a:r>
              <a:rPr lang="sv-SE" sz="1400" b="1" dirty="0" smtClean="0"/>
              <a:t> late, </a:t>
            </a:r>
            <a:r>
              <a:rPr lang="sv-SE" sz="1400" b="1" dirty="0" err="1" smtClean="0"/>
              <a:t>little</a:t>
            </a:r>
            <a:r>
              <a:rPr lang="sv-SE" sz="1400" b="1" dirty="0" smtClean="0"/>
              <a:t> </a:t>
            </a:r>
            <a:r>
              <a:rPr lang="sv-SE" sz="1400" b="1" dirty="0" err="1" smtClean="0"/>
              <a:t>time</a:t>
            </a:r>
            <a:r>
              <a:rPr lang="sv-SE" sz="1400" b="1" dirty="0" smtClean="0"/>
              <a:t> for </a:t>
            </a:r>
            <a:r>
              <a:rPr lang="sv-SE" sz="1400" b="1" dirty="0" err="1" smtClean="0"/>
              <a:t>comments</a:t>
            </a:r>
            <a:r>
              <a:rPr lang="sv-SE" sz="1400" b="1" dirty="0" smtClean="0"/>
              <a:t> inside NorDig T</a:t>
            </a:r>
          </a:p>
          <a:p>
            <a:r>
              <a:rPr lang="sv-SE" sz="1600" dirty="0" smtClean="0"/>
              <a:t>New </a:t>
            </a:r>
            <a:r>
              <a:rPr lang="sv-SE" sz="1600" dirty="0" err="1" smtClean="0"/>
              <a:t>sub</a:t>
            </a:r>
            <a:r>
              <a:rPr lang="sv-SE" sz="1600" dirty="0" smtClean="0"/>
              <a:t>-service </a:t>
            </a:r>
            <a:r>
              <a:rPr lang="sv-SE" sz="1600" dirty="0" err="1" smtClean="0"/>
              <a:t>types</a:t>
            </a:r>
            <a:r>
              <a:rPr lang="sv-SE" sz="1600" dirty="0" smtClean="0"/>
              <a:t> for HEVC </a:t>
            </a:r>
            <a:r>
              <a:rPr lang="sv-SE" sz="1600" dirty="0" err="1" smtClean="0"/>
              <a:t>based</a:t>
            </a:r>
            <a:r>
              <a:rPr lang="sv-SE" sz="1600" dirty="0" smtClean="0"/>
              <a:t> service </a:t>
            </a:r>
            <a:r>
              <a:rPr lang="sv-SE" sz="1600" dirty="0" err="1" smtClean="0"/>
              <a:t>added</a:t>
            </a:r>
            <a:r>
              <a:rPr lang="sv-SE" sz="1600" dirty="0" smtClean="0"/>
              <a:t> (</a:t>
            </a:r>
            <a:r>
              <a:rPr lang="sv-SE" sz="1600" dirty="0" err="1" smtClean="0"/>
              <a:t>according</a:t>
            </a:r>
            <a:r>
              <a:rPr lang="sv-SE" sz="1600" dirty="0" smtClean="0"/>
              <a:t> to DVB)  </a:t>
            </a:r>
          </a:p>
          <a:p>
            <a:pPr lvl="1"/>
            <a:r>
              <a:rPr lang="sv-SE" sz="1400" dirty="0" err="1" smtClean="0"/>
              <a:t>Only</a:t>
            </a:r>
            <a:r>
              <a:rPr lang="sv-SE" sz="1400" dirty="0" smtClean="0"/>
              <a:t> </a:t>
            </a:r>
            <a:r>
              <a:rPr lang="sv-SE" sz="1400" dirty="0" err="1" smtClean="0"/>
              <a:t>reflecting</a:t>
            </a:r>
            <a:r>
              <a:rPr lang="sv-SE" sz="1400" dirty="0" smtClean="0"/>
              <a:t> video for service</a:t>
            </a:r>
          </a:p>
          <a:p>
            <a:pPr lvl="1"/>
            <a:r>
              <a:rPr lang="sv-SE" sz="1400" dirty="0" err="1" smtClean="0"/>
              <a:t>Proposal</a:t>
            </a:r>
            <a:r>
              <a:rPr lang="sv-SE" sz="1400" dirty="0" smtClean="0"/>
              <a:t>/</a:t>
            </a:r>
            <a:r>
              <a:rPr lang="sv-SE" sz="1400" dirty="0" err="1" smtClean="0"/>
              <a:t>discussion</a:t>
            </a:r>
            <a:r>
              <a:rPr lang="sv-SE" sz="1400" dirty="0" smtClean="0"/>
              <a:t> in </a:t>
            </a:r>
            <a:r>
              <a:rPr lang="sv-SE" sz="1400" dirty="0" err="1" smtClean="0"/>
              <a:t>group</a:t>
            </a:r>
            <a:r>
              <a:rPr lang="sv-SE" sz="1400" dirty="0" smtClean="0"/>
              <a:t> </a:t>
            </a:r>
            <a:r>
              <a:rPr lang="sv-SE" sz="1400" dirty="0" err="1" smtClean="0"/>
              <a:t>about</a:t>
            </a:r>
            <a:r>
              <a:rPr lang="sv-SE" sz="1400" dirty="0" smtClean="0"/>
              <a:t> </a:t>
            </a:r>
            <a:r>
              <a:rPr lang="sv-SE" sz="1400" dirty="0" err="1" smtClean="0"/>
              <a:t>adding</a:t>
            </a:r>
            <a:r>
              <a:rPr lang="sv-SE" sz="1400" dirty="0" smtClean="0"/>
              <a:t> </a:t>
            </a:r>
            <a:r>
              <a:rPr lang="sv-SE" sz="1400" dirty="0" err="1" smtClean="0"/>
              <a:t>signaling</a:t>
            </a:r>
            <a:r>
              <a:rPr lang="sv-SE" sz="1400" dirty="0" smtClean="0"/>
              <a:t> for </a:t>
            </a:r>
            <a:r>
              <a:rPr lang="sv-SE" sz="1400" dirty="0" err="1" smtClean="0"/>
              <a:t>early</a:t>
            </a:r>
            <a:r>
              <a:rPr lang="sv-SE" sz="1400" dirty="0" smtClean="0"/>
              <a:t> </a:t>
            </a:r>
            <a:r>
              <a:rPr lang="sv-SE" sz="1400" u="sng" dirty="0" err="1" smtClean="0"/>
              <a:t>legacy</a:t>
            </a:r>
            <a:r>
              <a:rPr lang="sv-SE" sz="1400" u="sng" dirty="0" smtClean="0"/>
              <a:t> HEVC </a:t>
            </a:r>
            <a:r>
              <a:rPr lang="sv-SE" sz="1400" u="sng" dirty="0" err="1" smtClean="0"/>
              <a:t>IRDs</a:t>
            </a:r>
            <a:r>
              <a:rPr lang="sv-SE" sz="1400" u="sng" dirty="0" smtClean="0"/>
              <a:t> </a:t>
            </a:r>
            <a:r>
              <a:rPr lang="sv-SE" sz="1400" dirty="0" smtClean="0"/>
              <a:t>(not </a:t>
            </a:r>
            <a:r>
              <a:rPr lang="sv-SE" sz="1400" dirty="0" err="1" smtClean="0"/>
              <a:t>supporting</a:t>
            </a:r>
            <a:r>
              <a:rPr lang="sv-SE" sz="1400" dirty="0" smtClean="0"/>
              <a:t> NGA or TTML) so </a:t>
            </a:r>
            <a:r>
              <a:rPr lang="sv-SE" sz="1400" dirty="0" err="1" smtClean="0"/>
              <a:t>they</a:t>
            </a:r>
            <a:r>
              <a:rPr lang="sv-SE" sz="1400" dirty="0" smtClean="0"/>
              <a:t> </a:t>
            </a:r>
            <a:r>
              <a:rPr lang="sv-SE" sz="1400" dirty="0" err="1" smtClean="0"/>
              <a:t>can</a:t>
            </a:r>
            <a:r>
              <a:rPr lang="sv-SE" sz="1400" dirty="0" smtClean="0"/>
              <a:t> </a:t>
            </a:r>
            <a:r>
              <a:rPr lang="sv-SE" sz="1400" dirty="0" err="1" smtClean="0"/>
              <a:t>hide</a:t>
            </a:r>
            <a:r>
              <a:rPr lang="sv-SE" sz="1400" dirty="0" smtClean="0"/>
              <a:t> HEVC service </a:t>
            </a:r>
            <a:r>
              <a:rPr lang="sv-SE" sz="1400" dirty="0" err="1" smtClean="0"/>
              <a:t>only</a:t>
            </a:r>
            <a:r>
              <a:rPr lang="sv-SE" sz="1400" dirty="0" smtClean="0"/>
              <a:t> </a:t>
            </a:r>
            <a:r>
              <a:rPr lang="sv-SE" sz="1400" dirty="0" err="1" smtClean="0"/>
              <a:t>including</a:t>
            </a:r>
            <a:r>
              <a:rPr lang="sv-SE" sz="1400" dirty="0" smtClean="0"/>
              <a:t> NGA or TTML. Potential </a:t>
            </a:r>
            <a:r>
              <a:rPr lang="sv-SE" sz="1400" dirty="0" err="1" smtClean="0"/>
              <a:t>viewer</a:t>
            </a:r>
            <a:r>
              <a:rPr lang="sv-SE" sz="1400" dirty="0" smtClean="0"/>
              <a:t> </a:t>
            </a:r>
            <a:r>
              <a:rPr lang="sv-SE" sz="1400" dirty="0" err="1" smtClean="0"/>
              <a:t>complains</a:t>
            </a:r>
            <a:r>
              <a:rPr lang="sv-SE" sz="1400" dirty="0" smtClean="0"/>
              <a:t> </a:t>
            </a:r>
            <a:r>
              <a:rPr lang="sv-SE" sz="1400" dirty="0" err="1" smtClean="0"/>
              <a:t>of</a:t>
            </a:r>
            <a:r>
              <a:rPr lang="sv-SE" sz="1400" dirty="0" smtClean="0"/>
              <a:t> </a:t>
            </a:r>
            <a:r>
              <a:rPr lang="sv-SE" sz="1400" dirty="0" err="1" smtClean="0"/>
              <a:t>legacy</a:t>
            </a:r>
            <a:r>
              <a:rPr lang="sv-SE" sz="1400" dirty="0" smtClean="0"/>
              <a:t> HEVC IRD display TV service </a:t>
            </a:r>
            <a:r>
              <a:rPr lang="sv-SE" sz="1400" dirty="0" err="1" smtClean="0"/>
              <a:t>even</a:t>
            </a:r>
            <a:r>
              <a:rPr lang="sv-SE" sz="1400" dirty="0" smtClean="0"/>
              <a:t> </a:t>
            </a:r>
            <a:r>
              <a:rPr lang="sv-SE" sz="1400" dirty="0" err="1" smtClean="0"/>
              <a:t>though</a:t>
            </a:r>
            <a:r>
              <a:rPr lang="sv-SE" sz="1400" dirty="0" smtClean="0"/>
              <a:t> </a:t>
            </a:r>
            <a:r>
              <a:rPr lang="sv-SE" sz="1400" dirty="0" err="1" smtClean="0"/>
              <a:t>they</a:t>
            </a:r>
            <a:r>
              <a:rPr lang="sv-SE" sz="1400" dirty="0" smtClean="0"/>
              <a:t> do not support audio or </a:t>
            </a:r>
            <a:r>
              <a:rPr lang="sv-SE" sz="1400" dirty="0" err="1" smtClean="0"/>
              <a:t>subtitling</a:t>
            </a:r>
            <a:r>
              <a:rPr lang="sv-SE" sz="1400" dirty="0" smtClean="0"/>
              <a:t> format. </a:t>
            </a:r>
            <a:r>
              <a:rPr lang="sv-SE" sz="1400" dirty="0" err="1" smtClean="0"/>
              <a:t>However</a:t>
            </a:r>
            <a:r>
              <a:rPr lang="sv-SE" sz="1400" dirty="0" smtClean="0"/>
              <a:t> </a:t>
            </a:r>
            <a:r>
              <a:rPr lang="sv-SE" sz="1400" dirty="0" err="1" smtClean="0"/>
              <a:t>difficult</a:t>
            </a:r>
            <a:r>
              <a:rPr lang="sv-SE" sz="1400" dirty="0" smtClean="0"/>
              <a:t> to </a:t>
            </a:r>
            <a:r>
              <a:rPr lang="sv-SE" sz="1400" dirty="0" err="1" smtClean="0"/>
              <a:t>find</a:t>
            </a:r>
            <a:r>
              <a:rPr lang="sv-SE" sz="1400" dirty="0" smtClean="0"/>
              <a:t> solution </a:t>
            </a:r>
            <a:r>
              <a:rPr lang="sv-SE" sz="1400" dirty="0" err="1" smtClean="0"/>
              <a:t>that</a:t>
            </a:r>
            <a:r>
              <a:rPr lang="sv-SE" sz="1400" dirty="0" smtClean="0"/>
              <a:t> is </a:t>
            </a:r>
            <a:r>
              <a:rPr lang="sv-SE" sz="1400" dirty="0" err="1" smtClean="0"/>
              <a:t>compatible</a:t>
            </a:r>
            <a:r>
              <a:rPr lang="sv-SE" sz="1400" dirty="0" smtClean="0"/>
              <a:t> </a:t>
            </a:r>
            <a:r>
              <a:rPr lang="sv-SE" sz="1400" dirty="0" err="1" smtClean="0"/>
              <a:t>with</a:t>
            </a:r>
            <a:r>
              <a:rPr lang="sv-SE" sz="1400" dirty="0" smtClean="0"/>
              <a:t> </a:t>
            </a:r>
            <a:r>
              <a:rPr lang="sv-SE" sz="1400" dirty="0" err="1" smtClean="0"/>
              <a:t>legacy</a:t>
            </a:r>
            <a:r>
              <a:rPr lang="sv-SE" sz="1400" dirty="0" smtClean="0"/>
              <a:t> HEVC </a:t>
            </a:r>
            <a:r>
              <a:rPr lang="sv-SE" sz="1400" dirty="0" err="1" smtClean="0"/>
              <a:t>IRDs</a:t>
            </a:r>
            <a:r>
              <a:rPr lang="sv-SE" sz="1400" dirty="0" smtClean="0"/>
              <a:t>, </a:t>
            </a:r>
            <a:r>
              <a:rPr lang="sv-SE" sz="1400" dirty="0" err="1" smtClean="0"/>
              <a:t>would</a:t>
            </a:r>
            <a:r>
              <a:rPr lang="sv-SE" sz="1400" dirty="0" smtClean="0"/>
              <a:t> </a:t>
            </a:r>
            <a:r>
              <a:rPr lang="sv-SE" sz="1400" dirty="0" err="1" smtClean="0"/>
              <a:t>require</a:t>
            </a:r>
            <a:r>
              <a:rPr lang="sv-SE" sz="1400" dirty="0" smtClean="0"/>
              <a:t> SW </a:t>
            </a:r>
            <a:r>
              <a:rPr lang="sv-SE" sz="1400" dirty="0" err="1" smtClean="0"/>
              <a:t>update</a:t>
            </a:r>
            <a:r>
              <a:rPr lang="sv-SE" sz="1400" dirty="0" smtClean="0"/>
              <a:t>. Solution </a:t>
            </a:r>
            <a:r>
              <a:rPr lang="sv-SE" sz="1400" dirty="0" err="1" smtClean="0"/>
              <a:t>would</a:t>
            </a:r>
            <a:r>
              <a:rPr lang="sv-SE" sz="1400" dirty="0" smtClean="0"/>
              <a:t> </a:t>
            </a:r>
            <a:r>
              <a:rPr lang="sv-SE" sz="1400" dirty="0" err="1" smtClean="0"/>
              <a:t>maybe</a:t>
            </a:r>
            <a:r>
              <a:rPr lang="sv-SE" sz="1400" dirty="0" smtClean="0"/>
              <a:t> </a:t>
            </a:r>
            <a:r>
              <a:rPr lang="sv-SE" sz="1400" dirty="0" err="1" smtClean="0"/>
              <a:t>only</a:t>
            </a:r>
            <a:r>
              <a:rPr lang="sv-SE" sz="1400" dirty="0" smtClean="0"/>
              <a:t> </a:t>
            </a:r>
            <a:r>
              <a:rPr lang="sv-SE" sz="1400" dirty="0" err="1" smtClean="0"/>
              <a:t>work</a:t>
            </a:r>
            <a:r>
              <a:rPr lang="sv-SE" sz="1400" dirty="0" smtClean="0"/>
              <a:t> for </a:t>
            </a:r>
            <a:r>
              <a:rPr lang="sv-SE" sz="1400" dirty="0" err="1" smtClean="0"/>
              <a:t>soon</a:t>
            </a:r>
            <a:r>
              <a:rPr lang="sv-SE" sz="1400" dirty="0" smtClean="0"/>
              <a:t>-to-come </a:t>
            </a:r>
            <a:r>
              <a:rPr lang="sv-SE" sz="1400" dirty="0" err="1" smtClean="0"/>
              <a:t>legacy</a:t>
            </a:r>
            <a:r>
              <a:rPr lang="sv-SE" sz="1400" dirty="0" smtClean="0"/>
              <a:t> HEVC </a:t>
            </a:r>
            <a:r>
              <a:rPr lang="sv-SE" sz="1400" dirty="0" err="1" smtClean="0"/>
              <a:t>IRDs</a:t>
            </a:r>
            <a:r>
              <a:rPr lang="sv-SE" sz="1400" dirty="0" smtClean="0"/>
              <a:t> </a:t>
            </a:r>
            <a:r>
              <a:rPr lang="sv-SE" sz="1400" dirty="0" err="1" smtClean="0"/>
              <a:t>that</a:t>
            </a:r>
            <a:r>
              <a:rPr lang="sv-SE" sz="1400" dirty="0" smtClean="0"/>
              <a:t> do not support NGA </a:t>
            </a:r>
            <a:r>
              <a:rPr lang="sv-SE" sz="1400" dirty="0" err="1" smtClean="0"/>
              <a:t>opr</a:t>
            </a:r>
            <a:r>
              <a:rPr lang="sv-SE" sz="1400" dirty="0" smtClean="0"/>
              <a:t> TTML. </a:t>
            </a:r>
            <a:r>
              <a:rPr lang="sv-SE" sz="1400" dirty="0" err="1" smtClean="0"/>
              <a:t>Proposal</a:t>
            </a:r>
            <a:r>
              <a:rPr lang="sv-SE" sz="1400" dirty="0" smtClean="0"/>
              <a:t> </a:t>
            </a:r>
            <a:r>
              <a:rPr lang="sv-SE" sz="1400" dirty="0" err="1" smtClean="0"/>
              <a:t>was</a:t>
            </a:r>
            <a:r>
              <a:rPr lang="sv-SE" sz="1400" dirty="0" smtClean="0"/>
              <a:t> </a:t>
            </a:r>
            <a:r>
              <a:rPr lang="sv-SE" sz="1400" dirty="0" err="1" smtClean="0"/>
              <a:t>removed</a:t>
            </a:r>
            <a:r>
              <a:rPr lang="sv-SE" sz="1400" dirty="0" smtClean="0"/>
              <a:t>.</a:t>
            </a:r>
          </a:p>
          <a:p>
            <a:pPr lvl="1"/>
            <a:r>
              <a:rPr lang="sv-SE" sz="1400" dirty="0" smtClean="0"/>
              <a:t>Industry </a:t>
            </a:r>
            <a:r>
              <a:rPr lang="sv-SE" sz="1400" dirty="0" err="1" smtClean="0"/>
              <a:t>asking</a:t>
            </a:r>
            <a:r>
              <a:rPr lang="sv-SE" sz="1400" dirty="0" smtClean="0"/>
              <a:t> for </a:t>
            </a:r>
            <a:r>
              <a:rPr lang="sv-SE" sz="1400" dirty="0" err="1" smtClean="0"/>
              <a:t>simulcasting</a:t>
            </a:r>
            <a:r>
              <a:rPr lang="sv-SE" sz="1400" dirty="0" smtClean="0"/>
              <a:t> </a:t>
            </a:r>
            <a:r>
              <a:rPr lang="sv-SE" sz="1400" dirty="0" err="1" smtClean="0"/>
              <a:t>with</a:t>
            </a:r>
            <a:r>
              <a:rPr lang="sv-SE" sz="1400" dirty="0" smtClean="0"/>
              <a:t> old audio and </a:t>
            </a:r>
            <a:r>
              <a:rPr lang="sv-SE" sz="1400" dirty="0" err="1" smtClean="0"/>
              <a:t>subtitling</a:t>
            </a:r>
            <a:r>
              <a:rPr lang="sv-SE" sz="1400" dirty="0" smtClean="0"/>
              <a:t> format in HEVC services in order to </a:t>
            </a:r>
            <a:r>
              <a:rPr lang="sv-SE" sz="1400" dirty="0" err="1" smtClean="0"/>
              <a:t>coop</a:t>
            </a:r>
            <a:r>
              <a:rPr lang="sv-SE" sz="1400" dirty="0" smtClean="0"/>
              <a:t> </a:t>
            </a:r>
            <a:r>
              <a:rPr lang="sv-SE" sz="1400" dirty="0" err="1" smtClean="0"/>
              <a:t>with</a:t>
            </a:r>
            <a:r>
              <a:rPr lang="sv-SE" sz="1400" dirty="0" smtClean="0"/>
              <a:t> </a:t>
            </a:r>
            <a:r>
              <a:rPr lang="sv-SE" sz="1400" dirty="0" err="1" smtClean="0"/>
              <a:t>these</a:t>
            </a:r>
            <a:r>
              <a:rPr lang="sv-SE" sz="1400" dirty="0" smtClean="0"/>
              <a:t> </a:t>
            </a:r>
            <a:r>
              <a:rPr lang="sv-SE" sz="1400" dirty="0" err="1" smtClean="0"/>
              <a:t>early</a:t>
            </a:r>
            <a:r>
              <a:rPr lang="sv-SE" sz="1400" dirty="0" smtClean="0"/>
              <a:t> </a:t>
            </a:r>
            <a:r>
              <a:rPr lang="sv-SE" sz="1400" dirty="0" err="1" smtClean="0"/>
              <a:t>legacy</a:t>
            </a:r>
            <a:r>
              <a:rPr lang="sv-SE" sz="1400" dirty="0" smtClean="0"/>
              <a:t> HEVC </a:t>
            </a:r>
            <a:r>
              <a:rPr lang="sv-SE" sz="1400" dirty="0" err="1" smtClean="0"/>
              <a:t>IRDs</a:t>
            </a:r>
            <a:r>
              <a:rPr lang="sv-SE" sz="1400" dirty="0" smtClean="0"/>
              <a:t>. Note </a:t>
            </a:r>
            <a:r>
              <a:rPr lang="sv-SE" sz="1400" dirty="0" err="1" smtClean="0"/>
              <a:t>included</a:t>
            </a:r>
            <a:r>
              <a:rPr lang="sv-SE" sz="1400" dirty="0" smtClean="0"/>
              <a:t> in IRD text (</a:t>
            </a:r>
            <a:r>
              <a:rPr lang="sv-SE" sz="1400" dirty="0" err="1" smtClean="0"/>
              <a:t>proposed</a:t>
            </a:r>
            <a:r>
              <a:rPr lang="sv-SE" sz="1400" dirty="0" smtClean="0"/>
              <a:t> to be </a:t>
            </a:r>
            <a:r>
              <a:rPr lang="sv-SE" sz="1400" dirty="0" err="1" smtClean="0"/>
              <a:t>incl</a:t>
            </a:r>
            <a:r>
              <a:rPr lang="sv-SE" sz="1400" dirty="0" smtClean="0"/>
              <a:t> in </a:t>
            </a:r>
            <a:r>
              <a:rPr lang="sv-SE" sz="1400" dirty="0" err="1" smtClean="0"/>
              <a:t>future</a:t>
            </a:r>
            <a:r>
              <a:rPr lang="sv-SE" sz="1400" dirty="0" smtClean="0"/>
              <a:t> </a:t>
            </a:r>
            <a:r>
              <a:rPr lang="sv-SE" sz="1400" dirty="0" err="1" smtClean="0"/>
              <a:t>RoO</a:t>
            </a:r>
            <a:r>
              <a:rPr lang="sv-SE" sz="1400" dirty="0" smtClean="0"/>
              <a:t> </a:t>
            </a:r>
            <a:r>
              <a:rPr lang="sv-SE" sz="1400" dirty="0" err="1" smtClean="0"/>
              <a:t>also</a:t>
            </a:r>
            <a:r>
              <a:rPr lang="sv-SE" sz="1400" dirty="0" smtClean="0"/>
              <a:t>):</a:t>
            </a:r>
          </a:p>
          <a:p>
            <a:pPr marL="914400" lvl="2" indent="0">
              <a:buNone/>
            </a:pPr>
            <a:r>
              <a:rPr lang="sv-SE" sz="1200" dirty="0" smtClean="0"/>
              <a:t>”12.3.6 Note 1: </a:t>
            </a:r>
            <a:r>
              <a:rPr lang="en-GB" sz="1200" dirty="0" smtClean="0"/>
              <a:t>At </a:t>
            </a:r>
            <a:r>
              <a:rPr lang="en-GB" sz="1200" dirty="0"/>
              <a:t>the time of writing (October 2017) there is already a significant and increasing legacy of IRDs which can fully support HEVC video but may not fully support either NGA and /or TTML </a:t>
            </a:r>
            <a:r>
              <a:rPr lang="en-GB" sz="1200" dirty="0" smtClean="0"/>
              <a:t>subtitles…it </a:t>
            </a:r>
            <a:r>
              <a:rPr lang="en-GB" sz="1200" dirty="0"/>
              <a:t>is strongly recommended that when delivering HEVC services NorDig broadcasters simulcast/carry the legacy audio and subtitle services matching those delivered on NorDig HD services (i.e.MPEG-4 HE-AAC and DVB Subtitles respectively) to ensure maximum uptake of any new HEVC </a:t>
            </a:r>
            <a:r>
              <a:rPr lang="en-GB" sz="1200" dirty="0" smtClean="0"/>
              <a:t>services”</a:t>
            </a:r>
          </a:p>
          <a:p>
            <a:r>
              <a:rPr lang="en-GB" sz="1800" dirty="0">
                <a:solidFill>
                  <a:srgbClr val="0070C0"/>
                </a:solidFill>
              </a:rPr>
              <a:t>Excom </a:t>
            </a:r>
            <a:r>
              <a:rPr lang="en-GB" sz="1000" dirty="0">
                <a:solidFill>
                  <a:srgbClr val="0070C0"/>
                </a:solidFill>
              </a:rPr>
              <a:t>5</a:t>
            </a:r>
            <a:r>
              <a:rPr lang="en-GB" sz="1000" baseline="30000" dirty="0">
                <a:solidFill>
                  <a:srgbClr val="0070C0"/>
                </a:solidFill>
              </a:rPr>
              <a:t>th</a:t>
            </a:r>
            <a:r>
              <a:rPr lang="en-GB" sz="1000" dirty="0">
                <a:solidFill>
                  <a:srgbClr val="0070C0"/>
                </a:solidFill>
              </a:rPr>
              <a:t> Oct 2017</a:t>
            </a:r>
            <a:r>
              <a:rPr lang="en-GB" sz="1800" dirty="0">
                <a:solidFill>
                  <a:srgbClr val="0070C0"/>
                </a:solidFill>
              </a:rPr>
              <a:t>: </a:t>
            </a:r>
            <a:r>
              <a:rPr lang="en-GB" sz="1800" dirty="0" smtClean="0">
                <a:solidFill>
                  <a:srgbClr val="0070C0"/>
                </a:solidFill>
              </a:rPr>
              <a:t>OK</a:t>
            </a:r>
            <a:endParaRPr lang="en-GB" sz="1800" dirty="0">
              <a:solidFill>
                <a:srgbClr val="0070C0"/>
              </a:solidFill>
            </a:endParaRPr>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11435" y="1276136"/>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t>Introduction</a:t>
            </a:r>
          </a:p>
          <a:p>
            <a:pPr>
              <a:buFontTx/>
              <a:buAutoNum type="arabicPeriod"/>
            </a:pPr>
            <a:r>
              <a:rPr lang="en-US" sz="900" kern="0" dirty="0"/>
              <a:t>General features</a:t>
            </a:r>
          </a:p>
          <a:p>
            <a:pPr>
              <a:buFontTx/>
              <a:buAutoNum type="arabicPeriod"/>
            </a:pPr>
            <a:r>
              <a:rPr lang="en-US" sz="900" kern="0" dirty="0" err="1"/>
              <a:t>FrontEnd</a:t>
            </a:r>
            <a:r>
              <a:rPr lang="en-US" sz="900" kern="0" dirty="0"/>
              <a:t> (-S, -C, -T, -IP)</a:t>
            </a:r>
          </a:p>
          <a:p>
            <a:pPr>
              <a:buFontTx/>
              <a:buAutoNum type="arabicPeriod"/>
            </a:pPr>
            <a:r>
              <a:rPr lang="en-US" sz="900" kern="0" dirty="0" err="1"/>
              <a:t>Demultiplexer</a:t>
            </a:r>
            <a:endParaRPr lang="en-US" sz="900" kern="0" dirty="0"/>
          </a:p>
          <a:p>
            <a:pPr>
              <a:buFontTx/>
              <a:buAutoNum type="arabicPeriod"/>
            </a:pPr>
            <a:r>
              <a:rPr lang="en-US" sz="900" kern="0" dirty="0"/>
              <a:t>Video</a:t>
            </a:r>
          </a:p>
          <a:p>
            <a:pPr>
              <a:buFontTx/>
              <a:buAutoNum type="arabicPeriod"/>
            </a:pPr>
            <a:r>
              <a:rPr lang="en-US" sz="900" kern="0" dirty="0"/>
              <a:t>Audio</a:t>
            </a:r>
          </a:p>
          <a:p>
            <a:pPr>
              <a:buFontTx/>
              <a:buAutoNum type="arabicPeriod"/>
            </a:pPr>
            <a:r>
              <a:rPr lang="en-US" sz="900" kern="0" dirty="0"/>
              <a:t>Subtitling</a:t>
            </a:r>
          </a:p>
          <a:p>
            <a:pPr>
              <a:buFontTx/>
              <a:buAutoNum type="arabicPeriod"/>
            </a:pPr>
            <a:r>
              <a:rPr lang="en-US" sz="900" kern="0" dirty="0"/>
              <a:t>Interfaces </a:t>
            </a:r>
          </a:p>
          <a:p>
            <a:pPr>
              <a:buFontTx/>
              <a:buAutoNum type="arabicPeriod"/>
            </a:pPr>
            <a:r>
              <a:rPr lang="en-US" sz="900" kern="0" dirty="0"/>
              <a:t>Interfaces CA/CI</a:t>
            </a:r>
          </a:p>
          <a:p>
            <a:pPr>
              <a:buFontTx/>
              <a:buAutoNum type="arabicPeriod"/>
            </a:pPr>
            <a:r>
              <a:rPr lang="en-US" sz="900" kern="0" dirty="0"/>
              <a:t>System SW Update</a:t>
            </a:r>
          </a:p>
          <a:p>
            <a:pPr>
              <a:buFontTx/>
              <a:buAutoNum type="arabicPeriod"/>
            </a:pPr>
            <a:r>
              <a:rPr lang="en-US" sz="900" kern="0" dirty="0"/>
              <a:t>Performance</a:t>
            </a:r>
          </a:p>
          <a:p>
            <a:pPr>
              <a:buFontTx/>
              <a:buAutoNum type="arabicPeriod"/>
            </a:pPr>
            <a:r>
              <a:rPr lang="en-US" sz="900" kern="0" dirty="0">
                <a:solidFill>
                  <a:srgbClr val="0070C0"/>
                </a:solidFill>
              </a:rPr>
              <a:t>Signaling PSI/SI</a:t>
            </a:r>
          </a:p>
          <a:p>
            <a:pPr>
              <a:buFontTx/>
              <a:buAutoNum type="arabicPeriod"/>
            </a:pPr>
            <a:r>
              <a:rPr lang="en-US" sz="900" kern="0" dirty="0"/>
              <a:t>Navigator </a:t>
            </a:r>
            <a:r>
              <a:rPr lang="en-US" sz="800" kern="0" dirty="0"/>
              <a:t>(“Menus”)</a:t>
            </a:r>
          </a:p>
          <a:p>
            <a:pPr>
              <a:buFontTx/>
              <a:buAutoNum type="arabicPeriod"/>
            </a:pPr>
            <a:r>
              <a:rPr lang="en-US" sz="900" kern="0" dirty="0"/>
              <a:t>PVR/Recording</a:t>
            </a:r>
          </a:p>
          <a:p>
            <a:pPr>
              <a:buFontTx/>
              <a:buAutoNum type="arabicPeriod"/>
            </a:pPr>
            <a:r>
              <a:rPr lang="en-US" sz="900" kern="0" dirty="0"/>
              <a:t>API/HbbTV</a:t>
            </a:r>
          </a:p>
          <a:p>
            <a:pPr>
              <a:buFontTx/>
              <a:buAutoNum type="arabicPeriod"/>
            </a:pPr>
            <a:r>
              <a:rPr lang="en-US" sz="900" kern="0" dirty="0"/>
              <a:t>User Preferences</a:t>
            </a:r>
          </a:p>
          <a:p>
            <a:pPr marL="0" indent="0">
              <a:buFontTx/>
              <a:buNone/>
            </a:pPr>
            <a:r>
              <a:rPr lang="en-US" sz="900" kern="0" dirty="0"/>
              <a:t>Annexes A-to-J</a:t>
            </a:r>
          </a:p>
        </p:txBody>
      </p:sp>
    </p:spTree>
    <p:extLst>
      <p:ext uri="{BB962C8B-B14F-4D97-AF65-F5344CB8AC3E}">
        <p14:creationId xmlns:p14="http://schemas.microsoft.com/office/powerpoint/2010/main" val="4717036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27</a:t>
            </a:fld>
            <a:endParaRPr lang="en-US" dirty="0"/>
          </a:p>
        </p:txBody>
      </p:sp>
      <p:sp>
        <p:nvSpPr>
          <p:cNvPr id="5" name="Content Placeholder 4"/>
          <p:cNvSpPr>
            <a:spLocks noGrp="1"/>
          </p:cNvSpPr>
          <p:nvPr>
            <p:ph idx="1"/>
          </p:nvPr>
        </p:nvSpPr>
        <p:spPr>
          <a:xfrm>
            <a:off x="1547664" y="779218"/>
            <a:ext cx="7272808" cy="5314078"/>
          </a:xfrm>
        </p:spPr>
        <p:txBody>
          <a:bodyPr/>
          <a:lstStyle/>
          <a:p>
            <a:pPr marL="0" indent="0">
              <a:buNone/>
            </a:pPr>
            <a:r>
              <a:rPr lang="en-US" sz="1400" dirty="0"/>
              <a:t>NorDig Unified IRD </a:t>
            </a:r>
            <a:r>
              <a:rPr lang="en-US" sz="1400" dirty="0" smtClean="0"/>
              <a:t> - </a:t>
            </a:r>
            <a:r>
              <a:rPr lang="en-US" sz="1400" dirty="0" smtClean="0">
                <a:solidFill>
                  <a:srgbClr val="0070C0"/>
                </a:solidFill>
              </a:rPr>
              <a:t>PVR and HbbTV</a:t>
            </a:r>
            <a:r>
              <a:rPr lang="en-US" sz="1400" dirty="0" smtClean="0"/>
              <a:t>:</a:t>
            </a:r>
            <a:endParaRPr lang="sv-SE" sz="1400" dirty="0" smtClean="0"/>
          </a:p>
          <a:p>
            <a:r>
              <a:rPr lang="sv-SE" sz="1400" dirty="0" smtClean="0"/>
              <a:t>PVR – text </a:t>
            </a:r>
            <a:r>
              <a:rPr lang="sv-SE" sz="1400" dirty="0" err="1" smtClean="0"/>
              <a:t>updated</a:t>
            </a:r>
            <a:r>
              <a:rPr lang="sv-SE" sz="1400" dirty="0" smtClean="0"/>
              <a:t> to </a:t>
            </a:r>
            <a:r>
              <a:rPr lang="sv-SE" sz="1400" dirty="0" err="1" smtClean="0"/>
              <a:t>handle</a:t>
            </a:r>
            <a:r>
              <a:rPr lang="sv-SE" sz="1400" dirty="0" smtClean="0"/>
              <a:t> </a:t>
            </a:r>
            <a:r>
              <a:rPr lang="sv-SE" sz="1400" dirty="0" err="1" smtClean="0"/>
              <a:t>rec</a:t>
            </a:r>
            <a:r>
              <a:rPr lang="sv-SE" sz="1400" dirty="0" smtClean="0"/>
              <a:t> + playback </a:t>
            </a:r>
            <a:r>
              <a:rPr lang="sv-SE" sz="1400" dirty="0" err="1" smtClean="0"/>
              <a:t>of</a:t>
            </a:r>
            <a:r>
              <a:rPr lang="sv-SE" sz="1400" dirty="0" smtClean="0"/>
              <a:t> HEVC services (</a:t>
            </a:r>
            <a:r>
              <a:rPr lang="sv-SE" sz="1400" dirty="0" err="1" smtClean="0"/>
              <a:t>mainly</a:t>
            </a:r>
            <a:r>
              <a:rPr lang="sv-SE" sz="1400" dirty="0" smtClean="0"/>
              <a:t> </a:t>
            </a:r>
            <a:r>
              <a:rPr lang="sv-SE" sz="1400" dirty="0" err="1" smtClean="0"/>
              <a:t>bitrates</a:t>
            </a:r>
            <a:r>
              <a:rPr lang="sv-SE" sz="1400" dirty="0" smtClean="0"/>
              <a:t>)</a:t>
            </a:r>
          </a:p>
          <a:p>
            <a:r>
              <a:rPr lang="sv-SE" sz="1400" dirty="0" smtClean="0"/>
              <a:t>HbbTV for HEVC </a:t>
            </a:r>
            <a:r>
              <a:rPr lang="sv-SE" sz="1400" dirty="0" err="1" smtClean="0"/>
              <a:t>IRDs</a:t>
            </a:r>
            <a:endParaRPr lang="sv-SE" sz="1400" dirty="0" smtClean="0"/>
          </a:p>
          <a:p>
            <a:pPr lvl="1"/>
            <a:r>
              <a:rPr lang="sv-SE" sz="1200" dirty="0" err="1" smtClean="0"/>
              <a:t>Proposal</a:t>
            </a:r>
            <a:r>
              <a:rPr lang="sv-SE" sz="1200" dirty="0"/>
              <a:t>:</a:t>
            </a:r>
            <a:r>
              <a:rPr lang="sv-SE" sz="1200" dirty="0" smtClean="0"/>
              <a:t> </a:t>
            </a:r>
            <a:r>
              <a:rPr lang="en-GB" sz="1200" dirty="0"/>
              <a:t>All NorDig HEVC IRDs shall support HbbTV</a:t>
            </a:r>
            <a:endParaRPr lang="sv-SE" sz="1200" dirty="0" smtClean="0"/>
          </a:p>
          <a:p>
            <a:pPr lvl="1"/>
            <a:r>
              <a:rPr lang="sv-SE" sz="1200" dirty="0" smtClean="0"/>
              <a:t>Support: (so far) support from </a:t>
            </a:r>
            <a:r>
              <a:rPr lang="sv-SE" sz="1200" dirty="0" err="1" smtClean="0"/>
              <a:t>active</a:t>
            </a:r>
            <a:r>
              <a:rPr lang="sv-SE" sz="1200" dirty="0" smtClean="0"/>
              <a:t> TV </a:t>
            </a:r>
            <a:r>
              <a:rPr lang="sv-SE" sz="1200" dirty="0" err="1" smtClean="0"/>
              <a:t>industry</a:t>
            </a:r>
            <a:r>
              <a:rPr lang="sv-SE" sz="1200" dirty="0" smtClean="0"/>
              <a:t> and </a:t>
            </a:r>
            <a:r>
              <a:rPr lang="sv-SE" sz="1200" dirty="0" err="1" smtClean="0"/>
              <a:t>members</a:t>
            </a:r>
            <a:r>
              <a:rPr lang="sv-SE" sz="1200" dirty="0" smtClean="0"/>
              <a:t> in NorDig T</a:t>
            </a:r>
          </a:p>
          <a:p>
            <a:pPr lvl="1"/>
            <a:r>
              <a:rPr lang="sv-SE" sz="1200" dirty="0" err="1" smtClean="0"/>
              <a:t>Remarks</a:t>
            </a:r>
            <a:r>
              <a:rPr lang="sv-SE" sz="1200" dirty="0" smtClean="0"/>
              <a:t>: from CanalDigital/Telenor, </a:t>
            </a:r>
            <a:r>
              <a:rPr lang="sv-SE" sz="1200" dirty="0" err="1" smtClean="0"/>
              <a:t>asking</a:t>
            </a:r>
            <a:r>
              <a:rPr lang="sv-SE" sz="1200" dirty="0" smtClean="0"/>
              <a:t> for </a:t>
            </a:r>
            <a:r>
              <a:rPr lang="sv-SE" sz="1200" dirty="0" err="1" smtClean="0"/>
              <a:t>having</a:t>
            </a:r>
            <a:r>
              <a:rPr lang="sv-SE" sz="1200" dirty="0" smtClean="0"/>
              <a:t> HbbTV as </a:t>
            </a:r>
            <a:r>
              <a:rPr lang="sv-SE" sz="1200" dirty="0" err="1" smtClean="0"/>
              <a:t>optional</a:t>
            </a:r>
            <a:r>
              <a:rPr lang="sv-SE" sz="1200" dirty="0" smtClean="0"/>
              <a:t> </a:t>
            </a:r>
            <a:r>
              <a:rPr lang="sv-SE" sz="1200" dirty="0" err="1" smtClean="0"/>
              <a:t>also</a:t>
            </a:r>
            <a:r>
              <a:rPr lang="sv-SE" sz="1200" dirty="0" smtClean="0"/>
              <a:t> for HEVC </a:t>
            </a:r>
            <a:r>
              <a:rPr lang="sv-SE" sz="1200" dirty="0" err="1" smtClean="0"/>
              <a:t>IRDs</a:t>
            </a:r>
            <a:endParaRPr lang="sv-SE" sz="1200" dirty="0" smtClean="0"/>
          </a:p>
          <a:p>
            <a:pPr lvl="1"/>
            <a:r>
              <a:rPr lang="sv-SE" sz="1200" dirty="0" err="1" smtClean="0"/>
              <a:t>Uncertain</a:t>
            </a:r>
            <a:r>
              <a:rPr lang="sv-SE" sz="1200" dirty="0" smtClean="0"/>
              <a:t>: </a:t>
            </a:r>
            <a:r>
              <a:rPr lang="sv-SE" sz="1200" dirty="0" err="1" smtClean="0"/>
              <a:t>RiksTV</a:t>
            </a:r>
            <a:r>
              <a:rPr lang="sv-SE" sz="1200" dirty="0" smtClean="0"/>
              <a:t> </a:t>
            </a:r>
            <a:r>
              <a:rPr lang="sv-SE" sz="1200" dirty="0" err="1" smtClean="0"/>
              <a:t>view</a:t>
            </a:r>
            <a:r>
              <a:rPr lang="sv-SE" sz="1200" dirty="0" smtClean="0"/>
              <a:t>?</a:t>
            </a:r>
          </a:p>
          <a:p>
            <a:pPr lvl="1"/>
            <a:r>
              <a:rPr lang="sv-SE" sz="1200" b="1" dirty="0" smtClean="0">
                <a:solidFill>
                  <a:srgbClr val="00B050"/>
                </a:solidFill>
              </a:rPr>
              <a:t>Excom </a:t>
            </a:r>
            <a:r>
              <a:rPr lang="sv-SE" sz="1200" b="1" dirty="0" err="1" smtClean="0">
                <a:solidFill>
                  <a:srgbClr val="00B050"/>
                </a:solidFill>
              </a:rPr>
              <a:t>view</a:t>
            </a:r>
            <a:r>
              <a:rPr lang="sv-SE" sz="1200" b="1" dirty="0" smtClean="0">
                <a:solidFill>
                  <a:srgbClr val="00B050"/>
                </a:solidFill>
              </a:rPr>
              <a:t>? </a:t>
            </a:r>
            <a:r>
              <a:rPr lang="sv-SE" sz="1200" b="1" dirty="0" err="1" smtClean="0">
                <a:solidFill>
                  <a:srgbClr val="00B050"/>
                </a:solidFill>
              </a:rPr>
              <a:t>Mandate</a:t>
            </a:r>
            <a:r>
              <a:rPr lang="sv-SE" sz="1200" b="1" dirty="0" smtClean="0">
                <a:solidFill>
                  <a:srgbClr val="00B050"/>
                </a:solidFill>
              </a:rPr>
              <a:t> HbbTV for HEVC </a:t>
            </a:r>
            <a:r>
              <a:rPr lang="sv-SE" sz="1200" b="1" dirty="0" err="1" smtClean="0">
                <a:solidFill>
                  <a:srgbClr val="00B050"/>
                </a:solidFill>
              </a:rPr>
              <a:t>IRDs</a:t>
            </a:r>
            <a:r>
              <a:rPr lang="sv-SE" sz="1200" b="1" dirty="0" smtClean="0">
                <a:solidFill>
                  <a:srgbClr val="00B050"/>
                </a:solidFill>
              </a:rPr>
              <a:t> or not</a:t>
            </a:r>
            <a:r>
              <a:rPr lang="sv-SE" sz="1200" b="1" dirty="0" smtClean="0">
                <a:solidFill>
                  <a:srgbClr val="00B050"/>
                </a:solidFill>
              </a:rPr>
              <a:t>?</a:t>
            </a:r>
          </a:p>
          <a:p>
            <a:pPr lvl="1"/>
            <a:r>
              <a:rPr lang="en-GB" sz="2000"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sz="2000" dirty="0">
                <a:solidFill>
                  <a:srgbClr val="0070C0"/>
                </a:solidFill>
              </a:rPr>
              <a:t>: </a:t>
            </a:r>
            <a:r>
              <a:rPr lang="en-GB" dirty="0" smtClean="0">
                <a:solidFill>
                  <a:srgbClr val="0070C0"/>
                </a:solidFill>
              </a:rPr>
              <a:t>HbbTV mandatory for HEVC </a:t>
            </a:r>
            <a:r>
              <a:rPr lang="en-GB" dirty="0" err="1" smtClean="0">
                <a:solidFill>
                  <a:srgbClr val="0070C0"/>
                </a:solidFill>
              </a:rPr>
              <a:t>iDTVs</a:t>
            </a:r>
            <a:r>
              <a:rPr lang="en-GB" dirty="0" smtClean="0">
                <a:solidFill>
                  <a:srgbClr val="0070C0"/>
                </a:solidFill>
              </a:rPr>
              <a:t> and optional for HEVC STBs. (Main part of STB for cable and </a:t>
            </a:r>
            <a:r>
              <a:rPr lang="en-GB" dirty="0" err="1" smtClean="0">
                <a:solidFill>
                  <a:srgbClr val="0070C0"/>
                </a:solidFill>
              </a:rPr>
              <a:t>sat.op</a:t>
            </a:r>
            <a:r>
              <a:rPr lang="en-GB" dirty="0" smtClean="0">
                <a:solidFill>
                  <a:srgbClr val="0070C0"/>
                </a:solidFill>
              </a:rPr>
              <a:t> are vertical STB/operator specific STB) </a:t>
            </a:r>
            <a:endParaRPr lang="sv-SE" sz="1000" b="1" dirty="0">
              <a:solidFill>
                <a:srgbClr val="00B050"/>
              </a:solidFill>
            </a:endParaRPr>
          </a:p>
          <a:p>
            <a:r>
              <a:rPr lang="sv-SE" sz="1400" dirty="0" smtClean="0"/>
              <a:t>HbbTV errata – </a:t>
            </a:r>
            <a:r>
              <a:rPr lang="sv-SE" sz="1400" dirty="0" err="1" smtClean="0"/>
              <a:t>industry</a:t>
            </a:r>
            <a:r>
              <a:rPr lang="sv-SE" sz="1400" dirty="0" smtClean="0"/>
              <a:t> </a:t>
            </a:r>
            <a:r>
              <a:rPr lang="sv-SE" sz="1400" dirty="0" err="1" smtClean="0"/>
              <a:t>asking</a:t>
            </a:r>
            <a:r>
              <a:rPr lang="sv-SE" sz="1400" dirty="0" smtClean="0"/>
              <a:t> for grace period for late text </a:t>
            </a:r>
            <a:r>
              <a:rPr lang="sv-SE" sz="1400" dirty="0" err="1" smtClean="0"/>
              <a:t>update</a:t>
            </a:r>
            <a:r>
              <a:rPr lang="sv-SE" sz="1400" dirty="0" smtClean="0"/>
              <a:t>:</a:t>
            </a:r>
          </a:p>
          <a:p>
            <a:pPr lvl="1"/>
            <a:r>
              <a:rPr lang="en-GB" sz="1100" dirty="0" smtClean="0"/>
              <a:t>V2.6 spec:  “…support </a:t>
            </a:r>
            <a:r>
              <a:rPr lang="en-GB" sz="1100" dirty="0"/>
              <a:t>all mandatory features and requirements of HbbTV </a:t>
            </a:r>
            <a:r>
              <a:rPr lang="en-GB" sz="1100" dirty="0" smtClean="0"/>
              <a:t>1.5 including </a:t>
            </a:r>
            <a:r>
              <a:rPr lang="en-GB" sz="1100" dirty="0"/>
              <a:t>updates by published errata from the HbbTV Association. At the time of </a:t>
            </a:r>
            <a:r>
              <a:rPr lang="en-GB" sz="1100" dirty="0" smtClean="0"/>
              <a:t>writing (January 2017), the most recent published errata to HbbTV 1.5 is errata #3…” </a:t>
            </a:r>
          </a:p>
          <a:p>
            <a:pPr lvl="1"/>
            <a:r>
              <a:rPr lang="en-GB" sz="1100" dirty="0" smtClean="0"/>
              <a:t>V3.0 </a:t>
            </a:r>
            <a:r>
              <a:rPr lang="en-GB" sz="1100" dirty="0"/>
              <a:t>spec: </a:t>
            </a:r>
            <a:r>
              <a:rPr lang="en-GB" sz="1100" dirty="0" smtClean="0"/>
              <a:t>“…support </a:t>
            </a:r>
            <a:r>
              <a:rPr lang="en-GB" sz="1100" dirty="0"/>
              <a:t>all mandatory features and requirements of HbbTV 1.5 including updates by published errata from the HbbTV Association. At the time of writing (January 2017), the most recent published errata to HbbTV 1.5 is errata </a:t>
            </a:r>
            <a:r>
              <a:rPr lang="en-GB" sz="1200" dirty="0" smtClean="0"/>
              <a:t>#</a:t>
            </a:r>
            <a:r>
              <a:rPr lang="en-GB" sz="1200" b="1" dirty="0" smtClean="0">
                <a:solidFill>
                  <a:srgbClr val="0070C0"/>
                </a:solidFill>
              </a:rPr>
              <a:t>4</a:t>
            </a:r>
            <a:r>
              <a:rPr lang="en-GB" sz="1100" dirty="0" smtClean="0"/>
              <a:t>…” </a:t>
            </a:r>
            <a:endParaRPr lang="sv-SE" sz="1100" dirty="0"/>
          </a:p>
          <a:p>
            <a:pPr lvl="1"/>
            <a:r>
              <a:rPr lang="sv-SE" sz="1200" dirty="0" smtClean="0"/>
              <a:t>TV </a:t>
            </a:r>
            <a:r>
              <a:rPr lang="sv-SE" sz="1200" dirty="0" err="1" smtClean="0"/>
              <a:t>industry</a:t>
            </a:r>
            <a:r>
              <a:rPr lang="sv-SE" sz="1200" dirty="0" smtClean="0"/>
              <a:t> </a:t>
            </a:r>
            <a:r>
              <a:rPr lang="sv-SE" sz="1200" dirty="0" err="1" smtClean="0"/>
              <a:t>asking</a:t>
            </a:r>
            <a:r>
              <a:rPr lang="sv-SE" sz="1200" dirty="0" smtClean="0"/>
              <a:t> (2nd </a:t>
            </a:r>
            <a:r>
              <a:rPr lang="sv-SE" sz="1200" dirty="0" err="1" smtClean="0"/>
              <a:t>Oct</a:t>
            </a:r>
            <a:r>
              <a:rPr lang="sv-SE" sz="1200" dirty="0" smtClean="0"/>
              <a:t>) for grace period in order to </a:t>
            </a:r>
            <a:r>
              <a:rPr lang="sv-SE" sz="1200" dirty="0" err="1" smtClean="0"/>
              <a:t>have</a:t>
            </a:r>
            <a:r>
              <a:rPr lang="sv-SE" sz="1200" dirty="0" smtClean="0"/>
              <a:t> </a:t>
            </a:r>
            <a:r>
              <a:rPr lang="sv-SE" sz="1200" dirty="0" err="1" smtClean="0"/>
              <a:t>time</a:t>
            </a:r>
            <a:r>
              <a:rPr lang="sv-SE" sz="1200" dirty="0" smtClean="0"/>
              <a:t> to </a:t>
            </a:r>
            <a:r>
              <a:rPr lang="sv-SE" sz="1200" dirty="0" err="1" smtClean="0"/>
              <a:t>impl</a:t>
            </a:r>
            <a:r>
              <a:rPr lang="sv-SE" sz="1200" dirty="0" smtClean="0"/>
              <a:t> </a:t>
            </a:r>
            <a:r>
              <a:rPr lang="sv-SE" sz="1200" dirty="0" err="1" smtClean="0"/>
              <a:t>changes</a:t>
            </a:r>
            <a:endParaRPr lang="sv-SE" sz="1200" dirty="0" smtClean="0"/>
          </a:p>
          <a:p>
            <a:pPr lvl="1"/>
            <a:r>
              <a:rPr lang="sv-SE" sz="1200" dirty="0" smtClean="0"/>
              <a:t>Per T </a:t>
            </a:r>
            <a:r>
              <a:rPr lang="sv-SE" sz="1200" dirty="0" err="1" smtClean="0"/>
              <a:t>therefore</a:t>
            </a:r>
            <a:r>
              <a:rPr lang="sv-SE" sz="1200" dirty="0" smtClean="0"/>
              <a:t> </a:t>
            </a:r>
            <a:r>
              <a:rPr lang="sv-SE" sz="1200" dirty="0" err="1" smtClean="0"/>
              <a:t>drafted</a:t>
            </a:r>
            <a:r>
              <a:rPr lang="sv-SE" sz="1200" dirty="0" smtClean="0"/>
              <a:t> a </a:t>
            </a:r>
            <a:r>
              <a:rPr lang="sv-SE" sz="1200" dirty="0" err="1" smtClean="0"/>
              <a:t>very</a:t>
            </a:r>
            <a:r>
              <a:rPr lang="sv-SE" sz="1200" dirty="0" smtClean="0"/>
              <a:t> late </a:t>
            </a:r>
            <a:r>
              <a:rPr lang="sv-SE" sz="1200" dirty="0" err="1" smtClean="0"/>
              <a:t>proposal</a:t>
            </a:r>
            <a:r>
              <a:rPr lang="sv-SE" sz="1200" dirty="0" smtClean="0"/>
              <a:t> (3rd </a:t>
            </a:r>
            <a:r>
              <a:rPr lang="sv-SE" sz="1200" dirty="0" err="1" smtClean="0"/>
              <a:t>Oct</a:t>
            </a:r>
            <a:r>
              <a:rPr lang="sv-SE" sz="1200" dirty="0" smtClean="0"/>
              <a:t>), </a:t>
            </a:r>
            <a:r>
              <a:rPr lang="sv-SE" sz="1200" u="sng" dirty="0" smtClean="0"/>
              <a:t>not </a:t>
            </a:r>
            <a:r>
              <a:rPr lang="sv-SE" sz="1200" u="sng" dirty="0" err="1" smtClean="0"/>
              <a:t>yet</a:t>
            </a:r>
            <a:r>
              <a:rPr lang="sv-SE" sz="1200" u="sng" dirty="0" smtClean="0"/>
              <a:t> </a:t>
            </a:r>
            <a:r>
              <a:rPr lang="sv-SE" sz="1200" dirty="0" err="1" smtClean="0"/>
              <a:t>discussed</a:t>
            </a:r>
            <a:r>
              <a:rPr lang="sv-SE" sz="1200" dirty="0" smtClean="0"/>
              <a:t> in NorDig T </a:t>
            </a:r>
          </a:p>
          <a:p>
            <a:pPr marL="914400" lvl="2" indent="0">
              <a:buNone/>
            </a:pPr>
            <a:r>
              <a:rPr lang="sv-SE" sz="1200" dirty="0" smtClean="0">
                <a:solidFill>
                  <a:schemeClr val="accent2">
                    <a:lumMod val="75000"/>
                  </a:schemeClr>
                </a:solidFill>
              </a:rPr>
              <a:t>”</a:t>
            </a:r>
            <a:r>
              <a:rPr lang="en-GB" sz="1200" dirty="0" smtClean="0">
                <a:solidFill>
                  <a:schemeClr val="accent2">
                    <a:lumMod val="75000"/>
                  </a:schemeClr>
                </a:solidFill>
              </a:rPr>
              <a:t>Updates </a:t>
            </a:r>
            <a:r>
              <a:rPr lang="en-GB" sz="1200" dirty="0">
                <a:solidFill>
                  <a:schemeClr val="accent2">
                    <a:lumMod val="75000"/>
                  </a:schemeClr>
                </a:solidFill>
              </a:rPr>
              <a:t>and corrections in errata shall be implemented within six month for new IRDs after HbbTV organisation published the Errata and updated the HbbTV Test suits </a:t>
            </a:r>
            <a:r>
              <a:rPr lang="en-GB" sz="1200" dirty="0" smtClean="0">
                <a:solidFill>
                  <a:schemeClr val="accent2">
                    <a:lumMod val="75000"/>
                  </a:schemeClr>
                </a:solidFill>
              </a:rPr>
              <a:t>accordingly, </a:t>
            </a:r>
            <a:r>
              <a:rPr lang="en-GB" sz="1200" dirty="0">
                <a:solidFill>
                  <a:schemeClr val="accent2">
                    <a:lumMod val="75000"/>
                  </a:schemeClr>
                </a:solidFill>
              </a:rPr>
              <a:t>in order to give IRD manufacture a reasonable time for implementation</a:t>
            </a:r>
            <a:r>
              <a:rPr lang="en-GB" sz="1200" dirty="0" smtClean="0">
                <a:solidFill>
                  <a:schemeClr val="accent2">
                    <a:lumMod val="75000"/>
                  </a:schemeClr>
                </a:solidFill>
              </a:rPr>
              <a:t>.</a:t>
            </a:r>
            <a:r>
              <a:rPr lang="sv-SE" sz="1200" dirty="0" smtClean="0">
                <a:solidFill>
                  <a:schemeClr val="accent2">
                    <a:lumMod val="75000"/>
                  </a:schemeClr>
                </a:solidFill>
              </a:rPr>
              <a:t>”</a:t>
            </a:r>
            <a:endParaRPr lang="sv-SE" sz="1200" dirty="0">
              <a:solidFill>
                <a:schemeClr val="accent2">
                  <a:lumMod val="75000"/>
                </a:schemeClr>
              </a:solidFill>
            </a:endParaRPr>
          </a:p>
          <a:p>
            <a:pPr lvl="1"/>
            <a:r>
              <a:rPr lang="sv-SE" sz="1200" b="1" dirty="0" smtClean="0">
                <a:solidFill>
                  <a:srgbClr val="00B050"/>
                </a:solidFill>
              </a:rPr>
              <a:t>Excom </a:t>
            </a:r>
            <a:r>
              <a:rPr lang="sv-SE" sz="1200" b="1" dirty="0" err="1" smtClean="0">
                <a:solidFill>
                  <a:srgbClr val="00B050"/>
                </a:solidFill>
              </a:rPr>
              <a:t>view</a:t>
            </a:r>
            <a:r>
              <a:rPr lang="sv-SE" sz="1200" b="1" dirty="0" smtClean="0">
                <a:solidFill>
                  <a:srgbClr val="00B050"/>
                </a:solidFill>
              </a:rPr>
              <a:t>? </a:t>
            </a:r>
            <a:r>
              <a:rPr lang="sv-SE" sz="1200" b="1" dirty="0" err="1" smtClean="0">
                <a:solidFill>
                  <a:srgbClr val="00B050"/>
                </a:solidFill>
              </a:rPr>
              <a:t>Too</a:t>
            </a:r>
            <a:r>
              <a:rPr lang="sv-SE" sz="1200" b="1" dirty="0" smtClean="0">
                <a:solidFill>
                  <a:srgbClr val="00B050"/>
                </a:solidFill>
              </a:rPr>
              <a:t> late </a:t>
            </a:r>
            <a:r>
              <a:rPr lang="sv-SE" sz="1200" b="1" dirty="0" err="1" smtClean="0">
                <a:solidFill>
                  <a:srgbClr val="00B050"/>
                </a:solidFill>
              </a:rPr>
              <a:t>change</a:t>
            </a:r>
            <a:r>
              <a:rPr lang="sv-SE" sz="1200" b="1" dirty="0" smtClean="0">
                <a:solidFill>
                  <a:srgbClr val="00B050"/>
                </a:solidFill>
              </a:rPr>
              <a:t>? Not </a:t>
            </a:r>
            <a:r>
              <a:rPr lang="sv-SE" sz="1200" b="1" dirty="0" err="1" smtClean="0">
                <a:solidFill>
                  <a:srgbClr val="00B050"/>
                </a:solidFill>
              </a:rPr>
              <a:t>needed</a:t>
            </a:r>
            <a:r>
              <a:rPr lang="sv-SE" sz="1200" b="1" dirty="0" smtClean="0">
                <a:solidFill>
                  <a:srgbClr val="00B050"/>
                </a:solidFill>
              </a:rPr>
              <a:t>? OK?  </a:t>
            </a:r>
            <a:r>
              <a:rPr lang="sv-SE" sz="1200" b="1" dirty="0" smtClean="0">
                <a:solidFill>
                  <a:srgbClr val="00B050"/>
                </a:solidFill>
              </a:rPr>
              <a:t>Jon </a:t>
            </a:r>
            <a:r>
              <a:rPr lang="sv-SE" sz="1200" b="1" dirty="0" err="1" smtClean="0">
                <a:solidFill>
                  <a:srgbClr val="00B050"/>
                </a:solidFill>
              </a:rPr>
              <a:t>Peising</a:t>
            </a:r>
            <a:r>
              <a:rPr lang="sv-SE" sz="1200" b="1" dirty="0" smtClean="0">
                <a:solidFill>
                  <a:srgbClr val="00B050"/>
                </a:solidFill>
              </a:rPr>
              <a:t> has </a:t>
            </a:r>
            <a:r>
              <a:rPr lang="sv-SE" sz="1200" b="1" dirty="0" err="1" smtClean="0">
                <a:solidFill>
                  <a:srgbClr val="00B050"/>
                </a:solidFill>
              </a:rPr>
              <a:t>comment</a:t>
            </a:r>
            <a:r>
              <a:rPr lang="sv-SE" sz="1200" b="1" dirty="0" smtClean="0">
                <a:solidFill>
                  <a:srgbClr val="00B050"/>
                </a:solidFill>
              </a:rPr>
              <a:t> to </a:t>
            </a:r>
            <a:r>
              <a:rPr lang="sv-SE" sz="1200" b="1" dirty="0" err="1" smtClean="0">
                <a:solidFill>
                  <a:srgbClr val="00B050"/>
                </a:solidFill>
              </a:rPr>
              <a:t>writing</a:t>
            </a:r>
            <a:r>
              <a:rPr lang="sv-SE" sz="1200" b="1" dirty="0" smtClean="0">
                <a:solidFill>
                  <a:srgbClr val="00B050"/>
                </a:solidFill>
              </a:rPr>
              <a:t> </a:t>
            </a:r>
          </a:p>
          <a:p>
            <a:pPr lvl="1"/>
            <a:r>
              <a:rPr lang="en-GB" sz="2000"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sz="2000" dirty="0">
                <a:solidFill>
                  <a:srgbClr val="0070C0"/>
                </a:solidFill>
              </a:rPr>
              <a:t>: </a:t>
            </a:r>
            <a:r>
              <a:rPr lang="en-GB" sz="2000" dirty="0" smtClean="0">
                <a:solidFill>
                  <a:srgbClr val="0070C0"/>
                </a:solidFill>
              </a:rPr>
              <a:t>OK </a:t>
            </a:r>
            <a:r>
              <a:rPr lang="en-GB" sz="1600" dirty="0" smtClean="0">
                <a:solidFill>
                  <a:srgbClr val="0070C0"/>
                </a:solidFill>
              </a:rPr>
              <a:t>(ok to change to as preferred by Jon </a:t>
            </a:r>
            <a:r>
              <a:rPr lang="en-GB" sz="1600" dirty="0" err="1" smtClean="0">
                <a:solidFill>
                  <a:srgbClr val="0070C0"/>
                </a:solidFill>
              </a:rPr>
              <a:t>Peising</a:t>
            </a:r>
            <a:r>
              <a:rPr lang="en-GB" sz="1600" dirty="0" smtClean="0">
                <a:solidFill>
                  <a:srgbClr val="0070C0"/>
                </a:solidFill>
              </a:rPr>
              <a:t>)</a:t>
            </a:r>
            <a:endParaRPr lang="en-GB" dirty="0">
              <a:solidFill>
                <a:srgbClr val="0070C0"/>
              </a:solidFill>
            </a:endParaRPr>
          </a:p>
          <a:p>
            <a:pPr lvl="1"/>
            <a:endParaRPr lang="sv-SE" sz="1200" b="1" dirty="0" smtClean="0">
              <a:solidFill>
                <a:srgbClr val="00B050"/>
              </a:solidFill>
            </a:endParaRPr>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11435" y="1276136"/>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t>Introduction</a:t>
            </a:r>
          </a:p>
          <a:p>
            <a:pPr>
              <a:buFontTx/>
              <a:buAutoNum type="arabicPeriod"/>
            </a:pPr>
            <a:r>
              <a:rPr lang="en-US" sz="900" kern="0" dirty="0"/>
              <a:t>General features</a:t>
            </a:r>
          </a:p>
          <a:p>
            <a:pPr>
              <a:buFontTx/>
              <a:buAutoNum type="arabicPeriod"/>
            </a:pPr>
            <a:r>
              <a:rPr lang="en-US" sz="900" kern="0" dirty="0" err="1"/>
              <a:t>FrontEnd</a:t>
            </a:r>
            <a:r>
              <a:rPr lang="en-US" sz="900" kern="0" dirty="0"/>
              <a:t> (-S, -C, -T, -IP)</a:t>
            </a:r>
          </a:p>
          <a:p>
            <a:pPr>
              <a:buFontTx/>
              <a:buAutoNum type="arabicPeriod"/>
            </a:pPr>
            <a:r>
              <a:rPr lang="en-US" sz="900" kern="0" dirty="0" err="1"/>
              <a:t>Demultiplexer</a:t>
            </a:r>
            <a:endParaRPr lang="en-US" sz="900" kern="0" dirty="0"/>
          </a:p>
          <a:p>
            <a:pPr>
              <a:buFontTx/>
              <a:buAutoNum type="arabicPeriod"/>
            </a:pPr>
            <a:r>
              <a:rPr lang="en-US" sz="900" kern="0" dirty="0"/>
              <a:t>Video</a:t>
            </a:r>
          </a:p>
          <a:p>
            <a:pPr>
              <a:buFontTx/>
              <a:buAutoNum type="arabicPeriod"/>
            </a:pPr>
            <a:r>
              <a:rPr lang="en-US" sz="900" kern="0" dirty="0"/>
              <a:t>Audio</a:t>
            </a:r>
          </a:p>
          <a:p>
            <a:pPr>
              <a:buFontTx/>
              <a:buAutoNum type="arabicPeriod"/>
            </a:pPr>
            <a:r>
              <a:rPr lang="en-US" sz="900" kern="0" dirty="0"/>
              <a:t>Subtitling</a:t>
            </a:r>
          </a:p>
          <a:p>
            <a:pPr>
              <a:buFontTx/>
              <a:buAutoNum type="arabicPeriod"/>
            </a:pPr>
            <a:r>
              <a:rPr lang="en-US" sz="900" kern="0" dirty="0"/>
              <a:t>Interfaces </a:t>
            </a:r>
          </a:p>
          <a:p>
            <a:pPr>
              <a:buFontTx/>
              <a:buAutoNum type="arabicPeriod"/>
            </a:pPr>
            <a:r>
              <a:rPr lang="en-US" sz="900" kern="0" dirty="0"/>
              <a:t>Interfaces CA/CI</a:t>
            </a:r>
          </a:p>
          <a:p>
            <a:pPr>
              <a:buFontTx/>
              <a:buAutoNum type="arabicPeriod"/>
            </a:pPr>
            <a:r>
              <a:rPr lang="en-US" sz="900" kern="0" dirty="0"/>
              <a:t>System SW Update</a:t>
            </a:r>
          </a:p>
          <a:p>
            <a:pPr>
              <a:buFontTx/>
              <a:buAutoNum type="arabicPeriod"/>
            </a:pPr>
            <a:r>
              <a:rPr lang="en-US" sz="900" kern="0" dirty="0"/>
              <a:t>Performance</a:t>
            </a:r>
          </a:p>
          <a:p>
            <a:pPr>
              <a:buFontTx/>
              <a:buAutoNum type="arabicPeriod"/>
            </a:pPr>
            <a:r>
              <a:rPr lang="en-US" sz="900" kern="0" dirty="0"/>
              <a:t>Signaling PSI/SI</a:t>
            </a:r>
          </a:p>
          <a:p>
            <a:pPr>
              <a:buFontTx/>
              <a:buAutoNum type="arabicPeriod"/>
            </a:pPr>
            <a:r>
              <a:rPr lang="en-US" sz="900" kern="0" dirty="0"/>
              <a:t>Navigator </a:t>
            </a:r>
            <a:r>
              <a:rPr lang="en-US" sz="800" kern="0" dirty="0"/>
              <a:t>(“Menus”)</a:t>
            </a:r>
          </a:p>
          <a:p>
            <a:pPr>
              <a:buFontTx/>
              <a:buAutoNum type="arabicPeriod"/>
            </a:pPr>
            <a:r>
              <a:rPr lang="en-US" sz="900" kern="0" dirty="0">
                <a:solidFill>
                  <a:srgbClr val="0070C0"/>
                </a:solidFill>
              </a:rPr>
              <a:t>PVR/Recording</a:t>
            </a:r>
          </a:p>
          <a:p>
            <a:pPr>
              <a:buFontTx/>
              <a:buAutoNum type="arabicPeriod"/>
            </a:pPr>
            <a:r>
              <a:rPr lang="en-US" sz="900" kern="0" dirty="0">
                <a:solidFill>
                  <a:srgbClr val="0070C0"/>
                </a:solidFill>
              </a:rPr>
              <a:t>API/HbbTV</a:t>
            </a:r>
          </a:p>
          <a:p>
            <a:pPr>
              <a:buFontTx/>
              <a:buAutoNum type="arabicPeriod"/>
            </a:pPr>
            <a:r>
              <a:rPr lang="en-US" sz="900" kern="0" dirty="0"/>
              <a:t>User Preferences</a:t>
            </a:r>
          </a:p>
          <a:p>
            <a:pPr marL="0" indent="0">
              <a:buFontTx/>
              <a:buNone/>
            </a:pPr>
            <a:r>
              <a:rPr lang="en-US" sz="900" kern="0" dirty="0"/>
              <a:t>Annexes A-to-J</a:t>
            </a:r>
          </a:p>
        </p:txBody>
      </p:sp>
    </p:spTree>
    <p:extLst>
      <p:ext uri="{BB962C8B-B14F-4D97-AF65-F5344CB8AC3E}">
        <p14:creationId xmlns:p14="http://schemas.microsoft.com/office/powerpoint/2010/main" val="8115713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a:t>
            </a:r>
            <a:r>
              <a:rPr lang="en-US" b="1" dirty="0" smtClean="0"/>
              <a:t>spec v3.0 draft</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28</a:t>
            </a:fld>
            <a:endParaRPr lang="en-US" dirty="0"/>
          </a:p>
        </p:txBody>
      </p:sp>
      <p:sp>
        <p:nvSpPr>
          <p:cNvPr id="5" name="Content Placeholder 4"/>
          <p:cNvSpPr>
            <a:spLocks noGrp="1"/>
          </p:cNvSpPr>
          <p:nvPr>
            <p:ph idx="1"/>
          </p:nvPr>
        </p:nvSpPr>
        <p:spPr>
          <a:xfrm>
            <a:off x="1720998" y="925218"/>
            <a:ext cx="6336704" cy="4087958"/>
          </a:xfrm>
        </p:spPr>
        <p:txBody>
          <a:bodyPr/>
          <a:lstStyle/>
          <a:p>
            <a:pPr marL="0" indent="0">
              <a:buNone/>
            </a:pPr>
            <a:r>
              <a:rPr lang="en-US" sz="1600" dirty="0"/>
              <a:t>NorDig Unified IRD </a:t>
            </a:r>
            <a:r>
              <a:rPr lang="en-US" sz="1600" dirty="0" smtClean="0"/>
              <a:t> - </a:t>
            </a:r>
            <a:r>
              <a:rPr lang="en-US" sz="1600" dirty="0" smtClean="0">
                <a:solidFill>
                  <a:srgbClr val="0070C0"/>
                </a:solidFill>
              </a:rPr>
              <a:t>Grace period/sunrise </a:t>
            </a:r>
            <a:r>
              <a:rPr lang="en-US" sz="1600" dirty="0" smtClean="0"/>
              <a:t>f HEVC IRD functions </a:t>
            </a:r>
            <a:r>
              <a:rPr lang="en-US" sz="1200" dirty="0" smtClean="0"/>
              <a:t>and/or other new items</a:t>
            </a:r>
            <a:r>
              <a:rPr lang="en-US" sz="1600" dirty="0" smtClean="0"/>
              <a:t>:</a:t>
            </a:r>
            <a:endParaRPr lang="sv-SE" sz="1600" dirty="0" smtClean="0"/>
          </a:p>
          <a:p>
            <a:r>
              <a:rPr lang="sv-SE" sz="1600" dirty="0" smtClean="0"/>
              <a:t>IRD </a:t>
            </a:r>
            <a:r>
              <a:rPr lang="sv-SE" sz="1600" dirty="0" err="1" smtClean="0"/>
              <a:t>manufactures</a:t>
            </a:r>
            <a:r>
              <a:rPr lang="sv-SE" sz="1600" dirty="0" smtClean="0"/>
              <a:t> has </a:t>
            </a:r>
            <a:r>
              <a:rPr lang="sv-SE" sz="1600" dirty="0" err="1" smtClean="0"/>
              <a:t>asked</a:t>
            </a:r>
            <a:r>
              <a:rPr lang="sv-SE" sz="1600" dirty="0" smtClean="0"/>
              <a:t> for grace period for </a:t>
            </a:r>
            <a:r>
              <a:rPr lang="sv-SE" sz="1600" dirty="0" err="1" smtClean="0"/>
              <a:t>some</a:t>
            </a:r>
            <a:r>
              <a:rPr lang="sv-SE" sz="1600" dirty="0" smtClean="0"/>
              <a:t> </a:t>
            </a:r>
            <a:r>
              <a:rPr lang="sv-SE" sz="1600" dirty="0" err="1" smtClean="0"/>
              <a:t>of</a:t>
            </a:r>
            <a:r>
              <a:rPr lang="sv-SE" sz="1600" dirty="0" smtClean="0"/>
              <a:t> the new </a:t>
            </a:r>
            <a:r>
              <a:rPr lang="sv-SE" sz="1600" dirty="0" err="1" smtClean="0"/>
              <a:t>functions</a:t>
            </a:r>
            <a:r>
              <a:rPr lang="sv-SE" sz="1600" dirty="0" smtClean="0"/>
              <a:t> for the new NorDig HEVC IRD</a:t>
            </a:r>
          </a:p>
          <a:p>
            <a:pPr lvl="1"/>
            <a:r>
              <a:rPr lang="sv-SE" sz="1400" dirty="0" smtClean="0"/>
              <a:t>NGA audio</a:t>
            </a:r>
          </a:p>
          <a:p>
            <a:pPr lvl="1"/>
            <a:r>
              <a:rPr lang="sv-SE" sz="1400" dirty="0" smtClean="0"/>
              <a:t>TTML </a:t>
            </a:r>
            <a:r>
              <a:rPr lang="sv-SE" sz="1400" dirty="0" err="1" smtClean="0"/>
              <a:t>subtitling</a:t>
            </a:r>
            <a:endParaRPr lang="sv-SE" sz="1400" dirty="0" smtClean="0"/>
          </a:p>
          <a:p>
            <a:r>
              <a:rPr lang="sv-SE" sz="1600" dirty="0" err="1" smtClean="0"/>
              <a:t>However</a:t>
            </a:r>
            <a:r>
              <a:rPr lang="sv-SE" sz="1600" dirty="0" smtClean="0"/>
              <a:t> NorDig HEVC IRD ”</a:t>
            </a:r>
            <a:r>
              <a:rPr lang="sv-SE" sz="1600" dirty="0" err="1" smtClean="0"/>
              <a:t>profile</a:t>
            </a:r>
            <a:r>
              <a:rPr lang="sv-SE" sz="1600" dirty="0" smtClean="0"/>
              <a:t>” is </a:t>
            </a:r>
            <a:r>
              <a:rPr lang="sv-SE" sz="1600" dirty="0" err="1" smtClean="0"/>
              <a:t>completly</a:t>
            </a:r>
            <a:r>
              <a:rPr lang="sv-SE" sz="1600" dirty="0" smtClean="0"/>
              <a:t> new, no </a:t>
            </a:r>
            <a:r>
              <a:rPr lang="sv-SE" sz="1600" dirty="0" err="1" smtClean="0"/>
              <a:t>legacy</a:t>
            </a:r>
            <a:r>
              <a:rPr lang="sv-SE" sz="1600" dirty="0" smtClean="0"/>
              <a:t> </a:t>
            </a:r>
            <a:r>
              <a:rPr lang="sv-SE" sz="1600" dirty="0" err="1" smtClean="0"/>
              <a:t>today</a:t>
            </a:r>
            <a:r>
              <a:rPr lang="sv-SE" sz="1600" dirty="0" smtClean="0"/>
              <a:t>, so </a:t>
            </a:r>
            <a:r>
              <a:rPr lang="sv-SE" sz="1600" dirty="0" err="1" smtClean="0"/>
              <a:t>why</a:t>
            </a:r>
            <a:r>
              <a:rPr lang="sv-SE" sz="1600" dirty="0" smtClean="0"/>
              <a:t> a grace period(s)?</a:t>
            </a:r>
          </a:p>
          <a:p>
            <a:r>
              <a:rPr lang="sv-SE" sz="1600" dirty="0" smtClean="0"/>
              <a:t>TV </a:t>
            </a:r>
            <a:r>
              <a:rPr lang="sv-SE" sz="1600" dirty="0" err="1" smtClean="0"/>
              <a:t>manufactures</a:t>
            </a:r>
            <a:r>
              <a:rPr lang="sv-SE" sz="1600" dirty="0" smtClean="0"/>
              <a:t> has </a:t>
            </a:r>
            <a:r>
              <a:rPr lang="sv-SE" sz="1600" dirty="0" err="1" smtClean="0"/>
              <a:t>early</a:t>
            </a:r>
            <a:r>
              <a:rPr lang="sv-SE" sz="1600" dirty="0" smtClean="0"/>
              <a:t> </a:t>
            </a:r>
            <a:r>
              <a:rPr lang="sv-SE" sz="1600" dirty="0" err="1" smtClean="0"/>
              <a:t>legacy</a:t>
            </a:r>
            <a:r>
              <a:rPr lang="sv-SE" sz="1600" dirty="0" smtClean="0"/>
              <a:t> HEVC </a:t>
            </a:r>
            <a:r>
              <a:rPr lang="sv-SE" sz="1600" dirty="0" err="1" smtClean="0"/>
              <a:t>IRDs</a:t>
            </a:r>
            <a:r>
              <a:rPr lang="sv-SE" sz="1600" dirty="0" smtClean="0"/>
              <a:t>, </a:t>
            </a:r>
            <a:r>
              <a:rPr lang="sv-SE" sz="1600" dirty="0" err="1" smtClean="0"/>
              <a:t>fulfill</a:t>
            </a:r>
            <a:r>
              <a:rPr lang="sv-SE" sz="1600" dirty="0" smtClean="0"/>
              <a:t> </a:t>
            </a:r>
            <a:r>
              <a:rPr lang="sv-SE" sz="1600" dirty="0" err="1" smtClean="0"/>
              <a:t>only</a:t>
            </a:r>
            <a:r>
              <a:rPr lang="sv-SE" sz="1600" dirty="0" smtClean="0"/>
              <a:t> </a:t>
            </a:r>
            <a:r>
              <a:rPr lang="sv-SE" sz="1600" dirty="0" err="1" smtClean="0"/>
              <a:t>partly</a:t>
            </a:r>
            <a:r>
              <a:rPr lang="sv-SE" sz="1600" dirty="0" smtClean="0"/>
              <a:t> NorDig HEVC IRD </a:t>
            </a:r>
            <a:r>
              <a:rPr lang="sv-SE" sz="1600" dirty="0" err="1" smtClean="0"/>
              <a:t>requirements</a:t>
            </a:r>
            <a:r>
              <a:rPr lang="sv-SE" sz="1600" dirty="0" smtClean="0"/>
              <a:t> </a:t>
            </a:r>
            <a:r>
              <a:rPr lang="sv-SE" sz="1400" dirty="0" smtClean="0"/>
              <a:t>(</a:t>
            </a:r>
            <a:r>
              <a:rPr lang="sv-SE" sz="1400" dirty="0" err="1" smtClean="0"/>
              <a:t>ie</a:t>
            </a:r>
            <a:r>
              <a:rPr lang="sv-SE" sz="1400" dirty="0" smtClean="0"/>
              <a:t> the HEVC video, </a:t>
            </a:r>
            <a:r>
              <a:rPr lang="sv-SE" sz="1400" dirty="0" err="1" smtClean="0"/>
              <a:t>but</a:t>
            </a:r>
            <a:r>
              <a:rPr lang="sv-SE" sz="1400" dirty="0" smtClean="0"/>
              <a:t> not audio nor </a:t>
            </a:r>
            <a:r>
              <a:rPr lang="sv-SE" sz="1400" dirty="0" err="1" smtClean="0"/>
              <a:t>subt</a:t>
            </a:r>
            <a:r>
              <a:rPr lang="sv-SE" sz="1400" dirty="0" smtClean="0"/>
              <a:t>)</a:t>
            </a:r>
            <a:endParaRPr lang="sv-SE" sz="1600" dirty="0" smtClean="0"/>
          </a:p>
          <a:p>
            <a:r>
              <a:rPr lang="sv-SE" sz="1600" b="1" dirty="0" smtClean="0">
                <a:solidFill>
                  <a:srgbClr val="00B050"/>
                </a:solidFill>
              </a:rPr>
              <a:t>Excom </a:t>
            </a:r>
            <a:r>
              <a:rPr lang="sv-SE" sz="1600" b="1" dirty="0" err="1" smtClean="0">
                <a:solidFill>
                  <a:srgbClr val="00B050"/>
                </a:solidFill>
              </a:rPr>
              <a:t>view</a:t>
            </a:r>
            <a:r>
              <a:rPr lang="sv-SE" sz="1600" b="1" dirty="0" smtClean="0">
                <a:solidFill>
                  <a:srgbClr val="00B050"/>
                </a:solidFill>
              </a:rPr>
              <a:t>? </a:t>
            </a:r>
            <a:endParaRPr lang="sv-SE" sz="1600" b="1" dirty="0" smtClean="0">
              <a:solidFill>
                <a:srgbClr val="00B050"/>
              </a:solidFill>
            </a:endParaRPr>
          </a:p>
          <a:p>
            <a:r>
              <a:rPr lang="en-GB" sz="2400" dirty="0">
                <a:solidFill>
                  <a:srgbClr val="0070C0"/>
                </a:solidFill>
              </a:rPr>
              <a:t>Excom </a:t>
            </a:r>
            <a:r>
              <a:rPr lang="en-GB" sz="1100" dirty="0">
                <a:solidFill>
                  <a:srgbClr val="0070C0"/>
                </a:solidFill>
              </a:rPr>
              <a:t>5</a:t>
            </a:r>
            <a:r>
              <a:rPr lang="en-GB" sz="1100" baseline="30000" dirty="0">
                <a:solidFill>
                  <a:srgbClr val="0070C0"/>
                </a:solidFill>
              </a:rPr>
              <a:t>th</a:t>
            </a:r>
            <a:r>
              <a:rPr lang="en-GB" sz="1100" dirty="0">
                <a:solidFill>
                  <a:srgbClr val="0070C0"/>
                </a:solidFill>
              </a:rPr>
              <a:t> Oct 2017</a:t>
            </a:r>
            <a:r>
              <a:rPr lang="en-GB" sz="2400" dirty="0" smtClean="0">
                <a:solidFill>
                  <a:srgbClr val="0070C0"/>
                </a:solidFill>
              </a:rPr>
              <a:t>: </a:t>
            </a:r>
            <a:r>
              <a:rPr lang="en-GB" dirty="0" smtClean="0">
                <a:solidFill>
                  <a:srgbClr val="0070C0"/>
                </a:solidFill>
              </a:rPr>
              <a:t>2 years of grace period for TTML and NGA (if NGA is </a:t>
            </a:r>
            <a:r>
              <a:rPr lang="en-GB" dirty="0" err="1" smtClean="0">
                <a:solidFill>
                  <a:srgbClr val="0070C0"/>
                </a:solidFill>
              </a:rPr>
              <a:t>incl</a:t>
            </a:r>
            <a:r>
              <a:rPr lang="en-GB" dirty="0" smtClean="0">
                <a:solidFill>
                  <a:srgbClr val="0070C0"/>
                </a:solidFill>
              </a:rPr>
              <a:t> as mandatory)</a:t>
            </a:r>
            <a:endParaRPr lang="sv-SE" sz="1050" b="1" dirty="0" smtClean="0">
              <a:solidFill>
                <a:srgbClr val="00B050"/>
              </a:solidFill>
            </a:endParaRPr>
          </a:p>
        </p:txBody>
      </p:sp>
      <p:sp>
        <p:nvSpPr>
          <p:cNvPr id="9" name="Content Placeholder 4">
            <a:extLst>
              <a:ext uri="{FF2B5EF4-FFF2-40B4-BE49-F238E27FC236}">
                <a16:creationId xmlns="" xmlns:a16="http://schemas.microsoft.com/office/drawing/2014/main" id="{4CA244CA-6D2C-47AE-880D-00C0F6B52D47}"/>
              </a:ext>
            </a:extLst>
          </p:cNvPr>
          <p:cNvSpPr txBox="1">
            <a:spLocks/>
          </p:cNvSpPr>
          <p:nvPr/>
        </p:nvSpPr>
        <p:spPr bwMode="auto">
          <a:xfrm>
            <a:off x="-11435" y="1276136"/>
            <a:ext cx="1650097" cy="30963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900" kern="0" dirty="0"/>
              <a:t>NorDig Unified IRD </a:t>
            </a:r>
            <a:r>
              <a:rPr lang="en-US" sz="900" kern="0" dirty="0" smtClean="0"/>
              <a:t>spec:</a:t>
            </a:r>
            <a:endParaRPr lang="en-US" sz="900" kern="0" dirty="0"/>
          </a:p>
          <a:p>
            <a:pPr>
              <a:buFontTx/>
              <a:buAutoNum type="arabicPeriod"/>
            </a:pPr>
            <a:r>
              <a:rPr lang="en-US" sz="900" kern="0" dirty="0">
                <a:solidFill>
                  <a:srgbClr val="0070C0"/>
                </a:solidFill>
              </a:rPr>
              <a:t>Introduction</a:t>
            </a:r>
          </a:p>
          <a:p>
            <a:pPr>
              <a:buFontTx/>
              <a:buAutoNum type="arabicPeriod"/>
            </a:pPr>
            <a:r>
              <a:rPr lang="en-US" sz="900" kern="0" dirty="0">
                <a:solidFill>
                  <a:srgbClr val="0070C0"/>
                </a:solidFill>
              </a:rPr>
              <a:t>General features</a:t>
            </a:r>
          </a:p>
          <a:p>
            <a:pPr>
              <a:buFontTx/>
              <a:buAutoNum type="arabicPeriod"/>
            </a:pPr>
            <a:r>
              <a:rPr lang="en-US" sz="900" kern="0" dirty="0" err="1">
                <a:solidFill>
                  <a:srgbClr val="0070C0"/>
                </a:solidFill>
              </a:rPr>
              <a:t>FrontEnd</a:t>
            </a:r>
            <a:r>
              <a:rPr lang="en-US" sz="900" kern="0" dirty="0">
                <a:solidFill>
                  <a:srgbClr val="0070C0"/>
                </a:solidFill>
              </a:rPr>
              <a:t> (-S, -C, -T, -IP)</a:t>
            </a:r>
          </a:p>
          <a:p>
            <a:pPr>
              <a:buFontTx/>
              <a:buAutoNum type="arabicPeriod"/>
            </a:pPr>
            <a:r>
              <a:rPr lang="en-US" sz="900" kern="0" dirty="0" err="1">
                <a:solidFill>
                  <a:srgbClr val="0070C0"/>
                </a:solidFill>
              </a:rPr>
              <a:t>Demultiplexer</a:t>
            </a:r>
            <a:endParaRPr lang="en-US" sz="900" kern="0" dirty="0">
              <a:solidFill>
                <a:srgbClr val="0070C0"/>
              </a:solidFill>
            </a:endParaRPr>
          </a:p>
          <a:p>
            <a:pPr>
              <a:buFontTx/>
              <a:buAutoNum type="arabicPeriod"/>
            </a:pPr>
            <a:r>
              <a:rPr lang="en-US" sz="900" kern="0" dirty="0">
                <a:solidFill>
                  <a:srgbClr val="0070C0"/>
                </a:solidFill>
              </a:rPr>
              <a:t>Video</a:t>
            </a:r>
          </a:p>
          <a:p>
            <a:pPr>
              <a:buFontTx/>
              <a:buAutoNum type="arabicPeriod"/>
            </a:pPr>
            <a:r>
              <a:rPr lang="en-US" sz="900" kern="0" dirty="0">
                <a:solidFill>
                  <a:srgbClr val="0070C0"/>
                </a:solidFill>
              </a:rPr>
              <a:t>Audio</a:t>
            </a:r>
          </a:p>
          <a:p>
            <a:pPr>
              <a:buFontTx/>
              <a:buAutoNum type="arabicPeriod"/>
            </a:pPr>
            <a:r>
              <a:rPr lang="en-US" sz="900" kern="0" dirty="0">
                <a:solidFill>
                  <a:srgbClr val="0070C0"/>
                </a:solidFill>
              </a:rPr>
              <a:t>Subtitling</a:t>
            </a:r>
          </a:p>
          <a:p>
            <a:pPr>
              <a:buFontTx/>
              <a:buAutoNum type="arabicPeriod"/>
            </a:pPr>
            <a:r>
              <a:rPr lang="en-US" sz="900" kern="0" dirty="0">
                <a:solidFill>
                  <a:srgbClr val="0070C0"/>
                </a:solidFill>
              </a:rPr>
              <a:t>Interfaces </a:t>
            </a:r>
          </a:p>
          <a:p>
            <a:pPr>
              <a:buFontTx/>
              <a:buAutoNum type="arabicPeriod"/>
            </a:pPr>
            <a:r>
              <a:rPr lang="en-US" sz="900" kern="0" dirty="0">
                <a:solidFill>
                  <a:srgbClr val="0070C0"/>
                </a:solidFill>
              </a:rPr>
              <a:t>Interfaces CA/CI</a:t>
            </a:r>
          </a:p>
          <a:p>
            <a:pPr>
              <a:buFontTx/>
              <a:buAutoNum type="arabicPeriod"/>
            </a:pPr>
            <a:r>
              <a:rPr lang="en-US" sz="900" kern="0" dirty="0">
                <a:solidFill>
                  <a:srgbClr val="0070C0"/>
                </a:solidFill>
              </a:rPr>
              <a:t>System SW Update</a:t>
            </a:r>
          </a:p>
          <a:p>
            <a:pPr>
              <a:buFontTx/>
              <a:buAutoNum type="arabicPeriod"/>
            </a:pPr>
            <a:r>
              <a:rPr lang="en-US" sz="900" kern="0" dirty="0">
                <a:solidFill>
                  <a:srgbClr val="0070C0"/>
                </a:solidFill>
              </a:rPr>
              <a:t>Performance</a:t>
            </a:r>
          </a:p>
          <a:p>
            <a:pPr>
              <a:buFontTx/>
              <a:buAutoNum type="arabicPeriod"/>
            </a:pPr>
            <a:r>
              <a:rPr lang="en-US" sz="900" kern="0" dirty="0">
                <a:solidFill>
                  <a:srgbClr val="0070C0"/>
                </a:solidFill>
              </a:rPr>
              <a:t>Signaling PSI/SI</a:t>
            </a:r>
          </a:p>
          <a:p>
            <a:pPr>
              <a:buFontTx/>
              <a:buAutoNum type="arabicPeriod"/>
            </a:pPr>
            <a:r>
              <a:rPr lang="en-US" sz="900" kern="0" dirty="0">
                <a:solidFill>
                  <a:srgbClr val="0070C0"/>
                </a:solidFill>
              </a:rPr>
              <a:t>Navigator </a:t>
            </a:r>
            <a:r>
              <a:rPr lang="en-US" sz="800" kern="0" dirty="0">
                <a:solidFill>
                  <a:srgbClr val="0070C0"/>
                </a:solidFill>
              </a:rPr>
              <a:t>(“Menus”)</a:t>
            </a:r>
          </a:p>
          <a:p>
            <a:pPr>
              <a:buFontTx/>
              <a:buAutoNum type="arabicPeriod"/>
            </a:pPr>
            <a:r>
              <a:rPr lang="en-US" sz="900" kern="0" dirty="0">
                <a:solidFill>
                  <a:srgbClr val="0070C0"/>
                </a:solidFill>
              </a:rPr>
              <a:t>PVR/Recording</a:t>
            </a:r>
          </a:p>
          <a:p>
            <a:pPr>
              <a:buFontTx/>
              <a:buAutoNum type="arabicPeriod"/>
            </a:pPr>
            <a:r>
              <a:rPr lang="en-US" sz="900" kern="0" dirty="0">
                <a:solidFill>
                  <a:srgbClr val="0070C0"/>
                </a:solidFill>
              </a:rPr>
              <a:t>API/HbbTV</a:t>
            </a:r>
          </a:p>
          <a:p>
            <a:pPr>
              <a:buFontTx/>
              <a:buAutoNum type="arabicPeriod"/>
            </a:pPr>
            <a:r>
              <a:rPr lang="en-US" sz="900" kern="0" dirty="0">
                <a:solidFill>
                  <a:srgbClr val="0070C0"/>
                </a:solidFill>
              </a:rPr>
              <a:t>User Preferences</a:t>
            </a:r>
          </a:p>
          <a:p>
            <a:pPr marL="0" indent="0">
              <a:buFontTx/>
              <a:buNone/>
            </a:pPr>
            <a:r>
              <a:rPr lang="en-US" sz="900" kern="0" dirty="0"/>
              <a:t>Annexes A-to-J</a:t>
            </a:r>
          </a:p>
        </p:txBody>
      </p:sp>
      <p:pic>
        <p:nvPicPr>
          <p:cNvPr id="2" name="Picture 1"/>
          <p:cNvPicPr>
            <a:picLocks noChangeAspect="1"/>
          </p:cNvPicPr>
          <p:nvPr/>
        </p:nvPicPr>
        <p:blipFill>
          <a:blip r:embed="rId2"/>
          <a:stretch>
            <a:fillRect/>
          </a:stretch>
        </p:blipFill>
        <p:spPr>
          <a:xfrm>
            <a:off x="2123728" y="5204912"/>
            <a:ext cx="3952622" cy="1624012"/>
          </a:xfrm>
          <a:prstGeom prst="rect">
            <a:avLst/>
          </a:prstGeom>
        </p:spPr>
      </p:pic>
    </p:spTree>
    <p:extLst>
      <p:ext uri="{BB962C8B-B14F-4D97-AF65-F5344CB8AC3E}">
        <p14:creationId xmlns:p14="http://schemas.microsoft.com/office/powerpoint/2010/main" val="10201718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xmlns="" id="{B8D67828-761D-49AE-9D2E-4855D0B50A2C}"/>
              </a:ext>
            </a:extLst>
          </p:cNvPr>
          <p:cNvSpPr>
            <a:spLocks noGrp="1"/>
          </p:cNvSpPr>
          <p:nvPr>
            <p:ph type="sldNum" sz="quarter" idx="11"/>
          </p:nvPr>
        </p:nvSpPr>
        <p:spPr/>
        <p:txBody>
          <a:bodyPr/>
          <a:lstStyle/>
          <a:p>
            <a:pPr>
              <a:defRPr/>
            </a:pPr>
            <a:fld id="{CD43E73F-939E-41C0-A51D-E14F15C47D94}" type="slidenum">
              <a:rPr lang="nb-NO" smtClean="0"/>
              <a:pPr>
                <a:defRPr/>
              </a:pPr>
              <a:t>29</a:t>
            </a:fld>
            <a:endParaRPr lang="nb-NO" dirty="0"/>
          </a:p>
        </p:txBody>
      </p:sp>
      <p:sp>
        <p:nvSpPr>
          <p:cNvPr id="7" name="Rubrik 2">
            <a:extLst>
              <a:ext uri="{FF2B5EF4-FFF2-40B4-BE49-F238E27FC236}">
                <a16:creationId xmlns:a16="http://schemas.microsoft.com/office/drawing/2014/main" xmlns="" id="{C23CE3C5-645B-4777-BF21-8E06DB2ABE2E}"/>
              </a:ext>
            </a:extLst>
          </p:cNvPr>
          <p:cNvSpPr>
            <a:spLocks noGrp="1"/>
          </p:cNvSpPr>
          <p:nvPr>
            <p:ph type="title"/>
          </p:nvPr>
        </p:nvSpPr>
        <p:spPr/>
        <p:txBody>
          <a:bodyPr/>
          <a:lstStyle/>
          <a:p>
            <a:r>
              <a:rPr lang="en-US" sz="1800" b="1" dirty="0"/>
              <a:t>NorDig Audio Sub Group – NGA presentation for NorDig Excom</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en-US" sz="2000" dirty="0"/>
          </a:p>
        </p:txBody>
      </p:sp>
      <p:sp>
        <p:nvSpPr>
          <p:cNvPr id="5" name="Title 1">
            <a:extLst>
              <a:ext uri="{FF2B5EF4-FFF2-40B4-BE49-F238E27FC236}">
                <a16:creationId xmlns:a16="http://schemas.microsoft.com/office/drawing/2014/main" xmlns="" id="{8000A53C-95B3-4000-81FD-D1349ABE028A}"/>
              </a:ext>
            </a:extLst>
          </p:cNvPr>
          <p:cNvSpPr txBox="1">
            <a:spLocks/>
          </p:cNvSpPr>
          <p:nvPr/>
        </p:nvSpPr>
        <p:spPr>
          <a:xfrm>
            <a:off x="0" y="963694"/>
            <a:ext cx="8568952" cy="87855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t>Next Generation Audio – NGA</a:t>
            </a:r>
          </a:p>
        </p:txBody>
      </p:sp>
      <p:pic>
        <p:nvPicPr>
          <p:cNvPr id="6" name="Picture 2" descr="https://www.connectinternetsolutions.com/wp-content/uploads/2016/04/Web-accessibility-icons-800x500.jpg">
            <a:extLst>
              <a:ext uri="{FF2B5EF4-FFF2-40B4-BE49-F238E27FC236}">
                <a16:creationId xmlns:a16="http://schemas.microsoft.com/office/drawing/2014/main" xmlns="" id="{68B951B7-C89D-466A-BFCC-A3D64B9B959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134" y="4564090"/>
            <a:ext cx="1917683" cy="119855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3.googleusercontent.com/M3e6eWzO6ElbpWLOJiONxioNIg35sTc1G57KlZFvep25CI8nE9B0ONsbgCzA1BIN3A=h900">
            <a:extLst>
              <a:ext uri="{FF2B5EF4-FFF2-40B4-BE49-F238E27FC236}">
                <a16:creationId xmlns:a16="http://schemas.microsoft.com/office/drawing/2014/main" xmlns="" id="{35FA7DD8-5EEA-4852-A308-4647CF1C543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366" t="19735" b="9384"/>
          <a:stretch/>
        </p:blipFill>
        <p:spPr bwMode="auto">
          <a:xfrm>
            <a:off x="2418559" y="4540988"/>
            <a:ext cx="1917682" cy="119855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a:extLst>
              <a:ext uri="{FF2B5EF4-FFF2-40B4-BE49-F238E27FC236}">
                <a16:creationId xmlns:a16="http://schemas.microsoft.com/office/drawing/2014/main" xmlns="" id="{8155016D-C3B2-4EC2-9878-9B0BE430AAC0}"/>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4691983" y="4564090"/>
            <a:ext cx="1917682" cy="119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ounded Rectangle 6">
            <a:extLst>
              <a:ext uri="{FF2B5EF4-FFF2-40B4-BE49-F238E27FC236}">
                <a16:creationId xmlns:a16="http://schemas.microsoft.com/office/drawing/2014/main" xmlns="" id="{C10206C8-FD7C-4242-BD0E-1B9DB43F4CB3}"/>
              </a:ext>
            </a:extLst>
          </p:cNvPr>
          <p:cNvSpPr/>
          <p:nvPr/>
        </p:nvSpPr>
        <p:spPr>
          <a:xfrm>
            <a:off x="6965407" y="4564090"/>
            <a:ext cx="1919598" cy="1175450"/>
          </a:xfrm>
          <a:prstGeom prst="roundRect">
            <a:avLst>
              <a:gd name="adj" fmla="val 522"/>
            </a:avLst>
          </a:prstGeom>
          <a:blipFill>
            <a:blip r:embed="rId5" cstate="email">
              <a:extLst>
                <a:ext uri="{28A0092B-C50C-407E-A947-70E740481C1C}">
                  <a14:useLocalDpi xmlns:a14="http://schemas.microsoft.com/office/drawing/2010/main"/>
                </a:ext>
              </a:extLst>
            </a:blip>
            <a:stretch>
              <a:fillRect/>
            </a:stretch>
          </a:blipFill>
          <a:ln w="25400" cap="flat" cmpd="sng" algn="ctr">
            <a:noFill/>
            <a:prstDash val="solid"/>
          </a:ln>
          <a:effectLst/>
        </p:spPr>
        <p:style>
          <a:lnRef idx="2">
            <a:scrgbClr r="0" g="0" b="0"/>
          </a:lnRef>
          <a:fillRef idx="1">
            <a:scrgbClr r="0" g="0" b="0"/>
          </a:fillRef>
          <a:effectRef idx="0">
            <a:scrgbClr r="0" g="0" b="0"/>
          </a:effectRef>
          <a:fontRef idx="minor">
            <a:schemeClr val="lt1">
              <a:hueOff val="0"/>
              <a:satOff val="0"/>
              <a:lumOff val="0"/>
              <a:alphaOff val="0"/>
            </a:schemeClr>
          </a:fontRef>
        </p:style>
      </p:sp>
      <p:sp>
        <p:nvSpPr>
          <p:cNvPr id="12" name="TextBox 4">
            <a:extLst>
              <a:ext uri="{FF2B5EF4-FFF2-40B4-BE49-F238E27FC236}">
                <a16:creationId xmlns:a16="http://schemas.microsoft.com/office/drawing/2014/main" xmlns="" id="{24DA3300-94A4-434A-B687-0F9B7B5FBA72}"/>
              </a:ext>
            </a:extLst>
          </p:cNvPr>
          <p:cNvSpPr txBox="1"/>
          <p:nvPr/>
        </p:nvSpPr>
        <p:spPr>
          <a:xfrm>
            <a:off x="301350" y="5756386"/>
            <a:ext cx="2286729" cy="584775"/>
          </a:xfrm>
          <a:prstGeom prst="rect">
            <a:avLst/>
          </a:prstGeom>
          <a:noFill/>
        </p:spPr>
        <p:txBody>
          <a:bodyPr wrap="square" rtlCol="0">
            <a:spAutoFit/>
          </a:bodyPr>
          <a:lstStyle/>
          <a:p>
            <a:pPr>
              <a:spcAft>
                <a:spcPts val="600"/>
              </a:spcAft>
            </a:pPr>
            <a:r>
              <a:rPr lang="en-GB" sz="1600" b="1" dirty="0">
                <a:solidFill>
                  <a:schemeClr val="tx1">
                    <a:lumMod val="50000"/>
                    <a:lumOff val="50000"/>
                  </a:schemeClr>
                </a:solidFill>
              </a:rPr>
              <a:t>Accessibility &amp; Reach</a:t>
            </a:r>
          </a:p>
        </p:txBody>
      </p:sp>
      <p:sp>
        <p:nvSpPr>
          <p:cNvPr id="13" name="TextBox 9">
            <a:extLst>
              <a:ext uri="{FF2B5EF4-FFF2-40B4-BE49-F238E27FC236}">
                <a16:creationId xmlns:a16="http://schemas.microsoft.com/office/drawing/2014/main" xmlns="" id="{43F5366C-809B-4DFC-B227-48878C3303A7}"/>
              </a:ext>
            </a:extLst>
          </p:cNvPr>
          <p:cNvSpPr txBox="1"/>
          <p:nvPr/>
        </p:nvSpPr>
        <p:spPr>
          <a:xfrm>
            <a:off x="2582266" y="5762642"/>
            <a:ext cx="1674153" cy="661720"/>
          </a:xfrm>
          <a:prstGeom prst="rect">
            <a:avLst/>
          </a:prstGeom>
          <a:noFill/>
        </p:spPr>
        <p:txBody>
          <a:bodyPr wrap="square" rtlCol="0">
            <a:spAutoFit/>
          </a:bodyPr>
          <a:lstStyle/>
          <a:p>
            <a:pPr>
              <a:spcAft>
                <a:spcPts val="600"/>
              </a:spcAft>
            </a:pPr>
            <a:r>
              <a:rPr lang="en-US" sz="1600" b="1" dirty="0">
                <a:solidFill>
                  <a:schemeClr val="tx1">
                    <a:lumMod val="50000"/>
                    <a:lumOff val="50000"/>
                  </a:schemeClr>
                </a:solidFill>
              </a:rPr>
              <a:t>Personalized</a:t>
            </a:r>
          </a:p>
          <a:p>
            <a:endParaRPr lang="en-GB" sz="1600" dirty="0">
              <a:solidFill>
                <a:schemeClr val="tx1">
                  <a:lumMod val="50000"/>
                  <a:lumOff val="50000"/>
                </a:schemeClr>
              </a:solidFill>
            </a:endParaRPr>
          </a:p>
        </p:txBody>
      </p:sp>
      <p:sp>
        <p:nvSpPr>
          <p:cNvPr id="14" name="TextBox 10">
            <a:extLst>
              <a:ext uri="{FF2B5EF4-FFF2-40B4-BE49-F238E27FC236}">
                <a16:creationId xmlns:a16="http://schemas.microsoft.com/office/drawing/2014/main" xmlns="" id="{F5E54293-284F-4DBA-BCD7-577121303A6A}"/>
              </a:ext>
            </a:extLst>
          </p:cNvPr>
          <p:cNvSpPr txBox="1"/>
          <p:nvPr/>
        </p:nvSpPr>
        <p:spPr>
          <a:xfrm>
            <a:off x="5042934" y="5769435"/>
            <a:ext cx="1494401" cy="338554"/>
          </a:xfrm>
          <a:prstGeom prst="rect">
            <a:avLst/>
          </a:prstGeom>
          <a:noFill/>
        </p:spPr>
        <p:txBody>
          <a:bodyPr wrap="square" rtlCol="0">
            <a:spAutoFit/>
          </a:bodyPr>
          <a:lstStyle/>
          <a:p>
            <a:pPr>
              <a:spcAft>
                <a:spcPts val="600"/>
              </a:spcAft>
            </a:pPr>
            <a:r>
              <a:rPr lang="en-US" sz="1600" b="1" dirty="0">
                <a:solidFill>
                  <a:schemeClr val="tx1">
                    <a:lumMod val="50000"/>
                    <a:lumOff val="50000"/>
                  </a:schemeClr>
                </a:solidFill>
              </a:rPr>
              <a:t>Immersive</a:t>
            </a:r>
          </a:p>
        </p:txBody>
      </p:sp>
      <p:sp>
        <p:nvSpPr>
          <p:cNvPr id="15" name="TextBox 11">
            <a:extLst>
              <a:ext uri="{FF2B5EF4-FFF2-40B4-BE49-F238E27FC236}">
                <a16:creationId xmlns:a16="http://schemas.microsoft.com/office/drawing/2014/main" xmlns="" id="{1D560F60-0340-4E19-9D2D-B2AE439B64E9}"/>
              </a:ext>
            </a:extLst>
          </p:cNvPr>
          <p:cNvSpPr txBox="1"/>
          <p:nvPr/>
        </p:nvSpPr>
        <p:spPr>
          <a:xfrm>
            <a:off x="6965407" y="5769435"/>
            <a:ext cx="2071089" cy="338554"/>
          </a:xfrm>
          <a:prstGeom prst="rect">
            <a:avLst/>
          </a:prstGeom>
          <a:noFill/>
        </p:spPr>
        <p:txBody>
          <a:bodyPr wrap="square" rtlCol="0">
            <a:spAutoFit/>
          </a:bodyPr>
          <a:lstStyle/>
          <a:p>
            <a:pPr>
              <a:spcAft>
                <a:spcPts val="600"/>
              </a:spcAft>
            </a:pPr>
            <a:r>
              <a:rPr lang="en-US" sz="1600" b="1" dirty="0">
                <a:solidFill>
                  <a:schemeClr val="tx1">
                    <a:lumMod val="50000"/>
                    <a:lumOff val="50000"/>
                  </a:schemeClr>
                </a:solidFill>
              </a:rPr>
              <a:t>Universal delivery</a:t>
            </a:r>
          </a:p>
        </p:txBody>
      </p:sp>
      <p:pic>
        <p:nvPicPr>
          <p:cNvPr id="16" name="Picture 2" descr="https://s14-eu5.ixquick.com/cgi-bin/serveimage?url=http:%2F%2Fevocdecor.com%2Fresonant%2Fimages%2Fchopin-raw-waveform.png&amp;sp=436e22da67638741ff327c0294a8aed8">
            <a:extLst>
              <a:ext uri="{FF2B5EF4-FFF2-40B4-BE49-F238E27FC236}">
                <a16:creationId xmlns:a16="http://schemas.microsoft.com/office/drawing/2014/main" xmlns="" id="{9B41634C-4AA6-4029-8B5B-56A8DEE1E2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820721"/>
            <a:ext cx="9144000" cy="12164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05083" y="3169131"/>
            <a:ext cx="7733833" cy="954107"/>
          </a:xfrm>
          <a:prstGeom prst="rect">
            <a:avLst/>
          </a:prstGeom>
        </p:spPr>
        <p:txBody>
          <a:bodyPr wrap="square">
            <a:spAutoFit/>
          </a:bodyPr>
          <a:lstStyle/>
          <a:p>
            <a:pPr marL="1485900" lvl="2" indent="-571500">
              <a:buFont typeface="Arial" panose="020B0604020202020204" pitchFamily="34" charset="0"/>
              <a:buChar char="•"/>
            </a:pPr>
            <a:r>
              <a:rPr lang="en-GB" sz="2800" dirty="0"/>
              <a:t>Facts for selection of NGA codec</a:t>
            </a:r>
          </a:p>
          <a:p>
            <a:pPr marL="1485900" lvl="2" indent="-571500">
              <a:buFont typeface="Arial" panose="020B0604020202020204" pitchFamily="34" charset="0"/>
              <a:buChar char="•"/>
            </a:pPr>
            <a:r>
              <a:rPr lang="en-GB" sz="2800" dirty="0"/>
              <a:t>Discussion and selection NGA </a:t>
            </a:r>
          </a:p>
        </p:txBody>
      </p:sp>
      <p:sp>
        <p:nvSpPr>
          <p:cNvPr id="17" name="TextBox 16"/>
          <p:cNvSpPr txBox="1"/>
          <p:nvPr/>
        </p:nvSpPr>
        <p:spPr>
          <a:xfrm>
            <a:off x="1161852" y="6381569"/>
            <a:ext cx="5391348" cy="369332"/>
          </a:xfrm>
          <a:prstGeom prst="rect">
            <a:avLst/>
          </a:prstGeom>
          <a:noFill/>
        </p:spPr>
        <p:txBody>
          <a:bodyPr wrap="none" rtlCol="0">
            <a:spAutoFit/>
          </a:bodyPr>
          <a:lstStyle/>
          <a:p>
            <a:r>
              <a:rPr lang="en-GB" dirty="0"/>
              <a:t>Johan Lindroos, SVT, chair NorDig Audio subgroup</a:t>
            </a:r>
          </a:p>
        </p:txBody>
      </p:sp>
    </p:spTree>
    <p:extLst>
      <p:ext uri="{BB962C8B-B14F-4D97-AF65-F5344CB8AC3E}">
        <p14:creationId xmlns:p14="http://schemas.microsoft.com/office/powerpoint/2010/main" val="35620434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Overview</a:t>
            </a:r>
            <a:r>
              <a:rPr lang="sv-SE" sz="1800" b="1" dirty="0">
                <a:solidFill>
                  <a:schemeClr val="tx1"/>
                </a:solidFill>
              </a:rPr>
              <a:t> </a:t>
            </a:r>
            <a:r>
              <a:rPr lang="sv-SE" sz="1800" b="1" dirty="0" err="1">
                <a:solidFill>
                  <a:schemeClr val="tx1"/>
                </a:solidFill>
              </a:rPr>
              <a:t>specification</a:t>
            </a:r>
            <a:r>
              <a:rPr lang="sv-SE" sz="1800" b="1" dirty="0">
                <a:solidFill>
                  <a:schemeClr val="tx1"/>
                </a:solidFill>
              </a:rPr>
              <a:t> </a:t>
            </a:r>
            <a:r>
              <a:rPr lang="sv-SE" sz="1800" b="1" dirty="0" err="1">
                <a:solidFill>
                  <a:schemeClr val="tx1"/>
                </a:solidFill>
              </a:rPr>
              <a:t>work</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a:p>
        </p:txBody>
      </p:sp>
      <p:sp>
        <p:nvSpPr>
          <p:cNvPr id="6" name="Platshållare för innehåll 1"/>
          <p:cNvSpPr txBox="1">
            <a:spLocks/>
          </p:cNvSpPr>
          <p:nvPr/>
        </p:nvSpPr>
        <p:spPr bwMode="auto">
          <a:xfrm>
            <a:off x="395536" y="908720"/>
            <a:ext cx="8363272" cy="5472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Overview NorDig T specification work </a:t>
            </a:r>
            <a:r>
              <a:rPr lang="en-US" kern="0" dirty="0" smtClean="0">
                <a:latin typeface="Calibri" pitchFamily="34" charset="0"/>
              </a:rPr>
              <a:t> </a:t>
            </a:r>
            <a:r>
              <a:rPr lang="en-US" kern="0" dirty="0" smtClean="0">
                <a:solidFill>
                  <a:srgbClr val="0070C0"/>
                </a:solidFill>
                <a:latin typeface="Calibri" pitchFamily="34" charset="0"/>
              </a:rPr>
              <a:t>- informative</a:t>
            </a:r>
            <a:r>
              <a:rPr lang="en-US" kern="0" dirty="0" smtClean="0">
                <a:latin typeface="Calibri" pitchFamily="34" charset="0"/>
              </a:rPr>
              <a:t>:</a:t>
            </a:r>
            <a:endParaRPr lang="en-US" kern="0" dirty="0">
              <a:latin typeface="Calibri" pitchFamily="34" charset="0"/>
            </a:endParaRPr>
          </a:p>
          <a:p>
            <a:pPr marL="342900" indent="-342900" eaLnBrk="0" hangingPunct="0">
              <a:spcBef>
                <a:spcPct val="20000"/>
              </a:spcBef>
              <a:buFont typeface="Arial" pitchFamily="34" charset="0"/>
              <a:buChar char="•"/>
              <a:defRPr/>
            </a:pPr>
            <a:r>
              <a:rPr lang="en-US" kern="0" dirty="0">
                <a:latin typeface="Calibri" pitchFamily="34" charset="0"/>
              </a:rPr>
              <a:t>Rules of Operation </a:t>
            </a:r>
          </a:p>
          <a:p>
            <a:pPr marL="800100" lvl="1" indent="-342900" eaLnBrk="0" hangingPunct="0">
              <a:spcBef>
                <a:spcPct val="20000"/>
              </a:spcBef>
              <a:buFont typeface="Arial" pitchFamily="34" charset="0"/>
              <a:buChar char="•"/>
              <a:defRPr/>
            </a:pPr>
            <a:r>
              <a:rPr lang="en-US" sz="1400" kern="0" dirty="0">
                <a:latin typeface="Calibri" pitchFamily="34" charset="0"/>
              </a:rPr>
              <a:t>Latest published: </a:t>
            </a:r>
            <a:r>
              <a:rPr lang="en-US" sz="1400" kern="0" dirty="0" err="1">
                <a:latin typeface="Calibri" pitchFamily="34" charset="0"/>
              </a:rPr>
              <a:t>RoO</a:t>
            </a:r>
            <a:r>
              <a:rPr lang="en-US" sz="1400" kern="0" dirty="0">
                <a:latin typeface="Calibri" pitchFamily="34" charset="0"/>
              </a:rPr>
              <a:t> v2.5 </a:t>
            </a:r>
            <a:r>
              <a:rPr lang="en-US" sz="1200" kern="0" dirty="0">
                <a:latin typeface="Calibri" pitchFamily="34" charset="0"/>
              </a:rPr>
              <a:t>(published October 2016</a:t>
            </a:r>
            <a:r>
              <a:rPr lang="en-US" sz="1200" kern="0" dirty="0" smtClean="0">
                <a:latin typeface="Calibri" pitchFamily="34" charset="0"/>
              </a:rPr>
              <a:t>)</a:t>
            </a:r>
          </a:p>
          <a:p>
            <a:pPr marL="800100" lvl="1" indent="-342900" eaLnBrk="0" hangingPunct="0">
              <a:spcBef>
                <a:spcPct val="20000"/>
              </a:spcBef>
              <a:buFont typeface="Arial" pitchFamily="34" charset="0"/>
              <a:buChar char="•"/>
              <a:defRPr/>
            </a:pPr>
            <a:r>
              <a:rPr lang="en-US" sz="1200" kern="0" dirty="0" smtClean="0">
                <a:solidFill>
                  <a:srgbClr val="0070C0"/>
                </a:solidFill>
                <a:latin typeface="Calibri" pitchFamily="34" charset="0"/>
              </a:rPr>
              <a:t>Should </a:t>
            </a:r>
            <a:r>
              <a:rPr lang="en-US" sz="1200" kern="0" dirty="0" err="1" smtClean="0">
                <a:solidFill>
                  <a:srgbClr val="0070C0"/>
                </a:solidFill>
                <a:latin typeface="Calibri" pitchFamily="34" charset="0"/>
              </a:rPr>
              <a:t>RoO</a:t>
            </a:r>
            <a:r>
              <a:rPr lang="en-US" sz="1200" kern="0" dirty="0" smtClean="0">
                <a:solidFill>
                  <a:srgbClr val="0070C0"/>
                </a:solidFill>
                <a:latin typeface="Calibri" pitchFamily="34" charset="0"/>
              </a:rPr>
              <a:t> be upgraded to v3.0? </a:t>
            </a:r>
            <a:r>
              <a:rPr lang="en-US" sz="1200" kern="0" dirty="0" err="1" smtClean="0">
                <a:solidFill>
                  <a:srgbClr val="0070C0"/>
                </a:solidFill>
                <a:latin typeface="Calibri" pitchFamily="34" charset="0"/>
              </a:rPr>
              <a:t>Audio+video+accessibility</a:t>
            </a:r>
            <a:r>
              <a:rPr lang="en-US" sz="1200" kern="0" dirty="0" smtClean="0">
                <a:solidFill>
                  <a:srgbClr val="0070C0"/>
                </a:solidFill>
                <a:latin typeface="Calibri" pitchFamily="34" charset="0"/>
              </a:rPr>
              <a:t> has identified a number of new requirements that would be great to add to </a:t>
            </a:r>
            <a:r>
              <a:rPr lang="en-US" sz="1200" kern="0" dirty="0" err="1" smtClean="0">
                <a:solidFill>
                  <a:srgbClr val="0070C0"/>
                </a:solidFill>
                <a:latin typeface="Calibri" pitchFamily="34" charset="0"/>
              </a:rPr>
              <a:t>RoO</a:t>
            </a:r>
            <a:r>
              <a:rPr lang="en-US" sz="1200" kern="0" dirty="0" smtClean="0">
                <a:solidFill>
                  <a:srgbClr val="0070C0"/>
                </a:solidFill>
                <a:latin typeface="Calibri" pitchFamily="34" charset="0"/>
              </a:rPr>
              <a:t>. Check w Des</a:t>
            </a:r>
            <a:endParaRPr lang="en-US" sz="1100" kern="0" dirty="0">
              <a:solidFill>
                <a:srgbClr val="0070C0"/>
              </a:solidFill>
              <a:latin typeface="Calibri" pitchFamily="34" charset="0"/>
            </a:endParaRPr>
          </a:p>
          <a:p>
            <a:pPr marL="342900" indent="-342900" eaLnBrk="0" hangingPunct="0">
              <a:spcBef>
                <a:spcPct val="20000"/>
              </a:spcBef>
              <a:buFont typeface="Arial" pitchFamily="34" charset="0"/>
              <a:buChar char="•"/>
              <a:defRPr/>
            </a:pPr>
            <a:r>
              <a:rPr lang="en-US" kern="0" dirty="0">
                <a:latin typeface="Calibri" pitchFamily="34" charset="0"/>
              </a:rPr>
              <a:t>Unified IRD specification </a:t>
            </a:r>
          </a:p>
          <a:p>
            <a:pPr marL="800100" lvl="1" indent="-342900" eaLnBrk="0" hangingPunct="0">
              <a:spcBef>
                <a:spcPct val="20000"/>
              </a:spcBef>
              <a:buFont typeface="Arial" pitchFamily="34" charset="0"/>
              <a:buChar char="•"/>
              <a:defRPr/>
            </a:pPr>
            <a:r>
              <a:rPr lang="en-US" sz="1400" kern="0" dirty="0">
                <a:solidFill>
                  <a:schemeClr val="tx1">
                    <a:lumMod val="50000"/>
                    <a:lumOff val="50000"/>
                  </a:schemeClr>
                </a:solidFill>
                <a:latin typeface="Calibri" pitchFamily="34" charset="0"/>
              </a:rPr>
              <a:t>Latest published: IRD spec v2.6 </a:t>
            </a:r>
            <a:r>
              <a:rPr lang="en-US" sz="1200" kern="0" dirty="0">
                <a:solidFill>
                  <a:schemeClr val="tx1">
                    <a:lumMod val="50000"/>
                    <a:lumOff val="50000"/>
                  </a:schemeClr>
                </a:solidFill>
                <a:latin typeface="Calibri" pitchFamily="34" charset="0"/>
              </a:rPr>
              <a:t>(published 23</a:t>
            </a:r>
            <a:r>
              <a:rPr lang="en-US" sz="1200" kern="0" baseline="30000" dirty="0">
                <a:solidFill>
                  <a:schemeClr val="tx1">
                    <a:lumMod val="50000"/>
                    <a:lumOff val="50000"/>
                  </a:schemeClr>
                </a:solidFill>
                <a:latin typeface="Calibri" pitchFamily="34" charset="0"/>
              </a:rPr>
              <a:t>rd</a:t>
            </a:r>
            <a:r>
              <a:rPr lang="en-US" sz="1200" kern="0" dirty="0">
                <a:solidFill>
                  <a:schemeClr val="tx1">
                    <a:lumMod val="50000"/>
                    <a:lumOff val="50000"/>
                  </a:schemeClr>
                </a:solidFill>
                <a:latin typeface="Calibri" pitchFamily="34" charset="0"/>
              </a:rPr>
              <a:t> Jan 2017)  </a:t>
            </a:r>
          </a:p>
          <a:p>
            <a:pPr marL="800100" lvl="1" indent="-342900" eaLnBrk="0" hangingPunct="0">
              <a:spcBef>
                <a:spcPct val="20000"/>
              </a:spcBef>
              <a:buFont typeface="Arial" pitchFamily="34" charset="0"/>
              <a:buChar char="•"/>
              <a:defRPr/>
            </a:pPr>
            <a:r>
              <a:rPr lang="en-US" sz="1400" kern="0" dirty="0">
                <a:latin typeface="Calibri" pitchFamily="34" charset="0"/>
              </a:rPr>
              <a:t>IRD spec v3.0 </a:t>
            </a:r>
            <a:r>
              <a:rPr lang="en-US" sz="1200" kern="0" dirty="0">
                <a:latin typeface="Calibri" pitchFamily="34" charset="0"/>
              </a:rPr>
              <a:t>(add HEVC IRD “profile”)</a:t>
            </a:r>
            <a:r>
              <a:rPr lang="en-US" sz="1400" kern="0" dirty="0">
                <a:latin typeface="Calibri" pitchFamily="34" charset="0"/>
              </a:rPr>
              <a:t> – proposal to be presented today 5</a:t>
            </a:r>
            <a:r>
              <a:rPr lang="en-US" sz="1400" kern="0" baseline="30000" dirty="0">
                <a:latin typeface="Calibri" pitchFamily="34" charset="0"/>
              </a:rPr>
              <a:t>th</a:t>
            </a:r>
            <a:r>
              <a:rPr lang="en-US" sz="1400" kern="0" dirty="0">
                <a:latin typeface="Calibri" pitchFamily="34" charset="0"/>
              </a:rPr>
              <a:t> October, </a:t>
            </a:r>
            <a:endParaRPr lang="en-US" sz="1400" kern="0" dirty="0" smtClean="0">
              <a:latin typeface="Calibri" pitchFamily="34" charset="0"/>
            </a:endParaRPr>
          </a:p>
          <a:p>
            <a:pPr marL="1257300" lvl="2" indent="-342900" eaLnBrk="0" hangingPunct="0">
              <a:spcBef>
                <a:spcPct val="20000"/>
              </a:spcBef>
              <a:buFont typeface="Arial" pitchFamily="34" charset="0"/>
              <a:buChar char="•"/>
              <a:defRPr/>
            </a:pPr>
            <a:r>
              <a:rPr lang="en-US" sz="1400" kern="0" dirty="0" smtClean="0">
                <a:latin typeface="Calibri" pitchFamily="34" charset="0"/>
              </a:rPr>
              <a:t>95% ready, based upon NorDig HEVC Commercial Requirements</a:t>
            </a:r>
          </a:p>
          <a:p>
            <a:pPr marL="342900" indent="-342900" eaLnBrk="0" hangingPunct="0">
              <a:spcBef>
                <a:spcPct val="20000"/>
              </a:spcBef>
              <a:buFont typeface="Arial" pitchFamily="34" charset="0"/>
              <a:buChar char="•"/>
              <a:defRPr/>
            </a:pPr>
            <a:r>
              <a:rPr lang="en-US" kern="0" noProof="0" dirty="0" smtClean="0">
                <a:latin typeface="Calibri" pitchFamily="34" charset="0"/>
              </a:rPr>
              <a:t>Test </a:t>
            </a:r>
            <a:r>
              <a:rPr lang="en-US" kern="0" dirty="0">
                <a:latin typeface="Calibri" pitchFamily="34" charset="0"/>
              </a:rPr>
              <a:t>Plan</a:t>
            </a:r>
            <a:r>
              <a:rPr lang="en-US" sz="1400" kern="0" dirty="0">
                <a:solidFill>
                  <a:schemeClr val="bg1">
                    <a:lumMod val="50000"/>
                  </a:schemeClr>
                </a:solidFill>
                <a:latin typeface="Calibri" pitchFamily="34" charset="0"/>
              </a:rPr>
              <a:t>  </a:t>
            </a:r>
            <a:endParaRPr lang="en-US" sz="1600" kern="0" dirty="0">
              <a:solidFill>
                <a:schemeClr val="bg1">
                  <a:lumMod val="50000"/>
                </a:schemeClr>
              </a:solidFill>
              <a:latin typeface="Calibri" pitchFamily="34" charset="0"/>
            </a:endParaRPr>
          </a:p>
          <a:p>
            <a:pPr marL="800100" lvl="1" indent="-342900" eaLnBrk="0" hangingPunct="0">
              <a:spcBef>
                <a:spcPct val="20000"/>
              </a:spcBef>
              <a:buFont typeface="Arial" pitchFamily="34" charset="0"/>
              <a:buChar char="•"/>
              <a:defRPr/>
            </a:pPr>
            <a:r>
              <a:rPr lang="en-US" sz="1400" kern="0" dirty="0">
                <a:solidFill>
                  <a:schemeClr val="tx1">
                    <a:lumMod val="50000"/>
                    <a:lumOff val="50000"/>
                  </a:schemeClr>
                </a:solidFill>
                <a:latin typeface="Calibri" pitchFamily="34" charset="0"/>
              </a:rPr>
              <a:t>Latest: Test Plan v2.5.0 </a:t>
            </a:r>
            <a:r>
              <a:rPr lang="en-US" sz="1100" kern="0" dirty="0">
                <a:solidFill>
                  <a:schemeClr val="tx1">
                    <a:lumMod val="50000"/>
                    <a:lumOff val="50000"/>
                  </a:schemeClr>
                </a:solidFill>
                <a:latin typeface="Calibri" pitchFamily="34" charset="0"/>
              </a:rPr>
              <a:t>(published Jan 2016) </a:t>
            </a:r>
            <a:r>
              <a:rPr lang="en-US" sz="1400" kern="0" dirty="0">
                <a:solidFill>
                  <a:schemeClr val="tx1">
                    <a:lumMod val="50000"/>
                    <a:lumOff val="50000"/>
                  </a:schemeClr>
                </a:solidFill>
                <a:latin typeface="Calibri" pitchFamily="34" charset="0"/>
              </a:rPr>
              <a:t>+ Test Plan addendum for HbbTV v1.0 </a:t>
            </a:r>
            <a:r>
              <a:rPr lang="en-US" sz="1100" kern="0" dirty="0">
                <a:solidFill>
                  <a:schemeClr val="tx1">
                    <a:lumMod val="50000"/>
                    <a:lumOff val="50000"/>
                  </a:schemeClr>
                </a:solidFill>
                <a:latin typeface="Calibri" pitchFamily="34" charset="0"/>
              </a:rPr>
              <a:t>(published 23rd Jan 2017)</a:t>
            </a:r>
          </a:p>
          <a:p>
            <a:pPr marL="800100" lvl="1" indent="-342900" eaLnBrk="0" hangingPunct="0">
              <a:spcBef>
                <a:spcPct val="20000"/>
              </a:spcBef>
              <a:buFont typeface="Arial" pitchFamily="34" charset="0"/>
              <a:buChar char="•"/>
              <a:defRPr/>
            </a:pPr>
            <a:r>
              <a:rPr lang="en-US" sz="1400" kern="0" dirty="0" smtClean="0">
                <a:latin typeface="Calibri" pitchFamily="34" charset="0"/>
              </a:rPr>
              <a:t>Drafting Test Plan v2.6, plan final draft for approval within 3-4w </a:t>
            </a:r>
            <a:endParaRPr lang="en-US" sz="1400" kern="0" dirty="0">
              <a:latin typeface="Calibri" pitchFamily="34" charset="0"/>
            </a:endParaRPr>
          </a:p>
          <a:p>
            <a:pPr marL="342900" indent="-342900" eaLnBrk="0" hangingPunct="0">
              <a:spcBef>
                <a:spcPct val="20000"/>
              </a:spcBef>
              <a:buFont typeface="Arial" pitchFamily="34" charset="0"/>
              <a:buChar char="•"/>
              <a:defRPr/>
            </a:pPr>
            <a:r>
              <a:rPr lang="en-US" kern="0" dirty="0">
                <a:latin typeface="Calibri" pitchFamily="34" charset="0"/>
              </a:rPr>
              <a:t>HbbTV </a:t>
            </a:r>
          </a:p>
          <a:p>
            <a:pPr marL="800100" lvl="1" indent="-342900" eaLnBrk="0" hangingPunct="0">
              <a:spcBef>
                <a:spcPct val="20000"/>
              </a:spcBef>
              <a:buFont typeface="Arial" pitchFamily="34" charset="0"/>
              <a:buChar char="•"/>
              <a:defRPr/>
            </a:pPr>
            <a:r>
              <a:rPr lang="en-US" sz="1400" kern="0" dirty="0">
                <a:latin typeface="Calibri" pitchFamily="34" charset="0"/>
              </a:rPr>
              <a:t>Maintenance of NorDig’s HbbTV test cases</a:t>
            </a:r>
            <a:r>
              <a:rPr lang="en-US" sz="1200" kern="0" dirty="0">
                <a:latin typeface="Calibri" pitchFamily="34" charset="0"/>
              </a:rPr>
              <a:t> </a:t>
            </a:r>
            <a:endParaRPr lang="en-US" sz="1400" kern="0" dirty="0">
              <a:latin typeface="Calibri" pitchFamily="34" charset="0"/>
            </a:endParaRPr>
          </a:p>
          <a:p>
            <a:pPr marL="342900" indent="-342900" eaLnBrk="0" hangingPunct="0">
              <a:spcBef>
                <a:spcPct val="20000"/>
              </a:spcBef>
              <a:buFont typeface="Arial" panose="020B0604020202020204" pitchFamily="34" charset="0"/>
              <a:buChar char="•"/>
              <a:defRPr/>
            </a:pPr>
            <a:r>
              <a:rPr lang="en-US" kern="0" dirty="0">
                <a:latin typeface="Calibri" pitchFamily="34" charset="0"/>
              </a:rPr>
              <a:t>EPG/EIT exchange file format</a:t>
            </a:r>
          </a:p>
          <a:p>
            <a:pPr marL="800100" lvl="1" indent="-342900" eaLnBrk="0" hangingPunct="0">
              <a:spcBef>
                <a:spcPct val="20000"/>
              </a:spcBef>
              <a:buFont typeface="Arial" panose="020B0604020202020204" pitchFamily="34" charset="0"/>
              <a:buChar char="•"/>
              <a:defRPr/>
            </a:pPr>
            <a:r>
              <a:rPr lang="en-US" sz="1400" kern="0" dirty="0">
                <a:latin typeface="Calibri" pitchFamily="34" charset="0"/>
              </a:rPr>
              <a:t>C</a:t>
            </a:r>
            <a:r>
              <a:rPr lang="en-US" sz="1400" kern="0" dirty="0" smtClean="0">
                <a:latin typeface="Calibri" pitchFamily="34" charset="0"/>
              </a:rPr>
              <a:t>ommon </a:t>
            </a:r>
            <a:r>
              <a:rPr lang="en-US" sz="1400" kern="0" dirty="0">
                <a:latin typeface="Calibri" pitchFamily="34" charset="0"/>
              </a:rPr>
              <a:t>NorDig file format, TV Anytime </a:t>
            </a:r>
            <a:r>
              <a:rPr lang="en-US" sz="1400" kern="0" dirty="0" smtClean="0">
                <a:latin typeface="Calibri" pitchFamily="34" charset="0"/>
              </a:rPr>
              <a:t>based</a:t>
            </a:r>
          </a:p>
          <a:p>
            <a:pPr marL="342900" indent="-342900" eaLnBrk="0" hangingPunct="0">
              <a:spcBef>
                <a:spcPct val="20000"/>
              </a:spcBef>
              <a:buFont typeface="Arial" panose="020B0604020202020204" pitchFamily="34" charset="0"/>
              <a:buChar char="•"/>
              <a:defRPr/>
            </a:pPr>
            <a:r>
              <a:rPr lang="en-US" kern="0" dirty="0" smtClean="0">
                <a:latin typeface="Calibri" pitchFamily="34" charset="0"/>
              </a:rPr>
              <a:t>Website and admin</a:t>
            </a:r>
            <a:endParaRPr lang="en-US" kern="0" dirty="0">
              <a:latin typeface="Calibri" pitchFamily="34" charset="0"/>
            </a:endParaRPr>
          </a:p>
        </p:txBody>
      </p:sp>
    </p:spTree>
    <p:extLst>
      <p:ext uri="{BB962C8B-B14F-4D97-AF65-F5344CB8AC3E}">
        <p14:creationId xmlns:p14="http://schemas.microsoft.com/office/powerpoint/2010/main" val="24554703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xmlns="" id="{B8D67828-761D-49AE-9D2E-4855D0B50A2C}"/>
              </a:ext>
            </a:extLst>
          </p:cNvPr>
          <p:cNvSpPr>
            <a:spLocks noGrp="1"/>
          </p:cNvSpPr>
          <p:nvPr>
            <p:ph type="sldNum" sz="quarter" idx="11"/>
          </p:nvPr>
        </p:nvSpPr>
        <p:spPr/>
        <p:txBody>
          <a:bodyPr/>
          <a:lstStyle/>
          <a:p>
            <a:pPr>
              <a:defRPr/>
            </a:pPr>
            <a:fld id="{CD43E73F-939E-41C0-A51D-E14F15C47D94}" type="slidenum">
              <a:rPr lang="nb-NO" smtClean="0"/>
              <a:pPr>
                <a:defRPr/>
              </a:pPr>
              <a:t>30</a:t>
            </a:fld>
            <a:endParaRPr lang="nb-NO" dirty="0"/>
          </a:p>
        </p:txBody>
      </p:sp>
      <p:sp>
        <p:nvSpPr>
          <p:cNvPr id="7" name="Rubrik 2">
            <a:extLst>
              <a:ext uri="{FF2B5EF4-FFF2-40B4-BE49-F238E27FC236}">
                <a16:creationId xmlns:a16="http://schemas.microsoft.com/office/drawing/2014/main" xmlns="" id="{C23CE3C5-645B-4777-BF21-8E06DB2ABE2E}"/>
              </a:ext>
            </a:extLst>
          </p:cNvPr>
          <p:cNvSpPr>
            <a:spLocks noGrp="1"/>
          </p:cNvSpPr>
          <p:nvPr>
            <p:ph type="title"/>
          </p:nvPr>
        </p:nvSpPr>
        <p:spPr/>
        <p:txBody>
          <a:bodyPr/>
          <a:lstStyle/>
          <a:p>
            <a:r>
              <a:rPr lang="en-US" sz="1800" b="1" dirty="0"/>
              <a:t>NorDig Audio Sub Group – NGA presentation for NorDig Excom</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en-US" sz="2000" dirty="0"/>
          </a:p>
        </p:txBody>
      </p:sp>
      <p:sp>
        <p:nvSpPr>
          <p:cNvPr id="8" name="Rektangel 7">
            <a:extLst>
              <a:ext uri="{FF2B5EF4-FFF2-40B4-BE49-F238E27FC236}">
                <a16:creationId xmlns:a16="http://schemas.microsoft.com/office/drawing/2014/main" xmlns="" id="{F999153D-6D0C-434C-97BC-6ED231D69B40}"/>
              </a:ext>
            </a:extLst>
          </p:cNvPr>
          <p:cNvSpPr/>
          <p:nvPr/>
        </p:nvSpPr>
        <p:spPr>
          <a:xfrm>
            <a:off x="395536" y="836712"/>
            <a:ext cx="8748464" cy="5514330"/>
          </a:xfrm>
          <a:prstGeom prst="rect">
            <a:avLst/>
          </a:prstGeom>
        </p:spPr>
        <p:txBody>
          <a:bodyPr wrap="square">
            <a:spAutoFit/>
          </a:bodyPr>
          <a:lstStyle/>
          <a:p>
            <a:pPr>
              <a:spcBef>
                <a:spcPts val="600"/>
              </a:spcBef>
            </a:pPr>
            <a:r>
              <a:rPr lang="en-US" sz="2000" dirty="0">
                <a:solidFill>
                  <a:schemeClr val="tx1">
                    <a:lumMod val="65000"/>
                    <a:lumOff val="35000"/>
                  </a:schemeClr>
                </a:solidFill>
                <a:latin typeface="wf_segoe-ui_normal"/>
              </a:rPr>
              <a:t>Background information NGA:</a:t>
            </a:r>
            <a:r>
              <a:rPr lang="en-US" sz="1600" i="0" dirty="0">
                <a:solidFill>
                  <a:schemeClr val="tx1">
                    <a:lumMod val="65000"/>
                    <a:lumOff val="35000"/>
                  </a:schemeClr>
                </a:solidFill>
                <a:effectLst/>
                <a:latin typeface="wf_segoe-ui_normal"/>
              </a:rPr>
              <a:t> </a:t>
            </a:r>
          </a:p>
          <a:p>
            <a:pPr>
              <a:spcBef>
                <a:spcPts val="600"/>
              </a:spcBef>
              <a:spcAft>
                <a:spcPts val="1400"/>
              </a:spcAft>
              <a:buFont typeface="Arial" panose="020B0604020202020204" pitchFamily="34" charset="0"/>
              <a:buChar char="•"/>
            </a:pPr>
            <a:r>
              <a:rPr lang="en-US" sz="1600" b="0" i="0" dirty="0">
                <a:solidFill>
                  <a:srgbClr val="212121"/>
                </a:solidFill>
                <a:effectLst/>
                <a:latin typeface="wf_segoe-ui_normal"/>
              </a:rPr>
              <a:t> </a:t>
            </a:r>
            <a:r>
              <a:rPr lang="en-US" sz="2000" b="0" i="0" dirty="0">
                <a:solidFill>
                  <a:srgbClr val="212121"/>
                </a:solidFill>
                <a:effectLst/>
                <a:latin typeface="wf_segoe-ui_normal"/>
              </a:rPr>
              <a:t>Mixed results from questionnaire (winter 2017).</a:t>
            </a:r>
            <a:r>
              <a:rPr lang="en-US" sz="2000" dirty="0">
                <a:solidFill>
                  <a:srgbClr val="212121"/>
                </a:solidFill>
                <a:latin typeface="wf_segoe-ui_normal"/>
              </a:rPr>
              <a:t> Dialogue Enhancement and Accessibility features the broadcasters. Little or no interest in immersive sound with more than 5.1 channels.</a:t>
            </a:r>
          </a:p>
          <a:p>
            <a:pPr>
              <a:spcBef>
                <a:spcPts val="600"/>
              </a:spcBef>
              <a:spcAft>
                <a:spcPts val="1400"/>
              </a:spcAft>
              <a:buFont typeface="Arial" panose="020B0604020202020204" pitchFamily="34" charset="0"/>
              <a:buChar char="•"/>
            </a:pPr>
            <a:r>
              <a:rPr lang="en-US" sz="2000" dirty="0">
                <a:solidFill>
                  <a:srgbClr val="212121"/>
                </a:solidFill>
                <a:latin typeface="wf_segoe-ui_normal"/>
              </a:rPr>
              <a:t> NGA can be used in channel based audio, </a:t>
            </a:r>
            <a:r>
              <a:rPr lang="en-US" sz="2000" u="sng" dirty="0">
                <a:solidFill>
                  <a:srgbClr val="212121"/>
                </a:solidFill>
                <a:latin typeface="wf_segoe-ui_normal"/>
              </a:rPr>
              <a:t>does not need</a:t>
            </a:r>
            <a:r>
              <a:rPr lang="en-US" sz="2000" dirty="0">
                <a:solidFill>
                  <a:srgbClr val="212121"/>
                </a:solidFill>
                <a:latin typeface="wf_segoe-ui_normal"/>
              </a:rPr>
              <a:t> to be object based audio in the beginning. “Soft start” is possible.</a:t>
            </a:r>
          </a:p>
          <a:p>
            <a:pPr>
              <a:spcBef>
                <a:spcPts val="600"/>
              </a:spcBef>
              <a:spcAft>
                <a:spcPts val="1400"/>
              </a:spcAft>
              <a:buFont typeface="Arial" panose="020B0604020202020204" pitchFamily="34" charset="0"/>
              <a:buChar char="•"/>
            </a:pPr>
            <a:r>
              <a:rPr lang="en-US" sz="2000" dirty="0">
                <a:solidFill>
                  <a:srgbClr val="212121"/>
                </a:solidFill>
                <a:latin typeface="wf_segoe-ui_normal"/>
              </a:rPr>
              <a:t> Remember that with HEVC, a new Audio codec will prolong for the next 10 – 15 years or even more. </a:t>
            </a:r>
            <a:r>
              <a:rPr lang="en-US" sz="2000" u="sng" dirty="0">
                <a:solidFill>
                  <a:srgbClr val="212121"/>
                </a:solidFill>
                <a:latin typeface="wf_segoe-ui_normal"/>
              </a:rPr>
              <a:t>A wise decision that consider the future</a:t>
            </a:r>
            <a:r>
              <a:rPr lang="en-US" sz="2000" dirty="0">
                <a:solidFill>
                  <a:srgbClr val="212121"/>
                </a:solidFill>
                <a:latin typeface="wf_segoe-ui_normal"/>
              </a:rPr>
              <a:t> would be great.</a:t>
            </a:r>
          </a:p>
          <a:p>
            <a:pPr>
              <a:spcBef>
                <a:spcPts val="600"/>
              </a:spcBef>
              <a:spcAft>
                <a:spcPts val="1400"/>
              </a:spcAft>
              <a:buFont typeface="Arial" panose="020B0604020202020204" pitchFamily="34" charset="0"/>
              <a:buChar char="•"/>
            </a:pPr>
            <a:r>
              <a:rPr lang="en-US" sz="2000" dirty="0">
                <a:solidFill>
                  <a:srgbClr val="212121"/>
                </a:solidFill>
                <a:latin typeface="wf_segoe-ui_normal"/>
              </a:rPr>
              <a:t> Manufacturers </a:t>
            </a:r>
            <a:r>
              <a:rPr lang="en-US" sz="2000" u="sng" dirty="0">
                <a:solidFill>
                  <a:srgbClr val="212121"/>
                </a:solidFill>
                <a:latin typeface="wf_segoe-ui_normal"/>
              </a:rPr>
              <a:t>need</a:t>
            </a:r>
            <a:r>
              <a:rPr lang="en-US" sz="2000" dirty="0">
                <a:solidFill>
                  <a:srgbClr val="212121"/>
                </a:solidFill>
                <a:latin typeface="wf_segoe-ui_normal"/>
              </a:rPr>
              <a:t> to have truly representative reference test streams and test specifications to be able to validate potential services, </a:t>
            </a:r>
            <a:endParaRPr lang="en-US" sz="2000" dirty="0" smtClean="0">
              <a:solidFill>
                <a:srgbClr val="212121"/>
              </a:solidFill>
              <a:latin typeface="wf_segoe-ui_normal"/>
            </a:endParaRPr>
          </a:p>
          <a:p>
            <a:pPr>
              <a:spcBef>
                <a:spcPts val="600"/>
              </a:spcBef>
              <a:spcAft>
                <a:spcPts val="1400"/>
              </a:spcAft>
              <a:buFont typeface="Arial" panose="020B0604020202020204" pitchFamily="34" charset="0"/>
              <a:buChar char="•"/>
            </a:pPr>
            <a:r>
              <a:rPr lang="en-US" sz="2000" dirty="0" smtClean="0">
                <a:solidFill>
                  <a:srgbClr val="212121"/>
                </a:solidFill>
                <a:latin typeface="wf_segoe-ui_normal"/>
              </a:rPr>
              <a:t> Manufactures wants to have </a:t>
            </a:r>
            <a:r>
              <a:rPr lang="en-US" sz="2000" u="sng" dirty="0" smtClean="0">
                <a:solidFill>
                  <a:srgbClr val="212121"/>
                </a:solidFill>
                <a:latin typeface="wf_segoe-ui_normal"/>
              </a:rPr>
              <a:t>early</a:t>
            </a:r>
            <a:r>
              <a:rPr lang="en-US" sz="2000" dirty="0" smtClean="0">
                <a:solidFill>
                  <a:srgbClr val="212121"/>
                </a:solidFill>
                <a:latin typeface="wf_segoe-ui_normal"/>
              </a:rPr>
              <a:t> </a:t>
            </a:r>
            <a:r>
              <a:rPr lang="en-US" sz="2000" dirty="0">
                <a:solidFill>
                  <a:srgbClr val="212121"/>
                </a:solidFill>
                <a:latin typeface="wf_segoe-ui_normal"/>
              </a:rPr>
              <a:t>commitment from broadcasters</a:t>
            </a:r>
          </a:p>
          <a:p>
            <a:pPr>
              <a:spcBef>
                <a:spcPts val="600"/>
              </a:spcBef>
              <a:spcAft>
                <a:spcPts val="1400"/>
              </a:spcAft>
            </a:pPr>
            <a:r>
              <a:rPr lang="en-US" sz="2400" b="1" dirty="0" err="1">
                <a:solidFill>
                  <a:srgbClr val="212121"/>
                </a:solidFill>
                <a:latin typeface="wf_segoe-ui_normal"/>
              </a:rPr>
              <a:t>NorDig</a:t>
            </a:r>
            <a:r>
              <a:rPr lang="en-US" sz="2400" b="1" dirty="0">
                <a:solidFill>
                  <a:srgbClr val="212121"/>
                </a:solidFill>
                <a:latin typeface="wf_segoe-ui_normal"/>
              </a:rPr>
              <a:t> is the leading specification of the world for IRD´s!</a:t>
            </a:r>
          </a:p>
        </p:txBody>
      </p:sp>
    </p:spTree>
    <p:extLst>
      <p:ext uri="{BB962C8B-B14F-4D97-AF65-F5344CB8AC3E}">
        <p14:creationId xmlns:p14="http://schemas.microsoft.com/office/powerpoint/2010/main" val="39361177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xmlns="" id="{B8D67828-761D-49AE-9D2E-4855D0B50A2C}"/>
              </a:ext>
            </a:extLst>
          </p:cNvPr>
          <p:cNvSpPr>
            <a:spLocks noGrp="1"/>
          </p:cNvSpPr>
          <p:nvPr>
            <p:ph type="sldNum" sz="quarter" idx="11"/>
          </p:nvPr>
        </p:nvSpPr>
        <p:spPr/>
        <p:txBody>
          <a:bodyPr/>
          <a:lstStyle/>
          <a:p>
            <a:pPr>
              <a:defRPr/>
            </a:pPr>
            <a:fld id="{CD43E73F-939E-41C0-A51D-E14F15C47D94}" type="slidenum">
              <a:rPr lang="nb-NO" smtClean="0"/>
              <a:pPr>
                <a:defRPr/>
              </a:pPr>
              <a:t>31</a:t>
            </a:fld>
            <a:endParaRPr lang="nb-NO" dirty="0"/>
          </a:p>
        </p:txBody>
      </p:sp>
      <p:sp>
        <p:nvSpPr>
          <p:cNvPr id="7" name="Rubrik 2">
            <a:extLst>
              <a:ext uri="{FF2B5EF4-FFF2-40B4-BE49-F238E27FC236}">
                <a16:creationId xmlns:a16="http://schemas.microsoft.com/office/drawing/2014/main" xmlns="" id="{C23CE3C5-645B-4777-BF21-8E06DB2ABE2E}"/>
              </a:ext>
            </a:extLst>
          </p:cNvPr>
          <p:cNvSpPr>
            <a:spLocks noGrp="1"/>
          </p:cNvSpPr>
          <p:nvPr>
            <p:ph type="title"/>
          </p:nvPr>
        </p:nvSpPr>
        <p:spPr/>
        <p:txBody>
          <a:bodyPr/>
          <a:lstStyle/>
          <a:p>
            <a:r>
              <a:rPr lang="en-US" sz="1800" b="1" dirty="0"/>
              <a:t>NorDig Audio Sub Group – NGA presentation for NorDig Excom</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en-US" sz="2000" dirty="0"/>
          </a:p>
        </p:txBody>
      </p:sp>
      <p:sp>
        <p:nvSpPr>
          <p:cNvPr id="9" name="Platshållare för innehåll 8">
            <a:extLst>
              <a:ext uri="{FF2B5EF4-FFF2-40B4-BE49-F238E27FC236}">
                <a16:creationId xmlns:a16="http://schemas.microsoft.com/office/drawing/2014/main" xmlns="" id="{C279A827-682A-4C60-8A37-1588755FD716}"/>
              </a:ext>
            </a:extLst>
          </p:cNvPr>
          <p:cNvSpPr>
            <a:spLocks noGrp="1"/>
          </p:cNvSpPr>
          <p:nvPr>
            <p:ph idx="1"/>
          </p:nvPr>
        </p:nvSpPr>
        <p:spPr>
          <a:xfrm>
            <a:off x="457200" y="1484784"/>
            <a:ext cx="8229600" cy="4752529"/>
          </a:xfrm>
        </p:spPr>
        <p:txBody>
          <a:bodyPr/>
          <a:lstStyle/>
          <a:p>
            <a:r>
              <a:rPr lang="sv-SE" dirty="0" err="1"/>
              <a:t>NorDig</a:t>
            </a:r>
            <a:r>
              <a:rPr lang="sv-SE" dirty="0"/>
              <a:t> </a:t>
            </a:r>
            <a:r>
              <a:rPr lang="sv-SE" dirty="0" err="1"/>
              <a:t>ExCom</a:t>
            </a:r>
            <a:r>
              <a:rPr lang="sv-SE" dirty="0"/>
              <a:t> has the intention to </a:t>
            </a:r>
            <a:r>
              <a:rPr lang="sv-SE" dirty="0" err="1"/>
              <a:t>select</a:t>
            </a:r>
            <a:r>
              <a:rPr lang="sv-SE" dirty="0"/>
              <a:t> </a:t>
            </a:r>
            <a:r>
              <a:rPr lang="sv-SE" dirty="0" err="1"/>
              <a:t>either</a:t>
            </a:r>
            <a:r>
              <a:rPr lang="sv-SE" dirty="0"/>
              <a:t> MPEG-H </a:t>
            </a:r>
            <a:r>
              <a:rPr lang="sv-SE" i="1" dirty="0"/>
              <a:t>or</a:t>
            </a:r>
            <a:r>
              <a:rPr lang="sv-SE" dirty="0"/>
              <a:t> AC-4 </a:t>
            </a:r>
          </a:p>
          <a:p>
            <a:r>
              <a:rPr lang="sv-SE" dirty="0" err="1"/>
              <a:t>NorDig</a:t>
            </a:r>
            <a:r>
              <a:rPr lang="sv-SE" dirty="0"/>
              <a:t> </a:t>
            </a:r>
            <a:r>
              <a:rPr lang="sv-SE" dirty="0" err="1"/>
              <a:t>ExCom</a:t>
            </a:r>
            <a:r>
              <a:rPr lang="sv-SE" dirty="0"/>
              <a:t> has </a:t>
            </a:r>
            <a:r>
              <a:rPr lang="sv-SE" dirty="0" err="1"/>
              <a:t>these</a:t>
            </a:r>
            <a:r>
              <a:rPr lang="sv-SE" dirty="0"/>
              <a:t> </a:t>
            </a:r>
            <a:r>
              <a:rPr lang="sv-SE" dirty="0" err="1"/>
              <a:t>choices</a:t>
            </a:r>
            <a:r>
              <a:rPr lang="sv-SE" dirty="0"/>
              <a:t>:</a:t>
            </a:r>
          </a:p>
          <a:p>
            <a:pPr lvl="1"/>
            <a:r>
              <a:rPr lang="sv-SE" sz="2000" dirty="0" err="1"/>
              <a:t>Select</a:t>
            </a:r>
            <a:r>
              <a:rPr lang="sv-SE" sz="2000" dirty="0"/>
              <a:t> AC-4</a:t>
            </a:r>
          </a:p>
          <a:p>
            <a:pPr lvl="1"/>
            <a:r>
              <a:rPr lang="sv-SE" sz="2000" dirty="0" err="1"/>
              <a:t>Select</a:t>
            </a:r>
            <a:r>
              <a:rPr lang="sv-SE" sz="2000" dirty="0"/>
              <a:t> MPEG-H</a:t>
            </a:r>
          </a:p>
          <a:p>
            <a:pPr lvl="1"/>
            <a:r>
              <a:rPr lang="sv-SE" sz="2000" dirty="0" err="1"/>
              <a:t>Select</a:t>
            </a:r>
            <a:r>
              <a:rPr lang="sv-SE" sz="2000" dirty="0"/>
              <a:t> </a:t>
            </a:r>
            <a:r>
              <a:rPr lang="sv-SE" sz="2000" dirty="0" err="1"/>
              <a:t>one</a:t>
            </a:r>
            <a:r>
              <a:rPr lang="sv-SE" sz="2000" dirty="0"/>
              <a:t> </a:t>
            </a:r>
            <a:r>
              <a:rPr lang="sv-SE" sz="2000" dirty="0" err="1"/>
              <a:t>of</a:t>
            </a:r>
            <a:r>
              <a:rPr lang="sv-SE" sz="2000" dirty="0"/>
              <a:t> the </a:t>
            </a:r>
            <a:r>
              <a:rPr lang="sv-SE" sz="2000" dirty="0" err="1"/>
              <a:t>two</a:t>
            </a:r>
            <a:r>
              <a:rPr lang="sv-SE" sz="2000" dirty="0"/>
              <a:t> </a:t>
            </a:r>
            <a:r>
              <a:rPr lang="sv-SE" sz="2000" dirty="0" err="1"/>
              <a:t>codecs</a:t>
            </a:r>
            <a:r>
              <a:rPr lang="sv-SE" sz="2000" dirty="0"/>
              <a:t>, </a:t>
            </a:r>
            <a:r>
              <a:rPr lang="sv-SE" sz="2000" dirty="0" err="1"/>
              <a:t>but</a:t>
            </a:r>
            <a:r>
              <a:rPr lang="sv-SE" sz="2000" dirty="0"/>
              <a:t> </a:t>
            </a:r>
            <a:r>
              <a:rPr lang="sv-SE" sz="2000" dirty="0" err="1"/>
              <a:t>have</a:t>
            </a:r>
            <a:r>
              <a:rPr lang="sv-SE" sz="2000" dirty="0"/>
              <a:t> </a:t>
            </a:r>
            <a:r>
              <a:rPr lang="sv-SE" sz="2000" dirty="0" err="1"/>
              <a:t>them</a:t>
            </a:r>
            <a:r>
              <a:rPr lang="sv-SE" sz="2000" dirty="0"/>
              <a:t> </a:t>
            </a:r>
            <a:r>
              <a:rPr lang="sv-SE" sz="2000" dirty="0" err="1"/>
              <a:t>both</a:t>
            </a:r>
            <a:r>
              <a:rPr lang="sv-SE" sz="2000" dirty="0"/>
              <a:t> in the IRD spec.; </a:t>
            </a:r>
            <a:r>
              <a:rPr lang="sv-SE" sz="2000" dirty="0" err="1"/>
              <a:t>one</a:t>
            </a:r>
            <a:r>
              <a:rPr lang="sv-SE" sz="2000" dirty="0"/>
              <a:t> </a:t>
            </a:r>
            <a:r>
              <a:rPr lang="sv-SE" sz="2000" dirty="0" err="1"/>
              <a:t>mandatory</a:t>
            </a:r>
            <a:r>
              <a:rPr lang="sv-SE" sz="2000" dirty="0"/>
              <a:t> and the </a:t>
            </a:r>
            <a:r>
              <a:rPr lang="sv-SE" sz="2000" dirty="0" err="1"/>
              <a:t>other</a:t>
            </a:r>
            <a:r>
              <a:rPr lang="sv-SE" sz="2000" dirty="0"/>
              <a:t> </a:t>
            </a:r>
            <a:r>
              <a:rPr lang="sv-SE" sz="2000" dirty="0" err="1"/>
              <a:t>optional</a:t>
            </a:r>
            <a:endParaRPr lang="sv-SE" sz="2000" dirty="0"/>
          </a:p>
          <a:p>
            <a:pPr lvl="1"/>
            <a:r>
              <a:rPr lang="sv-SE" sz="2000" dirty="0" err="1"/>
              <a:t>Select</a:t>
            </a:r>
            <a:r>
              <a:rPr lang="sv-SE" sz="2000" dirty="0"/>
              <a:t> AC-4 and MPEG-H and </a:t>
            </a:r>
            <a:r>
              <a:rPr lang="sv-SE" sz="2000" dirty="0" err="1"/>
              <a:t>leave</a:t>
            </a:r>
            <a:r>
              <a:rPr lang="sv-SE" sz="2000" dirty="0"/>
              <a:t> </a:t>
            </a:r>
            <a:r>
              <a:rPr lang="sv-SE" sz="2000" dirty="0" err="1"/>
              <a:t>selection</a:t>
            </a:r>
            <a:r>
              <a:rPr lang="sv-SE" sz="2000" dirty="0"/>
              <a:t> </a:t>
            </a:r>
            <a:r>
              <a:rPr lang="sv-SE" sz="2000" dirty="0" err="1"/>
              <a:t>up</a:t>
            </a:r>
            <a:r>
              <a:rPr lang="sv-SE" sz="2000" dirty="0"/>
              <a:t> to </a:t>
            </a:r>
            <a:r>
              <a:rPr lang="sv-SE" sz="2000" dirty="0" err="1"/>
              <a:t>broadcaster</a:t>
            </a:r>
            <a:r>
              <a:rPr lang="sv-SE" sz="2000" dirty="0"/>
              <a:t>/country (as </a:t>
            </a:r>
            <a:r>
              <a:rPr lang="sv-SE" sz="2000" dirty="0" err="1"/>
              <a:t>today´s</a:t>
            </a:r>
            <a:r>
              <a:rPr lang="sv-SE" sz="2000" dirty="0"/>
              <a:t> </a:t>
            </a:r>
            <a:r>
              <a:rPr lang="sv-SE" sz="2000" dirty="0" err="1"/>
              <a:t>legacy</a:t>
            </a:r>
            <a:r>
              <a:rPr lang="sv-SE" sz="2000" dirty="0"/>
              <a:t> </a:t>
            </a:r>
            <a:r>
              <a:rPr lang="sv-SE" sz="2000" dirty="0" err="1"/>
              <a:t>codecs</a:t>
            </a:r>
            <a:r>
              <a:rPr lang="sv-SE" sz="2000" dirty="0"/>
              <a:t>, not </a:t>
            </a:r>
            <a:r>
              <a:rPr lang="sv-SE" sz="2000" dirty="0" err="1"/>
              <a:t>intended</a:t>
            </a:r>
            <a:r>
              <a:rPr lang="sv-SE" sz="2000" dirty="0"/>
              <a:t>)</a:t>
            </a:r>
          </a:p>
          <a:p>
            <a:pPr lvl="1"/>
            <a:r>
              <a:rPr lang="sv-SE" sz="2000" dirty="0" err="1"/>
              <a:t>Wait</a:t>
            </a:r>
            <a:r>
              <a:rPr lang="sv-SE" sz="2000" dirty="0"/>
              <a:t> </a:t>
            </a:r>
            <a:r>
              <a:rPr lang="sv-SE" sz="2000" dirty="0" err="1"/>
              <a:t>with</a:t>
            </a:r>
            <a:r>
              <a:rPr lang="sv-SE" sz="2000" dirty="0"/>
              <a:t> decision (</a:t>
            </a:r>
            <a:r>
              <a:rPr lang="sv-SE" sz="2000" dirty="0" err="1"/>
              <a:t>NorDig</a:t>
            </a:r>
            <a:r>
              <a:rPr lang="sv-SE" sz="2000" dirty="0"/>
              <a:t> HEVC </a:t>
            </a:r>
            <a:r>
              <a:rPr lang="sv-SE" sz="2000" dirty="0" err="1"/>
              <a:t>IRD´s</a:t>
            </a:r>
            <a:r>
              <a:rPr lang="sv-SE" sz="2000" dirty="0"/>
              <a:t> </a:t>
            </a:r>
            <a:r>
              <a:rPr lang="sv-SE" sz="2000" dirty="0" err="1"/>
              <a:t>will</a:t>
            </a:r>
            <a:r>
              <a:rPr lang="sv-SE" sz="2000" dirty="0"/>
              <a:t> </a:t>
            </a:r>
            <a:r>
              <a:rPr lang="sv-SE" sz="2000" dirty="0" err="1"/>
              <a:t>appear</a:t>
            </a:r>
            <a:r>
              <a:rPr lang="sv-SE" sz="2000" dirty="0"/>
              <a:t> on the market </a:t>
            </a:r>
            <a:r>
              <a:rPr lang="sv-SE" sz="2000" dirty="0" err="1"/>
              <a:t>with</a:t>
            </a:r>
            <a:r>
              <a:rPr lang="sv-SE" sz="2000" dirty="0"/>
              <a:t> no NGA and </a:t>
            </a:r>
            <a:r>
              <a:rPr lang="sv-SE" sz="2000" dirty="0" err="1"/>
              <a:t>therefore</a:t>
            </a:r>
            <a:r>
              <a:rPr lang="sv-SE" sz="2000" dirty="0"/>
              <a:t> </a:t>
            </a:r>
            <a:r>
              <a:rPr lang="sv-SE" sz="2000" dirty="0" err="1"/>
              <a:t>broadcasters</a:t>
            </a:r>
            <a:r>
              <a:rPr lang="sv-SE" sz="2000" dirty="0"/>
              <a:t> </a:t>
            </a:r>
            <a:r>
              <a:rPr lang="sv-SE" sz="2000" dirty="0" err="1"/>
              <a:t>will</a:t>
            </a:r>
            <a:r>
              <a:rPr lang="sv-SE" sz="2000" dirty="0"/>
              <a:t> </a:t>
            </a:r>
            <a:r>
              <a:rPr lang="sv-SE" sz="2000" dirty="0" err="1"/>
              <a:t>need</a:t>
            </a:r>
            <a:r>
              <a:rPr lang="sv-SE" sz="2000" dirty="0"/>
              <a:t> to </a:t>
            </a:r>
            <a:r>
              <a:rPr lang="sv-SE" sz="2000" dirty="0" err="1"/>
              <a:t>use</a:t>
            </a:r>
            <a:r>
              <a:rPr lang="sv-SE" sz="2000" dirty="0"/>
              <a:t> </a:t>
            </a:r>
            <a:r>
              <a:rPr lang="sv-SE" sz="2000" dirty="0" err="1"/>
              <a:t>legacy</a:t>
            </a:r>
            <a:r>
              <a:rPr lang="sv-SE" sz="2000" dirty="0"/>
              <a:t> audio </a:t>
            </a:r>
            <a:r>
              <a:rPr lang="sv-SE" sz="2000" dirty="0" err="1"/>
              <a:t>codecs</a:t>
            </a:r>
            <a:r>
              <a:rPr lang="sv-SE" sz="2000" dirty="0"/>
              <a:t> as </a:t>
            </a:r>
            <a:r>
              <a:rPr lang="sv-SE" sz="2000" dirty="0" err="1"/>
              <a:t>well</a:t>
            </a:r>
            <a:r>
              <a:rPr lang="sv-SE" sz="2000" dirty="0"/>
              <a:t>)</a:t>
            </a:r>
          </a:p>
          <a:p>
            <a:pPr lvl="1"/>
            <a:r>
              <a:rPr lang="sv-SE" sz="2000" dirty="0" err="1"/>
              <a:t>Select</a:t>
            </a:r>
            <a:r>
              <a:rPr lang="sv-SE" sz="2000" dirty="0"/>
              <a:t> no NGA and stick to </a:t>
            </a:r>
            <a:r>
              <a:rPr lang="sv-SE" sz="2000" dirty="0" err="1"/>
              <a:t>legacy</a:t>
            </a:r>
            <a:r>
              <a:rPr lang="sv-SE" sz="2000" dirty="0"/>
              <a:t> audio </a:t>
            </a:r>
            <a:r>
              <a:rPr lang="sv-SE" sz="2000" dirty="0" err="1"/>
              <a:t>codecs</a:t>
            </a:r>
            <a:r>
              <a:rPr lang="sv-SE" sz="2000" dirty="0"/>
              <a:t> (no evolution in audio)</a:t>
            </a:r>
          </a:p>
          <a:p>
            <a:pPr marL="0" indent="0">
              <a:buNone/>
            </a:pPr>
            <a:endParaRPr lang="sv-SE" dirty="0"/>
          </a:p>
        </p:txBody>
      </p:sp>
      <p:sp>
        <p:nvSpPr>
          <p:cNvPr id="5" name="Title 1">
            <a:extLst>
              <a:ext uri="{FF2B5EF4-FFF2-40B4-BE49-F238E27FC236}">
                <a16:creationId xmlns:a16="http://schemas.microsoft.com/office/drawing/2014/main" xmlns="" id="{84A61467-E89A-4EC8-A940-C5F4C96D4851}"/>
              </a:ext>
            </a:extLst>
          </p:cNvPr>
          <p:cNvSpPr txBox="1">
            <a:spLocks/>
          </p:cNvSpPr>
          <p:nvPr/>
        </p:nvSpPr>
        <p:spPr>
          <a:xfrm>
            <a:off x="445195" y="836712"/>
            <a:ext cx="6912768" cy="73453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tx1">
                    <a:lumMod val="65000"/>
                    <a:lumOff val="35000"/>
                  </a:schemeClr>
                </a:solidFill>
              </a:rPr>
              <a:t>Selection alternatives</a:t>
            </a:r>
          </a:p>
          <a:p>
            <a:pPr algn="ctr"/>
            <a:endParaRPr lang="en-GB" sz="3200" dirty="0">
              <a:solidFill>
                <a:srgbClr val="0070C0"/>
              </a:solidFill>
            </a:endParaRPr>
          </a:p>
        </p:txBody>
      </p:sp>
    </p:spTree>
    <p:extLst>
      <p:ext uri="{BB962C8B-B14F-4D97-AF65-F5344CB8AC3E}">
        <p14:creationId xmlns:p14="http://schemas.microsoft.com/office/powerpoint/2010/main" val="18689706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xmlns="" id="{B8D67828-761D-49AE-9D2E-4855D0B50A2C}"/>
              </a:ext>
            </a:extLst>
          </p:cNvPr>
          <p:cNvSpPr>
            <a:spLocks noGrp="1"/>
          </p:cNvSpPr>
          <p:nvPr>
            <p:ph type="sldNum" sz="quarter" idx="11"/>
          </p:nvPr>
        </p:nvSpPr>
        <p:spPr/>
        <p:txBody>
          <a:bodyPr/>
          <a:lstStyle/>
          <a:p>
            <a:pPr>
              <a:defRPr/>
            </a:pPr>
            <a:fld id="{CD43E73F-939E-41C0-A51D-E14F15C47D94}" type="slidenum">
              <a:rPr lang="nb-NO" smtClean="0"/>
              <a:pPr>
                <a:defRPr/>
              </a:pPr>
              <a:t>32</a:t>
            </a:fld>
            <a:endParaRPr lang="nb-NO" dirty="0"/>
          </a:p>
        </p:txBody>
      </p:sp>
      <p:sp>
        <p:nvSpPr>
          <p:cNvPr id="7" name="Rubrik 2">
            <a:extLst>
              <a:ext uri="{FF2B5EF4-FFF2-40B4-BE49-F238E27FC236}">
                <a16:creationId xmlns:a16="http://schemas.microsoft.com/office/drawing/2014/main" xmlns="" id="{C23CE3C5-645B-4777-BF21-8E06DB2ABE2E}"/>
              </a:ext>
            </a:extLst>
          </p:cNvPr>
          <p:cNvSpPr>
            <a:spLocks noGrp="1"/>
          </p:cNvSpPr>
          <p:nvPr>
            <p:ph type="title"/>
          </p:nvPr>
        </p:nvSpPr>
        <p:spPr/>
        <p:txBody>
          <a:bodyPr/>
          <a:lstStyle/>
          <a:p>
            <a:r>
              <a:rPr lang="en-US" sz="1800" b="1" dirty="0"/>
              <a:t>NorDig Audio Sub Group – NGA presentation for NorDig Excom</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en-US" sz="2000" dirty="0"/>
          </a:p>
        </p:txBody>
      </p:sp>
      <p:cxnSp>
        <p:nvCxnSpPr>
          <p:cNvPr id="3" name="Rak koppling 2">
            <a:extLst>
              <a:ext uri="{FF2B5EF4-FFF2-40B4-BE49-F238E27FC236}">
                <a16:creationId xmlns:a16="http://schemas.microsoft.com/office/drawing/2014/main" xmlns="" id="{6A33BF02-9ED2-49E4-8DE5-A9228327F400}"/>
              </a:ext>
            </a:extLst>
          </p:cNvPr>
          <p:cNvCxnSpPr>
            <a:cxnSpLocks/>
          </p:cNvCxnSpPr>
          <p:nvPr/>
        </p:nvCxnSpPr>
        <p:spPr>
          <a:xfrm>
            <a:off x="1691680" y="2761276"/>
            <a:ext cx="0" cy="3854015"/>
          </a:xfrm>
          <a:prstGeom prst="line">
            <a:avLst/>
          </a:prstGeom>
          <a:ln w="25400"/>
        </p:spPr>
        <p:style>
          <a:lnRef idx="1">
            <a:schemeClr val="dk1"/>
          </a:lnRef>
          <a:fillRef idx="0">
            <a:schemeClr val="dk1"/>
          </a:fillRef>
          <a:effectRef idx="0">
            <a:schemeClr val="dk1"/>
          </a:effectRef>
          <a:fontRef idx="minor">
            <a:schemeClr val="tx1"/>
          </a:fontRef>
        </p:style>
      </p:cxnSp>
      <p:cxnSp>
        <p:nvCxnSpPr>
          <p:cNvPr id="9" name="Rak koppling 8">
            <a:extLst>
              <a:ext uri="{FF2B5EF4-FFF2-40B4-BE49-F238E27FC236}">
                <a16:creationId xmlns:a16="http://schemas.microsoft.com/office/drawing/2014/main" xmlns="" id="{F487B755-AD01-479A-BDC5-AED094C81B9C}"/>
              </a:ext>
            </a:extLst>
          </p:cNvPr>
          <p:cNvCxnSpPr>
            <a:cxnSpLocks/>
          </p:cNvCxnSpPr>
          <p:nvPr/>
        </p:nvCxnSpPr>
        <p:spPr>
          <a:xfrm flipH="1">
            <a:off x="1043608" y="4311221"/>
            <a:ext cx="648072" cy="0"/>
          </a:xfrm>
          <a:prstGeom prst="line">
            <a:avLst/>
          </a:prstGeom>
          <a:ln w="25400"/>
        </p:spPr>
        <p:style>
          <a:lnRef idx="1">
            <a:schemeClr val="dk1"/>
          </a:lnRef>
          <a:fillRef idx="0">
            <a:schemeClr val="dk1"/>
          </a:fillRef>
          <a:effectRef idx="0">
            <a:schemeClr val="dk1"/>
          </a:effectRef>
          <a:fontRef idx="minor">
            <a:schemeClr val="tx1"/>
          </a:fontRef>
        </p:style>
      </p:cxnSp>
      <p:sp>
        <p:nvSpPr>
          <p:cNvPr id="10" name="textruta 9">
            <a:extLst>
              <a:ext uri="{FF2B5EF4-FFF2-40B4-BE49-F238E27FC236}">
                <a16:creationId xmlns:a16="http://schemas.microsoft.com/office/drawing/2014/main" xmlns="" id="{B4CB5406-5923-457C-B554-13322BF6246C}"/>
              </a:ext>
            </a:extLst>
          </p:cNvPr>
          <p:cNvSpPr txBox="1"/>
          <p:nvPr/>
        </p:nvSpPr>
        <p:spPr>
          <a:xfrm>
            <a:off x="338099" y="4102513"/>
            <a:ext cx="792088" cy="369332"/>
          </a:xfrm>
          <a:prstGeom prst="rect">
            <a:avLst/>
          </a:prstGeom>
          <a:noFill/>
        </p:spPr>
        <p:txBody>
          <a:bodyPr wrap="square" rtlCol="0">
            <a:spAutoFit/>
          </a:bodyPr>
          <a:lstStyle/>
          <a:p>
            <a:r>
              <a:rPr lang="sv-SE" b="1" dirty="0"/>
              <a:t>NGA</a:t>
            </a:r>
          </a:p>
        </p:txBody>
      </p:sp>
      <p:cxnSp>
        <p:nvCxnSpPr>
          <p:cNvPr id="11" name="Rak koppling 10">
            <a:extLst>
              <a:ext uri="{FF2B5EF4-FFF2-40B4-BE49-F238E27FC236}">
                <a16:creationId xmlns:a16="http://schemas.microsoft.com/office/drawing/2014/main" xmlns="" id="{7DB3D802-5C74-4428-8FFF-953D16B8B90F}"/>
              </a:ext>
            </a:extLst>
          </p:cNvPr>
          <p:cNvCxnSpPr>
            <a:cxnSpLocks/>
          </p:cNvCxnSpPr>
          <p:nvPr/>
        </p:nvCxnSpPr>
        <p:spPr>
          <a:xfrm flipH="1">
            <a:off x="1691680" y="6615291"/>
            <a:ext cx="648072"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12" name="Rak koppling 11">
            <a:extLst>
              <a:ext uri="{FF2B5EF4-FFF2-40B4-BE49-F238E27FC236}">
                <a16:creationId xmlns:a16="http://schemas.microsoft.com/office/drawing/2014/main" xmlns="" id="{4D266194-B9BC-4A85-9EB4-EDDBDA877888}"/>
              </a:ext>
            </a:extLst>
          </p:cNvPr>
          <p:cNvCxnSpPr>
            <a:cxnSpLocks/>
          </p:cNvCxnSpPr>
          <p:nvPr/>
        </p:nvCxnSpPr>
        <p:spPr>
          <a:xfrm flipH="1">
            <a:off x="1691680" y="2767023"/>
            <a:ext cx="648072"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13" name="Rak koppling 12">
            <a:extLst>
              <a:ext uri="{FF2B5EF4-FFF2-40B4-BE49-F238E27FC236}">
                <a16:creationId xmlns:a16="http://schemas.microsoft.com/office/drawing/2014/main" xmlns="" id="{E86CBADC-9F7B-4BD7-821E-3045EFB66850}"/>
              </a:ext>
            </a:extLst>
          </p:cNvPr>
          <p:cNvCxnSpPr>
            <a:cxnSpLocks/>
          </p:cNvCxnSpPr>
          <p:nvPr/>
        </p:nvCxnSpPr>
        <p:spPr>
          <a:xfrm>
            <a:off x="2339752" y="2185212"/>
            <a:ext cx="19031" cy="3387320"/>
          </a:xfrm>
          <a:prstGeom prst="line">
            <a:avLst/>
          </a:prstGeom>
          <a:ln w="25400"/>
        </p:spPr>
        <p:style>
          <a:lnRef idx="1">
            <a:schemeClr val="dk1"/>
          </a:lnRef>
          <a:fillRef idx="0">
            <a:schemeClr val="dk1"/>
          </a:fillRef>
          <a:effectRef idx="0">
            <a:schemeClr val="dk1"/>
          </a:effectRef>
          <a:fontRef idx="minor">
            <a:schemeClr val="tx1"/>
          </a:fontRef>
        </p:style>
      </p:cxnSp>
      <p:cxnSp>
        <p:nvCxnSpPr>
          <p:cNvPr id="15" name="Rak koppling 14">
            <a:extLst>
              <a:ext uri="{FF2B5EF4-FFF2-40B4-BE49-F238E27FC236}">
                <a16:creationId xmlns:a16="http://schemas.microsoft.com/office/drawing/2014/main" xmlns="" id="{8A248EA3-32B3-476A-A2E8-8F6A5FEF4C0E}"/>
              </a:ext>
            </a:extLst>
          </p:cNvPr>
          <p:cNvCxnSpPr>
            <a:cxnSpLocks/>
          </p:cNvCxnSpPr>
          <p:nvPr/>
        </p:nvCxnSpPr>
        <p:spPr>
          <a:xfrm flipH="1" flipV="1">
            <a:off x="2339752" y="2179531"/>
            <a:ext cx="1296144" cy="5681"/>
          </a:xfrm>
          <a:prstGeom prst="line">
            <a:avLst/>
          </a:prstGeom>
          <a:ln w="25400"/>
        </p:spPr>
        <p:style>
          <a:lnRef idx="1">
            <a:schemeClr val="dk1"/>
          </a:lnRef>
          <a:fillRef idx="0">
            <a:schemeClr val="dk1"/>
          </a:fillRef>
          <a:effectRef idx="0">
            <a:schemeClr val="dk1"/>
          </a:effectRef>
          <a:fontRef idx="minor">
            <a:schemeClr val="tx1"/>
          </a:fontRef>
        </p:style>
      </p:cxnSp>
      <p:cxnSp>
        <p:nvCxnSpPr>
          <p:cNvPr id="16" name="Rak koppling 15">
            <a:extLst>
              <a:ext uri="{FF2B5EF4-FFF2-40B4-BE49-F238E27FC236}">
                <a16:creationId xmlns:a16="http://schemas.microsoft.com/office/drawing/2014/main" xmlns="" id="{16F714D3-88E3-4E8C-8CA0-5869787CB6DF}"/>
              </a:ext>
            </a:extLst>
          </p:cNvPr>
          <p:cNvCxnSpPr>
            <a:cxnSpLocks/>
          </p:cNvCxnSpPr>
          <p:nvPr/>
        </p:nvCxnSpPr>
        <p:spPr>
          <a:xfrm flipH="1">
            <a:off x="2359057" y="5566042"/>
            <a:ext cx="1620179"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17" name="Rak koppling 16">
            <a:extLst>
              <a:ext uri="{FF2B5EF4-FFF2-40B4-BE49-F238E27FC236}">
                <a16:creationId xmlns:a16="http://schemas.microsoft.com/office/drawing/2014/main" xmlns="" id="{617C5145-7B2F-4919-8C8A-0BDE778708CE}"/>
              </a:ext>
            </a:extLst>
          </p:cNvPr>
          <p:cNvCxnSpPr>
            <a:cxnSpLocks/>
          </p:cNvCxnSpPr>
          <p:nvPr/>
        </p:nvCxnSpPr>
        <p:spPr>
          <a:xfrm>
            <a:off x="3635896" y="1390251"/>
            <a:ext cx="0" cy="2736304"/>
          </a:xfrm>
          <a:prstGeom prst="line">
            <a:avLst/>
          </a:prstGeom>
          <a:ln w="25400"/>
        </p:spPr>
        <p:style>
          <a:lnRef idx="1">
            <a:schemeClr val="dk1"/>
          </a:lnRef>
          <a:fillRef idx="0">
            <a:schemeClr val="dk1"/>
          </a:fillRef>
          <a:effectRef idx="0">
            <a:schemeClr val="dk1"/>
          </a:effectRef>
          <a:fontRef idx="minor">
            <a:schemeClr val="tx1"/>
          </a:fontRef>
        </p:style>
      </p:cxnSp>
      <p:sp>
        <p:nvSpPr>
          <p:cNvPr id="20" name="textruta 19">
            <a:extLst>
              <a:ext uri="{FF2B5EF4-FFF2-40B4-BE49-F238E27FC236}">
                <a16:creationId xmlns:a16="http://schemas.microsoft.com/office/drawing/2014/main" xmlns="" id="{F0E4F714-386F-410B-A6AF-15020EAC570F}"/>
              </a:ext>
            </a:extLst>
          </p:cNvPr>
          <p:cNvSpPr txBox="1"/>
          <p:nvPr/>
        </p:nvSpPr>
        <p:spPr>
          <a:xfrm>
            <a:off x="1131252" y="2727899"/>
            <a:ext cx="792088" cy="369332"/>
          </a:xfrm>
          <a:prstGeom prst="rect">
            <a:avLst/>
          </a:prstGeom>
          <a:noFill/>
        </p:spPr>
        <p:txBody>
          <a:bodyPr wrap="square" rtlCol="0">
            <a:spAutoFit/>
          </a:bodyPr>
          <a:lstStyle/>
          <a:p>
            <a:r>
              <a:rPr lang="sv-SE" dirty="0" err="1"/>
              <a:t>Yes</a:t>
            </a:r>
            <a:endParaRPr lang="sv-SE" dirty="0"/>
          </a:p>
        </p:txBody>
      </p:sp>
      <p:sp>
        <p:nvSpPr>
          <p:cNvPr id="21" name="textruta 20">
            <a:extLst>
              <a:ext uri="{FF2B5EF4-FFF2-40B4-BE49-F238E27FC236}">
                <a16:creationId xmlns:a16="http://schemas.microsoft.com/office/drawing/2014/main" xmlns="" id="{04B40622-2CA4-41FC-BD78-003538F98B19}"/>
              </a:ext>
            </a:extLst>
          </p:cNvPr>
          <p:cNvSpPr txBox="1"/>
          <p:nvPr/>
        </p:nvSpPr>
        <p:spPr>
          <a:xfrm>
            <a:off x="1122867" y="5477128"/>
            <a:ext cx="792088" cy="369332"/>
          </a:xfrm>
          <a:prstGeom prst="rect">
            <a:avLst/>
          </a:prstGeom>
          <a:noFill/>
        </p:spPr>
        <p:txBody>
          <a:bodyPr wrap="square" rtlCol="0">
            <a:spAutoFit/>
          </a:bodyPr>
          <a:lstStyle/>
          <a:p>
            <a:r>
              <a:rPr lang="sv-SE" dirty="0"/>
              <a:t>No</a:t>
            </a:r>
          </a:p>
        </p:txBody>
      </p:sp>
      <p:sp>
        <p:nvSpPr>
          <p:cNvPr id="22" name="textruta 21">
            <a:extLst>
              <a:ext uri="{FF2B5EF4-FFF2-40B4-BE49-F238E27FC236}">
                <a16:creationId xmlns:a16="http://schemas.microsoft.com/office/drawing/2014/main" xmlns="" id="{10E319F7-375A-478F-B505-EE8E8F5CB2FD}"/>
              </a:ext>
            </a:extLst>
          </p:cNvPr>
          <p:cNvSpPr txBox="1"/>
          <p:nvPr/>
        </p:nvSpPr>
        <p:spPr>
          <a:xfrm>
            <a:off x="2359057" y="6444044"/>
            <a:ext cx="5278084" cy="369332"/>
          </a:xfrm>
          <a:prstGeom prst="rect">
            <a:avLst/>
          </a:prstGeom>
          <a:noFill/>
        </p:spPr>
        <p:txBody>
          <a:bodyPr wrap="square" rtlCol="0">
            <a:spAutoFit/>
          </a:bodyPr>
          <a:lstStyle/>
          <a:p>
            <a:r>
              <a:rPr lang="sv-SE" dirty="0"/>
              <a:t>No NGA text </a:t>
            </a:r>
            <a:r>
              <a:rPr lang="sv-SE" dirty="0" err="1"/>
              <a:t>included</a:t>
            </a:r>
            <a:r>
              <a:rPr lang="sv-SE" dirty="0"/>
              <a:t> in IRD </a:t>
            </a:r>
            <a:r>
              <a:rPr lang="sv-SE" dirty="0" err="1"/>
              <a:t>spec</a:t>
            </a:r>
            <a:r>
              <a:rPr lang="sv-SE" dirty="0"/>
              <a:t> v3.0</a:t>
            </a:r>
          </a:p>
        </p:txBody>
      </p:sp>
      <p:cxnSp>
        <p:nvCxnSpPr>
          <p:cNvPr id="25" name="Rak koppling 24">
            <a:extLst>
              <a:ext uri="{FF2B5EF4-FFF2-40B4-BE49-F238E27FC236}">
                <a16:creationId xmlns:a16="http://schemas.microsoft.com/office/drawing/2014/main" xmlns="" id="{88298552-6042-4012-BDE6-8C66AAB054ED}"/>
              </a:ext>
            </a:extLst>
          </p:cNvPr>
          <p:cNvCxnSpPr>
            <a:cxnSpLocks/>
          </p:cNvCxnSpPr>
          <p:nvPr/>
        </p:nvCxnSpPr>
        <p:spPr>
          <a:xfrm flipH="1">
            <a:off x="3646646" y="2329228"/>
            <a:ext cx="648072"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26" name="Rak koppling 25">
            <a:extLst>
              <a:ext uri="{FF2B5EF4-FFF2-40B4-BE49-F238E27FC236}">
                <a16:creationId xmlns:a16="http://schemas.microsoft.com/office/drawing/2014/main" xmlns="" id="{3F8078A9-3C7C-442E-8DE2-8BA8D7CE11A1}"/>
              </a:ext>
            </a:extLst>
          </p:cNvPr>
          <p:cNvCxnSpPr>
            <a:cxnSpLocks/>
          </p:cNvCxnSpPr>
          <p:nvPr/>
        </p:nvCxnSpPr>
        <p:spPr>
          <a:xfrm flipH="1">
            <a:off x="3635896" y="1390251"/>
            <a:ext cx="648072"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27" name="Rak koppling 26">
            <a:extLst>
              <a:ext uri="{FF2B5EF4-FFF2-40B4-BE49-F238E27FC236}">
                <a16:creationId xmlns:a16="http://schemas.microsoft.com/office/drawing/2014/main" xmlns="" id="{ED3702B3-0507-4964-B359-C0190BE26C53}"/>
              </a:ext>
            </a:extLst>
          </p:cNvPr>
          <p:cNvCxnSpPr>
            <a:cxnSpLocks/>
          </p:cNvCxnSpPr>
          <p:nvPr/>
        </p:nvCxnSpPr>
        <p:spPr>
          <a:xfrm flipH="1">
            <a:off x="3635896" y="3265332"/>
            <a:ext cx="648072" cy="0"/>
          </a:xfrm>
          <a:prstGeom prst="line">
            <a:avLst/>
          </a:prstGeom>
          <a:ln w="25400"/>
        </p:spPr>
        <p:style>
          <a:lnRef idx="1">
            <a:schemeClr val="dk1"/>
          </a:lnRef>
          <a:fillRef idx="0">
            <a:schemeClr val="dk1"/>
          </a:fillRef>
          <a:effectRef idx="0">
            <a:schemeClr val="dk1"/>
          </a:effectRef>
          <a:fontRef idx="minor">
            <a:schemeClr val="tx1"/>
          </a:fontRef>
        </p:style>
      </p:cxnSp>
      <p:sp>
        <p:nvSpPr>
          <p:cNvPr id="31" name="textruta 30">
            <a:extLst>
              <a:ext uri="{FF2B5EF4-FFF2-40B4-BE49-F238E27FC236}">
                <a16:creationId xmlns:a16="http://schemas.microsoft.com/office/drawing/2014/main" xmlns="" id="{4962D209-1216-4123-8E7A-2929B9154198}"/>
              </a:ext>
            </a:extLst>
          </p:cNvPr>
          <p:cNvSpPr txBox="1"/>
          <p:nvPr/>
        </p:nvSpPr>
        <p:spPr>
          <a:xfrm>
            <a:off x="2015716" y="1497024"/>
            <a:ext cx="1630930" cy="646331"/>
          </a:xfrm>
          <a:prstGeom prst="rect">
            <a:avLst/>
          </a:prstGeom>
          <a:noFill/>
        </p:spPr>
        <p:txBody>
          <a:bodyPr wrap="square" rtlCol="0">
            <a:spAutoFit/>
          </a:bodyPr>
          <a:lstStyle/>
          <a:p>
            <a:r>
              <a:rPr lang="sv-SE" dirty="0"/>
              <a:t>NGA </a:t>
            </a:r>
            <a:r>
              <a:rPr lang="sv-SE" dirty="0" err="1"/>
              <a:t>included</a:t>
            </a:r>
            <a:r>
              <a:rPr lang="sv-SE" dirty="0"/>
              <a:t> as </a:t>
            </a:r>
            <a:r>
              <a:rPr lang="sv-SE" dirty="0" err="1"/>
              <a:t>Mandatory</a:t>
            </a:r>
            <a:endParaRPr lang="sv-SE" dirty="0"/>
          </a:p>
        </p:txBody>
      </p:sp>
      <p:cxnSp>
        <p:nvCxnSpPr>
          <p:cNvPr id="38" name="Rak koppling 37">
            <a:extLst>
              <a:ext uri="{FF2B5EF4-FFF2-40B4-BE49-F238E27FC236}">
                <a16:creationId xmlns:a16="http://schemas.microsoft.com/office/drawing/2014/main" xmlns="" id="{3E98BAE3-82FE-4EB9-82C0-0478D86A9FDD}"/>
              </a:ext>
            </a:extLst>
          </p:cNvPr>
          <p:cNvCxnSpPr>
            <a:cxnSpLocks/>
          </p:cNvCxnSpPr>
          <p:nvPr/>
        </p:nvCxnSpPr>
        <p:spPr>
          <a:xfrm>
            <a:off x="3978964" y="4987034"/>
            <a:ext cx="0" cy="1158016"/>
          </a:xfrm>
          <a:prstGeom prst="line">
            <a:avLst/>
          </a:prstGeom>
          <a:ln w="25400"/>
        </p:spPr>
        <p:style>
          <a:lnRef idx="1">
            <a:schemeClr val="dk1"/>
          </a:lnRef>
          <a:fillRef idx="0">
            <a:schemeClr val="dk1"/>
          </a:fillRef>
          <a:effectRef idx="0">
            <a:schemeClr val="dk1"/>
          </a:effectRef>
          <a:fontRef idx="minor">
            <a:schemeClr val="tx1"/>
          </a:fontRef>
        </p:style>
      </p:cxnSp>
      <p:cxnSp>
        <p:nvCxnSpPr>
          <p:cNvPr id="41" name="Rak koppling 40">
            <a:extLst>
              <a:ext uri="{FF2B5EF4-FFF2-40B4-BE49-F238E27FC236}">
                <a16:creationId xmlns:a16="http://schemas.microsoft.com/office/drawing/2014/main" xmlns="" id="{37A63C8D-5346-4924-BB9E-28F3A243296C}"/>
              </a:ext>
            </a:extLst>
          </p:cNvPr>
          <p:cNvCxnSpPr>
            <a:cxnSpLocks/>
          </p:cNvCxnSpPr>
          <p:nvPr/>
        </p:nvCxnSpPr>
        <p:spPr>
          <a:xfrm flipH="1">
            <a:off x="3978964" y="6136740"/>
            <a:ext cx="648072"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42" name="Rak koppling 41">
            <a:extLst>
              <a:ext uri="{FF2B5EF4-FFF2-40B4-BE49-F238E27FC236}">
                <a16:creationId xmlns:a16="http://schemas.microsoft.com/office/drawing/2014/main" xmlns="" id="{0A98C8CC-BE3F-4561-ADA3-BFDA499D3CAF}"/>
              </a:ext>
            </a:extLst>
          </p:cNvPr>
          <p:cNvCxnSpPr>
            <a:cxnSpLocks/>
          </p:cNvCxnSpPr>
          <p:nvPr/>
        </p:nvCxnSpPr>
        <p:spPr>
          <a:xfrm flipH="1">
            <a:off x="3998437" y="4993524"/>
            <a:ext cx="648072" cy="0"/>
          </a:xfrm>
          <a:prstGeom prst="line">
            <a:avLst/>
          </a:prstGeom>
          <a:ln w="25400"/>
        </p:spPr>
        <p:style>
          <a:lnRef idx="1">
            <a:schemeClr val="dk1"/>
          </a:lnRef>
          <a:fillRef idx="0">
            <a:schemeClr val="dk1"/>
          </a:fillRef>
          <a:effectRef idx="0">
            <a:schemeClr val="dk1"/>
          </a:effectRef>
          <a:fontRef idx="minor">
            <a:schemeClr val="tx1"/>
          </a:fontRef>
        </p:style>
      </p:cxnSp>
      <p:sp>
        <p:nvSpPr>
          <p:cNvPr id="43" name="textruta 42">
            <a:extLst>
              <a:ext uri="{FF2B5EF4-FFF2-40B4-BE49-F238E27FC236}">
                <a16:creationId xmlns:a16="http://schemas.microsoft.com/office/drawing/2014/main" xmlns="" id="{E74588F0-4D79-4015-94E9-C855743DC532}"/>
              </a:ext>
            </a:extLst>
          </p:cNvPr>
          <p:cNvSpPr txBox="1"/>
          <p:nvPr/>
        </p:nvSpPr>
        <p:spPr>
          <a:xfrm>
            <a:off x="4370480" y="1203812"/>
            <a:ext cx="3585896" cy="369332"/>
          </a:xfrm>
          <a:prstGeom prst="rect">
            <a:avLst/>
          </a:prstGeom>
          <a:noFill/>
        </p:spPr>
        <p:txBody>
          <a:bodyPr wrap="square" rtlCol="0">
            <a:spAutoFit/>
          </a:bodyPr>
          <a:lstStyle/>
          <a:p>
            <a:r>
              <a:rPr lang="sv-SE" dirty="0"/>
              <a:t>1 x </a:t>
            </a:r>
            <a:r>
              <a:rPr lang="sv-SE" dirty="0" err="1"/>
              <a:t>Mandatory</a:t>
            </a:r>
            <a:r>
              <a:rPr lang="sv-SE" dirty="0"/>
              <a:t> (</a:t>
            </a:r>
            <a:r>
              <a:rPr lang="sv-SE" dirty="0" err="1"/>
              <a:t>removal</a:t>
            </a:r>
            <a:r>
              <a:rPr lang="sv-SE" dirty="0"/>
              <a:t> </a:t>
            </a:r>
            <a:r>
              <a:rPr lang="sv-SE" dirty="0" err="1"/>
              <a:t>of</a:t>
            </a:r>
            <a:r>
              <a:rPr lang="sv-SE" dirty="0"/>
              <a:t> </a:t>
            </a:r>
            <a:r>
              <a:rPr lang="sv-SE" dirty="0" err="1"/>
              <a:t>other</a:t>
            </a:r>
            <a:r>
              <a:rPr lang="sv-SE" dirty="0"/>
              <a:t>)</a:t>
            </a:r>
          </a:p>
        </p:txBody>
      </p:sp>
      <p:sp>
        <p:nvSpPr>
          <p:cNvPr id="44" name="textruta 43">
            <a:extLst>
              <a:ext uri="{FF2B5EF4-FFF2-40B4-BE49-F238E27FC236}">
                <a16:creationId xmlns:a16="http://schemas.microsoft.com/office/drawing/2014/main" xmlns="" id="{AF064D78-6B8D-42D6-9C16-A6A5ACDD4AF2}"/>
              </a:ext>
            </a:extLst>
          </p:cNvPr>
          <p:cNvSpPr txBox="1"/>
          <p:nvPr/>
        </p:nvSpPr>
        <p:spPr>
          <a:xfrm>
            <a:off x="4370480" y="2155596"/>
            <a:ext cx="4017944" cy="369332"/>
          </a:xfrm>
          <a:prstGeom prst="rect">
            <a:avLst/>
          </a:prstGeom>
          <a:noFill/>
        </p:spPr>
        <p:txBody>
          <a:bodyPr wrap="square" rtlCol="0">
            <a:spAutoFit/>
          </a:bodyPr>
          <a:lstStyle/>
          <a:p>
            <a:r>
              <a:rPr lang="sv-SE" dirty="0"/>
              <a:t>1 x </a:t>
            </a:r>
            <a:r>
              <a:rPr lang="sv-SE" dirty="0" err="1"/>
              <a:t>Mandatory</a:t>
            </a:r>
            <a:r>
              <a:rPr lang="sv-SE" dirty="0"/>
              <a:t> + 1 x </a:t>
            </a:r>
            <a:r>
              <a:rPr lang="sv-SE" dirty="0" err="1"/>
              <a:t>Optional</a:t>
            </a:r>
            <a:endParaRPr lang="sv-SE" dirty="0"/>
          </a:p>
        </p:txBody>
      </p:sp>
      <p:sp>
        <p:nvSpPr>
          <p:cNvPr id="45" name="textruta 44">
            <a:extLst>
              <a:ext uri="{FF2B5EF4-FFF2-40B4-BE49-F238E27FC236}">
                <a16:creationId xmlns:a16="http://schemas.microsoft.com/office/drawing/2014/main" xmlns="" id="{21F65D51-9403-4B39-8CF0-05B2EE7C1CFA}"/>
              </a:ext>
            </a:extLst>
          </p:cNvPr>
          <p:cNvSpPr txBox="1"/>
          <p:nvPr/>
        </p:nvSpPr>
        <p:spPr>
          <a:xfrm>
            <a:off x="4370480" y="2942166"/>
            <a:ext cx="4089952" cy="646331"/>
          </a:xfrm>
          <a:prstGeom prst="rect">
            <a:avLst/>
          </a:prstGeom>
          <a:noFill/>
        </p:spPr>
        <p:txBody>
          <a:bodyPr wrap="square" rtlCol="0">
            <a:spAutoFit/>
          </a:bodyPr>
          <a:lstStyle/>
          <a:p>
            <a:r>
              <a:rPr lang="sv-SE" dirty="0" err="1"/>
              <a:t>Both</a:t>
            </a:r>
            <a:r>
              <a:rPr lang="sv-SE" dirty="0"/>
              <a:t> </a:t>
            </a:r>
            <a:r>
              <a:rPr lang="sv-SE" dirty="0" err="1"/>
              <a:t>included</a:t>
            </a:r>
            <a:r>
              <a:rPr lang="sv-SE" dirty="0"/>
              <a:t> (Operator </a:t>
            </a:r>
            <a:r>
              <a:rPr lang="sv-SE" dirty="0" err="1"/>
              <a:t>decides</a:t>
            </a:r>
            <a:r>
              <a:rPr lang="sv-SE" dirty="0"/>
              <a:t> ”á la HE-AAC vs. E-AC-3”)</a:t>
            </a:r>
          </a:p>
        </p:txBody>
      </p:sp>
      <p:sp>
        <p:nvSpPr>
          <p:cNvPr id="46" name="textruta 45">
            <a:extLst>
              <a:ext uri="{FF2B5EF4-FFF2-40B4-BE49-F238E27FC236}">
                <a16:creationId xmlns:a16="http://schemas.microsoft.com/office/drawing/2014/main" xmlns="" id="{14127465-E9F1-4C61-9FA3-6A76D05DA49A}"/>
              </a:ext>
            </a:extLst>
          </p:cNvPr>
          <p:cNvSpPr txBox="1"/>
          <p:nvPr/>
        </p:nvSpPr>
        <p:spPr>
          <a:xfrm>
            <a:off x="4638852" y="4612486"/>
            <a:ext cx="4181620" cy="369332"/>
          </a:xfrm>
          <a:prstGeom prst="rect">
            <a:avLst/>
          </a:prstGeom>
          <a:noFill/>
        </p:spPr>
        <p:txBody>
          <a:bodyPr wrap="square" rtlCol="0">
            <a:spAutoFit/>
          </a:bodyPr>
          <a:lstStyle/>
          <a:p>
            <a:r>
              <a:rPr lang="sv-SE" dirty="0" err="1"/>
              <a:t>Both</a:t>
            </a:r>
            <a:r>
              <a:rPr lang="sv-SE" dirty="0"/>
              <a:t> </a:t>
            </a:r>
            <a:r>
              <a:rPr lang="sv-SE" dirty="0" err="1"/>
              <a:t>Optional</a:t>
            </a:r>
            <a:r>
              <a:rPr lang="sv-SE" dirty="0"/>
              <a:t> (operator </a:t>
            </a:r>
            <a:r>
              <a:rPr lang="sv-SE" dirty="0" err="1"/>
              <a:t>may</a:t>
            </a:r>
            <a:r>
              <a:rPr lang="sv-SE" dirty="0"/>
              <a:t> </a:t>
            </a:r>
            <a:r>
              <a:rPr lang="sv-SE" dirty="0" err="1"/>
              <a:t>decide</a:t>
            </a:r>
            <a:r>
              <a:rPr lang="sv-SE" dirty="0"/>
              <a:t>)</a:t>
            </a:r>
          </a:p>
        </p:txBody>
      </p:sp>
      <p:sp>
        <p:nvSpPr>
          <p:cNvPr id="47" name="textruta 46">
            <a:extLst>
              <a:ext uri="{FF2B5EF4-FFF2-40B4-BE49-F238E27FC236}">
                <a16:creationId xmlns:a16="http://schemas.microsoft.com/office/drawing/2014/main" xmlns="" id="{B21A1366-9440-4FB5-B0E8-6DD5C2740FBD}"/>
              </a:ext>
            </a:extLst>
          </p:cNvPr>
          <p:cNvSpPr txBox="1"/>
          <p:nvPr/>
        </p:nvSpPr>
        <p:spPr>
          <a:xfrm>
            <a:off x="4683256" y="5966874"/>
            <a:ext cx="1869944" cy="369332"/>
          </a:xfrm>
          <a:prstGeom prst="rect">
            <a:avLst/>
          </a:prstGeom>
          <a:noFill/>
        </p:spPr>
        <p:txBody>
          <a:bodyPr wrap="square" rtlCol="0">
            <a:spAutoFit/>
          </a:bodyPr>
          <a:lstStyle/>
          <a:p>
            <a:r>
              <a:rPr lang="sv-SE" dirty="0"/>
              <a:t>1 x </a:t>
            </a:r>
            <a:r>
              <a:rPr lang="sv-SE" dirty="0" err="1"/>
              <a:t>Optional</a:t>
            </a:r>
            <a:endParaRPr lang="sv-SE" dirty="0"/>
          </a:p>
        </p:txBody>
      </p:sp>
      <p:sp>
        <p:nvSpPr>
          <p:cNvPr id="48" name="textruta 47">
            <a:extLst>
              <a:ext uri="{FF2B5EF4-FFF2-40B4-BE49-F238E27FC236}">
                <a16:creationId xmlns:a16="http://schemas.microsoft.com/office/drawing/2014/main" xmlns="" id="{CE91DC7A-98B4-482B-AB64-D7CAAA791810}"/>
              </a:ext>
            </a:extLst>
          </p:cNvPr>
          <p:cNvSpPr txBox="1"/>
          <p:nvPr/>
        </p:nvSpPr>
        <p:spPr>
          <a:xfrm>
            <a:off x="2359851" y="4808858"/>
            <a:ext cx="1630930" cy="646331"/>
          </a:xfrm>
          <a:prstGeom prst="rect">
            <a:avLst/>
          </a:prstGeom>
          <a:noFill/>
        </p:spPr>
        <p:txBody>
          <a:bodyPr wrap="square" rtlCol="0">
            <a:spAutoFit/>
          </a:bodyPr>
          <a:lstStyle/>
          <a:p>
            <a:r>
              <a:rPr lang="sv-SE" dirty="0"/>
              <a:t>NGA </a:t>
            </a:r>
            <a:r>
              <a:rPr lang="sv-SE" dirty="0" err="1"/>
              <a:t>included</a:t>
            </a:r>
            <a:r>
              <a:rPr lang="sv-SE" dirty="0"/>
              <a:t> as </a:t>
            </a:r>
            <a:r>
              <a:rPr lang="sv-SE" dirty="0" err="1"/>
              <a:t>Optional</a:t>
            </a:r>
            <a:endParaRPr lang="sv-SE" dirty="0"/>
          </a:p>
        </p:txBody>
      </p:sp>
      <p:cxnSp>
        <p:nvCxnSpPr>
          <p:cNvPr id="49" name="Rak koppling 48">
            <a:extLst>
              <a:ext uri="{FF2B5EF4-FFF2-40B4-BE49-F238E27FC236}">
                <a16:creationId xmlns:a16="http://schemas.microsoft.com/office/drawing/2014/main" xmlns="" id="{CBFE0E58-0D5C-487D-8EB7-00D6AA76D7EE}"/>
              </a:ext>
            </a:extLst>
          </p:cNvPr>
          <p:cNvCxnSpPr>
            <a:cxnSpLocks/>
          </p:cNvCxnSpPr>
          <p:nvPr/>
        </p:nvCxnSpPr>
        <p:spPr>
          <a:xfrm flipH="1">
            <a:off x="3654928" y="4107663"/>
            <a:ext cx="648072" cy="0"/>
          </a:xfrm>
          <a:prstGeom prst="line">
            <a:avLst/>
          </a:prstGeom>
          <a:ln w="25400"/>
        </p:spPr>
        <p:style>
          <a:lnRef idx="1">
            <a:schemeClr val="dk1"/>
          </a:lnRef>
          <a:fillRef idx="0">
            <a:schemeClr val="dk1"/>
          </a:fillRef>
          <a:effectRef idx="0">
            <a:schemeClr val="dk1"/>
          </a:effectRef>
          <a:fontRef idx="minor">
            <a:schemeClr val="tx1"/>
          </a:fontRef>
        </p:style>
      </p:cxnSp>
      <p:sp>
        <p:nvSpPr>
          <p:cNvPr id="50" name="textruta 49">
            <a:extLst>
              <a:ext uri="{FF2B5EF4-FFF2-40B4-BE49-F238E27FC236}">
                <a16:creationId xmlns:a16="http://schemas.microsoft.com/office/drawing/2014/main" xmlns="" id="{89C2C61F-26BE-474D-A5CE-672BBB7182AC}"/>
              </a:ext>
            </a:extLst>
          </p:cNvPr>
          <p:cNvSpPr txBox="1"/>
          <p:nvPr/>
        </p:nvSpPr>
        <p:spPr>
          <a:xfrm>
            <a:off x="4322473" y="3941889"/>
            <a:ext cx="4017944" cy="369332"/>
          </a:xfrm>
          <a:prstGeom prst="rect">
            <a:avLst/>
          </a:prstGeom>
          <a:noFill/>
        </p:spPr>
        <p:txBody>
          <a:bodyPr wrap="square" rtlCol="0">
            <a:spAutoFit/>
          </a:bodyPr>
          <a:lstStyle/>
          <a:p>
            <a:r>
              <a:rPr lang="sv-SE" dirty="0"/>
              <a:t>1 x </a:t>
            </a:r>
            <a:r>
              <a:rPr lang="sv-SE" dirty="0" err="1"/>
              <a:t>Mandatory</a:t>
            </a:r>
            <a:r>
              <a:rPr lang="sv-SE" dirty="0"/>
              <a:t> + 1 x </a:t>
            </a:r>
            <a:r>
              <a:rPr lang="sv-SE" dirty="0" err="1"/>
              <a:t>Mandatory</a:t>
            </a:r>
            <a:endParaRPr lang="sv-SE" dirty="0"/>
          </a:p>
        </p:txBody>
      </p:sp>
      <p:sp>
        <p:nvSpPr>
          <p:cNvPr id="32" name="Title 1">
            <a:extLst>
              <a:ext uri="{FF2B5EF4-FFF2-40B4-BE49-F238E27FC236}">
                <a16:creationId xmlns:a16="http://schemas.microsoft.com/office/drawing/2014/main" xmlns="" id="{84A61467-E89A-4EC8-A940-C5F4C96D4851}"/>
              </a:ext>
            </a:extLst>
          </p:cNvPr>
          <p:cNvSpPr txBox="1">
            <a:spLocks/>
          </p:cNvSpPr>
          <p:nvPr/>
        </p:nvSpPr>
        <p:spPr>
          <a:xfrm>
            <a:off x="345580" y="811244"/>
            <a:ext cx="6912768" cy="5564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dirty="0">
                <a:solidFill>
                  <a:schemeClr val="tx1">
                    <a:lumMod val="65000"/>
                    <a:lumOff val="35000"/>
                  </a:schemeClr>
                </a:solidFill>
              </a:rPr>
              <a:t>Selection alternatives</a:t>
            </a:r>
          </a:p>
          <a:p>
            <a:pPr algn="ctr"/>
            <a:endParaRPr lang="en-GB" sz="2800" dirty="0">
              <a:solidFill>
                <a:srgbClr val="0070C0"/>
              </a:solidFill>
            </a:endParaRPr>
          </a:p>
        </p:txBody>
      </p:sp>
    </p:spTree>
    <p:extLst>
      <p:ext uri="{BB962C8B-B14F-4D97-AF65-F5344CB8AC3E}">
        <p14:creationId xmlns:p14="http://schemas.microsoft.com/office/powerpoint/2010/main" val="1388820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xmlns="" id="{B8D67828-761D-49AE-9D2E-4855D0B50A2C}"/>
              </a:ext>
            </a:extLst>
          </p:cNvPr>
          <p:cNvSpPr>
            <a:spLocks noGrp="1"/>
          </p:cNvSpPr>
          <p:nvPr>
            <p:ph type="sldNum" sz="quarter" idx="11"/>
          </p:nvPr>
        </p:nvSpPr>
        <p:spPr/>
        <p:txBody>
          <a:bodyPr/>
          <a:lstStyle/>
          <a:p>
            <a:pPr>
              <a:defRPr/>
            </a:pPr>
            <a:fld id="{CD43E73F-939E-41C0-A51D-E14F15C47D94}" type="slidenum">
              <a:rPr lang="nb-NO" smtClean="0"/>
              <a:pPr>
                <a:defRPr/>
              </a:pPr>
              <a:t>33</a:t>
            </a:fld>
            <a:endParaRPr lang="nb-NO" dirty="0"/>
          </a:p>
        </p:txBody>
      </p:sp>
      <p:sp>
        <p:nvSpPr>
          <p:cNvPr id="7" name="Rubrik 2">
            <a:extLst>
              <a:ext uri="{FF2B5EF4-FFF2-40B4-BE49-F238E27FC236}">
                <a16:creationId xmlns:a16="http://schemas.microsoft.com/office/drawing/2014/main" xmlns="" id="{C23CE3C5-645B-4777-BF21-8E06DB2ABE2E}"/>
              </a:ext>
            </a:extLst>
          </p:cNvPr>
          <p:cNvSpPr>
            <a:spLocks noGrp="1"/>
          </p:cNvSpPr>
          <p:nvPr>
            <p:ph type="title"/>
          </p:nvPr>
        </p:nvSpPr>
        <p:spPr/>
        <p:txBody>
          <a:bodyPr/>
          <a:lstStyle/>
          <a:p>
            <a:r>
              <a:rPr lang="en-US" sz="1800" b="1" dirty="0"/>
              <a:t>NorDig Audio Sub Group – NGA presentation for NorDig Excom</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en-US" sz="2000" dirty="0"/>
          </a:p>
        </p:txBody>
      </p:sp>
      <p:sp>
        <p:nvSpPr>
          <p:cNvPr id="8" name="Rektangel 7">
            <a:extLst>
              <a:ext uri="{FF2B5EF4-FFF2-40B4-BE49-F238E27FC236}">
                <a16:creationId xmlns:a16="http://schemas.microsoft.com/office/drawing/2014/main" xmlns="" id="{F999153D-6D0C-434C-97BC-6ED231D69B40}"/>
              </a:ext>
            </a:extLst>
          </p:cNvPr>
          <p:cNvSpPr/>
          <p:nvPr/>
        </p:nvSpPr>
        <p:spPr>
          <a:xfrm>
            <a:off x="395536" y="908720"/>
            <a:ext cx="8748464" cy="5832366"/>
          </a:xfrm>
          <a:prstGeom prst="rect">
            <a:avLst/>
          </a:prstGeom>
        </p:spPr>
        <p:txBody>
          <a:bodyPr wrap="square">
            <a:spAutoFit/>
          </a:bodyPr>
          <a:lstStyle/>
          <a:p>
            <a:r>
              <a:rPr lang="en-US" sz="2000" dirty="0">
                <a:solidFill>
                  <a:schemeClr val="tx1">
                    <a:lumMod val="65000"/>
                    <a:lumOff val="35000"/>
                  </a:schemeClr>
                </a:solidFill>
                <a:latin typeface="wf_segoe-ui_normal"/>
              </a:rPr>
              <a:t>Conclusions from NorDig Audio Sub Group</a:t>
            </a:r>
            <a:r>
              <a:rPr lang="en-US" sz="1600" i="0" dirty="0">
                <a:solidFill>
                  <a:srgbClr val="0070C0"/>
                </a:solidFill>
                <a:effectLst/>
                <a:latin typeface="wf_segoe-ui_normal"/>
              </a:rPr>
              <a:t> </a:t>
            </a:r>
          </a:p>
          <a:p>
            <a:endParaRPr lang="en-US" b="0" i="0" dirty="0">
              <a:solidFill>
                <a:srgbClr val="212121"/>
              </a:solidFill>
              <a:effectLst/>
              <a:latin typeface="wf_segoe-ui_normal"/>
            </a:endParaRPr>
          </a:p>
          <a:p>
            <a:pPr marL="285750" indent="-285750">
              <a:spcBef>
                <a:spcPts val="0"/>
              </a:spcBef>
              <a:buFont typeface="Arial" panose="020B0604020202020204" pitchFamily="34" charset="0"/>
              <a:buChar char="•"/>
            </a:pPr>
            <a:r>
              <a:rPr lang="sv-SE" dirty="0" err="1"/>
              <a:t>Select</a:t>
            </a:r>
            <a:r>
              <a:rPr lang="sv-SE" dirty="0"/>
              <a:t> </a:t>
            </a:r>
            <a:r>
              <a:rPr lang="sv-SE" dirty="0" err="1"/>
              <a:t>one</a:t>
            </a:r>
            <a:r>
              <a:rPr lang="sv-SE" dirty="0"/>
              <a:t> NGA alternative: </a:t>
            </a:r>
            <a:r>
              <a:rPr lang="sv-SE" dirty="0" err="1"/>
              <a:t>Fulfills</a:t>
            </a:r>
            <a:r>
              <a:rPr lang="sv-SE" dirty="0"/>
              <a:t> </a:t>
            </a:r>
            <a:r>
              <a:rPr lang="sv-SE" dirty="0" err="1"/>
              <a:t>NorDig</a:t>
            </a:r>
            <a:r>
              <a:rPr lang="sv-SE" dirty="0"/>
              <a:t> Commercial </a:t>
            </a:r>
            <a:r>
              <a:rPr lang="sv-SE" dirty="0" err="1"/>
              <a:t>Requirements</a:t>
            </a:r>
            <a:r>
              <a:rPr lang="sv-SE" dirty="0"/>
              <a:t>. New Audio and video TTML. No </a:t>
            </a:r>
            <a:r>
              <a:rPr lang="sv-SE" dirty="0" err="1"/>
              <a:t>need</a:t>
            </a:r>
            <a:r>
              <a:rPr lang="sv-SE" dirty="0"/>
              <a:t> for </a:t>
            </a:r>
            <a:r>
              <a:rPr lang="sv-SE" dirty="0" err="1"/>
              <a:t>simulcast</a:t>
            </a:r>
            <a:r>
              <a:rPr lang="sv-SE" dirty="0"/>
              <a:t> </a:t>
            </a:r>
            <a:r>
              <a:rPr lang="sv-SE" dirty="0" err="1"/>
              <a:t>of</a:t>
            </a:r>
            <a:r>
              <a:rPr lang="sv-SE" dirty="0"/>
              <a:t> </a:t>
            </a:r>
            <a:r>
              <a:rPr lang="sv-SE" dirty="0" err="1"/>
              <a:t>legacy</a:t>
            </a:r>
            <a:r>
              <a:rPr lang="sv-SE" dirty="0"/>
              <a:t> audio*. Non-HEVC </a:t>
            </a:r>
            <a:r>
              <a:rPr lang="sv-SE" dirty="0" err="1"/>
              <a:t>IRD´s</a:t>
            </a:r>
            <a:r>
              <a:rPr lang="sv-SE" dirty="0"/>
              <a:t> </a:t>
            </a:r>
            <a:r>
              <a:rPr lang="sv-SE" dirty="0" err="1"/>
              <a:t>can</a:t>
            </a:r>
            <a:r>
              <a:rPr lang="sv-SE" dirty="0"/>
              <a:t> still be on the market</a:t>
            </a:r>
          </a:p>
          <a:p>
            <a:pPr>
              <a:spcBef>
                <a:spcPts val="0"/>
              </a:spcBef>
            </a:pPr>
            <a:endParaRPr lang="sv-SE" dirty="0"/>
          </a:p>
          <a:p>
            <a:pPr marL="285750" indent="-285750">
              <a:spcBef>
                <a:spcPts val="0"/>
              </a:spcBef>
              <a:buFont typeface="Arial" panose="020B0604020202020204" pitchFamily="34" charset="0"/>
              <a:buChar char="•"/>
            </a:pPr>
            <a:r>
              <a:rPr lang="sv-SE" dirty="0" err="1"/>
              <a:t>Wait</a:t>
            </a:r>
            <a:r>
              <a:rPr lang="sv-SE" dirty="0"/>
              <a:t> (NGA </a:t>
            </a:r>
            <a:r>
              <a:rPr lang="sv-SE" dirty="0" err="1"/>
              <a:t>maybe</a:t>
            </a:r>
            <a:r>
              <a:rPr lang="sv-SE" dirty="0"/>
              <a:t> later): If NGA is </a:t>
            </a:r>
            <a:r>
              <a:rPr lang="sv-SE" dirty="0" err="1"/>
              <a:t>selected</a:t>
            </a:r>
            <a:r>
              <a:rPr lang="sv-SE" dirty="0"/>
              <a:t> later, </a:t>
            </a:r>
            <a:r>
              <a:rPr lang="sv-SE" dirty="0" err="1"/>
              <a:t>legacy</a:t>
            </a:r>
            <a:r>
              <a:rPr lang="sv-SE" dirty="0"/>
              <a:t> audio </a:t>
            </a:r>
            <a:r>
              <a:rPr lang="sv-SE" dirty="0" err="1"/>
              <a:t>codec</a:t>
            </a:r>
            <a:r>
              <a:rPr lang="sv-SE" dirty="0"/>
              <a:t> still </a:t>
            </a:r>
            <a:r>
              <a:rPr lang="sv-SE" dirty="0" err="1"/>
              <a:t>needs</a:t>
            </a:r>
            <a:r>
              <a:rPr lang="sv-SE" dirty="0"/>
              <a:t> to be </a:t>
            </a:r>
            <a:r>
              <a:rPr lang="sv-SE" dirty="0" err="1"/>
              <a:t>simulcasted</a:t>
            </a:r>
            <a:r>
              <a:rPr lang="sv-SE" dirty="0"/>
              <a:t> </a:t>
            </a:r>
          </a:p>
          <a:p>
            <a:pPr marL="285750" indent="-285750">
              <a:spcBef>
                <a:spcPts val="0"/>
              </a:spcBef>
              <a:buFont typeface="Arial" panose="020B0604020202020204" pitchFamily="34" charset="0"/>
              <a:buChar char="•"/>
            </a:pPr>
            <a:endParaRPr lang="sv-SE" dirty="0"/>
          </a:p>
          <a:p>
            <a:pPr marL="285750" indent="-285750">
              <a:spcBef>
                <a:spcPts val="0"/>
              </a:spcBef>
              <a:buFont typeface="Arial" panose="020B0604020202020204" pitchFamily="34" charset="0"/>
              <a:buChar char="•"/>
            </a:pPr>
            <a:r>
              <a:rPr lang="sv-SE" dirty="0" err="1" smtClean="0"/>
              <a:t>Both</a:t>
            </a:r>
            <a:r>
              <a:rPr lang="sv-SE" dirty="0" smtClean="0"/>
              <a:t> </a:t>
            </a:r>
            <a:r>
              <a:rPr lang="sv-SE" dirty="0"/>
              <a:t>NGA alternatives still in IRD </a:t>
            </a:r>
            <a:r>
              <a:rPr lang="sv-SE" dirty="0" err="1"/>
              <a:t>spec</a:t>
            </a:r>
            <a:r>
              <a:rPr lang="sv-SE" dirty="0"/>
              <a:t>, </a:t>
            </a:r>
            <a:r>
              <a:rPr lang="sv-SE" dirty="0" err="1"/>
              <a:t>but</a:t>
            </a:r>
            <a:r>
              <a:rPr lang="sv-SE" dirty="0"/>
              <a:t> </a:t>
            </a:r>
            <a:r>
              <a:rPr lang="sv-SE" dirty="0" err="1"/>
              <a:t>only</a:t>
            </a:r>
            <a:r>
              <a:rPr lang="sv-SE" dirty="0"/>
              <a:t> </a:t>
            </a:r>
            <a:r>
              <a:rPr lang="sv-SE" dirty="0" err="1"/>
              <a:t>optional</a:t>
            </a:r>
            <a:r>
              <a:rPr lang="sv-SE" dirty="0"/>
              <a:t>: Risk </a:t>
            </a:r>
            <a:r>
              <a:rPr lang="sv-SE" dirty="0" err="1"/>
              <a:t>of</a:t>
            </a:r>
            <a:r>
              <a:rPr lang="sv-SE" dirty="0"/>
              <a:t> no NGA at all </a:t>
            </a:r>
            <a:r>
              <a:rPr lang="sv-SE" dirty="0" err="1"/>
              <a:t>within</a:t>
            </a:r>
            <a:r>
              <a:rPr lang="sv-SE" dirty="0"/>
              <a:t> 5 to 10 </a:t>
            </a:r>
            <a:r>
              <a:rPr lang="sv-SE" dirty="0" err="1"/>
              <a:t>years</a:t>
            </a:r>
            <a:r>
              <a:rPr lang="sv-SE" dirty="0"/>
              <a:t>.</a:t>
            </a:r>
          </a:p>
          <a:p>
            <a:pPr marL="285750" indent="-285750">
              <a:spcBef>
                <a:spcPts val="0"/>
              </a:spcBef>
              <a:buFont typeface="Arial" panose="020B0604020202020204" pitchFamily="34" charset="0"/>
              <a:buChar char="•"/>
            </a:pPr>
            <a:endParaRPr lang="sv-SE" dirty="0"/>
          </a:p>
          <a:p>
            <a:pPr marL="285750" indent="-285750">
              <a:spcBef>
                <a:spcPts val="0"/>
              </a:spcBef>
              <a:buFont typeface="Arial" panose="020B0604020202020204" pitchFamily="34" charset="0"/>
              <a:buChar char="•"/>
            </a:pPr>
            <a:r>
              <a:rPr lang="sv-SE" dirty="0"/>
              <a:t>No NGA at all, </a:t>
            </a:r>
            <a:r>
              <a:rPr lang="sv-SE" dirty="0" err="1"/>
              <a:t>Only</a:t>
            </a:r>
            <a:r>
              <a:rPr lang="sv-SE" dirty="0"/>
              <a:t> </a:t>
            </a:r>
            <a:r>
              <a:rPr lang="sv-SE" dirty="0" err="1"/>
              <a:t>legacy</a:t>
            </a:r>
            <a:r>
              <a:rPr lang="sv-SE" dirty="0"/>
              <a:t> </a:t>
            </a:r>
            <a:r>
              <a:rPr lang="sv-SE" dirty="0" err="1"/>
              <a:t>codecs</a:t>
            </a:r>
            <a:r>
              <a:rPr lang="sv-SE" dirty="0"/>
              <a:t>: The </a:t>
            </a:r>
            <a:r>
              <a:rPr lang="sv-SE" dirty="0" err="1"/>
              <a:t>future</a:t>
            </a:r>
            <a:r>
              <a:rPr lang="sv-SE" dirty="0"/>
              <a:t> for audio </a:t>
            </a:r>
            <a:r>
              <a:rPr lang="sv-SE" dirty="0" err="1"/>
              <a:t>will</a:t>
            </a:r>
            <a:r>
              <a:rPr lang="sv-SE" dirty="0"/>
              <a:t> be </a:t>
            </a:r>
            <a:r>
              <a:rPr lang="sv-SE" dirty="0" err="1"/>
              <a:t>delayed</a:t>
            </a:r>
            <a:r>
              <a:rPr lang="sv-SE" dirty="0"/>
              <a:t>. NGA </a:t>
            </a:r>
            <a:r>
              <a:rPr lang="sv-SE" dirty="0" err="1"/>
              <a:t>may</a:t>
            </a:r>
            <a:r>
              <a:rPr lang="sv-SE" dirty="0"/>
              <a:t> never </a:t>
            </a:r>
            <a:r>
              <a:rPr lang="sv-SE" dirty="0" err="1"/>
              <a:t>happen</a:t>
            </a:r>
            <a:r>
              <a:rPr lang="sv-SE" dirty="0"/>
              <a:t> för HEVC </a:t>
            </a:r>
            <a:r>
              <a:rPr lang="sv-SE" dirty="0" err="1"/>
              <a:t>IRD´s</a:t>
            </a:r>
            <a:endParaRPr lang="sv-SE" dirty="0"/>
          </a:p>
          <a:p>
            <a:pPr marL="285750" indent="-285750">
              <a:spcBef>
                <a:spcPts val="0"/>
              </a:spcBef>
              <a:spcAft>
                <a:spcPts val="1400"/>
              </a:spcAft>
              <a:buFont typeface="Arial" panose="020B0604020202020204" pitchFamily="34" charset="0"/>
              <a:buChar char="•"/>
            </a:pPr>
            <a:r>
              <a:rPr lang="sv-SE" dirty="0" err="1"/>
              <a:t>Select</a:t>
            </a:r>
            <a:r>
              <a:rPr lang="sv-SE" dirty="0"/>
              <a:t> </a:t>
            </a:r>
            <a:r>
              <a:rPr lang="sv-SE" dirty="0" err="1"/>
              <a:t>one</a:t>
            </a:r>
            <a:r>
              <a:rPr lang="sv-SE" dirty="0"/>
              <a:t> NGA </a:t>
            </a:r>
            <a:r>
              <a:rPr lang="sv-SE" dirty="0" err="1"/>
              <a:t>codec</a:t>
            </a:r>
            <a:r>
              <a:rPr lang="sv-SE" dirty="0"/>
              <a:t> and </a:t>
            </a:r>
            <a:r>
              <a:rPr lang="sv-SE" dirty="0" err="1"/>
              <a:t>have</a:t>
            </a:r>
            <a:r>
              <a:rPr lang="sv-SE" dirty="0"/>
              <a:t> the </a:t>
            </a:r>
            <a:r>
              <a:rPr lang="sv-SE" dirty="0" err="1"/>
              <a:t>other</a:t>
            </a:r>
            <a:r>
              <a:rPr lang="sv-SE" dirty="0"/>
              <a:t> NGA </a:t>
            </a:r>
            <a:r>
              <a:rPr lang="sv-SE" dirty="0" err="1"/>
              <a:t>codec</a:t>
            </a:r>
            <a:r>
              <a:rPr lang="sv-SE" dirty="0"/>
              <a:t> as </a:t>
            </a:r>
            <a:r>
              <a:rPr lang="sv-SE" dirty="0" err="1"/>
              <a:t>optional</a:t>
            </a:r>
            <a:r>
              <a:rPr lang="sv-SE" dirty="0"/>
              <a:t>: </a:t>
            </a:r>
            <a:r>
              <a:rPr lang="sv-SE" dirty="0" err="1"/>
              <a:t>More</a:t>
            </a:r>
            <a:r>
              <a:rPr lang="sv-SE" dirty="0"/>
              <a:t> </a:t>
            </a:r>
            <a:r>
              <a:rPr lang="sv-SE" dirty="0" err="1"/>
              <a:t>testing</a:t>
            </a:r>
            <a:r>
              <a:rPr lang="sv-SE" dirty="0"/>
              <a:t> </a:t>
            </a:r>
            <a:r>
              <a:rPr lang="sv-SE" dirty="0" err="1"/>
              <a:t>might</a:t>
            </a:r>
            <a:r>
              <a:rPr lang="sv-SE" dirty="0"/>
              <a:t> be </a:t>
            </a:r>
            <a:r>
              <a:rPr lang="sv-SE" dirty="0" err="1"/>
              <a:t>needed</a:t>
            </a:r>
            <a:r>
              <a:rPr lang="sv-SE" dirty="0"/>
              <a:t> for the </a:t>
            </a:r>
            <a:r>
              <a:rPr lang="sv-SE" dirty="0" err="1" smtClean="0"/>
              <a:t>manufacturers</a:t>
            </a:r>
            <a:endParaRPr lang="sv-SE" dirty="0" smtClean="0"/>
          </a:p>
          <a:p>
            <a:pPr marL="285750" indent="-285750">
              <a:spcBef>
                <a:spcPts val="0"/>
              </a:spcBef>
              <a:spcAft>
                <a:spcPts val="1400"/>
              </a:spcAft>
              <a:buFont typeface="Arial" panose="020B0604020202020204" pitchFamily="34" charset="0"/>
              <a:buChar char="•"/>
            </a:pPr>
            <a:r>
              <a:rPr lang="sv-SE" dirty="0"/>
              <a:t>TV </a:t>
            </a:r>
            <a:r>
              <a:rPr lang="sv-SE" dirty="0" err="1"/>
              <a:t>industry</a:t>
            </a:r>
            <a:r>
              <a:rPr lang="sv-SE" dirty="0"/>
              <a:t> </a:t>
            </a:r>
            <a:r>
              <a:rPr lang="sv-SE" dirty="0" err="1"/>
              <a:t>asking</a:t>
            </a:r>
            <a:r>
              <a:rPr lang="sv-SE" dirty="0"/>
              <a:t> for </a:t>
            </a:r>
            <a:r>
              <a:rPr lang="sv-SE" dirty="0" err="1"/>
              <a:t>commitment</a:t>
            </a:r>
            <a:r>
              <a:rPr lang="sv-SE" dirty="0"/>
              <a:t> to </a:t>
            </a:r>
            <a:r>
              <a:rPr lang="sv-SE" dirty="0" err="1"/>
              <a:t>really</a:t>
            </a:r>
            <a:r>
              <a:rPr lang="sv-SE" dirty="0"/>
              <a:t> </a:t>
            </a:r>
            <a:r>
              <a:rPr lang="sv-SE" dirty="0" err="1"/>
              <a:t>use</a:t>
            </a:r>
            <a:r>
              <a:rPr lang="sv-SE" dirty="0"/>
              <a:t> NGA </a:t>
            </a:r>
            <a:r>
              <a:rPr lang="sv-SE" dirty="0" err="1"/>
              <a:t>if</a:t>
            </a:r>
            <a:r>
              <a:rPr lang="sv-SE" dirty="0"/>
              <a:t> NGA is </a:t>
            </a:r>
            <a:r>
              <a:rPr lang="sv-SE" dirty="0" err="1"/>
              <a:t>mandated</a:t>
            </a:r>
            <a:r>
              <a:rPr lang="sv-SE" dirty="0"/>
              <a:t> for NorDig HEVC </a:t>
            </a:r>
            <a:r>
              <a:rPr lang="sv-SE" dirty="0" err="1" smtClean="0"/>
              <a:t>IRDs</a:t>
            </a:r>
            <a:endParaRPr lang="sv-SE" dirty="0" smtClean="0"/>
          </a:p>
          <a:p>
            <a:pPr>
              <a:spcBef>
                <a:spcPts val="1400"/>
              </a:spcBef>
              <a:spcAft>
                <a:spcPts val="1400"/>
              </a:spcAft>
            </a:pPr>
            <a:r>
              <a:rPr lang="sv-SE" sz="1200" dirty="0" smtClean="0"/>
              <a:t>*) </a:t>
            </a:r>
            <a:r>
              <a:rPr lang="sv-SE" sz="1200" dirty="0" err="1"/>
              <a:t>Already</a:t>
            </a:r>
            <a:r>
              <a:rPr lang="sv-SE" sz="1200" dirty="0"/>
              <a:t> </a:t>
            </a:r>
            <a:r>
              <a:rPr lang="sv-SE" sz="1200" dirty="0" err="1" smtClean="0"/>
              <a:t>existing</a:t>
            </a:r>
            <a:r>
              <a:rPr lang="sv-SE" sz="1200" dirty="0" smtClean="0"/>
              <a:t> </a:t>
            </a:r>
            <a:r>
              <a:rPr lang="sv-SE" sz="1200" dirty="0" err="1" smtClean="0"/>
              <a:t>legacy</a:t>
            </a:r>
            <a:r>
              <a:rPr lang="sv-SE" sz="1200" dirty="0" smtClean="0"/>
              <a:t> </a:t>
            </a:r>
            <a:r>
              <a:rPr lang="sv-SE" sz="1200" dirty="0"/>
              <a:t>”HEVC” </a:t>
            </a:r>
            <a:r>
              <a:rPr lang="sv-SE" sz="1200" dirty="0" err="1"/>
              <a:t>IRD´s</a:t>
            </a:r>
            <a:r>
              <a:rPr lang="sv-SE" sz="1200" dirty="0"/>
              <a:t> on the market </a:t>
            </a:r>
            <a:r>
              <a:rPr lang="sv-SE" sz="1200" dirty="0" err="1"/>
              <a:t>that</a:t>
            </a:r>
            <a:r>
              <a:rPr lang="sv-SE" sz="1200" dirty="0"/>
              <a:t> </a:t>
            </a:r>
            <a:r>
              <a:rPr lang="sv-SE" sz="1200" dirty="0" err="1"/>
              <a:t>does</a:t>
            </a:r>
            <a:r>
              <a:rPr lang="sv-SE" sz="1200" dirty="0"/>
              <a:t> not </a:t>
            </a:r>
            <a:r>
              <a:rPr lang="sv-SE" sz="1200" dirty="0" err="1"/>
              <a:t>have</a:t>
            </a:r>
            <a:r>
              <a:rPr lang="sv-SE" sz="1200" dirty="0"/>
              <a:t> NGA, </a:t>
            </a:r>
            <a:r>
              <a:rPr lang="sv-SE" sz="1200" dirty="0" err="1"/>
              <a:t>may</a:t>
            </a:r>
            <a:r>
              <a:rPr lang="sv-SE" sz="1200" dirty="0"/>
              <a:t> </a:t>
            </a:r>
            <a:r>
              <a:rPr lang="sv-SE" sz="1200" dirty="0" err="1"/>
              <a:t>need</a:t>
            </a:r>
            <a:r>
              <a:rPr lang="sv-SE" sz="1200" dirty="0"/>
              <a:t> </a:t>
            </a:r>
            <a:r>
              <a:rPr lang="sv-SE" sz="1200" dirty="0" err="1"/>
              <a:t>simulcast</a:t>
            </a:r>
            <a:r>
              <a:rPr lang="sv-SE" sz="1200" dirty="0"/>
              <a:t> </a:t>
            </a:r>
            <a:r>
              <a:rPr lang="sv-SE" sz="1200" dirty="0" err="1"/>
              <a:t>of</a:t>
            </a:r>
            <a:r>
              <a:rPr lang="sv-SE" sz="1200" dirty="0"/>
              <a:t> </a:t>
            </a:r>
            <a:r>
              <a:rPr lang="sv-SE" sz="1200" dirty="0" err="1"/>
              <a:t>legacy</a:t>
            </a:r>
            <a:r>
              <a:rPr lang="sv-SE" sz="1200" dirty="0"/>
              <a:t> </a:t>
            </a:r>
            <a:r>
              <a:rPr lang="sv-SE" sz="1200" dirty="0" smtClean="0"/>
              <a:t>audio</a:t>
            </a:r>
            <a:endParaRPr lang="sv-SE" sz="1200" dirty="0"/>
          </a:p>
        </p:txBody>
      </p:sp>
    </p:spTree>
    <p:extLst>
      <p:ext uri="{BB962C8B-B14F-4D97-AF65-F5344CB8AC3E}">
        <p14:creationId xmlns:p14="http://schemas.microsoft.com/office/powerpoint/2010/main" val="18066279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xmlns="" id="{B8D67828-761D-49AE-9D2E-4855D0B50A2C}"/>
              </a:ext>
            </a:extLst>
          </p:cNvPr>
          <p:cNvSpPr>
            <a:spLocks noGrp="1"/>
          </p:cNvSpPr>
          <p:nvPr>
            <p:ph type="sldNum" sz="quarter" idx="11"/>
          </p:nvPr>
        </p:nvSpPr>
        <p:spPr/>
        <p:txBody>
          <a:bodyPr/>
          <a:lstStyle/>
          <a:p>
            <a:pPr>
              <a:defRPr/>
            </a:pPr>
            <a:fld id="{CD43E73F-939E-41C0-A51D-E14F15C47D94}" type="slidenum">
              <a:rPr lang="nb-NO" smtClean="0"/>
              <a:pPr>
                <a:defRPr/>
              </a:pPr>
              <a:t>34</a:t>
            </a:fld>
            <a:endParaRPr lang="nb-NO" dirty="0"/>
          </a:p>
        </p:txBody>
      </p:sp>
      <p:sp>
        <p:nvSpPr>
          <p:cNvPr id="7" name="Rubrik 2">
            <a:extLst>
              <a:ext uri="{FF2B5EF4-FFF2-40B4-BE49-F238E27FC236}">
                <a16:creationId xmlns:a16="http://schemas.microsoft.com/office/drawing/2014/main" xmlns="" id="{C23CE3C5-645B-4777-BF21-8E06DB2ABE2E}"/>
              </a:ext>
            </a:extLst>
          </p:cNvPr>
          <p:cNvSpPr>
            <a:spLocks noGrp="1"/>
          </p:cNvSpPr>
          <p:nvPr>
            <p:ph type="title"/>
          </p:nvPr>
        </p:nvSpPr>
        <p:spPr/>
        <p:txBody>
          <a:bodyPr/>
          <a:lstStyle/>
          <a:p>
            <a:r>
              <a:rPr lang="en-US" sz="1800" b="1" dirty="0"/>
              <a:t>NorDig Audio Sub Group – NGA presentation for NorDig Excom</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en-US" sz="2000" dirty="0"/>
          </a:p>
        </p:txBody>
      </p:sp>
      <p:sp>
        <p:nvSpPr>
          <p:cNvPr id="9" name="Platshållare för innehåll 8">
            <a:extLst>
              <a:ext uri="{FF2B5EF4-FFF2-40B4-BE49-F238E27FC236}">
                <a16:creationId xmlns:a16="http://schemas.microsoft.com/office/drawing/2014/main" xmlns="" id="{C279A827-682A-4C60-8A37-1588755FD716}"/>
              </a:ext>
            </a:extLst>
          </p:cNvPr>
          <p:cNvSpPr>
            <a:spLocks noGrp="1"/>
          </p:cNvSpPr>
          <p:nvPr>
            <p:ph idx="1"/>
          </p:nvPr>
        </p:nvSpPr>
        <p:spPr>
          <a:xfrm>
            <a:off x="251520" y="950262"/>
            <a:ext cx="8229600" cy="5760081"/>
          </a:xfrm>
        </p:spPr>
        <p:txBody>
          <a:bodyPr/>
          <a:lstStyle/>
          <a:p>
            <a:pPr marL="0" indent="0">
              <a:buNone/>
            </a:pPr>
            <a:r>
              <a:rPr lang="en-US" sz="2400" dirty="0">
                <a:solidFill>
                  <a:schemeClr val="tx1">
                    <a:lumMod val="65000"/>
                    <a:lumOff val="35000"/>
                  </a:schemeClr>
                </a:solidFill>
              </a:rPr>
              <a:t>Key criteria for codec evaluation and discussion</a:t>
            </a:r>
          </a:p>
          <a:p>
            <a:r>
              <a:rPr lang="en-US" sz="1800" dirty="0"/>
              <a:t>Licensing fee for operators / receiver manufacturers</a:t>
            </a:r>
          </a:p>
          <a:p>
            <a:r>
              <a:rPr lang="en-US" sz="1800" dirty="0"/>
              <a:t>Status in DVB, specification</a:t>
            </a:r>
          </a:p>
          <a:p>
            <a:r>
              <a:rPr lang="en-US" sz="1800" dirty="0"/>
              <a:t>Country adoption</a:t>
            </a:r>
          </a:p>
          <a:p>
            <a:r>
              <a:rPr lang="en-US" sz="1800" dirty="0"/>
              <a:t>Status in other regions (US, Asia, Europe, etc.)</a:t>
            </a:r>
          </a:p>
          <a:p>
            <a:r>
              <a:rPr lang="en-US" sz="1800" dirty="0"/>
              <a:t>Service situation including trials</a:t>
            </a:r>
          </a:p>
          <a:p>
            <a:r>
              <a:rPr lang="en-US" sz="1800" dirty="0"/>
              <a:t>Features (special features, etc.)</a:t>
            </a:r>
          </a:p>
          <a:p>
            <a:r>
              <a:rPr lang="en-US" sz="1800" dirty="0"/>
              <a:t>Eco system</a:t>
            </a:r>
          </a:p>
          <a:p>
            <a:pPr lvl="1"/>
            <a:r>
              <a:rPr lang="en-US" sz="1600" dirty="0"/>
              <a:t>Production environment support</a:t>
            </a:r>
          </a:p>
          <a:p>
            <a:pPr lvl="1"/>
            <a:r>
              <a:rPr lang="en-US" sz="1600" dirty="0"/>
              <a:t>Continuity chain support (metadata handling, manufacturers, etc.)</a:t>
            </a:r>
          </a:p>
          <a:p>
            <a:pPr lvl="1"/>
            <a:r>
              <a:rPr lang="en-US" sz="1600" dirty="0"/>
              <a:t>Headend system support (encoder)</a:t>
            </a:r>
          </a:p>
          <a:p>
            <a:pPr lvl="1"/>
            <a:r>
              <a:rPr lang="en-US" sz="1600" dirty="0"/>
              <a:t>TV/STB support (product examples if possible or coming products year 2017(?), 2018, 2019, etc. (if possible))</a:t>
            </a:r>
          </a:p>
          <a:p>
            <a:pPr lvl="1"/>
            <a:r>
              <a:rPr lang="en-US" sz="1600" dirty="0"/>
              <a:t>TV/STB SOC support</a:t>
            </a:r>
          </a:p>
          <a:p>
            <a:pPr lvl="1"/>
            <a:r>
              <a:rPr lang="en-US" sz="1600" dirty="0"/>
              <a:t>AV Receiver and </a:t>
            </a:r>
            <a:r>
              <a:rPr lang="en-US" sz="1600" dirty="0" err="1"/>
              <a:t>Soundbar</a:t>
            </a:r>
            <a:r>
              <a:rPr lang="en-US" sz="1600" dirty="0"/>
              <a:t> support (product examples if possible or coming products year 2017(?), 2018, 2019, etc. (if possible))</a:t>
            </a:r>
          </a:p>
          <a:p>
            <a:r>
              <a:rPr lang="en-US" sz="1800" dirty="0"/>
              <a:t>Codec efficiency</a:t>
            </a:r>
          </a:p>
          <a:p>
            <a:endParaRPr lang="sv-SE" dirty="0"/>
          </a:p>
        </p:txBody>
      </p:sp>
    </p:spTree>
    <p:extLst>
      <p:ext uri="{BB962C8B-B14F-4D97-AF65-F5344CB8AC3E}">
        <p14:creationId xmlns:p14="http://schemas.microsoft.com/office/powerpoint/2010/main" val="10545153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xmlns="" id="{B8D67828-761D-49AE-9D2E-4855D0B50A2C}"/>
              </a:ext>
            </a:extLst>
          </p:cNvPr>
          <p:cNvSpPr>
            <a:spLocks noGrp="1"/>
          </p:cNvSpPr>
          <p:nvPr>
            <p:ph type="sldNum" sz="quarter" idx="11"/>
          </p:nvPr>
        </p:nvSpPr>
        <p:spPr/>
        <p:txBody>
          <a:bodyPr/>
          <a:lstStyle/>
          <a:p>
            <a:pPr>
              <a:defRPr/>
            </a:pPr>
            <a:fld id="{CD43E73F-939E-41C0-A51D-E14F15C47D94}" type="slidenum">
              <a:rPr lang="nb-NO" smtClean="0"/>
              <a:pPr>
                <a:defRPr/>
              </a:pPr>
              <a:t>35</a:t>
            </a:fld>
            <a:endParaRPr lang="nb-NO" dirty="0"/>
          </a:p>
        </p:txBody>
      </p:sp>
      <p:sp>
        <p:nvSpPr>
          <p:cNvPr id="7" name="Rubrik 2">
            <a:extLst>
              <a:ext uri="{FF2B5EF4-FFF2-40B4-BE49-F238E27FC236}">
                <a16:creationId xmlns:a16="http://schemas.microsoft.com/office/drawing/2014/main" xmlns="" id="{C23CE3C5-645B-4777-BF21-8E06DB2ABE2E}"/>
              </a:ext>
            </a:extLst>
          </p:cNvPr>
          <p:cNvSpPr>
            <a:spLocks noGrp="1"/>
          </p:cNvSpPr>
          <p:nvPr>
            <p:ph type="title"/>
          </p:nvPr>
        </p:nvSpPr>
        <p:spPr/>
        <p:txBody>
          <a:bodyPr/>
          <a:lstStyle/>
          <a:p>
            <a:r>
              <a:rPr lang="en-US" sz="1800" b="1" dirty="0"/>
              <a:t>NorDig Audio Sub Group – NGA presentation for NorDig Excom</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en-US" sz="2000" dirty="0"/>
          </a:p>
        </p:txBody>
      </p:sp>
      <p:sp>
        <p:nvSpPr>
          <p:cNvPr id="9" name="Platshållare för innehåll 8">
            <a:extLst>
              <a:ext uri="{FF2B5EF4-FFF2-40B4-BE49-F238E27FC236}">
                <a16:creationId xmlns:a16="http://schemas.microsoft.com/office/drawing/2014/main" xmlns="" id="{C279A827-682A-4C60-8A37-1588755FD716}"/>
              </a:ext>
            </a:extLst>
          </p:cNvPr>
          <p:cNvSpPr>
            <a:spLocks noGrp="1"/>
          </p:cNvSpPr>
          <p:nvPr>
            <p:ph idx="1"/>
          </p:nvPr>
        </p:nvSpPr>
        <p:spPr>
          <a:xfrm>
            <a:off x="457200" y="855483"/>
            <a:ext cx="8229600" cy="564008"/>
          </a:xfrm>
        </p:spPr>
        <p:txBody>
          <a:bodyPr/>
          <a:lstStyle/>
          <a:p>
            <a:pPr marL="0" indent="0">
              <a:buNone/>
            </a:pPr>
            <a:r>
              <a:rPr lang="en-US" dirty="0">
                <a:solidFill>
                  <a:schemeClr val="tx1">
                    <a:lumMod val="65000"/>
                    <a:lumOff val="35000"/>
                  </a:schemeClr>
                </a:solidFill>
              </a:rPr>
              <a:t>Facts and compare: MPEG-H Audio vs Dolby AC-4 – discussion point:</a:t>
            </a:r>
          </a:p>
          <a:p>
            <a:endParaRPr lang="en-US" sz="2400" dirty="0"/>
          </a:p>
          <a:p>
            <a:endParaRPr lang="en-US" sz="2400" dirty="0"/>
          </a:p>
        </p:txBody>
      </p:sp>
      <p:graphicFrame>
        <p:nvGraphicFramePr>
          <p:cNvPr id="3" name="Tabell 2">
            <a:extLst>
              <a:ext uri="{FF2B5EF4-FFF2-40B4-BE49-F238E27FC236}">
                <a16:creationId xmlns:a16="http://schemas.microsoft.com/office/drawing/2014/main" xmlns="" id="{C5EF0C16-DD8C-4CE0-AE0E-B0FF80B45743}"/>
              </a:ext>
            </a:extLst>
          </p:cNvPr>
          <p:cNvGraphicFramePr>
            <a:graphicFrameLocks noGrp="1"/>
          </p:cNvGraphicFramePr>
          <p:nvPr>
            <p:extLst>
              <p:ext uri="{D42A27DB-BD31-4B8C-83A1-F6EECF244321}">
                <p14:modId xmlns:p14="http://schemas.microsoft.com/office/powerpoint/2010/main" val="435210855"/>
              </p:ext>
            </p:extLst>
          </p:nvPr>
        </p:nvGraphicFramePr>
        <p:xfrm>
          <a:off x="107504" y="1328712"/>
          <a:ext cx="8928991" cy="4933400"/>
        </p:xfrm>
        <a:graphic>
          <a:graphicData uri="http://schemas.openxmlformats.org/drawingml/2006/table">
            <a:tbl>
              <a:tblPr firstRow="1" bandRow="1">
                <a:tableStyleId>{5C22544A-7EE6-4342-B048-85BDC9FD1C3A}</a:tableStyleId>
              </a:tblPr>
              <a:tblGrid>
                <a:gridCol w="2085841">
                  <a:extLst>
                    <a:ext uri="{9D8B030D-6E8A-4147-A177-3AD203B41FA5}">
                      <a16:colId xmlns:a16="http://schemas.microsoft.com/office/drawing/2014/main" xmlns="" val="777987543"/>
                    </a:ext>
                  </a:extLst>
                </a:gridCol>
                <a:gridCol w="3224358">
                  <a:extLst>
                    <a:ext uri="{9D8B030D-6E8A-4147-A177-3AD203B41FA5}">
                      <a16:colId xmlns:a16="http://schemas.microsoft.com/office/drawing/2014/main" xmlns="" val="2722469052"/>
                    </a:ext>
                  </a:extLst>
                </a:gridCol>
                <a:gridCol w="3618792">
                  <a:extLst>
                    <a:ext uri="{9D8B030D-6E8A-4147-A177-3AD203B41FA5}">
                      <a16:colId xmlns:a16="http://schemas.microsoft.com/office/drawing/2014/main" xmlns="" val="1792893856"/>
                    </a:ext>
                  </a:extLst>
                </a:gridCol>
              </a:tblGrid>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err="1">
                          <a:solidFill>
                            <a:schemeClr val="tx1"/>
                          </a:solidFill>
                        </a:rPr>
                        <a:t>Topic</a:t>
                      </a:r>
                      <a:endParaRPr lang="sv-SE" sz="1400" dirty="0">
                        <a:solidFill>
                          <a:schemeClr val="tx1"/>
                        </a:solidFill>
                      </a:endParaRPr>
                    </a:p>
                  </a:txBody>
                  <a:tcPr/>
                </a:tc>
                <a:tc>
                  <a:txBody>
                    <a:bodyPr/>
                    <a:lstStyle/>
                    <a:p>
                      <a:pPr algn="ctr"/>
                      <a:r>
                        <a:rPr lang="sv-SE" sz="1400" dirty="0">
                          <a:solidFill>
                            <a:schemeClr val="tx1"/>
                          </a:solidFill>
                        </a:rPr>
                        <a:t>MPEG-H</a:t>
                      </a:r>
                    </a:p>
                  </a:txBody>
                  <a:tcPr/>
                </a:tc>
                <a:tc>
                  <a:txBody>
                    <a:bodyPr/>
                    <a:lstStyle/>
                    <a:p>
                      <a:pPr algn="ctr"/>
                      <a:r>
                        <a:rPr lang="sv-SE" sz="1400" dirty="0">
                          <a:solidFill>
                            <a:schemeClr val="tx1"/>
                          </a:solidFill>
                        </a:rPr>
                        <a:t>AC-4</a:t>
                      </a:r>
                    </a:p>
                  </a:txBody>
                  <a:tcPr/>
                </a:tc>
                <a:extLst>
                  <a:ext uri="{0D108BD9-81ED-4DB2-BD59-A6C34878D82A}">
                    <a16:rowId xmlns:a16="http://schemas.microsoft.com/office/drawing/2014/main" xmlns="" val="376729782"/>
                  </a:ext>
                </a:extLst>
              </a:tr>
              <a:tr h="279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err="1"/>
                        <a:t>Cost</a:t>
                      </a:r>
                      <a:endParaRPr lang="sv-SE" sz="1400" dirty="0"/>
                    </a:p>
                  </a:txBody>
                  <a:tcPr/>
                </a:tc>
                <a:tc>
                  <a:txBody>
                    <a:bodyPr/>
                    <a:lstStyle/>
                    <a:p>
                      <a:r>
                        <a:rPr lang="sv-SE" sz="1200" dirty="0"/>
                        <a:t>A bit </a:t>
                      </a:r>
                      <a:r>
                        <a:rPr lang="sv-SE" sz="1200" dirty="0" err="1"/>
                        <a:t>unclear</a:t>
                      </a:r>
                      <a:r>
                        <a:rPr lang="sv-SE" sz="1200" dirty="0"/>
                        <a:t>, all patent </a:t>
                      </a:r>
                      <a:r>
                        <a:rPr lang="sv-SE" sz="1200" dirty="0" err="1"/>
                        <a:t>holders</a:t>
                      </a:r>
                      <a:r>
                        <a:rPr lang="sv-SE" sz="1200" dirty="0"/>
                        <a:t> not </a:t>
                      </a:r>
                      <a:r>
                        <a:rPr lang="sv-SE" sz="1200" dirty="0" err="1"/>
                        <a:t>included</a:t>
                      </a:r>
                      <a:r>
                        <a:rPr lang="sv-SE" sz="1200" dirty="0"/>
                        <a:t>. </a:t>
                      </a:r>
                      <a:r>
                        <a:rPr lang="sv-SE" sz="1200" dirty="0" err="1"/>
                        <a:t>Indicative</a:t>
                      </a:r>
                      <a:r>
                        <a:rPr lang="sv-SE" sz="1200" dirty="0"/>
                        <a:t> </a:t>
                      </a:r>
                      <a:r>
                        <a:rPr lang="sv-SE" sz="1200" dirty="0" err="1"/>
                        <a:t>prices</a:t>
                      </a:r>
                      <a:r>
                        <a:rPr lang="sv-SE" sz="1200" dirty="0"/>
                        <a:t>: </a:t>
                      </a:r>
                      <a:r>
                        <a:rPr lang="sv-SE" sz="1200" dirty="0">
                          <a:hlinkClick r:id="rId2"/>
                        </a:rPr>
                        <a:t>http://www.mpeghaa.com/licensing.html</a:t>
                      </a:r>
                      <a:endParaRPr lang="sv-SE" sz="1200" dirty="0"/>
                    </a:p>
                  </a:txBody>
                  <a:tcPr/>
                </a:tc>
                <a:tc>
                  <a:txBody>
                    <a:bodyPr/>
                    <a:lstStyle/>
                    <a:p>
                      <a:r>
                        <a:rPr lang="sv-SE" sz="1200" dirty="0"/>
                        <a:t>F</a:t>
                      </a:r>
                      <a:r>
                        <a:rPr lang="sv-SE" sz="1200" dirty="0" smtClean="0"/>
                        <a:t>or </a:t>
                      </a:r>
                      <a:r>
                        <a:rPr lang="sv-SE" sz="1200" dirty="0" err="1"/>
                        <a:t>IRD´s</a:t>
                      </a:r>
                      <a:r>
                        <a:rPr lang="sv-SE" sz="1200" dirty="0"/>
                        <a:t> </a:t>
                      </a:r>
                      <a:r>
                        <a:rPr lang="sv-SE" sz="1200" dirty="0" err="1"/>
                        <a:t>that</a:t>
                      </a:r>
                      <a:r>
                        <a:rPr lang="sv-SE" sz="1200" dirty="0"/>
                        <a:t> </a:t>
                      </a:r>
                      <a:r>
                        <a:rPr lang="sv-SE" sz="1200" dirty="0" err="1"/>
                        <a:t>already</a:t>
                      </a:r>
                      <a:r>
                        <a:rPr lang="sv-SE" sz="1200" dirty="0"/>
                        <a:t> </a:t>
                      </a:r>
                      <a:r>
                        <a:rPr lang="sv-SE" sz="1200" dirty="0" err="1"/>
                        <a:t>use</a:t>
                      </a:r>
                      <a:r>
                        <a:rPr lang="sv-SE" sz="1200" dirty="0"/>
                        <a:t> DD/DD+ Dolby software; no extra </a:t>
                      </a:r>
                      <a:r>
                        <a:rPr lang="sv-SE" sz="1200" dirty="0" err="1"/>
                        <a:t>cost</a:t>
                      </a:r>
                      <a:r>
                        <a:rPr lang="sv-SE" sz="1200" dirty="0"/>
                        <a:t> for AC-4. Non mobile </a:t>
                      </a:r>
                      <a:r>
                        <a:rPr lang="sv-SE" sz="1200" dirty="0" err="1"/>
                        <a:t>devices</a:t>
                      </a:r>
                      <a:r>
                        <a:rPr lang="sv-SE" sz="1200" dirty="0"/>
                        <a:t>: </a:t>
                      </a:r>
                      <a:r>
                        <a:rPr lang="sv-SE" sz="1200" dirty="0" err="1"/>
                        <a:t>Low</a:t>
                      </a:r>
                      <a:r>
                        <a:rPr lang="sv-SE" sz="1200" dirty="0"/>
                        <a:t> vol. $1.20, Typ. vol. $0.85, </a:t>
                      </a:r>
                      <a:r>
                        <a:rPr lang="sv-SE" sz="1200" dirty="0" err="1"/>
                        <a:t>High</a:t>
                      </a:r>
                      <a:r>
                        <a:rPr lang="sv-SE" sz="1200" dirty="0"/>
                        <a:t> vol. $0.50</a:t>
                      </a:r>
                    </a:p>
                  </a:txBody>
                  <a:tcPr/>
                </a:tc>
                <a:extLst>
                  <a:ext uri="{0D108BD9-81ED-4DB2-BD59-A6C34878D82A}">
                    <a16:rowId xmlns:a16="http://schemas.microsoft.com/office/drawing/2014/main" xmlns="" val="2492263716"/>
                  </a:ext>
                </a:extLst>
              </a:tr>
              <a:tr h="3580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err="1"/>
                        <a:t>Codec</a:t>
                      </a:r>
                      <a:r>
                        <a:rPr lang="sv-SE" sz="1400" dirty="0"/>
                        <a:t> </a:t>
                      </a:r>
                      <a:r>
                        <a:rPr lang="sv-SE" sz="1400" dirty="0" err="1"/>
                        <a:t>efficiency</a:t>
                      </a:r>
                      <a:endParaRPr lang="sv-SE" sz="1400" dirty="0"/>
                    </a:p>
                  </a:txBody>
                  <a:tcPr/>
                </a:tc>
                <a:tc gridSpan="2">
                  <a:txBody>
                    <a:bodyPr/>
                    <a:lstStyle/>
                    <a:p>
                      <a:pPr algn="ctr"/>
                      <a:r>
                        <a:rPr lang="sv-SE" sz="1200" dirty="0" err="1"/>
                        <a:t>Difficult</a:t>
                      </a:r>
                      <a:r>
                        <a:rPr lang="sv-SE" sz="1200" dirty="0"/>
                        <a:t> to </a:t>
                      </a:r>
                      <a:r>
                        <a:rPr lang="sv-SE" sz="1200" dirty="0" err="1"/>
                        <a:t>compare</a:t>
                      </a:r>
                      <a:r>
                        <a:rPr lang="sv-SE" sz="1200" dirty="0"/>
                        <a:t> </a:t>
                      </a:r>
                      <a:r>
                        <a:rPr lang="sv-SE" sz="1200" dirty="0" err="1"/>
                        <a:t>since</a:t>
                      </a:r>
                      <a:r>
                        <a:rPr lang="sv-SE" sz="1200" dirty="0"/>
                        <a:t> </a:t>
                      </a:r>
                      <a:r>
                        <a:rPr lang="sv-SE" sz="1200" dirty="0" err="1"/>
                        <a:t>listening</a:t>
                      </a:r>
                      <a:r>
                        <a:rPr lang="sv-SE" sz="1200" dirty="0"/>
                        <a:t> tests </a:t>
                      </a:r>
                      <a:r>
                        <a:rPr lang="sv-SE" sz="1200" dirty="0" err="1"/>
                        <a:t>are</a:t>
                      </a:r>
                      <a:r>
                        <a:rPr lang="sv-SE" sz="1200" dirty="0"/>
                        <a:t> </a:t>
                      </a:r>
                      <a:r>
                        <a:rPr lang="sv-SE" sz="1200" dirty="0" err="1"/>
                        <a:t>separately</a:t>
                      </a:r>
                      <a:r>
                        <a:rPr lang="sv-SE" sz="1200" dirty="0"/>
                        <a:t> </a:t>
                      </a:r>
                      <a:r>
                        <a:rPr lang="sv-SE" sz="1200" dirty="0" err="1"/>
                        <a:t>made</a:t>
                      </a:r>
                      <a:r>
                        <a:rPr lang="sv-SE" sz="1200" dirty="0"/>
                        <a:t> </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txBody>
                  <a:tcPr/>
                </a:tc>
                <a:extLst>
                  <a:ext uri="{0D108BD9-81ED-4DB2-BD59-A6C34878D82A}">
                    <a16:rowId xmlns:a16="http://schemas.microsoft.com/office/drawing/2014/main" xmlns="" val="2999301870"/>
                  </a:ext>
                </a:extLst>
              </a:tr>
              <a:tr h="3386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err="1"/>
                        <a:t>Standardisation</a:t>
                      </a:r>
                      <a:endParaRPr lang="sv-SE" sz="1400" dirty="0"/>
                    </a:p>
                  </a:txBody>
                  <a:tcPr/>
                </a:tc>
                <a:tc>
                  <a:txBody>
                    <a:bodyPr/>
                    <a:lstStyle/>
                    <a:p>
                      <a:r>
                        <a:rPr lang="en-GB" sz="1200" kern="1200" dirty="0" smtClean="0">
                          <a:solidFill>
                            <a:schemeClr val="dk1"/>
                          </a:solidFill>
                          <a:effectLst/>
                          <a:latin typeface="+mn-lt"/>
                          <a:ea typeface="+mn-ea"/>
                          <a:cs typeface="+mn-cs"/>
                        </a:rPr>
                        <a:t>ISO/IEC 23008-3</a:t>
                      </a:r>
                      <a:endParaRPr lang="sv-SE" sz="1200" dirty="0"/>
                    </a:p>
                  </a:txBody>
                  <a:tcPr/>
                </a:tc>
                <a:tc>
                  <a:txBody>
                    <a:bodyPr/>
                    <a:lstStyle/>
                    <a:p>
                      <a:r>
                        <a:rPr lang="sv-SE" sz="1200" kern="1200" dirty="0">
                          <a:solidFill>
                            <a:schemeClr val="dk1"/>
                          </a:solidFill>
                          <a:effectLst/>
                          <a:latin typeface="+mn-lt"/>
                          <a:ea typeface="+mn-ea"/>
                          <a:cs typeface="+mn-cs"/>
                        </a:rPr>
                        <a:t>ETSI TS 103 190-2 </a:t>
                      </a:r>
                      <a:endParaRPr lang="sv-SE" sz="1200" dirty="0"/>
                    </a:p>
                  </a:txBody>
                  <a:tcPr/>
                </a:tc>
                <a:extLst>
                  <a:ext uri="{0D108BD9-81ED-4DB2-BD59-A6C34878D82A}">
                    <a16:rowId xmlns:a16="http://schemas.microsoft.com/office/drawing/2014/main" xmlns="" val="1370930757"/>
                  </a:ext>
                </a:extLst>
              </a:tr>
              <a:tr h="279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err="1"/>
                        <a:t>Production</a:t>
                      </a:r>
                      <a:r>
                        <a:rPr lang="sv-SE" sz="1400" dirty="0"/>
                        <a:t>/</a:t>
                      </a:r>
                      <a:r>
                        <a:rPr lang="sv-SE" sz="1400" dirty="0" err="1"/>
                        <a:t>Continuity</a:t>
                      </a:r>
                      <a:r>
                        <a:rPr lang="sv-SE" sz="1400" dirty="0"/>
                        <a:t> </a:t>
                      </a:r>
                      <a:r>
                        <a:rPr lang="sv-SE" sz="1400" dirty="0" err="1"/>
                        <a:t>chain</a:t>
                      </a:r>
                      <a:r>
                        <a:rPr lang="sv-SE" sz="1400" dirty="0"/>
                        <a:t>/</a:t>
                      </a:r>
                      <a:r>
                        <a:rPr lang="sv-SE" sz="1400" dirty="0" err="1"/>
                        <a:t>Headend</a:t>
                      </a:r>
                      <a:r>
                        <a:rPr lang="sv-SE" sz="1400" dirty="0"/>
                        <a:t> support</a:t>
                      </a:r>
                    </a:p>
                  </a:txBody>
                  <a:tcPr/>
                </a:tc>
                <a:tc>
                  <a:txBody>
                    <a:bodyPr/>
                    <a:lstStyle/>
                    <a:p>
                      <a:r>
                        <a:rPr lang="sv-SE" sz="1200" dirty="0"/>
                        <a:t>Jünger, </a:t>
                      </a:r>
                      <a:r>
                        <a:rPr lang="sv-SE" sz="1200" dirty="0" err="1"/>
                        <a:t>Linear</a:t>
                      </a:r>
                      <a:r>
                        <a:rPr lang="sv-SE" sz="1200" dirty="0"/>
                        <a:t> </a:t>
                      </a:r>
                      <a:r>
                        <a:rPr lang="sv-SE" sz="1200" dirty="0" err="1"/>
                        <a:t>Acoustics</a:t>
                      </a:r>
                      <a:r>
                        <a:rPr lang="sv-SE" sz="1200" dirty="0"/>
                        <a:t>. </a:t>
                      </a:r>
                    </a:p>
                    <a:p>
                      <a:r>
                        <a:rPr lang="sv-SE" sz="1200" dirty="0"/>
                        <a:t>DS Broadcast, </a:t>
                      </a:r>
                      <a:r>
                        <a:rPr lang="sv-SE" sz="1200" dirty="0" err="1"/>
                        <a:t>KaiMedia</a:t>
                      </a:r>
                      <a:r>
                        <a:rPr lang="sv-SE" sz="1200" dirty="0"/>
                        <a:t>, </a:t>
                      </a:r>
                      <a:r>
                        <a:rPr lang="sv-SE" sz="1200" dirty="0" err="1"/>
                        <a:t>PixTree</a:t>
                      </a:r>
                      <a:r>
                        <a:rPr lang="sv-SE" sz="1200" dirty="0"/>
                        <a:t>.</a:t>
                      </a:r>
                    </a:p>
                  </a:txBody>
                  <a:tcPr/>
                </a:tc>
                <a:tc>
                  <a:txBody>
                    <a:bodyPr/>
                    <a:lstStyle/>
                    <a:p>
                      <a:r>
                        <a:rPr lang="sv-SE" sz="1200" dirty="0" err="1"/>
                        <a:t>More</a:t>
                      </a:r>
                      <a:r>
                        <a:rPr lang="sv-SE" sz="1200" dirty="0"/>
                        <a:t> </a:t>
                      </a:r>
                      <a:r>
                        <a:rPr lang="sv-SE" sz="1200" dirty="0" err="1"/>
                        <a:t>products</a:t>
                      </a:r>
                      <a:r>
                        <a:rPr lang="sv-SE" sz="1200" dirty="0"/>
                        <a:t>. Ericsson, Harmonic, </a:t>
                      </a:r>
                      <a:r>
                        <a:rPr lang="sv-SE" sz="1200" dirty="0" err="1"/>
                        <a:t>Elemental</a:t>
                      </a:r>
                      <a:r>
                        <a:rPr lang="sv-SE" sz="1200" dirty="0"/>
                        <a:t>, Cisco, </a:t>
                      </a:r>
                      <a:r>
                        <a:rPr lang="sv-SE" sz="1200" dirty="0" err="1"/>
                        <a:t>Axon</a:t>
                      </a:r>
                      <a:r>
                        <a:rPr lang="sv-SE" sz="1200" dirty="0"/>
                        <a:t>, </a:t>
                      </a:r>
                      <a:r>
                        <a:rPr lang="sv-SE" sz="1200" dirty="0" err="1"/>
                        <a:t>Linear</a:t>
                      </a:r>
                      <a:r>
                        <a:rPr lang="sv-SE" sz="1200" dirty="0"/>
                        <a:t> </a:t>
                      </a:r>
                      <a:r>
                        <a:rPr lang="sv-SE" sz="1200" dirty="0" err="1"/>
                        <a:t>Acoustics</a:t>
                      </a:r>
                      <a:r>
                        <a:rPr lang="sv-SE" sz="1200" dirty="0"/>
                        <a:t>, Grass </a:t>
                      </a:r>
                      <a:r>
                        <a:rPr lang="sv-SE" sz="1200" dirty="0" err="1"/>
                        <a:t>Valley</a:t>
                      </a:r>
                      <a:r>
                        <a:rPr lang="sv-SE" sz="1200" dirty="0"/>
                        <a:t>, </a:t>
                      </a:r>
                      <a:r>
                        <a:rPr lang="sv-SE" sz="1200" dirty="0" err="1"/>
                        <a:t>Arris</a:t>
                      </a:r>
                      <a:r>
                        <a:rPr lang="sv-SE" sz="1200" dirty="0"/>
                        <a:t>, Jünger, Tektronix, </a:t>
                      </a:r>
                      <a:r>
                        <a:rPr lang="sv-SE" sz="1200" dirty="0" err="1"/>
                        <a:t>Imagine</a:t>
                      </a:r>
                      <a:r>
                        <a:rPr lang="sv-SE" sz="1200" dirty="0"/>
                        <a:t>, </a:t>
                      </a:r>
                      <a:r>
                        <a:rPr lang="sv-SE" sz="1200" dirty="0" err="1"/>
                        <a:t>Interra</a:t>
                      </a:r>
                      <a:r>
                        <a:rPr lang="sv-SE" sz="1200" dirty="0"/>
                        <a:t> </a:t>
                      </a:r>
                      <a:r>
                        <a:rPr lang="sv-SE" sz="1200" dirty="0" err="1"/>
                        <a:t>Syst</a:t>
                      </a:r>
                      <a:r>
                        <a:rPr lang="sv-SE" sz="1200" dirty="0"/>
                        <a:t>., DekTec, </a:t>
                      </a:r>
                      <a:r>
                        <a:rPr lang="sv-SE" sz="1200" dirty="0" err="1" smtClean="0"/>
                        <a:t>AdTec</a:t>
                      </a:r>
                      <a:r>
                        <a:rPr lang="sv-SE" sz="1200" dirty="0" smtClean="0"/>
                        <a:t>, TSL.</a:t>
                      </a:r>
                      <a:endParaRPr lang="sv-SE" sz="1200" dirty="0"/>
                    </a:p>
                  </a:txBody>
                  <a:tcPr/>
                </a:tc>
                <a:extLst>
                  <a:ext uri="{0D108BD9-81ED-4DB2-BD59-A6C34878D82A}">
                    <a16:rowId xmlns:a16="http://schemas.microsoft.com/office/drawing/2014/main" xmlns="" val="477391114"/>
                  </a:ext>
                </a:extLst>
              </a:tr>
              <a:tr h="279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a:t>IRD </a:t>
                      </a:r>
                      <a:r>
                        <a:rPr lang="sv-SE" sz="1400" dirty="0" err="1"/>
                        <a:t>manufacturer´s</a:t>
                      </a:r>
                      <a:r>
                        <a:rPr lang="sv-SE" sz="1400" dirty="0"/>
                        <a:t> support</a:t>
                      </a:r>
                    </a:p>
                  </a:txBody>
                  <a:tcPr/>
                </a:tc>
                <a:tc>
                  <a:txBody>
                    <a:bodyPr/>
                    <a:lstStyle/>
                    <a:p>
                      <a:r>
                        <a:rPr lang="sv-SE" sz="1200" dirty="0" smtClean="0"/>
                        <a:t>In </a:t>
                      </a:r>
                      <a:r>
                        <a:rPr lang="sv-SE" sz="1200" dirty="0"/>
                        <a:t>Korea: LG and </a:t>
                      </a:r>
                      <a:r>
                        <a:rPr lang="sv-SE" sz="1200" dirty="0" smtClean="0"/>
                        <a:t>Samsung</a:t>
                      </a:r>
                    </a:p>
                    <a:p>
                      <a:r>
                        <a:rPr lang="sv-SE" sz="1200" dirty="0" smtClean="0"/>
                        <a:t>Chipset: </a:t>
                      </a:r>
                      <a:r>
                        <a:rPr lang="sv-SE" sz="1200" dirty="0" err="1" smtClean="0"/>
                        <a:t>Mstar</a:t>
                      </a:r>
                      <a:r>
                        <a:rPr lang="sv-SE" sz="1200" dirty="0" smtClean="0"/>
                        <a:t>,</a:t>
                      </a:r>
                      <a:r>
                        <a:rPr lang="sv-SE" sz="1200" baseline="0" dirty="0" smtClean="0"/>
                        <a:t> </a:t>
                      </a:r>
                      <a:r>
                        <a:rPr lang="sv-SE" sz="1200" baseline="0" dirty="0" err="1" smtClean="0"/>
                        <a:t>Realtek</a:t>
                      </a:r>
                      <a:r>
                        <a:rPr lang="sv-SE" sz="1200" baseline="0" dirty="0" smtClean="0"/>
                        <a:t>, Analog </a:t>
                      </a:r>
                      <a:r>
                        <a:rPr lang="sv-SE" sz="1200" baseline="0" dirty="0" err="1" smtClean="0"/>
                        <a:t>Devices</a:t>
                      </a:r>
                      <a:endParaRPr lang="sv-SE" sz="1200" dirty="0" smtClean="0"/>
                    </a:p>
                    <a:p>
                      <a:r>
                        <a:rPr lang="sv-SE" sz="1200" dirty="0" err="1" smtClean="0"/>
                        <a:t>Manufacturers</a:t>
                      </a:r>
                      <a:r>
                        <a:rPr lang="sv-SE" sz="1200" dirty="0" smtClean="0"/>
                        <a:t> </a:t>
                      </a:r>
                      <a:r>
                        <a:rPr lang="sv-SE" sz="1200" dirty="0" err="1" smtClean="0"/>
                        <a:t>indicate</a:t>
                      </a:r>
                      <a:r>
                        <a:rPr lang="sv-SE" sz="1200" dirty="0" smtClean="0"/>
                        <a:t> </a:t>
                      </a:r>
                      <a:r>
                        <a:rPr lang="sv-SE" sz="1200" dirty="0" err="1" smtClean="0"/>
                        <a:t>issues</a:t>
                      </a:r>
                      <a:r>
                        <a:rPr lang="sv-SE" sz="1200" dirty="0" smtClean="0"/>
                        <a:t> </a:t>
                      </a:r>
                      <a:r>
                        <a:rPr lang="sv-SE" sz="1200" dirty="0" err="1" smtClean="0"/>
                        <a:t>with</a:t>
                      </a:r>
                      <a:r>
                        <a:rPr lang="sv-SE" sz="1200" dirty="0" smtClean="0"/>
                        <a:t> ”</a:t>
                      </a:r>
                      <a:r>
                        <a:rPr lang="sv-SE" sz="1200" dirty="0" err="1" smtClean="0"/>
                        <a:t>transcoding</a:t>
                      </a:r>
                      <a:r>
                        <a:rPr lang="sv-SE" sz="1200" dirty="0" smtClean="0"/>
                        <a:t>” </a:t>
                      </a:r>
                      <a:endParaRPr lang="sv-SE" sz="1200" dirty="0"/>
                    </a:p>
                  </a:txBody>
                  <a:tcPr/>
                </a:tc>
                <a:tc>
                  <a:txBody>
                    <a:bodyPr/>
                    <a:lstStyle/>
                    <a:p>
                      <a:r>
                        <a:rPr lang="sv-SE" sz="1200" dirty="0" err="1"/>
                        <a:t>Stronger</a:t>
                      </a:r>
                      <a:r>
                        <a:rPr lang="sv-SE" sz="1200" dirty="0"/>
                        <a:t> support from </a:t>
                      </a:r>
                      <a:r>
                        <a:rPr lang="sv-SE" sz="1200" dirty="0" err="1"/>
                        <a:t>manufacturers</a:t>
                      </a:r>
                      <a:r>
                        <a:rPr lang="sv-SE" sz="1200" dirty="0"/>
                        <a:t>. LG, Samsung, Sony, </a:t>
                      </a:r>
                      <a:r>
                        <a:rPr lang="sv-SE" sz="1200" dirty="0" err="1"/>
                        <a:t>Sagemcom</a:t>
                      </a:r>
                      <a:r>
                        <a:rPr lang="sv-SE" sz="1200" dirty="0"/>
                        <a:t>, TP Vision, </a:t>
                      </a:r>
                      <a:r>
                        <a:rPr lang="sv-SE" sz="1200" dirty="0" err="1"/>
                        <a:t>Vizio</a:t>
                      </a:r>
                      <a:r>
                        <a:rPr lang="sv-SE" sz="1200" dirty="0"/>
                        <a:t>. </a:t>
                      </a:r>
                      <a:r>
                        <a:rPr lang="sv-SE" sz="1200" dirty="0" smtClean="0"/>
                        <a:t>Chipset: </a:t>
                      </a:r>
                      <a:r>
                        <a:rPr lang="sv-SE" sz="1200" dirty="0" err="1"/>
                        <a:t>Broadcom</a:t>
                      </a:r>
                      <a:r>
                        <a:rPr lang="sv-SE" sz="1200" dirty="0"/>
                        <a:t>, </a:t>
                      </a:r>
                      <a:r>
                        <a:rPr lang="sv-SE" sz="1200" dirty="0" err="1"/>
                        <a:t>HiSilicon</a:t>
                      </a:r>
                      <a:r>
                        <a:rPr lang="sv-SE" sz="1200" dirty="0"/>
                        <a:t>, </a:t>
                      </a:r>
                      <a:r>
                        <a:rPr lang="sv-SE" sz="1200" dirty="0" err="1"/>
                        <a:t>Mstar</a:t>
                      </a:r>
                      <a:r>
                        <a:rPr lang="sv-SE" sz="1200" dirty="0"/>
                        <a:t> Semicond., Sigma Design, </a:t>
                      </a:r>
                      <a:r>
                        <a:rPr lang="sv-SE" sz="1200" dirty="0" err="1"/>
                        <a:t>Novatek</a:t>
                      </a:r>
                      <a:r>
                        <a:rPr lang="sv-SE" sz="1200" dirty="0"/>
                        <a:t>, Mediatek, </a:t>
                      </a:r>
                      <a:r>
                        <a:rPr lang="sv-SE" sz="1200" dirty="0" err="1"/>
                        <a:t>Cadence</a:t>
                      </a:r>
                      <a:endParaRPr lang="sv-SE" sz="1200" dirty="0"/>
                    </a:p>
                  </a:txBody>
                  <a:tcPr/>
                </a:tc>
                <a:extLst>
                  <a:ext uri="{0D108BD9-81ED-4DB2-BD59-A6C34878D82A}">
                    <a16:rowId xmlns:a16="http://schemas.microsoft.com/office/drawing/2014/main" xmlns="" val="4165112170"/>
                  </a:ext>
                </a:extLst>
              </a:tr>
              <a:tr h="279440">
                <a:tc>
                  <a:txBody>
                    <a:bodyPr/>
                    <a:lstStyle/>
                    <a:p>
                      <a:r>
                        <a:rPr lang="sv-SE" sz="1400" dirty="0"/>
                        <a:t>AV Receiver/Soundbar Support</a:t>
                      </a:r>
                    </a:p>
                  </a:txBody>
                  <a:tcPr/>
                </a:tc>
                <a:tc>
                  <a:txBody>
                    <a:bodyPr/>
                    <a:lstStyle/>
                    <a:p>
                      <a:r>
                        <a:rPr lang="sv-SE" sz="1200" dirty="0"/>
                        <a:t>Works </a:t>
                      </a:r>
                      <a:r>
                        <a:rPr lang="sv-SE" sz="1200" dirty="0" err="1"/>
                        <a:t>with</a:t>
                      </a:r>
                      <a:r>
                        <a:rPr lang="sv-SE" sz="1200" dirty="0"/>
                        <a:t> </a:t>
                      </a:r>
                      <a:r>
                        <a:rPr lang="sv-SE" sz="1200" dirty="0" err="1"/>
                        <a:t>most</a:t>
                      </a:r>
                      <a:r>
                        <a:rPr lang="sv-SE" sz="1200" dirty="0"/>
                        <a:t> kinds </a:t>
                      </a:r>
                      <a:r>
                        <a:rPr lang="sv-SE" sz="1200" dirty="0" err="1"/>
                        <a:t>of</a:t>
                      </a:r>
                      <a:r>
                        <a:rPr lang="sv-SE" sz="1200" dirty="0"/>
                        <a:t> </a:t>
                      </a:r>
                      <a:r>
                        <a:rPr lang="sv-SE" sz="1200" dirty="0" err="1"/>
                        <a:t>equipment</a:t>
                      </a:r>
                      <a:r>
                        <a:rPr lang="sv-SE" sz="1200" dirty="0"/>
                        <a:t> </a:t>
                      </a:r>
                      <a:r>
                        <a:rPr lang="sv-SE" sz="1200" dirty="0" err="1"/>
                        <a:t>that</a:t>
                      </a:r>
                      <a:r>
                        <a:rPr lang="sv-SE" sz="1200" dirty="0"/>
                        <a:t> has AC-3/E-AC-3/ DTS </a:t>
                      </a:r>
                      <a:r>
                        <a:rPr lang="sv-SE" sz="1200" dirty="0" err="1"/>
                        <a:t>decoders</a:t>
                      </a:r>
                      <a:r>
                        <a:rPr lang="sv-SE" sz="1200" dirty="0"/>
                        <a:t>. </a:t>
                      </a:r>
                      <a:r>
                        <a:rPr lang="sv-SE" sz="1200" dirty="0" err="1"/>
                        <a:t>Future</a:t>
                      </a:r>
                      <a:r>
                        <a:rPr lang="sv-SE" sz="1200" dirty="0"/>
                        <a:t> </a:t>
                      </a:r>
                      <a:r>
                        <a:rPr lang="sv-SE" sz="1200" dirty="0" err="1"/>
                        <a:t>products</a:t>
                      </a:r>
                      <a:r>
                        <a:rPr lang="sv-SE" sz="1200" dirty="0"/>
                        <a:t> </a:t>
                      </a:r>
                      <a:r>
                        <a:rPr lang="sv-SE" sz="1200" dirty="0" err="1"/>
                        <a:t>with</a:t>
                      </a:r>
                      <a:r>
                        <a:rPr lang="sv-SE" sz="1200" dirty="0"/>
                        <a:t> </a:t>
                      </a:r>
                      <a:r>
                        <a:rPr lang="sv-SE" sz="1200" dirty="0" err="1"/>
                        <a:t>built</a:t>
                      </a:r>
                      <a:r>
                        <a:rPr lang="sv-SE" sz="1200" dirty="0"/>
                        <a:t>-in MPEG-H </a:t>
                      </a:r>
                      <a:r>
                        <a:rPr lang="sv-SE" sz="1200" dirty="0" err="1"/>
                        <a:t>decoders</a:t>
                      </a:r>
                      <a:r>
                        <a:rPr lang="sv-SE" sz="1200" dirty="0"/>
                        <a:t>.</a:t>
                      </a:r>
                    </a:p>
                  </a:txBody>
                  <a:tcPr/>
                </a:tc>
                <a:tc>
                  <a:txBody>
                    <a:bodyPr/>
                    <a:lstStyle/>
                    <a:p>
                      <a:r>
                        <a:rPr lang="sv-SE" sz="1200" dirty="0"/>
                        <a:t>Works </a:t>
                      </a:r>
                      <a:r>
                        <a:rPr lang="sv-SE" sz="1200" dirty="0" err="1"/>
                        <a:t>with</a:t>
                      </a:r>
                      <a:r>
                        <a:rPr lang="sv-SE" sz="1200" dirty="0"/>
                        <a:t> </a:t>
                      </a:r>
                      <a:r>
                        <a:rPr lang="sv-SE" sz="1200" dirty="0" err="1"/>
                        <a:t>most</a:t>
                      </a:r>
                      <a:r>
                        <a:rPr lang="sv-SE" sz="1200" dirty="0"/>
                        <a:t> kinds </a:t>
                      </a:r>
                      <a:r>
                        <a:rPr lang="sv-SE" sz="1200" dirty="0" err="1"/>
                        <a:t>of</a:t>
                      </a:r>
                      <a:r>
                        <a:rPr lang="sv-SE" sz="1200" dirty="0"/>
                        <a:t> </a:t>
                      </a:r>
                      <a:r>
                        <a:rPr lang="sv-SE" sz="1200" dirty="0" err="1"/>
                        <a:t>equipment</a:t>
                      </a:r>
                      <a:r>
                        <a:rPr lang="sv-SE" sz="1200" dirty="0"/>
                        <a:t> </a:t>
                      </a:r>
                      <a:r>
                        <a:rPr lang="sv-SE" sz="1200" dirty="0" err="1"/>
                        <a:t>that</a:t>
                      </a:r>
                      <a:r>
                        <a:rPr lang="sv-SE" sz="1200" dirty="0"/>
                        <a:t> has AC-3/E-AC-3 </a:t>
                      </a:r>
                      <a:r>
                        <a:rPr lang="sv-SE" sz="1200" dirty="0" err="1"/>
                        <a:t>decoders</a:t>
                      </a:r>
                      <a:endParaRPr lang="sv-SE" sz="1200" dirty="0"/>
                    </a:p>
                  </a:txBody>
                  <a:tcPr/>
                </a:tc>
                <a:extLst>
                  <a:ext uri="{0D108BD9-81ED-4DB2-BD59-A6C34878D82A}">
                    <a16:rowId xmlns:a16="http://schemas.microsoft.com/office/drawing/2014/main" xmlns="" val="4087280902"/>
                  </a:ext>
                </a:extLst>
              </a:tr>
              <a:tr h="279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a:t>Country adoption / Service situation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UHD ATSC 3.0 </a:t>
                      </a:r>
                      <a:r>
                        <a:rPr lang="sv-SE" sz="1200" dirty="0" err="1"/>
                        <a:t>regular</a:t>
                      </a:r>
                      <a:r>
                        <a:rPr lang="sv-SE" sz="1200" dirty="0"/>
                        <a:t> DTT service in South Korea</a:t>
                      </a:r>
                    </a:p>
                    <a:p>
                      <a:endParaRPr lang="sv-SE"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ATSC 3.0 in USA, </a:t>
                      </a:r>
                      <a:r>
                        <a:rPr lang="sv-SE" sz="1200" dirty="0" err="1"/>
                        <a:t>Mexico</a:t>
                      </a:r>
                      <a:r>
                        <a:rPr lang="sv-SE" sz="1200" dirty="0"/>
                        <a:t>, Canada. </a:t>
                      </a:r>
                      <a:r>
                        <a:rPr lang="sv-SE" sz="1200" dirty="0" err="1"/>
                        <a:t>Trials</a:t>
                      </a:r>
                      <a:r>
                        <a:rPr lang="sv-SE" sz="1200" dirty="0"/>
                        <a:t> on air in DTT in </a:t>
                      </a:r>
                      <a:r>
                        <a:rPr lang="sv-SE" sz="1200" dirty="0" err="1"/>
                        <a:t>France</a:t>
                      </a:r>
                      <a:r>
                        <a:rPr lang="sv-SE" sz="1200" dirty="0"/>
                        <a:t>, </a:t>
                      </a:r>
                      <a:r>
                        <a:rPr lang="sv-SE" sz="1200" dirty="0" err="1"/>
                        <a:t>Spain</a:t>
                      </a:r>
                      <a:r>
                        <a:rPr lang="sv-SE" sz="1200" dirty="0"/>
                        <a:t>, </a:t>
                      </a:r>
                      <a:r>
                        <a:rPr lang="sv-SE" sz="1200" dirty="0" err="1"/>
                        <a:t>Poland</a:t>
                      </a:r>
                      <a:r>
                        <a:rPr lang="sv-SE" sz="1200" dirty="0"/>
                        <a:t>, </a:t>
                      </a:r>
                      <a:r>
                        <a:rPr lang="sv-SE" sz="1200" dirty="0" err="1"/>
                        <a:t>european</a:t>
                      </a:r>
                      <a:r>
                        <a:rPr lang="sv-SE" sz="1200" dirty="0"/>
                        <a:t> FTA </a:t>
                      </a:r>
                      <a:r>
                        <a:rPr lang="sv-SE" sz="1200" dirty="0" err="1"/>
                        <a:t>satellite</a:t>
                      </a:r>
                      <a:endParaRPr lang="sv-SE" sz="1200" dirty="0"/>
                    </a:p>
                    <a:p>
                      <a:endParaRPr lang="sv-SE" sz="1200" dirty="0"/>
                    </a:p>
                  </a:txBody>
                  <a:tcPr/>
                </a:tc>
                <a:extLst>
                  <a:ext uri="{0D108BD9-81ED-4DB2-BD59-A6C34878D82A}">
                    <a16:rowId xmlns:a16="http://schemas.microsoft.com/office/drawing/2014/main" xmlns="" val="1669502874"/>
                  </a:ext>
                </a:extLst>
              </a:tr>
            </a:tbl>
          </a:graphicData>
        </a:graphic>
      </p:graphicFrame>
    </p:spTree>
    <p:extLst>
      <p:ext uri="{BB962C8B-B14F-4D97-AF65-F5344CB8AC3E}">
        <p14:creationId xmlns:p14="http://schemas.microsoft.com/office/powerpoint/2010/main" val="22653056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xmlns="" id="{B8D67828-761D-49AE-9D2E-4855D0B50A2C}"/>
              </a:ext>
            </a:extLst>
          </p:cNvPr>
          <p:cNvSpPr>
            <a:spLocks noGrp="1"/>
          </p:cNvSpPr>
          <p:nvPr>
            <p:ph type="sldNum" sz="quarter" idx="11"/>
          </p:nvPr>
        </p:nvSpPr>
        <p:spPr/>
        <p:txBody>
          <a:bodyPr/>
          <a:lstStyle/>
          <a:p>
            <a:pPr>
              <a:defRPr/>
            </a:pPr>
            <a:fld id="{CD43E73F-939E-41C0-A51D-E14F15C47D94}" type="slidenum">
              <a:rPr lang="nb-NO" smtClean="0"/>
              <a:pPr>
                <a:defRPr/>
              </a:pPr>
              <a:t>36</a:t>
            </a:fld>
            <a:endParaRPr lang="nb-NO" dirty="0"/>
          </a:p>
        </p:txBody>
      </p:sp>
      <p:sp>
        <p:nvSpPr>
          <p:cNvPr id="7" name="Rubrik 2">
            <a:extLst>
              <a:ext uri="{FF2B5EF4-FFF2-40B4-BE49-F238E27FC236}">
                <a16:creationId xmlns:a16="http://schemas.microsoft.com/office/drawing/2014/main" xmlns="" id="{C23CE3C5-645B-4777-BF21-8E06DB2ABE2E}"/>
              </a:ext>
            </a:extLst>
          </p:cNvPr>
          <p:cNvSpPr>
            <a:spLocks noGrp="1"/>
          </p:cNvSpPr>
          <p:nvPr>
            <p:ph type="title"/>
          </p:nvPr>
        </p:nvSpPr>
        <p:spPr/>
        <p:txBody>
          <a:bodyPr/>
          <a:lstStyle/>
          <a:p>
            <a:r>
              <a:rPr lang="en-US" sz="1800" b="1" dirty="0"/>
              <a:t>NorDig Audio Sub Group – NGA presentation for NorDig Excom</a:t>
            </a:r>
            <a:r>
              <a:rPr lang="en-US" b="1" dirty="0"/>
              <a:t/>
            </a:r>
            <a:br>
              <a:rPr lang="en-US" b="1" dirty="0"/>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en-US" sz="2000" dirty="0"/>
          </a:p>
        </p:txBody>
      </p:sp>
      <p:sp>
        <p:nvSpPr>
          <p:cNvPr id="9" name="Platshållare för innehåll 8">
            <a:extLst>
              <a:ext uri="{FF2B5EF4-FFF2-40B4-BE49-F238E27FC236}">
                <a16:creationId xmlns:a16="http://schemas.microsoft.com/office/drawing/2014/main" xmlns="" id="{C279A827-682A-4C60-8A37-1588755FD716}"/>
              </a:ext>
            </a:extLst>
          </p:cNvPr>
          <p:cNvSpPr>
            <a:spLocks noGrp="1"/>
          </p:cNvSpPr>
          <p:nvPr>
            <p:ph idx="1"/>
          </p:nvPr>
        </p:nvSpPr>
        <p:spPr>
          <a:xfrm>
            <a:off x="457200" y="855482"/>
            <a:ext cx="8229600" cy="5309821"/>
          </a:xfrm>
        </p:spPr>
        <p:txBody>
          <a:bodyPr/>
          <a:lstStyle/>
          <a:p>
            <a:pPr marL="0" indent="0">
              <a:buNone/>
            </a:pPr>
            <a:r>
              <a:rPr lang="en-GB" sz="2400" dirty="0">
                <a:solidFill>
                  <a:srgbClr val="0070C0"/>
                </a:solidFill>
              </a:rPr>
              <a:t>Excom</a:t>
            </a:r>
            <a:r>
              <a:rPr lang="en-GB" sz="3200" dirty="0">
                <a:solidFill>
                  <a:srgbClr val="0070C0"/>
                </a:solidFill>
              </a:rPr>
              <a:t> </a:t>
            </a:r>
            <a:r>
              <a:rPr lang="en-GB" sz="1400" dirty="0">
                <a:solidFill>
                  <a:srgbClr val="0070C0"/>
                </a:solidFill>
              </a:rPr>
              <a:t>5</a:t>
            </a:r>
            <a:r>
              <a:rPr lang="en-GB" sz="1400" baseline="30000" dirty="0">
                <a:solidFill>
                  <a:srgbClr val="0070C0"/>
                </a:solidFill>
              </a:rPr>
              <a:t>th</a:t>
            </a:r>
            <a:r>
              <a:rPr lang="en-GB" sz="1400" dirty="0">
                <a:solidFill>
                  <a:srgbClr val="0070C0"/>
                </a:solidFill>
              </a:rPr>
              <a:t> Oct </a:t>
            </a:r>
            <a:r>
              <a:rPr lang="en-GB" sz="1400" dirty="0" smtClean="0">
                <a:solidFill>
                  <a:srgbClr val="0070C0"/>
                </a:solidFill>
              </a:rPr>
              <a:t>2017</a:t>
            </a:r>
            <a:r>
              <a:rPr lang="en-GB" sz="3200" dirty="0">
                <a:solidFill>
                  <a:srgbClr val="0070C0"/>
                </a:solidFill>
              </a:rPr>
              <a:t> </a:t>
            </a:r>
            <a:r>
              <a:rPr lang="en-GB" sz="2400" dirty="0" smtClean="0">
                <a:solidFill>
                  <a:srgbClr val="0070C0"/>
                </a:solidFill>
              </a:rPr>
              <a:t>– </a:t>
            </a:r>
            <a:r>
              <a:rPr lang="en-GB" dirty="0" smtClean="0">
                <a:solidFill>
                  <a:srgbClr val="0070C0"/>
                </a:solidFill>
              </a:rPr>
              <a:t>discussion/view/decision around NGA:</a:t>
            </a:r>
          </a:p>
          <a:p>
            <a:pPr marL="0" indent="0">
              <a:buNone/>
            </a:pPr>
            <a:r>
              <a:rPr lang="en-GB" sz="1600" dirty="0" smtClean="0">
                <a:solidFill>
                  <a:srgbClr val="0070C0"/>
                </a:solidFill>
              </a:rPr>
              <a:t>                (long </a:t>
            </a:r>
            <a:r>
              <a:rPr lang="en-GB" sz="1600" dirty="0" err="1" smtClean="0">
                <a:solidFill>
                  <a:srgbClr val="0070C0"/>
                </a:solidFill>
              </a:rPr>
              <a:t>looooong</a:t>
            </a:r>
            <a:r>
              <a:rPr lang="en-GB" sz="1600" dirty="0" smtClean="0">
                <a:solidFill>
                  <a:srgbClr val="0070C0"/>
                </a:solidFill>
              </a:rPr>
              <a:t> discussion, had to stop due to end of meeting)</a:t>
            </a:r>
          </a:p>
          <a:p>
            <a:endParaRPr lang="en-GB" sz="1600" dirty="0">
              <a:solidFill>
                <a:srgbClr val="0070C0"/>
              </a:solidFill>
            </a:endParaRPr>
          </a:p>
          <a:p>
            <a:r>
              <a:rPr lang="en-GB" sz="1600" dirty="0" smtClean="0">
                <a:solidFill>
                  <a:srgbClr val="0070C0"/>
                </a:solidFill>
              </a:rPr>
              <a:t>Conclusion: </a:t>
            </a:r>
            <a:r>
              <a:rPr lang="en-GB" sz="1600" dirty="0" smtClean="0">
                <a:solidFill>
                  <a:srgbClr val="0070C0"/>
                </a:solidFill>
              </a:rPr>
              <a:t>Excom interest to </a:t>
            </a:r>
            <a:r>
              <a:rPr lang="en-GB" sz="1600" dirty="0" err="1" smtClean="0">
                <a:solidFill>
                  <a:srgbClr val="0070C0"/>
                </a:solidFill>
              </a:rPr>
              <a:t>incl</a:t>
            </a:r>
            <a:r>
              <a:rPr lang="en-GB" sz="1600" dirty="0" smtClean="0">
                <a:solidFill>
                  <a:srgbClr val="0070C0"/>
                </a:solidFill>
              </a:rPr>
              <a:t> NGA, for mandating (one) NGA, </a:t>
            </a:r>
          </a:p>
          <a:p>
            <a:r>
              <a:rPr lang="en-GB" sz="1600" dirty="0" smtClean="0">
                <a:solidFill>
                  <a:srgbClr val="0070C0"/>
                </a:solidFill>
              </a:rPr>
              <a:t>Not all can not commit today to a specific NGA codec, members will investigate internally</a:t>
            </a:r>
          </a:p>
          <a:p>
            <a:pPr marL="0" indent="0">
              <a:buNone/>
            </a:pPr>
            <a:r>
              <a:rPr lang="en-GB" sz="1200" dirty="0" smtClean="0">
                <a:solidFill>
                  <a:srgbClr val="0070C0"/>
                </a:solidFill>
              </a:rPr>
              <a:t>             (not all members participated at this Excom meeting)</a:t>
            </a:r>
          </a:p>
          <a:p>
            <a:r>
              <a:rPr lang="en-GB" sz="1600" dirty="0" smtClean="0">
                <a:solidFill>
                  <a:srgbClr val="0070C0"/>
                </a:solidFill>
              </a:rPr>
              <a:t>-&gt; NorDig T:  IRD spec v3.0 on hold for this, prepare all other items that been decided by Excom.  Excom to come back with info to NorDig T.</a:t>
            </a:r>
            <a:endParaRPr lang="en-US" sz="2400" dirty="0"/>
          </a:p>
        </p:txBody>
      </p:sp>
    </p:spTree>
    <p:extLst>
      <p:ext uri="{BB962C8B-B14F-4D97-AF65-F5344CB8AC3E}">
        <p14:creationId xmlns:p14="http://schemas.microsoft.com/office/powerpoint/2010/main" val="2038765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a:latin typeface="+mn-lt"/>
              </a:rPr>
              <a:t>Overview - informative</a:t>
            </a:r>
          </a:p>
          <a:p>
            <a:pPr lvl="0">
              <a:buNone/>
            </a:pPr>
            <a:r>
              <a:rPr lang="en-US" sz="800" dirty="0">
                <a:latin typeface="+mn-lt"/>
              </a:rPr>
              <a:t> </a:t>
            </a:r>
          </a:p>
          <a:p>
            <a:pPr lvl="0">
              <a:buNone/>
            </a:pPr>
            <a:r>
              <a:rPr lang="en-US" sz="1800" dirty="0">
                <a:latin typeface="+mn-lt"/>
              </a:rPr>
              <a:t>NorDig T – </a:t>
            </a:r>
            <a:r>
              <a:rPr lang="en-US" sz="1800" i="1" dirty="0">
                <a:latin typeface="+mn-lt"/>
              </a:rPr>
              <a:t>active </a:t>
            </a:r>
            <a:endParaRPr lang="en-US" sz="1800" dirty="0">
              <a:latin typeface="+mn-lt"/>
            </a:endParaRPr>
          </a:p>
        </p:txBody>
      </p:sp>
      <p:sp>
        <p:nvSpPr>
          <p:cNvPr id="3" name="Rubrik 2"/>
          <p:cNvSpPr>
            <a:spLocks noGrp="1"/>
          </p:cNvSpPr>
          <p:nvPr>
            <p:ph type="title"/>
          </p:nvPr>
        </p:nvSpPr>
        <p:spPr>
          <a:xfrm>
            <a:off x="899592" y="44624"/>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a:p>
        </p:txBody>
      </p:sp>
      <p:sp>
        <p:nvSpPr>
          <p:cNvPr id="6" name="Platshållare för innehåll 1"/>
          <p:cNvSpPr txBox="1">
            <a:spLocks/>
          </p:cNvSpPr>
          <p:nvPr/>
        </p:nvSpPr>
        <p:spPr bwMode="auto">
          <a:xfrm>
            <a:off x="817240" y="1916832"/>
            <a:ext cx="7643192"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Video – </a:t>
            </a:r>
            <a:r>
              <a:rPr lang="en-US" i="1" kern="0" dirty="0">
                <a:latin typeface="Calibri" pitchFamily="34" charset="0"/>
              </a:rPr>
              <a:t>active </a:t>
            </a:r>
            <a:r>
              <a:rPr lang="en-US" sz="1400" i="1" kern="0" dirty="0" smtClean="0">
                <a:latin typeface="Calibri" pitchFamily="34" charset="0"/>
              </a:rPr>
              <a:t>(video </a:t>
            </a:r>
            <a:r>
              <a:rPr lang="en-US" sz="1400" i="1" kern="0" dirty="0">
                <a:latin typeface="Calibri" pitchFamily="34" charset="0"/>
              </a:rPr>
              <a:t>related for IRD, Test Plan and </a:t>
            </a:r>
            <a:r>
              <a:rPr lang="en-US" sz="1400" i="1" kern="0" dirty="0" err="1">
                <a:latin typeface="Calibri" pitchFamily="34" charset="0"/>
              </a:rPr>
              <a:t>RoO</a:t>
            </a:r>
            <a:r>
              <a:rPr lang="en-US" sz="1400" i="1" kern="0" dirty="0">
                <a:latin typeface="Calibri" pitchFamily="34" charset="0"/>
              </a:rPr>
              <a:t>) </a:t>
            </a:r>
          </a:p>
          <a:p>
            <a:pPr marL="342900" indent="-342900" eaLnBrk="0" hangingPunct="0">
              <a:spcBef>
                <a:spcPct val="20000"/>
              </a:spcBef>
              <a:buFontTx/>
              <a:buChar char="•"/>
              <a:defRPr/>
            </a:pPr>
            <a:r>
              <a:rPr lang="en-US" kern="0" dirty="0">
                <a:latin typeface="Calibri" pitchFamily="34" charset="0"/>
              </a:rPr>
              <a:t>Audio – </a:t>
            </a:r>
            <a:r>
              <a:rPr lang="en-US" i="1" kern="0" dirty="0">
                <a:latin typeface="Calibri" pitchFamily="34" charset="0"/>
              </a:rPr>
              <a:t>active </a:t>
            </a:r>
            <a:r>
              <a:rPr lang="en-US" sz="1400" i="1" kern="0" dirty="0">
                <a:latin typeface="Calibri" pitchFamily="34" charset="0"/>
              </a:rPr>
              <a:t>(audio related for IRD, T</a:t>
            </a:r>
            <a:r>
              <a:rPr lang="en-US" sz="1400" i="1" kern="0" dirty="0" err="1">
                <a:latin typeface="Calibri" pitchFamily="34" charset="0"/>
              </a:rPr>
              <a:t>est</a:t>
            </a:r>
            <a:r>
              <a:rPr lang="en-US" sz="1400" i="1" kern="0" dirty="0">
                <a:latin typeface="Calibri" pitchFamily="34" charset="0"/>
              </a:rPr>
              <a:t> Plan. </a:t>
            </a:r>
            <a:r>
              <a:rPr lang="en-US" sz="1200" i="1" kern="0" dirty="0">
                <a:latin typeface="Calibri" pitchFamily="34" charset="0"/>
              </a:rPr>
              <a:t>Working together w </a:t>
            </a:r>
            <a:r>
              <a:rPr lang="en-US" sz="1200" i="1" kern="0" dirty="0" err="1">
                <a:latin typeface="Calibri" pitchFamily="34" charset="0"/>
              </a:rPr>
              <a:t>Accessiblity</a:t>
            </a:r>
            <a:r>
              <a:rPr lang="en-US" sz="1200" i="1" kern="0" dirty="0">
                <a:latin typeface="Calibri" pitchFamily="34" charset="0"/>
              </a:rPr>
              <a:t> group</a:t>
            </a:r>
            <a:r>
              <a:rPr lang="en-US" sz="1400" i="1" kern="0" dirty="0">
                <a:latin typeface="Calibri" pitchFamily="34" charset="0"/>
              </a:rPr>
              <a:t>)</a:t>
            </a:r>
          </a:p>
          <a:p>
            <a:pPr marL="342900" indent="-342900" eaLnBrk="0" hangingPunct="0">
              <a:spcBef>
                <a:spcPct val="20000"/>
              </a:spcBef>
              <a:buFontTx/>
              <a:buChar char="•"/>
              <a:defRPr/>
            </a:pPr>
            <a:r>
              <a:rPr lang="en-US" kern="0" dirty="0">
                <a:latin typeface="Calibri" pitchFamily="34" charset="0"/>
              </a:rPr>
              <a:t>Test – </a:t>
            </a:r>
            <a:r>
              <a:rPr lang="en-US" i="1" kern="0" dirty="0">
                <a:latin typeface="Calibri" pitchFamily="34" charset="0"/>
              </a:rPr>
              <a:t>active </a:t>
            </a:r>
            <a:r>
              <a:rPr lang="en-US" sz="1400" i="1" kern="0" dirty="0">
                <a:latin typeface="Calibri" pitchFamily="34" charset="0"/>
              </a:rPr>
              <a:t>(Test Plan)</a:t>
            </a:r>
          </a:p>
          <a:p>
            <a:pPr marL="342900" indent="-342900" eaLnBrk="0" hangingPunct="0">
              <a:spcBef>
                <a:spcPct val="20000"/>
              </a:spcBef>
              <a:buFontTx/>
              <a:buChar char="•"/>
              <a:defRPr/>
            </a:pPr>
            <a:r>
              <a:rPr lang="en-US" kern="0" dirty="0">
                <a:latin typeface="Calibri" pitchFamily="34" charset="0"/>
              </a:rPr>
              <a:t>RoO – </a:t>
            </a:r>
            <a:r>
              <a:rPr lang="en-US" i="1" kern="0" dirty="0">
                <a:latin typeface="Calibri" pitchFamily="34" charset="0"/>
              </a:rPr>
              <a:t>active </a:t>
            </a:r>
            <a:r>
              <a:rPr lang="en-US" sz="1400" i="1" kern="0" dirty="0">
                <a:latin typeface="Calibri" pitchFamily="34" charset="0"/>
              </a:rPr>
              <a:t>(RoO spec)</a:t>
            </a:r>
            <a:endParaRPr lang="en-US" sz="1600"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Accessibility – </a:t>
            </a:r>
            <a:r>
              <a:rPr lang="en-US" i="1" kern="0" dirty="0">
                <a:latin typeface="Calibri" pitchFamily="34" charset="0"/>
              </a:rPr>
              <a:t>active </a:t>
            </a:r>
            <a:r>
              <a:rPr lang="en-US" sz="1400" i="1" kern="0" dirty="0">
                <a:latin typeface="Calibri" pitchFamily="34" charset="0"/>
              </a:rPr>
              <a:t>(accessibility related for IRD, Test Plan and RoO) </a:t>
            </a:r>
          </a:p>
          <a:p>
            <a:pPr marL="342900" indent="-342900" eaLnBrk="0" hangingPunct="0">
              <a:spcBef>
                <a:spcPct val="20000"/>
              </a:spcBef>
              <a:buFontTx/>
              <a:buChar char="•"/>
              <a:defRPr/>
            </a:pPr>
            <a:r>
              <a:rPr lang="en-US" kern="0" dirty="0">
                <a:latin typeface="Calibri" pitchFamily="34" charset="0"/>
              </a:rPr>
              <a:t>API/PVR – </a:t>
            </a:r>
            <a:r>
              <a:rPr lang="en-US" i="1" kern="0" dirty="0">
                <a:latin typeface="Calibri" pitchFamily="34" charset="0"/>
              </a:rPr>
              <a:t>active </a:t>
            </a:r>
            <a:r>
              <a:rPr lang="en-US" sz="1400" i="1" kern="0" dirty="0">
                <a:latin typeface="Calibri" pitchFamily="34" charset="0"/>
              </a:rPr>
              <a:t>(HbbTV testing, API+PVR related for IRD, Test Plan and RoO)</a:t>
            </a:r>
          </a:p>
          <a:p>
            <a:pPr marL="342900" indent="-342900" eaLnBrk="0" hangingPunct="0">
              <a:spcBef>
                <a:spcPct val="20000"/>
              </a:spcBef>
              <a:buFontTx/>
              <a:buChar char="•"/>
              <a:defRPr/>
            </a:pPr>
            <a:r>
              <a:rPr lang="en-US" kern="0" noProof="0" dirty="0">
                <a:latin typeface="Calibri" pitchFamily="34" charset="0"/>
              </a:rPr>
              <a:t>EPG/Event exchange metadata – </a:t>
            </a:r>
            <a:r>
              <a:rPr lang="en-US" i="1" kern="0" noProof="0" dirty="0">
                <a:latin typeface="Calibri" pitchFamily="34" charset="0"/>
              </a:rPr>
              <a:t>active </a:t>
            </a:r>
            <a:r>
              <a:rPr lang="en-US" sz="1400" i="1" kern="0" dirty="0">
                <a:latin typeface="Calibri" pitchFamily="34" charset="0"/>
              </a:rPr>
              <a:t>(common NorDig format for exchange EPG metadata for broadcast and OTT)</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SSU – </a:t>
            </a:r>
            <a:r>
              <a:rPr lang="en-US" i="1" kern="0" dirty="0">
                <a:solidFill>
                  <a:schemeClr val="bg1">
                    <a:lumMod val="65000"/>
                  </a:schemeClr>
                </a:solidFill>
                <a:latin typeface="Calibri" pitchFamily="34" charset="0"/>
              </a:rPr>
              <a:t>dormant after IRD spec v3.0 </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CA/CI+/Sec  –  </a:t>
            </a:r>
            <a:r>
              <a:rPr lang="en-US" i="1" kern="0" dirty="0">
                <a:solidFill>
                  <a:schemeClr val="bg1">
                    <a:lumMod val="65000"/>
                  </a:schemeClr>
                </a:solidFill>
                <a:latin typeface="Calibri" pitchFamily="34" charset="0"/>
              </a:rPr>
              <a:t>dormant </a:t>
            </a:r>
            <a:r>
              <a:rPr lang="en-US" sz="1400" i="1" kern="0" dirty="0">
                <a:solidFill>
                  <a:schemeClr val="bg1">
                    <a:lumMod val="65000"/>
                  </a:schemeClr>
                </a:solidFill>
                <a:latin typeface="Calibri" pitchFamily="34" charset="0"/>
              </a:rPr>
              <a:t>(CI+ v1.4/v2.x…)</a:t>
            </a:r>
          </a:p>
        </p:txBody>
      </p:sp>
    </p:spTree>
    <p:extLst>
      <p:ext uri="{BB962C8B-B14F-4D97-AF65-F5344CB8AC3E}">
        <p14:creationId xmlns:p14="http://schemas.microsoft.com/office/powerpoint/2010/main" val="18582523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err="1">
                <a:latin typeface="+mn-lt"/>
              </a:rPr>
              <a:t>Organisation</a:t>
            </a:r>
            <a:r>
              <a:rPr lang="en-US" sz="1400" b="1" dirty="0">
                <a:latin typeface="+mn-lt"/>
              </a:rPr>
              <a:t> and status</a:t>
            </a:r>
          </a:p>
          <a:p>
            <a:pPr lvl="0">
              <a:buNone/>
            </a:pPr>
            <a:r>
              <a:rPr lang="en-US" sz="800" dirty="0">
                <a:latin typeface="+mn-lt"/>
              </a:rPr>
              <a:t> </a:t>
            </a:r>
          </a:p>
          <a:p>
            <a:pPr lvl="0">
              <a:buNone/>
            </a:pPr>
            <a:r>
              <a:rPr lang="en-US" sz="1800" dirty="0">
                <a:latin typeface="+mn-lt"/>
              </a:rPr>
              <a:t>NorDig T – </a:t>
            </a:r>
            <a:r>
              <a:rPr lang="en-US" sz="1400" i="1" dirty="0">
                <a:latin typeface="+mn-lt"/>
              </a:rPr>
              <a:t>Per Tullstedt, Teracom</a:t>
            </a:r>
            <a:endParaRPr lang="en-US" sz="1400" dirty="0">
              <a:latin typeface="+mn-lt"/>
            </a:endParaRPr>
          </a:p>
        </p:txBody>
      </p:sp>
      <p:sp>
        <p:nvSpPr>
          <p:cNvPr id="3" name="Rubrik 2"/>
          <p:cNvSpPr>
            <a:spLocks noGrp="1"/>
          </p:cNvSpPr>
          <p:nvPr>
            <p:ph type="title"/>
          </p:nvPr>
        </p:nvSpPr>
        <p:spPr>
          <a:xfrm>
            <a:off x="961256" y="8619"/>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5</a:t>
            </a:fld>
            <a:endParaRPr lang="en-US"/>
          </a:p>
        </p:txBody>
      </p:sp>
      <p:sp>
        <p:nvSpPr>
          <p:cNvPr id="6" name="Platshållare för innehåll 1"/>
          <p:cNvSpPr txBox="1">
            <a:spLocks/>
          </p:cNvSpPr>
          <p:nvPr/>
        </p:nvSpPr>
        <p:spPr bwMode="auto">
          <a:xfrm>
            <a:off x="817240" y="1916832"/>
            <a:ext cx="7859216"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Video – </a:t>
            </a:r>
            <a:r>
              <a:rPr lang="en-US" sz="1200" i="1" kern="0" dirty="0">
                <a:latin typeface="Calibri" pitchFamily="34" charset="0"/>
              </a:rPr>
              <a:t>Per Tullstedt, Teracom</a:t>
            </a:r>
          </a:p>
          <a:p>
            <a:pPr marL="342900" indent="-342900" eaLnBrk="0" hangingPunct="0">
              <a:spcBef>
                <a:spcPct val="20000"/>
              </a:spcBef>
              <a:buFontTx/>
              <a:buChar char="•"/>
              <a:defRPr/>
            </a:pPr>
            <a:r>
              <a:rPr lang="en-US" kern="0" dirty="0">
                <a:latin typeface="Calibri" pitchFamily="34" charset="0"/>
              </a:rPr>
              <a:t>Audio – </a:t>
            </a:r>
            <a:r>
              <a:rPr lang="en-US" sz="1400" i="1" kern="0" dirty="0">
                <a:latin typeface="Calibri" pitchFamily="34" charset="0"/>
              </a:rPr>
              <a:t>Johan Lindroos, SVT, </a:t>
            </a:r>
            <a:endParaRPr lang="en-US"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Test – </a:t>
            </a:r>
            <a:r>
              <a:rPr lang="en-US" sz="1400" i="1" kern="0" dirty="0">
                <a:latin typeface="Calibri" pitchFamily="34" charset="0"/>
              </a:rPr>
              <a:t>Pasi Toiva, Labwise, </a:t>
            </a:r>
          </a:p>
          <a:p>
            <a:pPr marL="342900" indent="-342900" eaLnBrk="0" hangingPunct="0">
              <a:spcBef>
                <a:spcPct val="20000"/>
              </a:spcBef>
              <a:buFontTx/>
              <a:buChar char="•"/>
              <a:defRPr/>
            </a:pPr>
            <a:r>
              <a:rPr lang="en-US" kern="0" dirty="0">
                <a:latin typeface="Calibri" pitchFamily="34" charset="0"/>
              </a:rPr>
              <a:t>RoO – </a:t>
            </a:r>
            <a:r>
              <a:rPr lang="en-US" sz="1400" i="1" kern="0" dirty="0">
                <a:latin typeface="Calibri" pitchFamily="34" charset="0"/>
              </a:rPr>
              <a:t>Des </a:t>
            </a:r>
            <a:r>
              <a:rPr lang="de-DE" sz="1400" i="1" kern="0" dirty="0">
                <a:latin typeface="Calibri" pitchFamily="34" charset="0"/>
              </a:rPr>
              <a:t>Mac Giolla an Chloig</a:t>
            </a:r>
            <a:r>
              <a:rPr lang="en-US" sz="1400" i="1" kern="0" dirty="0">
                <a:latin typeface="Calibri" pitchFamily="34" charset="0"/>
              </a:rPr>
              <a:t>, RTÉNL, </a:t>
            </a:r>
            <a:endParaRPr lang="en-US" sz="14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Accessibility – </a:t>
            </a:r>
            <a:r>
              <a:rPr lang="en-US" sz="1400" i="1" kern="0" dirty="0">
                <a:latin typeface="Calibri" pitchFamily="34" charset="0"/>
              </a:rPr>
              <a:t>Kjell Norberg, NRK, </a:t>
            </a:r>
          </a:p>
          <a:p>
            <a:pPr marL="342900" indent="-342900" eaLnBrk="0" hangingPunct="0">
              <a:spcBef>
                <a:spcPct val="20000"/>
              </a:spcBef>
              <a:buFontTx/>
              <a:buChar char="•"/>
              <a:defRPr/>
            </a:pPr>
            <a:r>
              <a:rPr lang="en-US" kern="0" dirty="0">
                <a:latin typeface="Calibri" pitchFamily="34" charset="0"/>
              </a:rPr>
              <a:t>API/PVR – </a:t>
            </a:r>
            <a:r>
              <a:rPr lang="en-US" sz="1400" i="1" kern="0" dirty="0">
                <a:latin typeface="Calibri" pitchFamily="34" charset="0"/>
              </a:rPr>
              <a:t>Erik Vold, NRK, </a:t>
            </a:r>
          </a:p>
          <a:p>
            <a:pPr marL="342900" indent="-342900" eaLnBrk="0" hangingPunct="0">
              <a:spcBef>
                <a:spcPct val="20000"/>
              </a:spcBef>
              <a:buFontTx/>
              <a:buChar char="•"/>
              <a:defRPr/>
            </a:pPr>
            <a:r>
              <a:rPr lang="en-US" kern="0" dirty="0">
                <a:latin typeface="Calibri" pitchFamily="34" charset="0"/>
              </a:rPr>
              <a:t>EPG/Event metadata –</a:t>
            </a:r>
            <a:r>
              <a:rPr lang="en-US" i="1" kern="0" dirty="0">
                <a:latin typeface="Calibri" pitchFamily="34" charset="0"/>
              </a:rPr>
              <a:t> </a:t>
            </a:r>
            <a:r>
              <a:rPr lang="en-US" sz="1400" i="1" kern="0" dirty="0">
                <a:latin typeface="Calibri" pitchFamily="34" charset="0"/>
              </a:rPr>
              <a:t>Peter M</a:t>
            </a:r>
            <a:r>
              <a:rPr lang="en-US" sz="1400" i="1" kern="0" dirty="0">
                <a:latin typeface="Calibri" panose="020F0502020204030204" pitchFamily="34" charset="0"/>
                <a:ea typeface="Cambria Math" panose="02040503050406030204" pitchFamily="18" charset="0"/>
              </a:rPr>
              <a:t>ølsted</a:t>
            </a:r>
            <a:r>
              <a:rPr lang="en-US" sz="1400" i="1" kern="0" dirty="0">
                <a:latin typeface="Calibri" pitchFamily="34" charset="0"/>
              </a:rPr>
              <a:t> (consultant NorDig tech secretary), </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SSU – </a:t>
            </a:r>
            <a:r>
              <a:rPr lang="en-US" sz="1400" i="1" kern="0" dirty="0">
                <a:solidFill>
                  <a:schemeClr val="bg1">
                    <a:lumMod val="65000"/>
                  </a:schemeClr>
                </a:solidFill>
                <a:latin typeface="Calibri" pitchFamily="34" charset="0"/>
              </a:rPr>
              <a:t>dormant (Per Tullstedt, Teracom) </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CA/CI+/Sec  –  </a:t>
            </a:r>
            <a:r>
              <a:rPr lang="en-US" sz="1400" i="1" kern="0" dirty="0">
                <a:solidFill>
                  <a:schemeClr val="bg1">
                    <a:lumMod val="65000"/>
                  </a:schemeClr>
                </a:solidFill>
                <a:latin typeface="Calibri" pitchFamily="34" charset="0"/>
              </a:rPr>
              <a:t>dormant </a:t>
            </a:r>
            <a:r>
              <a:rPr lang="en-US" sz="1200" i="1" kern="0" dirty="0">
                <a:solidFill>
                  <a:schemeClr val="bg1">
                    <a:lumMod val="65000"/>
                  </a:schemeClr>
                </a:solidFill>
                <a:latin typeface="Calibri" pitchFamily="34" charset="0"/>
              </a:rPr>
              <a:t>(CI+ v1.3, CI+ v1.4</a:t>
            </a:r>
            <a:r>
              <a:rPr lang="en-US" sz="1200" i="1" kern="0" dirty="0" smtClean="0">
                <a:solidFill>
                  <a:schemeClr val="bg1">
                    <a:lumMod val="65000"/>
                  </a:schemeClr>
                </a:solidFill>
                <a:latin typeface="Calibri" pitchFamily="34" charset="0"/>
              </a:rPr>
              <a:t>) </a:t>
            </a:r>
            <a:r>
              <a:rPr lang="en-US" sz="1400" i="1" kern="0" dirty="0" smtClean="0">
                <a:solidFill>
                  <a:srgbClr val="0070C0"/>
                </a:solidFill>
                <a:latin typeface="Calibri" pitchFamily="34" charset="0"/>
              </a:rPr>
              <a:t>– Interest among Excom to wake up subgroup to study UHD content security requirement, for coming/future IRD spec releases.</a:t>
            </a:r>
            <a:endParaRPr lang="en-US" sz="1400" i="1" kern="0" dirty="0">
              <a:solidFill>
                <a:srgbClr val="0070C0"/>
              </a:solidFill>
              <a:latin typeface="Calibri" pitchFamily="34" charset="0"/>
            </a:endParaRPr>
          </a:p>
        </p:txBody>
      </p:sp>
    </p:spTree>
    <p:extLst>
      <p:ext uri="{BB962C8B-B14F-4D97-AF65-F5344CB8AC3E}">
        <p14:creationId xmlns:p14="http://schemas.microsoft.com/office/powerpoint/2010/main" val="5127570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80958" y="980728"/>
            <a:ext cx="7787208" cy="5616624"/>
          </a:xfrm>
        </p:spPr>
        <p:txBody>
          <a:bodyPr/>
          <a:lstStyle/>
          <a:p>
            <a:pPr lvl="0">
              <a:buNone/>
            </a:pPr>
            <a:r>
              <a:rPr lang="en-US" sz="800" dirty="0">
                <a:latin typeface="+mn-lt"/>
              </a:rPr>
              <a:t> </a:t>
            </a:r>
          </a:p>
          <a:p>
            <a:pPr>
              <a:buNone/>
            </a:pPr>
            <a:r>
              <a:rPr lang="en-US" sz="1800" dirty="0">
                <a:latin typeface="+mn-lt"/>
              </a:rPr>
              <a:t>NorDig T (main group) meeting calendar 2017:</a:t>
            </a:r>
          </a:p>
          <a:p>
            <a:pPr lvl="0"/>
            <a:r>
              <a:rPr lang="en-US" sz="1800" dirty="0"/>
              <a:t>31th January 2017, webinar, </a:t>
            </a:r>
            <a:r>
              <a:rPr lang="en-US" sz="1400" dirty="0"/>
              <a:t>10:00-15:00 CET </a:t>
            </a:r>
            <a:endParaRPr lang="en-GB" sz="1400" dirty="0"/>
          </a:p>
          <a:p>
            <a:pPr lvl="0"/>
            <a:r>
              <a:rPr lang="en-US" sz="1800" dirty="0"/>
              <a:t>28th February 2017, webinar, </a:t>
            </a:r>
            <a:r>
              <a:rPr lang="en-US" sz="1400" dirty="0"/>
              <a:t>10:00-16:00 CET</a:t>
            </a:r>
          </a:p>
          <a:p>
            <a:pPr marL="0" indent="0">
              <a:buNone/>
            </a:pPr>
            <a:r>
              <a:rPr lang="en-US" sz="1600" i="1" dirty="0">
                <a:solidFill>
                  <a:schemeClr val="bg1">
                    <a:lumMod val="50000"/>
                  </a:schemeClr>
                </a:solidFill>
              </a:rPr>
              <a:t>	Informative: NorDig Excom 9th March 2017</a:t>
            </a:r>
            <a:endParaRPr lang="en-GB" sz="1600" i="1" dirty="0">
              <a:solidFill>
                <a:schemeClr val="bg1">
                  <a:lumMod val="50000"/>
                </a:schemeClr>
              </a:solidFill>
            </a:endParaRPr>
          </a:p>
          <a:p>
            <a:pPr lvl="0"/>
            <a:r>
              <a:rPr lang="en-US" sz="1800" dirty="0"/>
              <a:t>4th April 2017, webinar, </a:t>
            </a:r>
            <a:r>
              <a:rPr lang="en-US" sz="1400" dirty="0"/>
              <a:t>10:00-15:00 CET</a:t>
            </a:r>
          </a:p>
          <a:p>
            <a:r>
              <a:rPr lang="en-US" sz="1800" dirty="0"/>
              <a:t>16th May 2017, webinar, </a:t>
            </a:r>
            <a:r>
              <a:rPr lang="en-US" sz="1400" dirty="0"/>
              <a:t>10:00-15:00 CET</a:t>
            </a:r>
            <a:endParaRPr lang="en-GB" sz="1400" dirty="0"/>
          </a:p>
          <a:p>
            <a:pPr lvl="0"/>
            <a:r>
              <a:rPr lang="en-US" sz="1800" dirty="0"/>
              <a:t>20th June 2017, webinar, placeholder, </a:t>
            </a:r>
            <a:r>
              <a:rPr lang="en-US" sz="1400" dirty="0"/>
              <a:t>10:00-12:00 CET</a:t>
            </a:r>
            <a:endParaRPr lang="en-GB" sz="1400" dirty="0"/>
          </a:p>
          <a:p>
            <a:pPr lvl="0"/>
            <a:r>
              <a:rPr lang="en-US" sz="1800" dirty="0"/>
              <a:t>29th August 2017, webinar, </a:t>
            </a:r>
            <a:r>
              <a:rPr lang="en-US" sz="1400" dirty="0"/>
              <a:t>10:00-14:00 CET</a:t>
            </a:r>
          </a:p>
          <a:p>
            <a:pPr lvl="0"/>
            <a:r>
              <a:rPr lang="en-US" sz="1800" dirty="0"/>
              <a:t>20th Sep 2017, at Teracom Stockholm Sweden, </a:t>
            </a:r>
            <a:r>
              <a:rPr lang="en-US" sz="1400" dirty="0"/>
              <a:t>10:00-15:00 CET</a:t>
            </a:r>
          </a:p>
          <a:p>
            <a:pPr lvl="0"/>
            <a:r>
              <a:rPr lang="en-US" sz="1400" dirty="0"/>
              <a:t>Extra 28</a:t>
            </a:r>
            <a:r>
              <a:rPr lang="en-US" sz="1400" baseline="30000" dirty="0"/>
              <a:t>th</a:t>
            </a:r>
            <a:r>
              <a:rPr lang="en-US" sz="1400" dirty="0"/>
              <a:t> Sep 2017, webinar, 14:00-16:00 (focus IRD spec v3.0 drafting)</a:t>
            </a:r>
          </a:p>
          <a:p>
            <a:pPr lvl="0"/>
            <a:r>
              <a:rPr lang="en-US" sz="1400" dirty="0"/>
              <a:t>Extra 2</a:t>
            </a:r>
            <a:r>
              <a:rPr lang="en-US" sz="1400" baseline="30000" dirty="0"/>
              <a:t>nd</a:t>
            </a:r>
            <a:r>
              <a:rPr lang="en-US" sz="1400" dirty="0"/>
              <a:t> Oct 2017, webinar, 10:00-12:00 (focus IRD spec v3.0 drafting)</a:t>
            </a:r>
            <a:endParaRPr lang="en-GB" sz="1400" dirty="0"/>
          </a:p>
          <a:p>
            <a:pPr marL="0" indent="0">
              <a:buNone/>
            </a:pPr>
            <a:r>
              <a:rPr lang="en-US" sz="1600" i="1" dirty="0">
                <a:solidFill>
                  <a:schemeClr val="bg1">
                    <a:lumMod val="50000"/>
                  </a:schemeClr>
                </a:solidFill>
              </a:rPr>
              <a:t>	Informative: NorDig Excom 5th October 2017</a:t>
            </a:r>
            <a:endParaRPr lang="en-US" sz="1800" dirty="0"/>
          </a:p>
          <a:p>
            <a:r>
              <a:rPr lang="en-US" sz="1400" dirty="0"/>
              <a:t>Extra DD Oct 2017, webinar, clean-up IRD spec v3.0 after Excom decision </a:t>
            </a:r>
          </a:p>
          <a:p>
            <a:pPr lvl="0"/>
            <a:r>
              <a:rPr lang="en-US" sz="1800" dirty="0"/>
              <a:t>14th November 2017, physical TBD, </a:t>
            </a:r>
            <a:r>
              <a:rPr lang="en-US" sz="1400" dirty="0"/>
              <a:t>10:00-16:00 CET</a:t>
            </a:r>
            <a:endParaRPr lang="en-GB" sz="1400" dirty="0"/>
          </a:p>
          <a:p>
            <a:pPr lvl="0"/>
            <a:r>
              <a:rPr lang="en-US" sz="1800" dirty="0"/>
              <a:t>14th December 2017, webinar, </a:t>
            </a:r>
            <a:r>
              <a:rPr lang="en-US" sz="1400" dirty="0"/>
              <a:t>placeholder, 10:00-12:00 CET</a:t>
            </a:r>
          </a:p>
          <a:p>
            <a:pPr marL="0" lvl="0" indent="0">
              <a:buNone/>
            </a:pPr>
            <a:r>
              <a:rPr lang="en-US" sz="800" dirty="0"/>
              <a:t> </a:t>
            </a:r>
          </a:p>
          <a:p>
            <a:pPr marL="0" lvl="0" indent="0">
              <a:buNone/>
            </a:pPr>
            <a:r>
              <a:rPr lang="en-US" sz="1800" i="1" dirty="0">
                <a:solidFill>
                  <a:srgbClr val="663300"/>
                </a:solidFill>
                <a:latin typeface="+mn-lt"/>
              </a:rPr>
              <a:t>      Meeting calendar 2018 – </a:t>
            </a:r>
            <a:r>
              <a:rPr lang="en-US" sz="1800" i="1" dirty="0" smtClean="0">
                <a:solidFill>
                  <a:srgbClr val="663300"/>
                </a:solidFill>
                <a:latin typeface="+mn-lt"/>
              </a:rPr>
              <a:t>TBD </a:t>
            </a:r>
            <a:r>
              <a:rPr lang="en-US" sz="1100" i="1" dirty="0">
                <a:solidFill>
                  <a:srgbClr val="663300"/>
                </a:solidFill>
                <a:latin typeface="+mn-lt"/>
              </a:rPr>
              <a:t>(target is to set in December the calendar for coming year)</a:t>
            </a:r>
            <a:endParaRPr lang="en-GB" sz="1100" i="1" dirty="0">
              <a:solidFill>
                <a:srgbClr val="663300"/>
              </a:solidFill>
              <a:latin typeface="+mn-lt"/>
            </a:endParaRPr>
          </a:p>
        </p:txBody>
      </p:sp>
      <p:sp>
        <p:nvSpPr>
          <p:cNvPr id="3" name="Rubrik 2"/>
          <p:cNvSpPr>
            <a:spLocks noGrp="1"/>
          </p:cNvSpPr>
          <p:nvPr>
            <p:ph type="title"/>
          </p:nvPr>
        </p:nvSpPr>
        <p:spPr>
          <a:xfrm>
            <a:off x="970344" y="44624"/>
            <a:ext cx="7715200" cy="648072"/>
          </a:xfrm>
        </p:spPr>
        <p:txBody>
          <a:bodyPr/>
          <a:lstStyle/>
          <a:p>
            <a:pPr>
              <a:defRPr/>
            </a:pPr>
            <a:r>
              <a:rPr lang="en-US" b="1" dirty="0"/>
              <a:t>NorDig T report -  </a:t>
            </a:r>
            <a:r>
              <a:rPr lang="en-US" sz="1800" b="1" dirty="0">
                <a:solidFill>
                  <a:schemeClr val="tx1"/>
                </a:solidFill>
              </a:rPr>
              <a:t>Meeting calendar 2017</a:t>
            </a:r>
            <a:br>
              <a:rPr lang="en-US" sz="1800" b="1" dirty="0">
                <a:solidFill>
                  <a:schemeClr val="tx1"/>
                </a:solidFill>
              </a:rPr>
            </a:b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a:xfrm>
            <a:off x="6553200" y="6469813"/>
            <a:ext cx="2133600" cy="268139"/>
          </a:xfrm>
        </p:spPr>
        <p:txBody>
          <a:bodyPr/>
          <a:lstStyle/>
          <a:p>
            <a:pPr>
              <a:defRPr/>
            </a:pPr>
            <a:fld id="{CD43E73F-939E-41C0-A51D-E14F15C47D94}" type="slidenum">
              <a:rPr lang="en-US" smtClean="0"/>
              <a:pPr>
                <a:defRPr/>
              </a:pPr>
              <a:t>6</a:t>
            </a:fld>
            <a:endParaRPr lang="en-US" dirty="0"/>
          </a:p>
        </p:txBody>
      </p:sp>
      <p:pic>
        <p:nvPicPr>
          <p:cNvPr id="9" name="Picture 8"/>
          <p:cNvPicPr>
            <a:picLocks noChangeAspect="1"/>
          </p:cNvPicPr>
          <p:nvPr/>
        </p:nvPicPr>
        <p:blipFill>
          <a:blip r:embed="rId2"/>
          <a:stretch>
            <a:fillRect/>
          </a:stretch>
        </p:blipFill>
        <p:spPr>
          <a:xfrm>
            <a:off x="6228185" y="1093368"/>
            <a:ext cx="2584342" cy="1938257"/>
          </a:xfrm>
          <a:prstGeom prst="rect">
            <a:avLst/>
          </a:prstGeom>
        </p:spPr>
      </p:pic>
    </p:spTree>
    <p:extLst>
      <p:ext uri="{BB962C8B-B14F-4D97-AF65-F5344CB8AC3E}">
        <p14:creationId xmlns:p14="http://schemas.microsoft.com/office/powerpoint/2010/main" val="633718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45458" y="743529"/>
            <a:ext cx="8247022" cy="5709807"/>
          </a:xfrm>
        </p:spPr>
        <p:txBody>
          <a:bodyPr/>
          <a:lstStyle/>
          <a:p>
            <a:pPr lvl="0">
              <a:buNone/>
            </a:pPr>
            <a:r>
              <a:rPr lang="en-US" sz="600" dirty="0">
                <a:latin typeface="+mn-lt"/>
              </a:rPr>
              <a:t> </a:t>
            </a:r>
          </a:p>
          <a:p>
            <a:pPr lvl="0">
              <a:buNone/>
            </a:pPr>
            <a:r>
              <a:rPr lang="en-US" sz="1400" dirty="0">
                <a:latin typeface="+mn-lt"/>
              </a:rPr>
              <a:t>NorDig T, consultancy and costs 2018:</a:t>
            </a:r>
          </a:p>
          <a:p>
            <a:r>
              <a:rPr lang="en-US" sz="1400" dirty="0">
                <a:solidFill>
                  <a:schemeClr val="tx1">
                    <a:lumMod val="50000"/>
                    <a:lumOff val="50000"/>
                  </a:schemeClr>
                </a:solidFill>
                <a:latin typeface="+mn-lt"/>
              </a:rPr>
              <a:t>Excom decided for 2017: </a:t>
            </a:r>
          </a:p>
          <a:p>
            <a:pPr lvl="1"/>
            <a:r>
              <a:rPr lang="en-US" sz="1200" dirty="0">
                <a:solidFill>
                  <a:schemeClr val="tx1">
                    <a:lumMod val="50000"/>
                    <a:lumOff val="50000"/>
                  </a:schemeClr>
                </a:solidFill>
                <a:latin typeface="+mn-lt"/>
              </a:rPr>
              <a:t>continue with consultancy support &amp; raised budget </a:t>
            </a:r>
            <a:r>
              <a:rPr lang="en-US" sz="1200" dirty="0" err="1">
                <a:solidFill>
                  <a:schemeClr val="tx1">
                    <a:lumMod val="50000"/>
                    <a:lumOff val="50000"/>
                  </a:schemeClr>
                </a:solidFill>
                <a:latin typeface="+mn-lt"/>
              </a:rPr>
              <a:t>fr</a:t>
            </a:r>
            <a:r>
              <a:rPr lang="en-US" sz="1200" dirty="0">
                <a:solidFill>
                  <a:schemeClr val="tx1">
                    <a:lumMod val="50000"/>
                    <a:lumOff val="50000"/>
                  </a:schemeClr>
                </a:solidFill>
                <a:latin typeface="+mn-lt"/>
              </a:rPr>
              <a:t> 350kSEK to 400kSEK </a:t>
            </a:r>
            <a:r>
              <a:rPr lang="en-US" sz="1000" dirty="0">
                <a:solidFill>
                  <a:schemeClr val="tx1">
                    <a:lumMod val="50000"/>
                    <a:lumOff val="50000"/>
                  </a:schemeClr>
                </a:solidFill>
                <a:latin typeface="+mn-lt"/>
              </a:rPr>
              <a:t>(to ensure NorDig HEVC IRD </a:t>
            </a:r>
            <a:r>
              <a:rPr lang="en-US" sz="1000" dirty="0" err="1">
                <a:solidFill>
                  <a:schemeClr val="tx1">
                    <a:lumMod val="50000"/>
                    <a:lumOff val="50000"/>
                  </a:schemeClr>
                </a:solidFill>
                <a:latin typeface="+mn-lt"/>
              </a:rPr>
              <a:t>etc</a:t>
            </a:r>
            <a:r>
              <a:rPr lang="en-US" sz="1000" dirty="0">
                <a:solidFill>
                  <a:schemeClr val="tx1">
                    <a:lumMod val="50000"/>
                    <a:lumOff val="50000"/>
                  </a:schemeClr>
                </a:solidFill>
                <a:latin typeface="+mn-lt"/>
              </a:rPr>
              <a:t>)</a:t>
            </a:r>
            <a:r>
              <a:rPr lang="en-US" sz="1200" dirty="0">
                <a:solidFill>
                  <a:schemeClr val="tx1">
                    <a:lumMod val="50000"/>
                    <a:lumOff val="50000"/>
                  </a:schemeClr>
                </a:solidFill>
                <a:latin typeface="+mn-lt"/>
              </a:rPr>
              <a:t>.</a:t>
            </a:r>
          </a:p>
          <a:p>
            <a:pPr lvl="1"/>
            <a:endParaRPr lang="en-US" sz="1200" dirty="0">
              <a:latin typeface="+mn-lt"/>
            </a:endParaRPr>
          </a:p>
          <a:p>
            <a:r>
              <a:rPr lang="en-US" sz="1200" dirty="0">
                <a:latin typeface="+mn-lt"/>
              </a:rPr>
              <a:t>Proposal planning of consultancy 2018:</a:t>
            </a:r>
          </a:p>
          <a:p>
            <a:pPr lvl="1"/>
            <a:r>
              <a:rPr lang="en-US" sz="1400" b="1" dirty="0"/>
              <a:t>Technical secretary</a:t>
            </a:r>
            <a:r>
              <a:rPr lang="en-US" sz="1400" dirty="0"/>
              <a:t> – </a:t>
            </a:r>
            <a:r>
              <a:rPr lang="en-US" sz="1400" i="1" dirty="0"/>
              <a:t>Peter M</a:t>
            </a:r>
            <a:r>
              <a:rPr lang="en-US" sz="1400" i="1" dirty="0">
                <a:ea typeface="Cambria Math" panose="02040503050406030204" pitchFamily="18" charset="0"/>
              </a:rPr>
              <a:t>ølsted, </a:t>
            </a:r>
            <a:r>
              <a:rPr lang="en-US" sz="1200" dirty="0"/>
              <a:t>part of </a:t>
            </a:r>
            <a:r>
              <a:rPr lang="en-US" sz="1200" dirty="0" err="1"/>
              <a:t>techn.budget</a:t>
            </a:r>
            <a:r>
              <a:rPr lang="en-US" sz="1200" dirty="0"/>
              <a:t> 400kSEK/~42kEUR </a:t>
            </a:r>
          </a:p>
          <a:p>
            <a:pPr marL="857250" lvl="2" indent="0">
              <a:buNone/>
            </a:pPr>
            <a:r>
              <a:rPr lang="en-US" sz="1200" i="1" dirty="0"/>
              <a:t>Updated </a:t>
            </a:r>
            <a:r>
              <a:rPr lang="en-US" sz="1200" i="1" dirty="0" err="1"/>
              <a:t>workplan</a:t>
            </a:r>
            <a:r>
              <a:rPr lang="en-US" sz="1200" i="1" dirty="0"/>
              <a:t> </a:t>
            </a:r>
            <a:r>
              <a:rPr lang="en-US" sz="1200" i="1" dirty="0" smtClean="0"/>
              <a:t>2018 </a:t>
            </a:r>
            <a:r>
              <a:rPr lang="en-US" sz="1200" i="1" dirty="0"/>
              <a:t>with following mission:</a:t>
            </a:r>
          </a:p>
          <a:p>
            <a:pPr marL="857250" lvl="2" indent="0">
              <a:buNone/>
            </a:pPr>
            <a:r>
              <a:rPr lang="en-US" sz="1200" i="1" dirty="0"/>
              <a:t>(a) Webmaster NorDig.org</a:t>
            </a:r>
          </a:p>
          <a:p>
            <a:pPr marL="857250" lvl="2" indent="0">
              <a:buNone/>
            </a:pPr>
            <a:r>
              <a:rPr lang="en-US" sz="1200" i="1" dirty="0"/>
              <a:t>(b) Editor for the NorDig Specifications </a:t>
            </a:r>
            <a:r>
              <a:rPr lang="en-US" sz="1200" i="1" dirty="0" err="1"/>
              <a:t>incl</a:t>
            </a:r>
            <a:r>
              <a:rPr lang="en-US" sz="1200" i="1" dirty="0"/>
              <a:t> maintaining and release management of the specifications</a:t>
            </a:r>
          </a:p>
          <a:p>
            <a:pPr marL="857250" lvl="2" indent="0">
              <a:buNone/>
            </a:pPr>
            <a:r>
              <a:rPr lang="en-US" sz="1200" i="1" dirty="0"/>
              <a:t>(c) Chair work with NorDig common EPG/EIT exchange file format</a:t>
            </a:r>
          </a:p>
          <a:p>
            <a:pPr marL="857250" lvl="2" indent="0">
              <a:buNone/>
            </a:pPr>
            <a:r>
              <a:rPr lang="en-US" sz="1200" i="1" dirty="0"/>
              <a:t>(d) Support NorDig/T and Test group for development of new Unified IRD specifications and Test Plans (2017-2018)</a:t>
            </a:r>
          </a:p>
          <a:p>
            <a:pPr marL="857250" lvl="2" indent="0">
              <a:buNone/>
            </a:pPr>
            <a:r>
              <a:rPr lang="en-US" sz="1200" i="1" dirty="0"/>
              <a:t>(d) Support and compile result from NorDig/T investigations and questionnaires among NorDig members and others.</a:t>
            </a:r>
            <a:endParaRPr lang="sv-SE" sz="1200" dirty="0"/>
          </a:p>
          <a:p>
            <a:pPr marL="857250" lvl="2" indent="0">
              <a:buNone/>
            </a:pPr>
            <a:r>
              <a:rPr lang="en-US" sz="1200" i="1" dirty="0"/>
              <a:t>(e) Participation to the NorDig/T and relevant sub-group meetings </a:t>
            </a:r>
          </a:p>
          <a:p>
            <a:pPr lvl="1"/>
            <a:r>
              <a:rPr lang="en-US" sz="1400" b="1" dirty="0" smtClean="0"/>
              <a:t>Test </a:t>
            </a:r>
            <a:r>
              <a:rPr lang="en-US" sz="1400" b="1" dirty="0"/>
              <a:t>Plan </a:t>
            </a:r>
            <a:r>
              <a:rPr lang="en-US" sz="1400" dirty="0"/>
              <a:t>– </a:t>
            </a:r>
            <a:r>
              <a:rPr lang="en-US" sz="1400" i="1" dirty="0"/>
              <a:t>Labwise (Pasi Toiva), </a:t>
            </a:r>
            <a:r>
              <a:rPr lang="en-US" sz="1200" i="1" dirty="0">
                <a:ea typeface="Cambria Math" panose="02040503050406030204" pitchFamily="18" charset="0"/>
              </a:rPr>
              <a:t>shared w Peter M 400kSEK/~42kEUR</a:t>
            </a:r>
            <a:r>
              <a:rPr lang="en-US" sz="1200" i="1" dirty="0"/>
              <a:t> </a:t>
            </a:r>
          </a:p>
          <a:p>
            <a:pPr lvl="2"/>
            <a:r>
              <a:rPr lang="en-US" sz="1200" dirty="0"/>
              <a:t>Test group, test plan, editor etc</a:t>
            </a:r>
          </a:p>
          <a:p>
            <a:pPr lvl="1"/>
            <a:r>
              <a:rPr lang="en-US" sz="1400" b="1" dirty="0"/>
              <a:t>HbbTV test cases</a:t>
            </a:r>
            <a:r>
              <a:rPr lang="en-US" sz="1400" dirty="0"/>
              <a:t>, maintenance – </a:t>
            </a:r>
            <a:r>
              <a:rPr lang="en-US" sz="1400" i="1" dirty="0" err="1"/>
              <a:t>SofiaDigital</a:t>
            </a:r>
            <a:r>
              <a:rPr lang="en-US" sz="1200" i="1" dirty="0"/>
              <a:t>, </a:t>
            </a:r>
            <a:r>
              <a:rPr lang="en-US" sz="1200" dirty="0"/>
              <a:t>50kSEK/~5kEUR</a:t>
            </a:r>
          </a:p>
          <a:p>
            <a:pPr lvl="2"/>
            <a:r>
              <a:rPr lang="en-US" sz="1200" dirty="0"/>
              <a:t>Maintenance (update &amp; correction) of our NorDig created HbbTV test cases</a:t>
            </a:r>
          </a:p>
          <a:p>
            <a:pPr lvl="1"/>
            <a:r>
              <a:rPr lang="en-US" sz="1400" b="1" dirty="0"/>
              <a:t>Website</a:t>
            </a:r>
            <a:endParaRPr lang="en-US" sz="1200" dirty="0"/>
          </a:p>
          <a:p>
            <a:pPr lvl="2"/>
            <a:r>
              <a:rPr lang="en-US" sz="1200" dirty="0"/>
              <a:t>Hosting (</a:t>
            </a:r>
            <a:r>
              <a:rPr lang="en-US" sz="1200" dirty="0" err="1"/>
              <a:t>WorldPress</a:t>
            </a:r>
            <a:r>
              <a:rPr lang="en-US" sz="1200" dirty="0"/>
              <a:t>) – 285EUR/year (300USD/year)</a:t>
            </a:r>
          </a:p>
          <a:p>
            <a:pPr lvl="2"/>
            <a:r>
              <a:rPr lang="en-US" sz="1200" dirty="0"/>
              <a:t>Technical support &amp; update functions (ST Design) – case-by-case </a:t>
            </a:r>
            <a:r>
              <a:rPr lang="en-US" sz="1000" dirty="0"/>
              <a:t>(part of main </a:t>
            </a:r>
            <a:r>
              <a:rPr lang="en-US" sz="1000" dirty="0" err="1"/>
              <a:t>techn.budget</a:t>
            </a:r>
            <a:r>
              <a:rPr lang="en-US" sz="1000" dirty="0"/>
              <a:t> 400kSEK/42kEUR)</a:t>
            </a:r>
          </a:p>
          <a:p>
            <a:pPr lvl="2"/>
            <a:r>
              <a:rPr lang="en-US" sz="1200" dirty="0"/>
              <a:t>Webmaster (Peter Mølsted) – part of his consultancy </a:t>
            </a:r>
            <a:r>
              <a:rPr lang="en-US" sz="1000" dirty="0"/>
              <a:t>(part of </a:t>
            </a:r>
            <a:r>
              <a:rPr lang="en-US" sz="1000" dirty="0" err="1"/>
              <a:t>techn.budget</a:t>
            </a:r>
            <a:r>
              <a:rPr lang="en-US" sz="1000" dirty="0"/>
              <a:t> 400kSEK/42kEUR)</a:t>
            </a:r>
          </a:p>
          <a:p>
            <a:r>
              <a:rPr lang="en-GB" sz="2400" dirty="0">
                <a:solidFill>
                  <a:srgbClr val="0070C0"/>
                </a:solidFill>
              </a:rPr>
              <a:t>Excom </a:t>
            </a:r>
            <a:r>
              <a:rPr lang="en-GB" sz="1100" dirty="0">
                <a:solidFill>
                  <a:srgbClr val="0070C0"/>
                </a:solidFill>
              </a:rPr>
              <a:t>5</a:t>
            </a:r>
            <a:r>
              <a:rPr lang="en-GB" sz="1100" baseline="30000" dirty="0">
                <a:solidFill>
                  <a:srgbClr val="0070C0"/>
                </a:solidFill>
              </a:rPr>
              <a:t>th</a:t>
            </a:r>
            <a:r>
              <a:rPr lang="en-GB" sz="1100" dirty="0">
                <a:solidFill>
                  <a:srgbClr val="0070C0"/>
                </a:solidFill>
              </a:rPr>
              <a:t> Oct 2017</a:t>
            </a:r>
            <a:r>
              <a:rPr lang="en-GB" sz="2400" dirty="0">
                <a:solidFill>
                  <a:srgbClr val="0070C0"/>
                </a:solidFill>
              </a:rPr>
              <a:t>: OK</a:t>
            </a:r>
            <a:endParaRPr lang="en-GB" sz="2400" dirty="0">
              <a:solidFill>
                <a:srgbClr val="0070C0"/>
              </a:solidFill>
            </a:endParaRPr>
          </a:p>
        </p:txBody>
      </p:sp>
      <p:sp>
        <p:nvSpPr>
          <p:cNvPr id="3" name="Rubrik 2"/>
          <p:cNvSpPr>
            <a:spLocks noGrp="1"/>
          </p:cNvSpPr>
          <p:nvPr>
            <p:ph type="title"/>
          </p:nvPr>
        </p:nvSpPr>
        <p:spPr>
          <a:xfrm>
            <a:off x="971600" y="9540"/>
            <a:ext cx="7715200" cy="648072"/>
          </a:xfrm>
        </p:spPr>
        <p:txBody>
          <a:bodyPr/>
          <a:lstStyle/>
          <a:p>
            <a:pPr>
              <a:defRPr/>
            </a:pPr>
            <a:r>
              <a:rPr lang="en-US" b="1" dirty="0"/>
              <a:t>NorDig T report -  </a:t>
            </a:r>
            <a:r>
              <a:rPr lang="en-US" sz="1800" b="1" dirty="0">
                <a:solidFill>
                  <a:schemeClr val="tx1"/>
                </a:solidFill>
              </a:rPr>
              <a:t>consultancy &amp; costs 2018</a:t>
            </a:r>
            <a:br>
              <a:rPr lang="en-US" sz="1800" b="1" dirty="0">
                <a:solidFill>
                  <a:schemeClr val="tx1"/>
                </a:solidFill>
              </a:rPr>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7</a:t>
            </a:fld>
            <a:endParaRPr lang="en-US" dirty="0"/>
          </a:p>
        </p:txBody>
      </p:sp>
    </p:spTree>
    <p:extLst>
      <p:ext uri="{BB962C8B-B14F-4D97-AF65-F5344CB8AC3E}">
        <p14:creationId xmlns:p14="http://schemas.microsoft.com/office/powerpoint/2010/main" val="2748083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2000" y="1527114"/>
            <a:ext cx="4473730" cy="4394854"/>
          </a:xfrm>
          <a:prstGeom prst="rect">
            <a:avLst/>
          </a:prstGeom>
        </p:spPr>
      </p:pic>
      <p:sp>
        <p:nvSpPr>
          <p:cNvPr id="3" name="Title 2"/>
          <p:cNvSpPr>
            <a:spLocks noGrp="1"/>
          </p:cNvSpPr>
          <p:nvPr>
            <p:ph type="title"/>
          </p:nvPr>
        </p:nvSpPr>
        <p:spPr>
          <a:xfrm>
            <a:off x="960851" y="26016"/>
            <a:ext cx="7715200" cy="648072"/>
          </a:xfrm>
        </p:spPr>
        <p:txBody>
          <a:bodyPr/>
          <a:lstStyle/>
          <a:p>
            <a:r>
              <a:rPr lang="en-GB" b="1" dirty="0"/>
              <a:t>NorDig T report</a:t>
            </a:r>
            <a:r>
              <a:rPr lang="en-GB" sz="1800" b="1" dirty="0"/>
              <a:t> </a:t>
            </a:r>
            <a:r>
              <a:rPr lang="en-GB" sz="2000" b="1" dirty="0"/>
              <a:t>– </a:t>
            </a:r>
            <a:r>
              <a:rPr lang="en-GB" sz="2000" b="1" dirty="0">
                <a:solidFill>
                  <a:schemeClr val="tx1"/>
                </a:solidFill>
              </a:rPr>
              <a:t>website</a:t>
            </a:r>
            <a:br>
              <a:rPr lang="en-GB" sz="2000" b="1" dirty="0">
                <a:solidFill>
                  <a:schemeClr val="tx1"/>
                </a:solidFill>
              </a:rPr>
            </a:br>
            <a:r>
              <a:rPr lang="sv-SE" sz="1800" b="1" dirty="0">
                <a:solidFill>
                  <a:schemeClr val="tx1"/>
                </a:solidFill>
              </a:rPr>
              <a:t>   </a:t>
            </a:r>
            <a:r>
              <a:rPr lang="en-GB" sz="1800" b="1" dirty="0"/>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endParaRPr lang="sv-SE" sz="14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8</a:t>
            </a:fld>
            <a:endParaRPr lang="nb-NO" dirty="0"/>
          </a:p>
        </p:txBody>
      </p:sp>
      <p:sp>
        <p:nvSpPr>
          <p:cNvPr id="7" name="Rectangle 6"/>
          <p:cNvSpPr/>
          <p:nvPr/>
        </p:nvSpPr>
        <p:spPr>
          <a:xfrm>
            <a:off x="323528" y="1322001"/>
            <a:ext cx="4220387" cy="4862870"/>
          </a:xfrm>
          <a:prstGeom prst="rect">
            <a:avLst/>
          </a:prstGeom>
        </p:spPr>
        <p:txBody>
          <a:bodyPr wrap="square">
            <a:spAutoFit/>
          </a:bodyPr>
          <a:lstStyle/>
          <a:p>
            <a:r>
              <a:rPr lang="en-US" sz="1400" dirty="0">
                <a:latin typeface="Calibri" panose="020F0502020204030204" pitchFamily="34" charset="0"/>
              </a:rPr>
              <a:t>Changes (last period): </a:t>
            </a:r>
          </a:p>
          <a:p>
            <a:pPr marL="342900" indent="-342900">
              <a:buFont typeface="Arial" panose="020B0604020202020204" pitchFamily="34" charset="0"/>
              <a:buChar char="•"/>
            </a:pPr>
            <a:r>
              <a:rPr lang="en-US" sz="1400" dirty="0">
                <a:latin typeface="Calibri" panose="020F0502020204030204" pitchFamily="34" charset="0"/>
              </a:rPr>
              <a:t>-</a:t>
            </a:r>
          </a:p>
          <a:p>
            <a:r>
              <a:rPr lang="en-US" sz="1400" dirty="0">
                <a:latin typeface="Calibri" panose="020F0502020204030204" pitchFamily="34" charset="0"/>
              </a:rPr>
              <a:t>Proposal:</a:t>
            </a:r>
          </a:p>
          <a:p>
            <a:pPr marL="285750" indent="-285750">
              <a:buFont typeface="Arial" panose="020B0604020202020204" pitchFamily="34" charset="0"/>
              <a:buChar char="•"/>
            </a:pPr>
            <a:r>
              <a:rPr lang="en-US" sz="1400" dirty="0">
                <a:solidFill>
                  <a:srgbClr val="00B050"/>
                </a:solidFill>
                <a:latin typeface="Calibri" panose="020F0502020204030204" pitchFamily="34" charset="0"/>
              </a:rPr>
              <a:t>News NorDig 20 Years – Excom </a:t>
            </a:r>
            <a:r>
              <a:rPr lang="en-US" sz="1400" dirty="0" smtClean="0">
                <a:solidFill>
                  <a:srgbClr val="00B050"/>
                </a:solidFill>
                <a:latin typeface="Calibri" panose="020F0502020204030204" pitchFamily="34" charset="0"/>
              </a:rPr>
              <a:t>view?</a:t>
            </a:r>
            <a:endParaRPr lang="en-US" sz="1400" dirty="0">
              <a:solidFill>
                <a:srgbClr val="00B050"/>
              </a:solidFill>
              <a:latin typeface="Calibri" panose="020F0502020204030204" pitchFamily="34" charset="0"/>
            </a:endParaRPr>
          </a:p>
          <a:p>
            <a:endParaRPr lang="en-US" sz="1400" dirty="0">
              <a:latin typeface="Calibri" panose="020F0502020204030204" pitchFamily="34" charset="0"/>
            </a:endParaRPr>
          </a:p>
          <a:p>
            <a:r>
              <a:rPr lang="en-US" sz="1400" dirty="0">
                <a:latin typeface="Calibri" panose="020F0502020204030204" pitchFamily="34" charset="0"/>
              </a:rPr>
              <a:t>Usage: </a:t>
            </a:r>
          </a:p>
          <a:p>
            <a:pPr marL="342900" indent="-342900">
              <a:buFont typeface="Arial" panose="020B0604020202020204" pitchFamily="34" charset="0"/>
              <a:buChar char="•"/>
            </a:pPr>
            <a:r>
              <a:rPr lang="en-US" sz="1400" dirty="0">
                <a:latin typeface="Calibri" panose="020F0502020204030204" pitchFamily="34" charset="0"/>
              </a:rPr>
              <a:t>NorDig-T + subgroups: frequent user for sharing and storing documents (minutes, proposals </a:t>
            </a:r>
            <a:r>
              <a:rPr lang="en-US" sz="1400" dirty="0" err="1">
                <a:latin typeface="Calibri" panose="020F0502020204030204" pitchFamily="34" charset="0"/>
              </a:rPr>
              <a:t>etc</a:t>
            </a:r>
            <a:r>
              <a:rPr lang="en-US" sz="1400" dirty="0">
                <a:latin typeface="Calibri" panose="020F0502020204030204" pitchFamily="34" charset="0"/>
              </a:rPr>
              <a:t>) </a:t>
            </a:r>
          </a:p>
          <a:p>
            <a:endParaRPr lang="en-US" sz="1400" dirty="0">
              <a:latin typeface="Calibri" panose="020F0502020204030204" pitchFamily="34" charset="0"/>
            </a:endParaRPr>
          </a:p>
          <a:p>
            <a:r>
              <a:rPr lang="en-US" sz="1400" dirty="0">
                <a:latin typeface="Calibri" panose="020F0502020204030204" pitchFamily="34" charset="0"/>
              </a:rPr>
              <a:t>New letters: </a:t>
            </a:r>
          </a:p>
          <a:p>
            <a:pPr marL="342900" indent="-342900">
              <a:buFont typeface="Arial" panose="020B0604020202020204" pitchFamily="34" charset="0"/>
              <a:buChar char="•"/>
            </a:pPr>
            <a:r>
              <a:rPr lang="en-US" sz="1400" dirty="0">
                <a:latin typeface="Calibri" panose="020F0502020204030204" pitchFamily="34" charset="0"/>
              </a:rPr>
              <a:t>Around 20 companies has signed up for news letters</a:t>
            </a:r>
          </a:p>
          <a:p>
            <a:pPr marL="342900" indent="-342900">
              <a:buFont typeface="Arial" panose="020B0604020202020204" pitchFamily="34" charset="0"/>
              <a:buChar char="•"/>
            </a:pPr>
            <a:r>
              <a:rPr lang="en-US" sz="1400" dirty="0">
                <a:solidFill>
                  <a:srgbClr val="7030A0"/>
                </a:solidFill>
                <a:latin typeface="Calibri" panose="020F0502020204030204" pitchFamily="34" charset="0"/>
              </a:rPr>
              <a:t>Recommend to sign up</a:t>
            </a:r>
          </a:p>
          <a:p>
            <a:pPr marL="342900" indent="-342900">
              <a:buFont typeface="Arial" panose="020B0604020202020204" pitchFamily="34" charset="0"/>
              <a:buChar char="•"/>
            </a:pPr>
            <a:endParaRPr lang="en-US" sz="1200" dirty="0">
              <a:latin typeface="Calibri" panose="020F0502020204030204" pitchFamily="34" charset="0"/>
            </a:endParaRPr>
          </a:p>
          <a:p>
            <a:r>
              <a:rPr lang="en-US" sz="1400" dirty="0">
                <a:latin typeface="Calibri" panose="020F0502020204030204" pitchFamily="34" charset="0"/>
              </a:rPr>
              <a:t>Costs: </a:t>
            </a:r>
          </a:p>
          <a:p>
            <a:pPr marL="342900" indent="-342900">
              <a:buFont typeface="Arial" panose="020B0604020202020204" pitchFamily="34" charset="0"/>
              <a:buChar char="•"/>
            </a:pPr>
            <a:r>
              <a:rPr lang="en-US" sz="1400" dirty="0">
                <a:latin typeface="Calibri" panose="020F0502020204030204" pitchFamily="34" charset="0"/>
              </a:rPr>
              <a:t>Hosting (</a:t>
            </a:r>
            <a:r>
              <a:rPr lang="en-US" sz="1400" dirty="0" err="1">
                <a:latin typeface="Calibri" panose="020F0502020204030204" pitchFamily="34" charset="0"/>
              </a:rPr>
              <a:t>WorldPress</a:t>
            </a:r>
            <a:r>
              <a:rPr lang="en-US" sz="1400" dirty="0">
                <a:latin typeface="Calibri" panose="020F0502020204030204" pitchFamily="34" charset="0"/>
              </a:rPr>
              <a:t> ~300EUR/y), </a:t>
            </a:r>
          </a:p>
          <a:p>
            <a:pPr marL="342900" indent="-342900">
              <a:buFont typeface="Arial" panose="020B0604020202020204" pitchFamily="34" charset="0"/>
              <a:buChar char="•"/>
            </a:pPr>
            <a:r>
              <a:rPr lang="en-US" sz="1400" dirty="0">
                <a:latin typeface="Calibri" panose="020F0502020204030204" pitchFamily="34" charset="0"/>
              </a:rPr>
              <a:t>Web expert (ST Design) for functional updates</a:t>
            </a:r>
          </a:p>
          <a:p>
            <a:pPr marL="342900" indent="-342900">
              <a:buFont typeface="Arial" panose="020B0604020202020204" pitchFamily="34" charset="0"/>
              <a:buChar char="•"/>
            </a:pPr>
            <a:r>
              <a:rPr lang="en-US" sz="1400" dirty="0" err="1">
                <a:latin typeface="Calibri" panose="020F0502020204030204" pitchFamily="34" charset="0"/>
              </a:rPr>
              <a:t>Techn</a:t>
            </a:r>
            <a:r>
              <a:rPr lang="en-US" sz="1400" dirty="0">
                <a:latin typeface="Calibri" panose="020F0502020204030204" pitchFamily="34" charset="0"/>
              </a:rPr>
              <a:t> editor (Peter Mølsted) for content updates</a:t>
            </a:r>
          </a:p>
          <a:p>
            <a:endParaRPr lang="en-US" sz="1400" dirty="0">
              <a:latin typeface="Calibri" panose="020F0502020204030204" pitchFamily="34" charset="0"/>
            </a:endParaRPr>
          </a:p>
          <a:p>
            <a:r>
              <a:rPr lang="en-US" sz="1400" dirty="0">
                <a:latin typeface="Calibri" panose="020F0502020204030204" pitchFamily="34" charset="0"/>
              </a:rPr>
              <a:t>Webmaster: Peter Mølsted </a:t>
            </a:r>
            <a:r>
              <a:rPr lang="en-US" sz="1100" dirty="0">
                <a:latin typeface="Calibri" panose="020F0502020204030204" pitchFamily="34" charset="0"/>
              </a:rPr>
              <a:t>(for text content, login </a:t>
            </a:r>
            <a:r>
              <a:rPr lang="en-US" sz="1100" dirty="0" err="1">
                <a:latin typeface="Calibri" panose="020F0502020204030204" pitchFamily="34" charset="0"/>
              </a:rPr>
              <a:t>etc</a:t>
            </a:r>
            <a:r>
              <a:rPr lang="en-US" sz="1100" dirty="0">
                <a:latin typeface="Calibri" panose="020F0502020204030204" pitchFamily="34" charset="0"/>
              </a:rPr>
              <a:t>)</a:t>
            </a:r>
            <a:r>
              <a:rPr lang="en-US" sz="800" dirty="0">
                <a:latin typeface="Calibri" panose="020F0502020204030204" pitchFamily="34" charset="0"/>
              </a:rPr>
              <a:t> </a:t>
            </a:r>
            <a:endParaRPr lang="en-US" sz="800" dirty="0" smtClean="0">
              <a:latin typeface="Calibri" panose="020F0502020204030204" pitchFamily="34" charset="0"/>
            </a:endParaRPr>
          </a:p>
          <a:p>
            <a:endParaRPr lang="en-US" sz="800" dirty="0">
              <a:solidFill>
                <a:srgbClr val="00B050"/>
              </a:solidFill>
              <a:latin typeface="Calibri" panose="020F0502020204030204" pitchFamily="34" charset="0"/>
            </a:endParaRPr>
          </a:p>
          <a:p>
            <a:r>
              <a:rPr lang="en-GB" sz="2000" dirty="0">
                <a:solidFill>
                  <a:srgbClr val="0070C0"/>
                </a:solidFill>
              </a:rPr>
              <a:t>Excom </a:t>
            </a:r>
            <a:r>
              <a:rPr lang="en-GB" sz="1050" dirty="0">
                <a:solidFill>
                  <a:srgbClr val="0070C0"/>
                </a:solidFill>
              </a:rPr>
              <a:t>5</a:t>
            </a:r>
            <a:r>
              <a:rPr lang="en-GB" sz="1050" baseline="30000" dirty="0">
                <a:solidFill>
                  <a:srgbClr val="0070C0"/>
                </a:solidFill>
              </a:rPr>
              <a:t>th</a:t>
            </a:r>
            <a:r>
              <a:rPr lang="en-GB" sz="1050" dirty="0">
                <a:solidFill>
                  <a:srgbClr val="0070C0"/>
                </a:solidFill>
              </a:rPr>
              <a:t> Oct 2017</a:t>
            </a:r>
            <a:r>
              <a:rPr lang="en-GB" sz="2000" dirty="0">
                <a:solidFill>
                  <a:srgbClr val="0070C0"/>
                </a:solidFill>
              </a:rPr>
              <a:t>: </a:t>
            </a:r>
            <a:r>
              <a:rPr lang="en-GB" sz="2000" dirty="0" smtClean="0">
                <a:solidFill>
                  <a:srgbClr val="0070C0"/>
                </a:solidFill>
              </a:rPr>
              <a:t>OK</a:t>
            </a:r>
            <a:endParaRPr lang="en-GB" sz="2000" dirty="0">
              <a:solidFill>
                <a:srgbClr val="0070C0"/>
              </a:solidFill>
            </a:endParaRPr>
          </a:p>
        </p:txBody>
      </p:sp>
      <p:sp>
        <p:nvSpPr>
          <p:cNvPr id="8" name="TextBox 7"/>
          <p:cNvSpPr txBox="1"/>
          <p:nvPr/>
        </p:nvSpPr>
        <p:spPr>
          <a:xfrm>
            <a:off x="296888" y="908720"/>
            <a:ext cx="3154903" cy="400110"/>
          </a:xfrm>
          <a:prstGeom prst="rect">
            <a:avLst/>
          </a:prstGeom>
          <a:noFill/>
        </p:spPr>
        <p:txBody>
          <a:bodyPr wrap="none" rtlCol="0">
            <a:spAutoFit/>
          </a:bodyPr>
          <a:lstStyle/>
          <a:p>
            <a:r>
              <a:rPr lang="en-US" sz="2000" b="1" dirty="0">
                <a:latin typeface="Calibri" panose="020F0502020204030204" pitchFamily="34" charset="0"/>
              </a:rPr>
              <a:t>Informative, status website:</a:t>
            </a:r>
          </a:p>
        </p:txBody>
      </p:sp>
      <p:sp>
        <p:nvSpPr>
          <p:cNvPr id="9" name="Rectangle 8"/>
          <p:cNvSpPr/>
          <p:nvPr/>
        </p:nvSpPr>
        <p:spPr>
          <a:xfrm>
            <a:off x="5946044" y="1289301"/>
            <a:ext cx="2304256" cy="276999"/>
          </a:xfrm>
          <a:prstGeom prst="rect">
            <a:avLst/>
          </a:prstGeom>
        </p:spPr>
        <p:txBody>
          <a:bodyPr wrap="square">
            <a:spAutoFit/>
          </a:bodyPr>
          <a:lstStyle/>
          <a:p>
            <a:r>
              <a:rPr lang="en-US" sz="1200" dirty="0">
                <a:solidFill>
                  <a:srgbClr val="0070C0"/>
                </a:solidFill>
                <a:latin typeface="Calibri" panose="020F0502020204030204" pitchFamily="34" charset="0"/>
              </a:rPr>
              <a:t>Snapshot example public area</a:t>
            </a:r>
          </a:p>
        </p:txBody>
      </p:sp>
      <p:sp>
        <p:nvSpPr>
          <p:cNvPr id="10" name="Rectangle 9"/>
          <p:cNvSpPr/>
          <p:nvPr/>
        </p:nvSpPr>
        <p:spPr>
          <a:xfrm>
            <a:off x="4572001" y="1527114"/>
            <a:ext cx="4473730" cy="44941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5" name="Picture 4"/>
          <p:cNvPicPr>
            <a:picLocks noChangeAspect="1"/>
          </p:cNvPicPr>
          <p:nvPr/>
        </p:nvPicPr>
        <p:blipFill>
          <a:blip r:embed="rId3"/>
          <a:stretch>
            <a:fillRect/>
          </a:stretch>
        </p:blipFill>
        <p:spPr>
          <a:xfrm>
            <a:off x="4596429" y="1547768"/>
            <a:ext cx="4423591" cy="3609424"/>
          </a:xfrm>
          <a:prstGeom prst="rect">
            <a:avLst/>
          </a:prstGeom>
        </p:spPr>
      </p:pic>
    </p:spTree>
    <p:extLst>
      <p:ext uri="{BB962C8B-B14F-4D97-AF65-F5344CB8AC3E}">
        <p14:creationId xmlns:p14="http://schemas.microsoft.com/office/powerpoint/2010/main" val="879201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1600" y="26016"/>
            <a:ext cx="7715200" cy="648072"/>
          </a:xfrm>
        </p:spPr>
        <p:txBody>
          <a:bodyPr/>
          <a:lstStyle/>
          <a:p>
            <a:pPr>
              <a:defRPr/>
            </a:pPr>
            <a:r>
              <a:rPr lang="en-GB" b="1" dirty="0"/>
              <a:t>NorDig T report </a:t>
            </a:r>
            <a:r>
              <a:rPr lang="en-GB" sz="2000" b="1" dirty="0"/>
              <a:t>– </a:t>
            </a:r>
            <a:r>
              <a:rPr lang="en-GB" sz="2000" b="1" dirty="0">
                <a:solidFill>
                  <a:schemeClr val="tx1"/>
                </a:solidFill>
              </a:rPr>
              <a:t>NorDig and DTG harmonisation</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a:t>
            </a:r>
            <a:r>
              <a:rPr lang="en-US" sz="1400" b="1" dirty="0"/>
              <a:t>NorDig Excom meeting 5</a:t>
            </a:r>
            <a:r>
              <a:rPr lang="en-US" sz="1400" b="1" baseline="30000" dirty="0"/>
              <a:t>th</a:t>
            </a:r>
            <a:r>
              <a:rPr lang="en-US" sz="1400" b="1" dirty="0"/>
              <a:t> October 2017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9</a:t>
            </a:fld>
            <a:endParaRPr lang="en-GB"/>
          </a:p>
        </p:txBody>
      </p:sp>
      <p:sp>
        <p:nvSpPr>
          <p:cNvPr id="8" name="Rectangle 7"/>
          <p:cNvSpPr/>
          <p:nvPr/>
        </p:nvSpPr>
        <p:spPr>
          <a:xfrm>
            <a:off x="683568" y="1012666"/>
            <a:ext cx="7992888" cy="2923877"/>
          </a:xfrm>
          <a:prstGeom prst="rect">
            <a:avLst/>
          </a:prstGeom>
        </p:spPr>
        <p:txBody>
          <a:bodyPr wrap="square">
            <a:spAutoFit/>
          </a:bodyPr>
          <a:lstStyle/>
          <a:p>
            <a:r>
              <a:rPr lang="en-GB" sz="2000" dirty="0">
                <a:latin typeface="Calibri" panose="020F0502020204030204" pitchFamily="34" charset="0"/>
                <a:cs typeface="Tahoma" pitchFamily="34" charset="0"/>
              </a:rPr>
              <a:t>Harmonise NorDig Unified IRD, DTG D-book and IRD specs:</a:t>
            </a:r>
          </a:p>
          <a:p>
            <a:pPr marL="342900" indent="-342900">
              <a:buFont typeface="Arial" panose="020B0604020202020204" pitchFamily="34" charset="0"/>
              <a:buChar char="•"/>
            </a:pPr>
            <a:r>
              <a:rPr lang="en-GB" dirty="0">
                <a:solidFill>
                  <a:schemeClr val="tx1">
                    <a:lumMod val="50000"/>
                    <a:lumOff val="50000"/>
                  </a:schemeClr>
                </a:solidFill>
                <a:latin typeface="Calibri" panose="020F0502020204030204" pitchFamily="34" charset="0"/>
                <a:cs typeface="Tahoma" pitchFamily="34" charset="0"/>
              </a:rPr>
              <a:t>NorDig has used D-book as input for the update of the Remote Control (NorDig IRD v2.6 in 2016)</a:t>
            </a:r>
          </a:p>
          <a:p>
            <a:pPr marL="342900" indent="-342900">
              <a:buFont typeface="Arial" panose="020B0604020202020204" pitchFamily="34" charset="0"/>
              <a:buChar char="•"/>
            </a:pPr>
            <a:r>
              <a:rPr lang="en-GB" dirty="0">
                <a:solidFill>
                  <a:schemeClr val="tx1">
                    <a:lumMod val="50000"/>
                    <a:lumOff val="50000"/>
                  </a:schemeClr>
                </a:solidFill>
                <a:latin typeface="Calibri" panose="020F0502020204030204" pitchFamily="34" charset="0"/>
                <a:cs typeface="Tahoma" pitchFamily="34" charset="0"/>
              </a:rPr>
              <a:t>DTG used NorDig as input for update of DTT front-end (D-book v9) in 2016</a:t>
            </a:r>
          </a:p>
          <a:p>
            <a:pPr marL="342900" indent="-342900">
              <a:buFont typeface="Arial" panose="020B0604020202020204" pitchFamily="34" charset="0"/>
              <a:buChar char="•"/>
            </a:pPr>
            <a:r>
              <a:rPr lang="en-GB" dirty="0">
                <a:solidFill>
                  <a:schemeClr val="tx1">
                    <a:lumMod val="50000"/>
                    <a:lumOff val="50000"/>
                  </a:schemeClr>
                </a:solidFill>
                <a:latin typeface="Calibri" panose="020F0502020204030204" pitchFamily="34" charset="0"/>
                <a:cs typeface="Tahoma" pitchFamily="34" charset="0"/>
              </a:rPr>
              <a:t>NorDig has sent NorDig Commercial Requirement for HEVC IRDs to DTG in Nov/Dec 2016.</a:t>
            </a:r>
          </a:p>
          <a:p>
            <a:pPr marL="342900" indent="-342900">
              <a:buFont typeface="Arial" panose="020B0604020202020204" pitchFamily="34" charset="0"/>
              <a:buChar char="•"/>
            </a:pPr>
            <a:endParaRPr lang="en-GB" dirty="0">
              <a:latin typeface="Calibri" panose="020F0502020204030204" pitchFamily="34" charset="0"/>
              <a:cs typeface="Tahoma" pitchFamily="34" charset="0"/>
            </a:endParaRPr>
          </a:p>
          <a:p>
            <a:pPr marL="342900" indent="-342900">
              <a:buFont typeface="Arial" panose="020B0604020202020204" pitchFamily="34" charset="0"/>
              <a:buChar char="•"/>
            </a:pPr>
            <a:r>
              <a:rPr lang="en-GB" dirty="0">
                <a:latin typeface="Calibri" panose="020F0502020204030204" pitchFamily="34" charset="0"/>
                <a:cs typeface="Tahoma" pitchFamily="34" charset="0"/>
              </a:rPr>
              <a:t>DTG has not specified detailed HEVC IRD requirements nor test cased for broadcast usage (some for OTT/broadband/iPlayer)</a:t>
            </a:r>
          </a:p>
          <a:p>
            <a:endParaRPr lang="en-GB" sz="2000" dirty="0">
              <a:latin typeface="Calibri" panose="020F0502020204030204" pitchFamily="34" charset="0"/>
              <a:cs typeface="Tahoma" pitchFamily="34" charset="0"/>
            </a:endParaRPr>
          </a:p>
        </p:txBody>
      </p:sp>
    </p:spTree>
    <p:extLst>
      <p:ext uri="{BB962C8B-B14F-4D97-AF65-F5344CB8AC3E}">
        <p14:creationId xmlns:p14="http://schemas.microsoft.com/office/powerpoint/2010/main" val="2639842745"/>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136142</TotalTime>
  <Words>6589</Words>
  <Application>Microsoft Office PowerPoint</Application>
  <PresentationFormat>On-screen Show (4:3)</PresentationFormat>
  <Paragraphs>922</Paragraphs>
  <Slides>36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36</vt:i4>
      </vt:variant>
    </vt:vector>
  </HeadingPairs>
  <TitlesOfParts>
    <vt:vector size="47" baseType="lpstr">
      <vt:lpstr>Batang</vt:lpstr>
      <vt:lpstr>Arial</vt:lpstr>
      <vt:lpstr>Arial Narrow</vt:lpstr>
      <vt:lpstr>Calibri</vt:lpstr>
      <vt:lpstr>Cambria Math</vt:lpstr>
      <vt:lpstr>Symbol</vt:lpstr>
      <vt:lpstr>Tahoma</vt:lpstr>
      <vt:lpstr>Times New Roman</vt:lpstr>
      <vt:lpstr>wf_segoe-ui_normal</vt:lpstr>
      <vt:lpstr>Wingdings</vt:lpstr>
      <vt:lpstr>Standard utforming</vt:lpstr>
      <vt:lpstr>PowerPoint Presentation</vt:lpstr>
      <vt:lpstr>NorDig T report -  mandates for 2017-2018     NorDig Excom meeting 5th October 2017 Stockholm, Sweden</vt:lpstr>
      <vt:lpstr>NorDig T report -  Overview specification work      NorDig Excom meeting 5th October 2017 Stockholm, Sweden</vt:lpstr>
      <vt:lpstr>NorDig T report -  Work and subgroups      NorDig Excom meeting 5th October 2017 Stockholm, Sweden</vt:lpstr>
      <vt:lpstr>NorDig T report -  Work and subgroups      NorDig Excom meeting 5th October 2017 Stockholm, Sweden</vt:lpstr>
      <vt:lpstr>NorDig T report -  Meeting calendar 2017      NorDig Excom meeting 5th October 2017 Stockholm, Sweden</vt:lpstr>
      <vt:lpstr>NorDig T report -  consultancy &amp; costs 2018      NorDig Excom meeting 5th October 2017 Stockholm, Sweden</vt:lpstr>
      <vt:lpstr>NorDig T report – website      NorDig Excom meeting 5th October 2017 Stockholm, Sweden</vt:lpstr>
      <vt:lpstr>NorDig T report – NorDig and DTG harmonisation      NorDig Excom meeting 5th October 2017 Stockholm, Sweden</vt:lpstr>
      <vt:lpstr>NorDig T report – NorDig countries/networks      NorDig Excom meeting 5th October 2017 Stockholm, Sweden</vt:lpstr>
      <vt:lpstr>NorDig T report -  Test Plan      NorDig Excom meeting 5th October 2017 Stockholm, Sweden</vt:lpstr>
      <vt:lpstr>NorDig T report -  EPG / Event metadata exchange format       NorDig Excom meeting 5th October 2017 Stockholm, Sweden</vt:lpstr>
      <vt:lpstr>NorDig T report -  EPG / Event metadata exchange format       NorDig Excom meeting 5th October 2017 Stockholm, Sweden</vt:lpstr>
      <vt:lpstr>NorDig T report -  Unified IRD spec      NorDig Excom meeting 5th October 2017 Stockholm, Sweden</vt:lpstr>
      <vt:lpstr>NorDig T report -  Unified IRD spec      NorDig Excom meeting 5th October 2017 Stockholm, Sweden</vt:lpstr>
      <vt:lpstr>NorDig T report -  Unified IRD spec      NorDig Excom meeting 5th October 2017 Stockholm, Sweden</vt:lpstr>
      <vt:lpstr>NorDig T report -  Unified IRD spec overview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T report -  Unified IRD spec v3.0 draft      NorDig Excom meeting 5th October 2017 Stockholm, Sweden</vt:lpstr>
      <vt:lpstr>NorDig Audio Sub Group – NGA presentation for NorDig Excom     NorDig Excom meeting 5th October 2017 Stockholm, Sweden</vt:lpstr>
      <vt:lpstr>NorDig Audio Sub Group – NGA presentation for NorDig Excom     NorDig Excom meeting 5th October 2017 Stockholm, Sweden</vt:lpstr>
      <vt:lpstr>NorDig Audio Sub Group – NGA presentation for NorDig Excom     NorDig Excom meeting 5th October 2017 Stockholm, Sweden</vt:lpstr>
      <vt:lpstr>NorDig Audio Sub Group – NGA presentation for NorDig Excom     NorDig Excom meeting 5th October 2017 Stockholm, Sweden</vt:lpstr>
      <vt:lpstr>NorDig Audio Sub Group – NGA presentation for NorDig Excom     NorDig Excom meeting 5th October 2017 Stockholm, Sweden</vt:lpstr>
      <vt:lpstr>NorDig Audio Sub Group – NGA presentation for NorDig Excom     NorDig Excom meeting 5th October 2017 Stockholm, Sweden</vt:lpstr>
      <vt:lpstr>NorDig Audio Sub Group – NGA presentation for NorDig Excom     NorDig Excom meeting 5th October 2017 Stockholm, Sweden</vt:lpstr>
      <vt:lpstr>NorDig Audio Sub Group – NGA presentation for NorDig Excom     NorDig Excom meeting 5th October 2017 Stockholm, Sweden</vt:lpstr>
    </vt:vector>
  </TitlesOfParts>
  <Company>Telenor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1342</cp:revision>
  <cp:lastPrinted>2017-10-03T18:13:30Z</cp:lastPrinted>
  <dcterms:created xsi:type="dcterms:W3CDTF">2007-01-31T19:27:04Z</dcterms:created>
  <dcterms:modified xsi:type="dcterms:W3CDTF">2017-10-06T12:46:06Z</dcterms:modified>
</cp:coreProperties>
</file>