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1039" r:id="rId2"/>
    <p:sldId id="1056" r:id="rId3"/>
    <p:sldId id="1036" r:id="rId4"/>
    <p:sldId id="1009" r:id="rId5"/>
    <p:sldId id="1058" r:id="rId6"/>
    <p:sldId id="1050" r:id="rId7"/>
    <p:sldId id="1059" r:id="rId8"/>
    <p:sldId id="1060" r:id="rId9"/>
    <p:sldId id="548" r:id="rId10"/>
    <p:sldId id="1038" r:id="rId11"/>
    <p:sldId id="1051" r:id="rId12"/>
    <p:sldId id="1052" r:id="rId13"/>
    <p:sldId id="1040" r:id="rId14"/>
    <p:sldId id="1045" r:id="rId15"/>
    <p:sldId id="512" r:id="rId16"/>
    <p:sldId id="1013" r:id="rId17"/>
  </p:sldIdLst>
  <p:sldSz cx="12192000" cy="6858000"/>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0000"/>
    <a:srgbClr val="009900"/>
    <a:srgbClr val="3333FF"/>
    <a:srgbClr val="005A9E"/>
    <a:srgbClr val="33CC33"/>
    <a:srgbClr val="008000"/>
    <a:srgbClr val="FF5050"/>
    <a:srgbClr val="663300"/>
    <a:srgbClr val="763B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63" d="100"/>
          <a:sy n="63" d="100"/>
        </p:scale>
        <p:origin x="366" y="66"/>
      </p:cViewPr>
      <p:guideLst>
        <p:guide orient="horz" pos="2160"/>
        <p:guide pos="384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2075" y="744538"/>
            <a:ext cx="6616700"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4"/>
            <a:ext cx="12192000" cy="4811151"/>
          </a:xfrm>
          <a:prstGeom prst="rect">
            <a:avLst/>
          </a:prstGeom>
        </p:spPr>
      </p:pic>
      <p:pic>
        <p:nvPicPr>
          <p:cNvPr id="10" name="Picture 9"/>
          <p:cNvPicPr>
            <a:picLocks noChangeAspect="1"/>
          </p:cNvPicPr>
          <p:nvPr userDrawn="1"/>
        </p:nvPicPr>
        <p:blipFill>
          <a:blip r:embed="rId3"/>
          <a:stretch>
            <a:fillRect/>
          </a:stretch>
        </p:blipFill>
        <p:spPr>
          <a:xfrm>
            <a:off x="153987" y="106777"/>
            <a:ext cx="973462" cy="1077588"/>
          </a:xfrm>
          <a:prstGeom prst="rect">
            <a:avLst/>
          </a:prstGeom>
        </p:spPr>
      </p:pic>
      <p:sp>
        <p:nvSpPr>
          <p:cNvPr id="2" name="Tittel 1"/>
          <p:cNvSpPr>
            <a:spLocks noGrp="1"/>
          </p:cNvSpPr>
          <p:nvPr>
            <p:ph type="ctrTitle"/>
          </p:nvPr>
        </p:nvSpPr>
        <p:spPr>
          <a:xfrm>
            <a:off x="914400" y="2130428"/>
            <a:ext cx="103632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828800" y="3886200"/>
            <a:ext cx="85344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609600" y="6453338"/>
            <a:ext cx="28448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4165600" y="6453338"/>
            <a:ext cx="38608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10608501" y="6453338"/>
            <a:ext cx="973899"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839200" y="274641"/>
            <a:ext cx="27432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09600" y="274641"/>
            <a:ext cx="80264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40"/>
            <a:ext cx="12192000" cy="801369"/>
          </a:xfrm>
          <a:prstGeom prst="rect">
            <a:avLst/>
          </a:prstGeom>
        </p:spPr>
      </p:pic>
      <p:pic>
        <p:nvPicPr>
          <p:cNvPr id="4" name="Picture 3"/>
          <p:cNvPicPr>
            <a:picLocks noChangeAspect="1"/>
          </p:cNvPicPr>
          <p:nvPr userDrawn="1"/>
        </p:nvPicPr>
        <p:blipFill>
          <a:blip r:embed="rId3"/>
          <a:stretch>
            <a:fillRect/>
          </a:stretch>
        </p:blipFill>
        <p:spPr>
          <a:xfrm>
            <a:off x="27461" y="14178"/>
            <a:ext cx="739947" cy="758765"/>
          </a:xfrm>
          <a:prstGeom prst="rect">
            <a:avLst/>
          </a:prstGeom>
        </p:spPr>
      </p:pic>
      <p:sp>
        <p:nvSpPr>
          <p:cNvPr id="3" name="Plassholder for innhold 2"/>
          <p:cNvSpPr>
            <a:spLocks noGrp="1"/>
          </p:cNvSpPr>
          <p:nvPr>
            <p:ph idx="1"/>
          </p:nvPr>
        </p:nvSpPr>
        <p:spPr>
          <a:xfrm>
            <a:off x="609600" y="961396"/>
            <a:ext cx="109728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11425" y="116632"/>
            <a:ext cx="10670976"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609600" y="6453338"/>
            <a:ext cx="28448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8737600" y="6453338"/>
            <a:ext cx="28448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4165600" y="6453338"/>
            <a:ext cx="38608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80"/>
            <a:ext cx="12192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963084" y="4406903"/>
            <a:ext cx="103632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09602" y="273050"/>
            <a:ext cx="4011084"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2389717" y="4800600"/>
            <a:ext cx="73152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9833" y="6778239"/>
            <a:ext cx="1454151"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drafting_group@nordig.email" TargetMode="External"/><Relationship Id="rId1" Type="http://schemas.openxmlformats.org/officeDocument/2006/relationships/slideLayout" Target="../slideLayouts/slideLayout2.xml"/><Relationship Id="rId6" Type="http://schemas.openxmlformats.org/officeDocument/2006/relationships/hyperlink" Target="https://gaggle.email/find" TargetMode="External"/><Relationship Id="rId5" Type="http://schemas.openxmlformats.org/officeDocument/2006/relationships/hyperlink" Target="https://gaggle.email/quick-start-for-members" TargetMode="External"/><Relationship Id="rId4" Type="http://schemas.openxmlformats.org/officeDocument/2006/relationships/hyperlink" Target="mailto:audio_group@nordig.emai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2990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Technical group </a:t>
            </a:r>
            <a:r>
              <a:rPr lang="en-US" b="1" kern="0" dirty="0">
                <a:latin typeface="+mj-lt"/>
                <a:ea typeface="+mj-ea"/>
                <a:cs typeface="+mj-cs"/>
              </a:rPr>
              <a:t>report to Excom</a:t>
            </a:r>
            <a:endParaRPr lang="en-US" sz="2400" b="1" kern="0" dirty="0">
              <a:latin typeface="+mj-lt"/>
              <a:ea typeface="+mj-ea"/>
              <a:cs typeface="+mj-cs"/>
            </a:endParaRPr>
          </a:p>
          <a:p>
            <a:pPr>
              <a:defRPr/>
            </a:pPr>
            <a:r>
              <a:rPr lang="en-US" sz="1400" b="1" kern="0" dirty="0">
                <a:latin typeface="+mj-lt"/>
                <a:ea typeface="+mj-ea"/>
                <a:cs typeface="+mj-cs"/>
              </a:rPr>
              <a:t>    NorDig Excom meeting 16</a:t>
            </a:r>
            <a:r>
              <a:rPr lang="en-US" sz="1400" b="1" kern="0" baseline="30000" dirty="0">
                <a:latin typeface="+mj-lt"/>
                <a:ea typeface="+mj-ea"/>
                <a:cs typeface="+mj-cs"/>
              </a:rPr>
              <a:t>th</a:t>
            </a:r>
            <a:r>
              <a:rPr lang="en-US" sz="1400" b="1" kern="0" dirty="0">
                <a:latin typeface="+mj-lt"/>
                <a:ea typeface="+mj-ea"/>
                <a:cs typeface="+mj-cs"/>
              </a:rPr>
              <a:t> October 2025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9948849" y="24864"/>
            <a:ext cx="1943371" cy="1943371"/>
          </a:xfrm>
          <a:prstGeom prst="rect">
            <a:avLst/>
          </a:prstGeom>
        </p:spPr>
      </p:pic>
      <p:sp>
        <p:nvSpPr>
          <p:cNvPr id="2" name="TextBox 1"/>
          <p:cNvSpPr txBox="1"/>
          <p:nvPr/>
        </p:nvSpPr>
        <p:spPr>
          <a:xfrm>
            <a:off x="1642667" y="2348880"/>
            <a:ext cx="1465466" cy="677108"/>
          </a:xfrm>
          <a:prstGeom prst="rect">
            <a:avLst/>
          </a:prstGeom>
          <a:noFill/>
        </p:spPr>
        <p:txBody>
          <a:bodyPr wrap="none" rtlCol="0">
            <a:spAutoFit/>
          </a:bodyPr>
          <a:lstStyle/>
          <a:p>
            <a:r>
              <a:rPr lang="en-US" sz="1400" b="1" dirty="0"/>
              <a:t>Agenda (draft):</a:t>
            </a:r>
          </a:p>
          <a:p>
            <a:r>
              <a:rPr lang="en-US" sz="1000" b="1" i="1" dirty="0"/>
              <a:t>Place: webinar</a:t>
            </a:r>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1632348" y="2832569"/>
            <a:ext cx="9288187" cy="3323987"/>
          </a:xfrm>
          <a:prstGeom prst="rect">
            <a:avLst/>
          </a:prstGeom>
          <a:noFill/>
        </p:spPr>
        <p:txBody>
          <a:bodyPr wrap="squar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endParaRPr lang="sv-SE" dirty="0">
              <a:highlight>
                <a:srgbClr val="FFFF00"/>
              </a:highlight>
            </a:endParaRPr>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Progress/status report, </a:t>
            </a:r>
            <a:endParaRPr lang="en-US" b="0" dirty="0">
              <a:solidFill>
                <a:srgbClr val="008000"/>
              </a:solidFill>
            </a:endParaRPr>
          </a:p>
          <a:p>
            <a:r>
              <a:rPr lang="en-US" b="0" dirty="0"/>
              <a:t>     3.2. NorDig specification new coming version v3.2.2 – </a:t>
            </a:r>
            <a:r>
              <a:rPr lang="en-US" b="0" dirty="0">
                <a:solidFill>
                  <a:srgbClr val="00B050"/>
                </a:solidFill>
              </a:rPr>
              <a:t>for Excom approval</a:t>
            </a:r>
          </a:p>
          <a:p>
            <a:r>
              <a:rPr lang="en-US" b="0" dirty="0"/>
              <a:t>                                                                                            </a:t>
            </a:r>
            <a:endParaRPr lang="sv-SE" b="0" dirty="0"/>
          </a:p>
          <a:p>
            <a:r>
              <a:rPr lang="sv-SE" b="0" dirty="0">
                <a:solidFill>
                  <a:schemeClr val="bg1">
                    <a:lumMod val="65000"/>
                  </a:schemeClr>
                </a:solidFill>
              </a:rPr>
              <a:t>4. (Lunch)</a:t>
            </a:r>
          </a:p>
          <a:p>
            <a:r>
              <a:rPr lang="en-US" b="0" dirty="0">
                <a:solidFill>
                  <a:schemeClr val="bg1">
                    <a:lumMod val="65000"/>
                  </a:schemeClr>
                </a:solidFill>
              </a:rPr>
              <a:t>5. Report from Industry </a:t>
            </a:r>
          </a:p>
          <a:p>
            <a:r>
              <a:rPr lang="en-US" b="0" dirty="0">
                <a:solidFill>
                  <a:schemeClr val="bg1">
                    <a:lumMod val="65000"/>
                  </a:schemeClr>
                </a:solidFill>
              </a:rPr>
              <a:t>6. Reports from members, DVB, EBU and other</a:t>
            </a:r>
          </a:p>
          <a:p>
            <a:r>
              <a:rPr lang="en-US" b="0" dirty="0">
                <a:solidFill>
                  <a:schemeClr val="bg1">
                    <a:lumMod val="65000"/>
                  </a:schemeClr>
                </a:solidFill>
              </a:rPr>
              <a:t>7. Any other business</a:t>
            </a:r>
          </a:p>
          <a:p>
            <a:r>
              <a:rPr lang="en-US" b="0" dirty="0">
                <a:solidFill>
                  <a:schemeClr val="bg1">
                    <a:lumMod val="65000"/>
                  </a:schemeClr>
                </a:solidFill>
              </a:rPr>
              <a:t>8. Date and place for the meetings 2024/2025 </a:t>
            </a:r>
            <a:r>
              <a:rPr lang="en-US" sz="1100" b="0" dirty="0">
                <a:solidFill>
                  <a:schemeClr val="bg1">
                    <a:lumMod val="65000"/>
                  </a:schemeClr>
                </a:solidFill>
              </a:rPr>
              <a:t>(March physical, October online)</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Excom  </a:t>
            </a:r>
            <a:r>
              <a:rPr lang="en-US" sz="1200" dirty="0">
                <a:solidFill>
                  <a:srgbClr val="00B050"/>
                </a:solidFill>
              </a:rPr>
              <a:t>(waiting Excom decision/approval/comments)</a:t>
            </a:r>
            <a:r>
              <a:rPr lang="en-US" dirty="0">
                <a:solidFill>
                  <a:schemeClr val="bg1">
                    <a:lumMod val="65000"/>
                  </a:schemeClr>
                </a:solidFill>
              </a:rPr>
              <a:t> </a:t>
            </a:r>
          </a:p>
        </p:txBody>
      </p:sp>
      <p:sp>
        <p:nvSpPr>
          <p:cNvPr id="3" name="Rectangle 2">
            <a:extLst>
              <a:ext uri="{FF2B5EF4-FFF2-40B4-BE49-F238E27FC236}">
                <a16:creationId xmlns:a16="http://schemas.microsoft.com/office/drawing/2014/main" id="{8B2666A8-2A15-EE4C-72BA-4F960321C6C4}"/>
              </a:ext>
            </a:extLst>
          </p:cNvPr>
          <p:cNvSpPr/>
          <p:nvPr/>
        </p:nvSpPr>
        <p:spPr>
          <a:xfrm>
            <a:off x="1775520" y="840014"/>
            <a:ext cx="6768752" cy="1169551"/>
          </a:xfrm>
          <a:prstGeom prst="rect">
            <a:avLst/>
          </a:prstGeom>
          <a:ln w="19050">
            <a:solidFill>
              <a:srgbClr val="0000FF"/>
            </a:solidFill>
          </a:ln>
        </p:spPr>
        <p:txBody>
          <a:bodyPr wrap="square">
            <a:spAutoFit/>
          </a:bodyPr>
          <a:lstStyle/>
          <a:p>
            <a:r>
              <a:rPr lang="en-US" sz="1200" b="1" i="1" dirty="0">
                <a:solidFill>
                  <a:srgbClr val="0000FF"/>
                </a:solidFill>
              </a:rPr>
              <a:t>Early/preliminary report 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06232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484785"/>
            <a:ext cx="8280920" cy="4825521"/>
          </a:xfrm>
        </p:spPr>
        <p:txBody>
          <a:bodyPr/>
          <a:lstStyle/>
          <a:p>
            <a:pPr algn="ctr">
              <a:buNone/>
            </a:pPr>
            <a:r>
              <a:rPr lang="en-US" sz="3600" dirty="0"/>
              <a:t>END presentation </a:t>
            </a:r>
          </a:p>
          <a:p>
            <a:pPr algn="ctr">
              <a:buNone/>
            </a:pPr>
            <a:r>
              <a:rPr lang="en-US" sz="3600" dirty="0"/>
              <a:t>from NorDig-T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for 2025-2026 (informative)</a:t>
            </a:r>
            <a:endParaRPr lang="en-US" sz="1600" dirty="0">
              <a:solidFill>
                <a:srgbClr val="0070C0"/>
              </a:solidFill>
            </a:endParaRPr>
          </a:p>
          <a:p>
            <a:pPr lvl="1"/>
            <a:r>
              <a:rPr lang="en-US" sz="1600" dirty="0"/>
              <a:t>Annex B: NorDig T meeting calendar 2025 (informative)</a:t>
            </a:r>
          </a:p>
          <a:p>
            <a:pPr lvl="1"/>
            <a:r>
              <a:rPr lang="en-US" sz="1600" dirty="0"/>
              <a:t>Annex C: NorDig T group organization &amp; subgroups (informative)</a:t>
            </a:r>
          </a:p>
          <a:p>
            <a:pPr lvl="1"/>
            <a:r>
              <a:rPr lang="en-US" sz="1600" dirty="0"/>
              <a:t>Annex D: NorDig T list of countries referring to NorDig (informative)</a:t>
            </a:r>
          </a:p>
          <a:p>
            <a:pPr lvl="1"/>
            <a:r>
              <a:rPr lang="en-US" sz="1600" dirty="0"/>
              <a:t>Annex E: NorDig website and e-mail reflectors (informative)</a:t>
            </a:r>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10</a:t>
            </a:fld>
            <a:endParaRPr lang="nb-NO" dirty="0"/>
          </a:p>
        </p:txBody>
      </p:sp>
    </p:spTree>
    <p:extLst>
      <p:ext uri="{BB962C8B-B14F-4D97-AF65-F5344CB8AC3E}">
        <p14:creationId xmlns:p14="http://schemas.microsoft.com/office/powerpoint/2010/main" val="718746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24B30-6FA0-59B8-0325-1F889A022C29}"/>
            </a:ext>
          </a:extLst>
        </p:cNvPr>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4AEC9A2D-14DB-FC76-52DB-3516619CF3EC}"/>
              </a:ext>
            </a:extLst>
          </p:cNvPr>
          <p:cNvSpPr>
            <a:spLocks noGrp="1"/>
          </p:cNvSpPr>
          <p:nvPr>
            <p:ph idx="1"/>
          </p:nvPr>
        </p:nvSpPr>
        <p:spPr>
          <a:xfrm>
            <a:off x="623392" y="852121"/>
            <a:ext cx="11233248" cy="5472608"/>
          </a:xfrm>
        </p:spPr>
        <p:txBody>
          <a:bodyPr/>
          <a:lstStyle/>
          <a:p>
            <a:pPr>
              <a:buNone/>
            </a:pPr>
            <a:r>
              <a:rPr lang="en-US" dirty="0"/>
              <a:t>NorDig T – mandates &amp; items for period 2025-2026</a:t>
            </a:r>
            <a:r>
              <a:rPr lang="en-US" sz="1800" dirty="0"/>
              <a:t> (Excom approved March 2025)</a:t>
            </a:r>
          </a:p>
          <a:p>
            <a:pPr marL="0" indent="0">
              <a:buNone/>
            </a:pPr>
            <a:r>
              <a:rPr lang="en-US" sz="1000" i="1" dirty="0">
                <a:solidFill>
                  <a:schemeClr val="tx1">
                    <a:lumMod val="50000"/>
                    <a:lumOff val="50000"/>
                  </a:schemeClr>
                </a:solidFill>
              </a:rPr>
              <a:t>  </a:t>
            </a:r>
          </a:p>
          <a:p>
            <a:pPr>
              <a:spcBef>
                <a:spcPts val="0"/>
              </a:spcBef>
            </a:pPr>
            <a:r>
              <a:rPr lang="en-US" sz="1800" dirty="0"/>
              <a:t>General: </a:t>
            </a:r>
          </a:p>
          <a:p>
            <a:pPr lvl="1">
              <a:spcBef>
                <a:spcPts val="0"/>
              </a:spcBef>
            </a:pPr>
            <a:r>
              <a:rPr lang="en-US" sz="1600" dirty="0"/>
              <a:t>Keep IRD, RoO and Test Plan in line with each other</a:t>
            </a:r>
          </a:p>
          <a:p>
            <a:pPr lvl="1">
              <a:spcBef>
                <a:spcPts val="0"/>
              </a:spcBef>
            </a:pPr>
            <a:r>
              <a:rPr lang="en-US" sz="1600" dirty="0"/>
              <a:t>Maintain and keep NorDig spec up to date </a:t>
            </a:r>
            <a:r>
              <a:rPr lang="en-US" sz="1400" dirty="0"/>
              <a:t>(debug, reference list to international spec is up to date </a:t>
            </a:r>
            <a:r>
              <a:rPr lang="en-US" sz="1400" dirty="0" err="1"/>
              <a:t>etc</a:t>
            </a:r>
            <a:r>
              <a:rPr lang="en-US" sz="1400" dirty="0"/>
              <a:t>)</a:t>
            </a:r>
            <a:endParaRPr lang="en-US" sz="1600" dirty="0"/>
          </a:p>
          <a:p>
            <a:pPr lvl="1">
              <a:spcBef>
                <a:spcPts val="0"/>
              </a:spcBef>
            </a:pPr>
            <a:r>
              <a:rPr lang="en-US" sz="1600" dirty="0"/>
              <a:t>Monitor DVB, HbbTV and other relevant IRD specs changes and new technologies (e.g. DVB-I) </a:t>
            </a:r>
          </a:p>
          <a:p>
            <a:pPr lvl="1">
              <a:spcBef>
                <a:spcPts val="0"/>
              </a:spcBef>
            </a:pPr>
            <a:r>
              <a:rPr lang="en-US" sz="1600" dirty="0"/>
              <a:t>Based upon and additions to DVB requirements and guidelines</a:t>
            </a:r>
          </a:p>
          <a:p>
            <a:pPr>
              <a:spcBef>
                <a:spcPts val="0"/>
              </a:spcBef>
            </a:pPr>
            <a:r>
              <a:rPr lang="en-US" sz="1800" dirty="0"/>
              <a:t>NorDig Unified IRD spec</a:t>
            </a:r>
            <a:endParaRPr lang="en-GB" sz="1800" dirty="0"/>
          </a:p>
          <a:p>
            <a:pPr>
              <a:spcBef>
                <a:spcPts val="0"/>
              </a:spcBef>
            </a:pPr>
            <a:r>
              <a:rPr lang="en-US" sz="1800" dirty="0"/>
              <a:t>NorDig RoO specification</a:t>
            </a:r>
          </a:p>
          <a:p>
            <a:pPr lvl="1">
              <a:spcBef>
                <a:spcPts val="0"/>
              </a:spcBef>
            </a:pPr>
            <a:r>
              <a:rPr lang="en-US" sz="1600" dirty="0"/>
              <a:t>help broadcasting avoid issues for IRD/viewers (“tips and tricks”)</a:t>
            </a:r>
          </a:p>
          <a:p>
            <a:pPr lvl="1">
              <a:spcBef>
                <a:spcPts val="0"/>
              </a:spcBef>
            </a:pPr>
            <a:r>
              <a:rPr lang="en-US" sz="1600" dirty="0"/>
              <a:t>minimize and shorten text that are mainly relevant for the IRD </a:t>
            </a:r>
          </a:p>
          <a:p>
            <a:pPr>
              <a:spcBef>
                <a:spcPts val="0"/>
              </a:spcBef>
            </a:pPr>
            <a:r>
              <a:rPr lang="en-US" dirty="0"/>
              <a:t>NorDig Test and Test plan</a:t>
            </a:r>
            <a:endParaRPr lang="en-GB" dirty="0"/>
          </a:p>
          <a:p>
            <a:pPr lvl="1">
              <a:spcBef>
                <a:spcPts val="0"/>
              </a:spcBef>
            </a:pPr>
            <a:r>
              <a:rPr lang="en-US" sz="1600" dirty="0"/>
              <a:t>Maintain and update NorDig Test plan to match IRD spec</a:t>
            </a:r>
            <a:endParaRPr lang="en-GB" sz="2400" dirty="0"/>
          </a:p>
          <a:p>
            <a:pPr lvl="2">
              <a:spcBef>
                <a:spcPts val="0"/>
              </a:spcBef>
            </a:pPr>
            <a:r>
              <a:rPr lang="en-US" dirty="0"/>
              <a:t>Review and where possible combine similar test cases  to make it easier and faster to test</a:t>
            </a:r>
            <a:endParaRPr lang="en-GB" dirty="0"/>
          </a:p>
          <a:p>
            <a:pPr lvl="2">
              <a:spcBef>
                <a:spcPts val="0"/>
              </a:spcBef>
            </a:pPr>
            <a:r>
              <a:rPr lang="en-US" dirty="0"/>
              <a:t>“minimize” redundant test cases if possible without compromising with test quality, to speed up time for verification testing.</a:t>
            </a:r>
            <a:endParaRPr lang="en-GB" dirty="0"/>
          </a:p>
          <a:p>
            <a:pPr lvl="2">
              <a:spcBef>
                <a:spcPts val="0"/>
              </a:spcBef>
            </a:pPr>
            <a:r>
              <a:rPr lang="en-US" dirty="0"/>
              <a:t>Update and improve test cases</a:t>
            </a:r>
          </a:p>
          <a:p>
            <a:pPr>
              <a:spcBef>
                <a:spcPts val="0"/>
              </a:spcBef>
            </a:pPr>
            <a:r>
              <a:rPr lang="en-US" dirty="0"/>
              <a:t>NorDig </a:t>
            </a:r>
            <a:r>
              <a:rPr lang="sv-SE" dirty="0"/>
              <a:t>EPG </a:t>
            </a:r>
            <a:r>
              <a:rPr lang="sv-SE" dirty="0" err="1"/>
              <a:t>exchange</a:t>
            </a:r>
            <a:r>
              <a:rPr lang="sv-SE" dirty="0"/>
              <a:t> </a:t>
            </a:r>
            <a:r>
              <a:rPr lang="sv-SE" dirty="0" err="1"/>
              <a:t>file</a:t>
            </a:r>
            <a:r>
              <a:rPr lang="sv-SE" dirty="0"/>
              <a:t> format</a:t>
            </a:r>
          </a:p>
          <a:p>
            <a:pPr lvl="1">
              <a:spcBef>
                <a:spcPts val="0"/>
              </a:spcBef>
              <a:buFont typeface="Arial" panose="020B0604020202020204" pitchFamily="34" charset="0"/>
              <a:buChar char="–"/>
            </a:pPr>
            <a:r>
              <a:rPr lang="en-US" sz="1600" dirty="0"/>
              <a:t>Maintain NorDig spec. of common EPG/Event exchange file format and </a:t>
            </a:r>
            <a:r>
              <a:rPr lang="en-US" sz="1600" dirty="0" err="1"/>
              <a:t>impl</a:t>
            </a:r>
            <a:r>
              <a:rPr lang="en-US" sz="1600" dirty="0"/>
              <a:t>. Guidelines</a:t>
            </a:r>
          </a:p>
          <a:p>
            <a:pPr lvl="1">
              <a:spcBef>
                <a:spcPts val="0"/>
              </a:spcBef>
              <a:buFont typeface="Arial" panose="020B0604020202020204" pitchFamily="34" charset="0"/>
              <a:buChar char="–"/>
            </a:pPr>
            <a:r>
              <a:rPr lang="en-US" sz="1600" dirty="0"/>
              <a:t>Work to promote NorDig TVA </a:t>
            </a:r>
            <a:r>
              <a:rPr lang="en-US" sz="1600" dirty="0" err="1"/>
              <a:t>eg.</a:t>
            </a:r>
            <a:r>
              <a:rPr lang="en-US" sz="1600" dirty="0"/>
              <a:t> via open Workshops and help </a:t>
            </a:r>
            <a:r>
              <a:rPr lang="en-US" sz="1600" dirty="0" err="1"/>
              <a:t>impl</a:t>
            </a:r>
            <a:r>
              <a:rPr lang="en-US" sz="1600" dirty="0"/>
              <a:t>. and use of NorDig EPG/event file format</a:t>
            </a:r>
            <a:endParaRPr lang="sv-SE" dirty="0"/>
          </a:p>
        </p:txBody>
      </p:sp>
      <p:sp>
        <p:nvSpPr>
          <p:cNvPr id="3" name="Rubrik 2">
            <a:extLst>
              <a:ext uri="{FF2B5EF4-FFF2-40B4-BE49-F238E27FC236}">
                <a16:creationId xmlns:a16="http://schemas.microsoft.com/office/drawing/2014/main" id="{2163C023-2868-B2E1-D611-561D5F394DD6}"/>
              </a:ext>
            </a:extLst>
          </p:cNvPr>
          <p:cNvSpPr>
            <a:spLocks noGrp="1"/>
          </p:cNvSpPr>
          <p:nvPr>
            <p:ph type="title"/>
          </p:nvPr>
        </p:nvSpPr>
        <p:spPr>
          <a:xfrm>
            <a:off x="1199456" y="17424"/>
            <a:ext cx="9649072" cy="706090"/>
          </a:xfrm>
        </p:spPr>
        <p:txBody>
          <a:bodyPr/>
          <a:lstStyle/>
          <a:p>
            <a:pPr>
              <a:defRPr/>
            </a:pPr>
            <a:r>
              <a:rPr lang="en-GB" b="1" dirty="0"/>
              <a:t>NorDig T report </a:t>
            </a:r>
            <a:r>
              <a:rPr lang="en-US" sz="1600" b="1" dirty="0">
                <a:solidFill>
                  <a:schemeClr val="tx1"/>
                </a:solidFill>
              </a:rPr>
              <a:t>– </a:t>
            </a:r>
            <a:r>
              <a:rPr lang="en-US" sz="1800" b="1" dirty="0">
                <a:solidFill>
                  <a:schemeClr val="tx1"/>
                </a:solidFill>
              </a:rPr>
              <a:t>Annex A - mandates and activities for NorDig T (1/2) Informative </a:t>
            </a:r>
            <a:r>
              <a:rPr lang="en-GB" sz="1800" b="1" dirty="0">
                <a:solidFill>
                  <a:schemeClr val="tx1"/>
                </a:solidFill>
              </a:rPr>
              <a:t> </a:t>
            </a:r>
            <a:br>
              <a:rPr lang="en-GB" sz="1600" b="1" dirty="0"/>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a:extLst>
              <a:ext uri="{FF2B5EF4-FFF2-40B4-BE49-F238E27FC236}">
                <a16:creationId xmlns:a16="http://schemas.microsoft.com/office/drawing/2014/main" id="{8CF42A24-F3D8-F82E-EF04-5D85DD288210}"/>
              </a:ext>
            </a:extLst>
          </p:cNvPr>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Tree>
    <p:extLst>
      <p:ext uri="{BB962C8B-B14F-4D97-AF65-F5344CB8AC3E}">
        <p14:creationId xmlns:p14="http://schemas.microsoft.com/office/powerpoint/2010/main" val="2288603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8EAB3-992F-D7EE-3CD0-E35DDE489E6E}"/>
            </a:ext>
          </a:extLst>
        </p:cNvPr>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F25BEDE5-50EB-F687-E05F-BDDAF3E951B7}"/>
              </a:ext>
            </a:extLst>
          </p:cNvPr>
          <p:cNvSpPr>
            <a:spLocks noGrp="1"/>
          </p:cNvSpPr>
          <p:nvPr>
            <p:ph idx="1"/>
          </p:nvPr>
        </p:nvSpPr>
        <p:spPr>
          <a:xfrm>
            <a:off x="911424" y="979079"/>
            <a:ext cx="10225136" cy="5472608"/>
          </a:xfrm>
        </p:spPr>
        <p:txBody>
          <a:bodyPr/>
          <a:lstStyle/>
          <a:p>
            <a:pPr>
              <a:buNone/>
            </a:pPr>
            <a:r>
              <a:rPr lang="en-US" dirty="0"/>
              <a:t>NorDig T – </a:t>
            </a:r>
            <a:r>
              <a:rPr lang="en-US" b="1" dirty="0"/>
              <a:t> </a:t>
            </a:r>
            <a:r>
              <a:rPr lang="en-US" dirty="0"/>
              <a:t>mandates &amp; items for period 2025-2026</a:t>
            </a:r>
            <a:r>
              <a:rPr lang="en-US" sz="1800" dirty="0"/>
              <a:t> (Excom approved March 2025)</a:t>
            </a:r>
          </a:p>
          <a:p>
            <a:pPr>
              <a:buNone/>
            </a:pPr>
            <a:r>
              <a:rPr lang="en-US" sz="1200" dirty="0"/>
              <a:t> </a:t>
            </a:r>
            <a:endParaRPr lang="en-US" dirty="0"/>
          </a:p>
          <a:p>
            <a:pPr>
              <a:buNone/>
            </a:pPr>
            <a:r>
              <a:rPr lang="en-US" dirty="0"/>
              <a:t>continue NorDig T mandates &amp; items for period 2025-2026</a:t>
            </a:r>
            <a:endParaRPr lang="en-US" dirty="0">
              <a:solidFill>
                <a:srgbClr val="00B050"/>
              </a:solidFill>
            </a:endParaRPr>
          </a:p>
          <a:p>
            <a:r>
              <a:rPr lang="en-US" sz="1800" dirty="0"/>
              <a:t>Video, audio, subtitling</a:t>
            </a:r>
            <a:endParaRPr lang="en-GB" sz="1800" dirty="0"/>
          </a:p>
          <a:p>
            <a:pPr lvl="1"/>
            <a:r>
              <a:rPr lang="en-US" sz="1600" dirty="0"/>
              <a:t>monitor DVB specifications and recommendations and I/O (HDMI).   </a:t>
            </a:r>
            <a:endParaRPr lang="en-GB" sz="2800" dirty="0"/>
          </a:p>
          <a:p>
            <a:pPr lvl="1"/>
            <a:r>
              <a:rPr lang="en-US" sz="1600" b="1" dirty="0"/>
              <a:t>NGA&amp;TTML:</a:t>
            </a:r>
            <a:r>
              <a:rPr lang="en-US" sz="1600" dirty="0"/>
              <a:t> monitor NGA&amp;TTML audio usage and experience (in order to help NorDig member using/launching NGA &amp;/or TTML).</a:t>
            </a:r>
          </a:p>
          <a:p>
            <a:r>
              <a:rPr lang="en-US" sz="1800" dirty="0"/>
              <a:t>HbbTV</a:t>
            </a:r>
            <a:endParaRPr lang="en-GB" sz="1800" dirty="0"/>
          </a:p>
          <a:p>
            <a:pPr lvl="1"/>
            <a:r>
              <a:rPr lang="en-US" sz="1600" dirty="0"/>
              <a:t>NorDig HbbTV test and test cases; m</a:t>
            </a:r>
            <a:r>
              <a:rPr lang="en-GB" sz="1600" dirty="0" err="1"/>
              <a:t>aintain</a:t>
            </a:r>
            <a:r>
              <a:rPr lang="en-GB" sz="1600" dirty="0"/>
              <a:t> NorDig developed test cases. Propose new test cases if needed.  </a:t>
            </a:r>
            <a:endParaRPr lang="en-GB" sz="1600" strike="sngStrike" dirty="0"/>
          </a:p>
          <a:p>
            <a:pPr lvl="1"/>
            <a:r>
              <a:rPr lang="en-US" sz="1600" dirty="0"/>
              <a:t>NorDig HbbTV IRD requirements; maintain and update HbbTV requirements. Investigate, present and when confirmed by Excom draft proposal for new HbbTV requirement that are of interest for NorDig members</a:t>
            </a:r>
          </a:p>
          <a:p>
            <a:r>
              <a:rPr lang="en-US" sz="1800" dirty="0"/>
              <a:t>Accessibility</a:t>
            </a:r>
            <a:endParaRPr lang="en-GB" sz="1800" dirty="0"/>
          </a:p>
          <a:p>
            <a:pPr lvl="1"/>
            <a:r>
              <a:rPr lang="en-US" sz="1400" dirty="0"/>
              <a:t>Work with harmonization of broadcast and better describe current broadcast for IRD manufactures</a:t>
            </a:r>
            <a:endParaRPr lang="en-GB" sz="1400" dirty="0"/>
          </a:p>
          <a:p>
            <a:r>
              <a:rPr lang="en-GB" sz="1600" dirty="0"/>
              <a:t>EPG/Event exchange file format: </a:t>
            </a:r>
            <a:endParaRPr lang="en-GB" sz="2800" dirty="0"/>
          </a:p>
          <a:p>
            <a:pPr lvl="1"/>
            <a:r>
              <a:rPr lang="en-US" sz="1400" dirty="0"/>
              <a:t>Promote use for NorDig members for example via open </a:t>
            </a:r>
            <a:r>
              <a:rPr lang="en-GB" sz="1400" dirty="0"/>
              <a:t>workshops to support promoting and implementation of NorDig TVA format</a:t>
            </a:r>
            <a:r>
              <a:rPr lang="en-US" sz="1400" dirty="0"/>
              <a:t>. </a:t>
            </a:r>
            <a:endParaRPr lang="en-GB" sz="2000" dirty="0"/>
          </a:p>
          <a:p>
            <a:pPr lvl="1"/>
            <a:r>
              <a:rPr lang="en-US" sz="1400" dirty="0"/>
              <a:t>Maintain NorDig specification of common EPG/Event exchange file format and Guidelines, to be in line with TA Anytime specs </a:t>
            </a:r>
          </a:p>
          <a:p>
            <a:pPr marL="0" indent="0">
              <a:buNone/>
            </a:pPr>
            <a:endParaRPr lang="en-US" sz="1600" b="1" dirty="0">
              <a:solidFill>
                <a:srgbClr val="00B050"/>
              </a:solidFill>
            </a:endParaRPr>
          </a:p>
          <a:p>
            <a:pPr marL="0" indent="0">
              <a:buNone/>
            </a:pPr>
            <a:endParaRPr lang="en-US" sz="1800" dirty="0">
              <a:solidFill>
                <a:srgbClr val="0070C0"/>
              </a:solidFill>
            </a:endParaRPr>
          </a:p>
          <a:p>
            <a:pPr lvl="1"/>
            <a:endParaRPr lang="en-US" sz="1400" dirty="0"/>
          </a:p>
        </p:txBody>
      </p:sp>
      <p:sp>
        <p:nvSpPr>
          <p:cNvPr id="4" name="Platshållare för bildnummer 3">
            <a:extLst>
              <a:ext uri="{FF2B5EF4-FFF2-40B4-BE49-F238E27FC236}">
                <a16:creationId xmlns:a16="http://schemas.microsoft.com/office/drawing/2014/main" id="{48D472A8-DCF8-B701-00FE-A914942919C2}"/>
              </a:ext>
            </a:extLst>
          </p:cNvPr>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sp>
        <p:nvSpPr>
          <p:cNvPr id="6" name="Rubrik 2">
            <a:extLst>
              <a:ext uri="{FF2B5EF4-FFF2-40B4-BE49-F238E27FC236}">
                <a16:creationId xmlns:a16="http://schemas.microsoft.com/office/drawing/2014/main" id="{D0FE3BAE-B3DA-54BF-82FC-0A93FC5441AA}"/>
              </a:ext>
            </a:extLst>
          </p:cNvPr>
          <p:cNvSpPr>
            <a:spLocks noGrp="1"/>
          </p:cNvSpPr>
          <p:nvPr>
            <p:ph type="title"/>
          </p:nvPr>
        </p:nvSpPr>
        <p:spPr>
          <a:xfrm>
            <a:off x="1199456" y="17424"/>
            <a:ext cx="9793088" cy="706090"/>
          </a:xfrm>
        </p:spPr>
        <p:txBody>
          <a:bodyPr/>
          <a:lstStyle/>
          <a:p>
            <a:pPr>
              <a:defRPr/>
            </a:pPr>
            <a:r>
              <a:rPr lang="en-GB" b="1" dirty="0"/>
              <a:t>NorDig T report – </a:t>
            </a:r>
            <a:r>
              <a:rPr lang="en-US" sz="1800" b="1" dirty="0">
                <a:solidFill>
                  <a:schemeClr val="tx1"/>
                </a:solidFill>
              </a:rPr>
              <a:t>Annex A -</a:t>
            </a:r>
            <a:r>
              <a:rPr lang="en-GB" sz="1800" b="1" dirty="0">
                <a:solidFill>
                  <a:schemeClr val="tx1"/>
                </a:solidFill>
              </a:rPr>
              <a:t> </a:t>
            </a:r>
            <a:r>
              <a:rPr lang="en-US" sz="1800" b="1" dirty="0">
                <a:solidFill>
                  <a:schemeClr val="tx1"/>
                </a:solidFill>
              </a:rPr>
              <a:t>mandates and activities for NorDig T (2/2) Informative </a:t>
            </a:r>
            <a:br>
              <a:rPr lang="en-GB" sz="1800" b="1" dirty="0"/>
            </a:br>
            <a:r>
              <a:rPr lang="en-US" sz="1400" b="1" dirty="0"/>
              <a:t>      NorDig Excom meeting 16</a:t>
            </a:r>
            <a:r>
              <a:rPr lang="en-US" sz="1400" b="1" baseline="30000" dirty="0"/>
              <a:t>th</a:t>
            </a:r>
            <a:r>
              <a:rPr lang="en-US" sz="1400" b="1" dirty="0"/>
              <a:t> October 2025 </a:t>
            </a:r>
            <a:endParaRPr lang="en-US" sz="1200" b="1" dirty="0"/>
          </a:p>
        </p:txBody>
      </p:sp>
    </p:spTree>
    <p:extLst>
      <p:ext uri="{BB962C8B-B14F-4D97-AF65-F5344CB8AC3E}">
        <p14:creationId xmlns:p14="http://schemas.microsoft.com/office/powerpoint/2010/main" val="3128947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27448" y="44624"/>
            <a:ext cx="9082096" cy="648072"/>
          </a:xfrm>
        </p:spPr>
        <p:txBody>
          <a:bodyPr/>
          <a:lstStyle/>
          <a:p>
            <a:pPr>
              <a:defRPr/>
            </a:pPr>
            <a:r>
              <a:rPr lang="en-US" b="1" dirty="0"/>
              <a:t>NorDig T report -  </a:t>
            </a:r>
            <a:r>
              <a:rPr lang="en-US" sz="2000" b="1" dirty="0"/>
              <a:t>Annex B - </a:t>
            </a:r>
            <a:r>
              <a:rPr lang="en-US" sz="1800" b="1" dirty="0">
                <a:solidFill>
                  <a:schemeClr val="tx1"/>
                </a:solidFill>
              </a:rPr>
              <a:t>Meeting calendar 2024 Informative</a:t>
            </a:r>
            <a:br>
              <a:rPr lang="en-US" sz="1800" b="1" dirty="0">
                <a:solidFill>
                  <a:schemeClr val="tx1"/>
                </a:solidFill>
              </a:rPr>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a:xfrm>
            <a:off x="8077200" y="6469814"/>
            <a:ext cx="2133600" cy="268139"/>
          </a:xfrm>
        </p:spPr>
        <p:txBody>
          <a:bodyPr/>
          <a:lstStyle/>
          <a:p>
            <a:pPr>
              <a:defRPr/>
            </a:pPr>
            <a:fld id="{CD43E73F-939E-41C0-A51D-E14F15C47D94}" type="slidenum">
              <a:rPr lang="en-US" smtClean="0"/>
              <a:pPr>
                <a:defRPr/>
              </a:pPr>
              <a:t>13</a:t>
            </a:fld>
            <a:endParaRPr lang="en-US" dirty="0"/>
          </a:p>
        </p:txBody>
      </p:sp>
      <p:pic>
        <p:nvPicPr>
          <p:cNvPr id="9" name="Picture 8"/>
          <p:cNvPicPr>
            <a:picLocks noChangeAspect="1"/>
          </p:cNvPicPr>
          <p:nvPr/>
        </p:nvPicPr>
        <p:blipFill>
          <a:blip r:embed="rId2"/>
          <a:stretch>
            <a:fillRect/>
          </a:stretch>
        </p:blipFill>
        <p:spPr>
          <a:xfrm>
            <a:off x="9552384" y="908720"/>
            <a:ext cx="2442101" cy="1831576"/>
          </a:xfrm>
          <a:prstGeom prst="rect">
            <a:avLst/>
          </a:prstGeom>
        </p:spPr>
      </p:pic>
      <p:sp>
        <p:nvSpPr>
          <p:cNvPr id="7" name="Platshållare för innehåll 1">
            <a:extLst>
              <a:ext uri="{FF2B5EF4-FFF2-40B4-BE49-F238E27FC236}">
                <a16:creationId xmlns:a16="http://schemas.microsoft.com/office/drawing/2014/main" id="{0F6B5389-C236-8F4D-8E0F-2C8DDDB95D2D}"/>
              </a:ext>
            </a:extLst>
          </p:cNvPr>
          <p:cNvSpPr>
            <a:spLocks noGrp="1"/>
          </p:cNvSpPr>
          <p:nvPr>
            <p:ph idx="1"/>
          </p:nvPr>
        </p:nvSpPr>
        <p:spPr>
          <a:xfrm>
            <a:off x="943905" y="1222073"/>
            <a:ext cx="9577064" cy="4655199"/>
          </a:xfrm>
        </p:spPr>
        <p:txBody>
          <a:bodyPr/>
          <a:lstStyle/>
          <a:p>
            <a:pPr lvl="0">
              <a:buNone/>
            </a:pPr>
            <a:r>
              <a:rPr lang="en-US" sz="900" dirty="0">
                <a:latin typeface="+mn-lt"/>
              </a:rPr>
              <a:t> </a:t>
            </a:r>
            <a:r>
              <a:rPr lang="en-GB" dirty="0">
                <a:latin typeface="+mn-lt"/>
              </a:rPr>
              <a:t>NorDig T </a:t>
            </a:r>
            <a:r>
              <a:rPr lang="en-US" dirty="0">
                <a:latin typeface="+mn-lt"/>
              </a:rPr>
              <a:t>– </a:t>
            </a:r>
            <a:r>
              <a:rPr lang="en-GB" dirty="0">
                <a:latin typeface="+mn-lt"/>
              </a:rPr>
              <a:t>meeting calendar 2025:</a:t>
            </a:r>
            <a:endParaRPr lang="sv-SE" dirty="0">
              <a:latin typeface="+mn-lt"/>
            </a:endParaRPr>
          </a:p>
          <a:p>
            <a:pPr>
              <a:spcBef>
                <a:spcPts val="600"/>
              </a:spcBef>
            </a:pPr>
            <a:r>
              <a:rPr lang="en-GB" dirty="0"/>
              <a:t>NorDig T group meeting calendar 2025: </a:t>
            </a:r>
            <a:endParaRPr lang="sv-SE" dirty="0"/>
          </a:p>
          <a:p>
            <a:pPr marL="342900" lvl="0" indent="-342900">
              <a:spcBef>
                <a:spcPts val="600"/>
              </a:spcBef>
              <a:buFont typeface="Symbol" panose="05050102010706020507" pitchFamily="18" charset="2"/>
              <a:buChar char=""/>
            </a:pPr>
            <a:r>
              <a:rPr lang="en-US" dirty="0"/>
              <a:t>NorDig T, #1, Placeholder Thursday 16th January 2025, webinar, 11:00-12:00 CET</a:t>
            </a:r>
          </a:p>
          <a:p>
            <a:pPr marL="342900" lvl="0" indent="-342900">
              <a:spcBef>
                <a:spcPts val="600"/>
              </a:spcBef>
              <a:buFont typeface="Symbol" panose="05050102010706020507" pitchFamily="18" charset="2"/>
              <a:buChar char=""/>
            </a:pPr>
            <a:r>
              <a:rPr lang="en-US" dirty="0"/>
              <a:t>NorDig T, #2, Thursday 20th February 2025, webinar, 10:00-13:00 CET</a:t>
            </a:r>
            <a:endParaRPr lang="sv-SE" dirty="0"/>
          </a:p>
          <a:p>
            <a:pPr marL="0" lvl="1" indent="0">
              <a:buNone/>
            </a:pPr>
            <a:r>
              <a:rPr lang="en-GB" sz="1600" i="1" dirty="0">
                <a:solidFill>
                  <a:schemeClr val="bg1">
                    <a:lumMod val="65000"/>
                  </a:schemeClr>
                </a:solidFill>
                <a:ea typeface="+mn-ea"/>
                <a:cs typeface="+mn-cs"/>
              </a:rPr>
              <a:t>	Informative Excom 13th March 2025, Stockholm or Copenhagen  </a:t>
            </a:r>
            <a:endParaRPr lang="sv-SE" sz="1600" i="1" dirty="0">
              <a:solidFill>
                <a:schemeClr val="bg1">
                  <a:lumMod val="65000"/>
                </a:schemeClr>
              </a:solidFill>
              <a:ea typeface="+mn-ea"/>
              <a:cs typeface="+mn-cs"/>
            </a:endParaRPr>
          </a:p>
          <a:p>
            <a:pPr marL="342900" lvl="0" indent="-342900">
              <a:buFont typeface="Symbol" panose="05050102010706020507" pitchFamily="18" charset="2"/>
              <a:buChar char=""/>
            </a:pPr>
            <a:r>
              <a:rPr lang="en-GB" dirty="0"/>
              <a:t>NorDig T, #3, </a:t>
            </a:r>
            <a:r>
              <a:rPr lang="en-US" dirty="0"/>
              <a:t>Thursday 22nd </a:t>
            </a:r>
            <a:r>
              <a:rPr lang="en-GB" dirty="0"/>
              <a:t>May 2025, webinar, 10:00-12:00 CET</a:t>
            </a:r>
            <a:endParaRPr lang="sv-SE" dirty="0"/>
          </a:p>
          <a:p>
            <a:pPr marL="342900" lvl="0" indent="-342900">
              <a:buFont typeface="Symbol" panose="05050102010706020507" pitchFamily="18" charset="2"/>
              <a:buChar char=""/>
            </a:pPr>
            <a:r>
              <a:rPr lang="en-GB" dirty="0"/>
              <a:t>NorDig T, #4, Placeholder </a:t>
            </a:r>
            <a:r>
              <a:rPr lang="en-US" dirty="0"/>
              <a:t>Thursday 4th</a:t>
            </a:r>
            <a:r>
              <a:rPr lang="en-GB" dirty="0"/>
              <a:t> September 2025, webinar, 10:00-12:00 CET</a:t>
            </a:r>
          </a:p>
          <a:p>
            <a:pPr marL="342900" lvl="0" indent="-342900">
              <a:buFont typeface="Symbol" panose="05050102010706020507" pitchFamily="18" charset="2"/>
              <a:buChar char=""/>
            </a:pPr>
            <a:r>
              <a:rPr lang="en-GB" dirty="0"/>
              <a:t>NorDig T, #5, </a:t>
            </a:r>
            <a:r>
              <a:rPr lang="en-US" dirty="0"/>
              <a:t>Wednesday </a:t>
            </a:r>
            <a:r>
              <a:rPr lang="en-GB" dirty="0"/>
              <a:t>1st October 2025, webinar, 10:00-12:00 CET</a:t>
            </a:r>
            <a:endParaRPr lang="sv-SE" dirty="0"/>
          </a:p>
          <a:p>
            <a:pPr marL="0" lvl="1" indent="0">
              <a:buNone/>
            </a:pPr>
            <a:r>
              <a:rPr lang="en-GB" sz="1600" i="1" dirty="0">
                <a:solidFill>
                  <a:schemeClr val="bg1">
                    <a:lumMod val="65000"/>
                  </a:schemeClr>
                </a:solidFill>
                <a:ea typeface="+mn-ea"/>
                <a:cs typeface="+mn-cs"/>
              </a:rPr>
              <a:t>	Informative Excom XX October 2025, webinar </a:t>
            </a:r>
            <a:endParaRPr lang="sv-SE" sz="1600" i="1" dirty="0">
              <a:solidFill>
                <a:schemeClr val="bg1">
                  <a:lumMod val="65000"/>
                </a:schemeClr>
              </a:solidFill>
              <a:ea typeface="+mn-ea"/>
              <a:cs typeface="+mn-cs"/>
            </a:endParaRPr>
          </a:p>
          <a:p>
            <a:pPr marL="342900" lvl="0" indent="-342900">
              <a:buFont typeface="Symbol" panose="05050102010706020507" pitchFamily="18" charset="2"/>
              <a:buChar char=""/>
            </a:pPr>
            <a:r>
              <a:rPr lang="en-GB" dirty="0"/>
              <a:t>NorDig T, #6, </a:t>
            </a:r>
            <a:r>
              <a:rPr lang="en-US" dirty="0"/>
              <a:t>Thursday </a:t>
            </a:r>
            <a:r>
              <a:rPr lang="en-GB" dirty="0"/>
              <a:t>6</a:t>
            </a:r>
            <a:r>
              <a:rPr lang="en-US" dirty="0" err="1"/>
              <a:t>th</a:t>
            </a:r>
            <a:r>
              <a:rPr lang="en-GB" dirty="0"/>
              <a:t> November 2025, webinar, 10:00-12:00 CET  </a:t>
            </a:r>
            <a:endParaRPr lang="sv-SE" dirty="0"/>
          </a:p>
          <a:p>
            <a:endParaRPr lang="sv-SE" dirty="0"/>
          </a:p>
          <a:p>
            <a:pPr lvl="0"/>
            <a:endParaRPr lang="en-US" sz="1600" dirty="0"/>
          </a:p>
          <a:p>
            <a:pPr lvl="0"/>
            <a:endParaRPr lang="en-US" dirty="0"/>
          </a:p>
        </p:txBody>
      </p:sp>
    </p:spTree>
    <p:extLst>
      <p:ext uri="{BB962C8B-B14F-4D97-AF65-F5344CB8AC3E}">
        <p14:creationId xmlns:p14="http://schemas.microsoft.com/office/powerpoint/2010/main" val="1336739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092157" y="1069080"/>
            <a:ext cx="10513168" cy="5600280"/>
          </a:xfrm>
        </p:spPr>
        <p:txBody>
          <a:bodyPr/>
          <a:lstStyle/>
          <a:p>
            <a:pPr marL="0" indent="0">
              <a:buNone/>
            </a:pPr>
            <a:r>
              <a:rPr lang="en-US" sz="1600" dirty="0">
                <a:latin typeface="+mn-lt"/>
              </a:rPr>
              <a:t>NorDig T (technical group) </a:t>
            </a:r>
            <a:r>
              <a:rPr lang="en-US" sz="1400" dirty="0">
                <a:latin typeface="+mn-lt"/>
              </a:rPr>
              <a:t>– </a:t>
            </a:r>
            <a:r>
              <a:rPr lang="en-US" sz="1400" i="1" dirty="0">
                <a:latin typeface="+mn-lt"/>
              </a:rPr>
              <a:t>main group</a:t>
            </a:r>
            <a:endParaRPr lang="en-US" sz="1600" i="1" dirty="0">
              <a:latin typeface="+mn-lt"/>
            </a:endParaRPr>
          </a:p>
          <a:p>
            <a:pPr lvl="1"/>
            <a:r>
              <a:rPr lang="en-US" sz="1200" dirty="0">
                <a:latin typeface="+mn-lt"/>
              </a:rPr>
              <a:t>General discussions all topic, simple drafting (corrections, debugs…), handle AP &amp; working items from Excom within mandate, review and approve at NorDig/T level all text proposals for NorDig specifications/documents from drafting group and others, gather and share information and exchange experience among members</a:t>
            </a:r>
          </a:p>
          <a:p>
            <a:pPr lvl="1"/>
            <a:r>
              <a:rPr lang="en-US" sz="1200" dirty="0">
                <a:latin typeface="+mn-lt"/>
              </a:rPr>
              <a:t>In order to keep NorDig/T meeting efficient and valid for all participants - deeper discussions within certain areas not applicable to all in NorDig/T is typically handled in separate subgroups which report back, drafting text proposals (others than simple ones) handle in drafting group which report back.  </a:t>
            </a:r>
          </a:p>
          <a:p>
            <a:pPr lvl="1"/>
            <a:r>
              <a:rPr lang="en-US" sz="1200" dirty="0">
                <a:latin typeface="+mn-lt"/>
              </a:rPr>
              <a:t>NorDig T set the intension/context for items to drafting group or other working subgroup and guide drafting through the development</a:t>
            </a:r>
            <a:endParaRPr lang="en-US" sz="800" i="1" dirty="0">
              <a:latin typeface="+mn-lt"/>
            </a:endParaRPr>
          </a:p>
          <a:p>
            <a:pPr marL="0" indent="0">
              <a:buNone/>
            </a:pPr>
            <a:r>
              <a:rPr lang="en-US" sz="1400" dirty="0">
                <a:latin typeface="+mn-lt"/>
              </a:rPr>
              <a:t>NorDig T subgroup/working groups 2024:</a:t>
            </a:r>
          </a:p>
          <a:p>
            <a:r>
              <a:rPr lang="en-US" sz="1400" dirty="0">
                <a:latin typeface="+mn-lt"/>
              </a:rPr>
              <a:t>Drafting group </a:t>
            </a:r>
          </a:p>
          <a:p>
            <a:pPr lvl="1"/>
            <a:r>
              <a:rPr lang="en-US" sz="1200" dirty="0">
                <a:latin typeface="+mn-lt"/>
              </a:rPr>
              <a:t>detailed drafting of requirement text proposals for NorDig specifications </a:t>
            </a:r>
            <a:r>
              <a:rPr lang="en-US" sz="1200" dirty="0" err="1">
                <a:latin typeface="+mn-lt"/>
              </a:rPr>
              <a:t>IRD+TestPlan+RoO</a:t>
            </a:r>
            <a:r>
              <a:rPr lang="en-US" sz="1200" dirty="0">
                <a:latin typeface="+mn-lt"/>
              </a:rPr>
              <a:t>. </a:t>
            </a:r>
          </a:p>
          <a:p>
            <a:pPr lvl="1"/>
            <a:r>
              <a:rPr lang="en-US" sz="1200" dirty="0">
                <a:latin typeface="+mn-lt"/>
              </a:rPr>
              <a:t>for proposed changes, normally study and draft text for all three specifications (</a:t>
            </a:r>
            <a:r>
              <a:rPr lang="en-US" sz="1200" dirty="0" err="1">
                <a:latin typeface="+mn-lt"/>
              </a:rPr>
              <a:t>IRD+TestPlan+RoO</a:t>
            </a:r>
            <a:r>
              <a:rPr lang="en-US" sz="1200" dirty="0">
                <a:latin typeface="+mn-lt"/>
              </a:rPr>
              <a:t>) </a:t>
            </a:r>
          </a:p>
          <a:p>
            <a:pPr lvl="1"/>
            <a:r>
              <a:rPr lang="en-US" sz="1200" dirty="0">
                <a:latin typeface="+mn-lt"/>
              </a:rPr>
              <a:t>drafting based upon inputs/intension/context from NorDig T , continuously report back status and plans to NorDig/T for guidance.</a:t>
            </a:r>
          </a:p>
          <a:p>
            <a:r>
              <a:rPr lang="en-US" sz="1400" dirty="0">
                <a:latin typeface="+mn-lt"/>
              </a:rPr>
              <a:t> </a:t>
            </a:r>
            <a:r>
              <a:rPr lang="en-US" sz="1100" dirty="0">
                <a:latin typeface="+mn-lt"/>
              </a:rPr>
              <a:t>Working group - </a:t>
            </a:r>
            <a:r>
              <a:rPr lang="en-US" sz="1400" dirty="0">
                <a:latin typeface="+mn-lt"/>
              </a:rPr>
              <a:t>Accessibility group </a:t>
            </a:r>
            <a:r>
              <a:rPr lang="en-US" sz="1200" dirty="0">
                <a:latin typeface="+mn-lt"/>
              </a:rPr>
              <a:t>(NorDig Excom has 2023 id this as key area for NorDig)</a:t>
            </a:r>
          </a:p>
          <a:p>
            <a:pPr lvl="1"/>
            <a:r>
              <a:rPr lang="en-US" sz="1200" dirty="0">
                <a:latin typeface="+mn-lt"/>
              </a:rPr>
              <a:t>Identify and propose relevant improvement and/or new accessibility features and handling for NorDig (IRD, video, audio, </a:t>
            </a:r>
            <a:r>
              <a:rPr lang="en-US" sz="1200" dirty="0" err="1">
                <a:latin typeface="+mn-lt"/>
              </a:rPr>
              <a:t>subt</a:t>
            </a:r>
            <a:r>
              <a:rPr lang="en-US" sz="1200" dirty="0">
                <a:latin typeface="+mn-lt"/>
              </a:rPr>
              <a:t>, menus, EIT…).</a:t>
            </a:r>
          </a:p>
          <a:p>
            <a:r>
              <a:rPr lang="en-US" sz="1400" dirty="0">
                <a:latin typeface="+mn-lt"/>
              </a:rPr>
              <a:t> </a:t>
            </a:r>
            <a:r>
              <a:rPr lang="en-US" sz="1100" dirty="0">
                <a:latin typeface="+mn-lt"/>
              </a:rPr>
              <a:t>Working group - </a:t>
            </a:r>
            <a:r>
              <a:rPr lang="en-US" sz="1400" dirty="0">
                <a:latin typeface="+mn-lt"/>
              </a:rPr>
              <a:t>EPG/Event exchange metadata group</a:t>
            </a:r>
          </a:p>
          <a:p>
            <a:pPr lvl="1"/>
            <a:r>
              <a:rPr lang="en-US" sz="1200" dirty="0">
                <a:latin typeface="+mn-lt"/>
              </a:rPr>
              <a:t>Separate area, working group and drafting of EPG exchange file documents</a:t>
            </a:r>
          </a:p>
          <a:p>
            <a:pPr marL="0" indent="0">
              <a:buNone/>
            </a:pPr>
            <a:r>
              <a:rPr lang="en-US" sz="800" i="1" dirty="0">
                <a:latin typeface="+mn-lt"/>
              </a:rPr>
              <a:t> </a:t>
            </a:r>
            <a:r>
              <a:rPr lang="en-US" sz="1400" dirty="0">
                <a:latin typeface="+mn-lt"/>
              </a:rPr>
              <a:t>NorDig experts for the areas</a:t>
            </a:r>
            <a:endParaRPr lang="en-US" sz="1400" dirty="0">
              <a:highlight>
                <a:srgbClr val="FFFF00"/>
              </a:highlight>
              <a:latin typeface="+mn-lt"/>
            </a:endParaRPr>
          </a:p>
          <a:p>
            <a:pPr>
              <a:defRPr/>
            </a:pPr>
            <a:r>
              <a:rPr lang="en-US" sz="1100" dirty="0">
                <a:latin typeface="+mn-lt"/>
              </a:rPr>
              <a:t>Audio – </a:t>
            </a:r>
            <a:r>
              <a:rPr lang="en-US" sz="1100" i="1" dirty="0">
                <a:latin typeface="+mn-lt"/>
              </a:rPr>
              <a:t>Johan </a:t>
            </a:r>
            <a:r>
              <a:rPr lang="en-US" sz="1100" i="1" dirty="0" err="1">
                <a:latin typeface="+mn-lt"/>
              </a:rPr>
              <a:t>Lindroos</a:t>
            </a:r>
            <a:r>
              <a:rPr lang="en-US" sz="1100" i="1" dirty="0">
                <a:latin typeface="+mn-lt"/>
              </a:rPr>
              <a:t>, SVT</a:t>
            </a:r>
          </a:p>
          <a:p>
            <a:pPr>
              <a:defRPr/>
            </a:pPr>
            <a:r>
              <a:rPr lang="en-US" sz="1100" dirty="0">
                <a:latin typeface="+mn-lt"/>
              </a:rPr>
              <a:t>Test</a:t>
            </a:r>
            <a:r>
              <a:rPr lang="en-US" sz="1100" i="1" dirty="0">
                <a:latin typeface="+mn-lt"/>
              </a:rPr>
              <a:t> </a:t>
            </a:r>
            <a:r>
              <a:rPr lang="en-US" sz="1100" dirty="0">
                <a:latin typeface="+mn-lt"/>
              </a:rPr>
              <a:t>– </a:t>
            </a:r>
            <a:r>
              <a:rPr lang="en-US" sz="1100" i="1" dirty="0">
                <a:latin typeface="+mn-lt"/>
              </a:rPr>
              <a:t>Pasi Toiva, </a:t>
            </a:r>
            <a:r>
              <a:rPr lang="en-US" sz="1100" i="1" dirty="0" err="1">
                <a:latin typeface="+mn-lt"/>
              </a:rPr>
              <a:t>Labwise</a:t>
            </a:r>
            <a:endParaRPr lang="en-US" sz="1100" i="1" dirty="0">
              <a:latin typeface="+mn-lt"/>
            </a:endParaRPr>
          </a:p>
          <a:p>
            <a:pPr>
              <a:defRPr/>
            </a:pPr>
            <a:r>
              <a:rPr lang="en-US" sz="1100" dirty="0">
                <a:latin typeface="+mn-lt"/>
              </a:rPr>
              <a:t>RoO – </a:t>
            </a:r>
            <a:r>
              <a:rPr lang="sv-SE" sz="1100" i="1" dirty="0">
                <a:latin typeface="+mn-lt"/>
              </a:rPr>
              <a:t>TBD </a:t>
            </a:r>
            <a:r>
              <a:rPr lang="en-US" sz="1100" i="1" dirty="0">
                <a:solidFill>
                  <a:srgbClr val="009900"/>
                </a:solidFill>
                <a:latin typeface="+mn-lt"/>
              </a:rPr>
              <a:t>(Des has retired from 2rn spring 2025)</a:t>
            </a:r>
          </a:p>
          <a:p>
            <a:pPr>
              <a:defRPr/>
            </a:pPr>
            <a:r>
              <a:rPr lang="en-US" sz="1100" dirty="0">
                <a:latin typeface="+mn-lt"/>
              </a:rPr>
              <a:t>HbbTV/API/PVR – </a:t>
            </a:r>
            <a:r>
              <a:rPr lang="en-US" sz="1100" i="1" dirty="0">
                <a:latin typeface="+mn-lt"/>
              </a:rPr>
              <a:t>Erik Vold, NRK</a:t>
            </a:r>
          </a:p>
          <a:p>
            <a:pPr>
              <a:defRPr/>
            </a:pPr>
            <a:r>
              <a:rPr lang="en-US" sz="1100" dirty="0">
                <a:latin typeface="+mn-lt"/>
              </a:rPr>
              <a:t>EPG/Event exchange metadata – </a:t>
            </a:r>
            <a:r>
              <a:rPr lang="en-US" sz="1100" i="1" dirty="0">
                <a:latin typeface="+mn-lt"/>
              </a:rPr>
              <a:t>Peter M</a:t>
            </a:r>
            <a:r>
              <a:rPr lang="en-US" sz="1100" i="1" dirty="0">
                <a:latin typeface="+mn-lt"/>
                <a:ea typeface="Cambria Math" panose="02040503050406030204" pitchFamily="18" charset="0"/>
              </a:rPr>
              <a:t>ølsted,</a:t>
            </a:r>
            <a:r>
              <a:rPr lang="en-US" sz="1100" i="1" dirty="0">
                <a:latin typeface="+mn-lt"/>
              </a:rPr>
              <a:t> </a:t>
            </a:r>
          </a:p>
          <a:p>
            <a:pPr>
              <a:defRPr/>
            </a:pPr>
            <a:r>
              <a:rPr lang="en-US" sz="1100" dirty="0">
                <a:latin typeface="+mn-lt"/>
              </a:rPr>
              <a:t>Accessibility – </a:t>
            </a:r>
            <a:r>
              <a:rPr lang="en-US" sz="1100" i="1" dirty="0">
                <a:latin typeface="+mn-lt"/>
              </a:rPr>
              <a:t>Peter M</a:t>
            </a:r>
            <a:r>
              <a:rPr lang="en-US" sz="1100" i="1" dirty="0">
                <a:latin typeface="+mn-lt"/>
                <a:ea typeface="Cambria Math" panose="02040503050406030204" pitchFamily="18" charset="0"/>
              </a:rPr>
              <a:t>ølsted</a:t>
            </a:r>
            <a:endParaRPr lang="en-US" sz="1100" i="1" dirty="0">
              <a:solidFill>
                <a:schemeClr val="bg1">
                  <a:lumMod val="65000"/>
                </a:schemeClr>
              </a:solidFill>
              <a:latin typeface="+mn-lt"/>
            </a:endParaRPr>
          </a:p>
          <a:p>
            <a:pPr>
              <a:defRPr/>
            </a:pPr>
            <a:r>
              <a:rPr lang="en-US" sz="1100" i="1" dirty="0">
                <a:solidFill>
                  <a:schemeClr val="bg1">
                    <a:lumMod val="65000"/>
                  </a:schemeClr>
                </a:solidFill>
                <a:latin typeface="+mn-lt"/>
              </a:rPr>
              <a:t>Video – Per Tullstedt/NorDig T</a:t>
            </a:r>
            <a:endParaRPr lang="en-US" sz="11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a:p>
        </p:txBody>
      </p:sp>
      <p:sp>
        <p:nvSpPr>
          <p:cNvPr id="7" name="Rubrik 2">
            <a:extLst>
              <a:ext uri="{FF2B5EF4-FFF2-40B4-BE49-F238E27FC236}">
                <a16:creationId xmlns:a16="http://schemas.microsoft.com/office/drawing/2014/main" id="{8C1DDAD1-A6F1-0975-17E0-C0AB9CCB6AB8}"/>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NorDig T </a:t>
            </a:r>
            <a:r>
              <a:rPr lang="en-US" sz="2000" b="1" dirty="0" err="1"/>
              <a:t>organisation</a:t>
            </a:r>
            <a:r>
              <a:rPr lang="en-US" sz="1800" b="1" dirty="0">
                <a:solidFill>
                  <a:schemeClr val="tx1"/>
                </a:solidFill>
              </a:rPr>
              <a:t>  - Informative</a:t>
            </a:r>
            <a:br>
              <a:rPr lang="en-US" sz="1800" b="1" dirty="0">
                <a:solidFill>
                  <a:schemeClr val="tx1"/>
                </a:solidFill>
              </a:rPr>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3" name="TextBox 2">
            <a:extLst>
              <a:ext uri="{FF2B5EF4-FFF2-40B4-BE49-F238E27FC236}">
                <a16:creationId xmlns:a16="http://schemas.microsoft.com/office/drawing/2014/main" id="{672E492C-0510-680E-528C-BBB4A9F454BA}"/>
              </a:ext>
            </a:extLst>
          </p:cNvPr>
          <p:cNvSpPr txBox="1"/>
          <p:nvPr/>
        </p:nvSpPr>
        <p:spPr>
          <a:xfrm>
            <a:off x="839416" y="847745"/>
            <a:ext cx="3076483" cy="276999"/>
          </a:xfrm>
          <a:prstGeom prst="rect">
            <a:avLst/>
          </a:prstGeom>
          <a:noFill/>
        </p:spPr>
        <p:txBody>
          <a:bodyPr wrap="none" rtlCol="0">
            <a:spAutoFit/>
          </a:bodyPr>
          <a:lstStyle/>
          <a:p>
            <a:r>
              <a:rPr lang="sv-SE" sz="1200" i="1" dirty="0"/>
              <a:t>Same as </a:t>
            </a:r>
            <a:r>
              <a:rPr lang="sv-SE" sz="1200" i="1" dirty="0" err="1"/>
              <a:t>previous</a:t>
            </a:r>
            <a:r>
              <a:rPr lang="sv-SE" sz="1200" i="1" dirty="0"/>
              <a:t> NorDig Excom meeting</a:t>
            </a:r>
          </a:p>
        </p:txBody>
      </p:sp>
    </p:spTree>
    <p:extLst>
      <p:ext uri="{BB962C8B-B14F-4D97-AF65-F5344CB8AC3E}">
        <p14:creationId xmlns:p14="http://schemas.microsoft.com/office/powerpoint/2010/main" val="3818833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17778"/>
            <a:ext cx="8997320" cy="648072"/>
          </a:xfrm>
        </p:spPr>
        <p:txBody>
          <a:bodyPr/>
          <a:lstStyle/>
          <a:p>
            <a:pPr>
              <a:defRPr/>
            </a:pPr>
            <a:r>
              <a:rPr lang="en-GB" b="1" dirty="0"/>
              <a:t>NorDig T report </a:t>
            </a:r>
            <a:r>
              <a:rPr lang="en-GB" sz="2000" b="1" dirty="0"/>
              <a:t>– Annex D - </a:t>
            </a:r>
            <a:r>
              <a:rPr lang="en-GB" sz="2000" b="1" dirty="0">
                <a:solidFill>
                  <a:schemeClr val="tx1"/>
                </a:solidFill>
              </a:rPr>
              <a:t>NorDig countries/networks </a:t>
            </a:r>
            <a:br>
              <a:rPr lang="en-GB" b="1" dirty="0">
                <a:solidFill>
                  <a:schemeClr val="tx1"/>
                </a:solidFill>
              </a:rPr>
            </a:br>
            <a:r>
              <a:rPr lang="en-GB" sz="1400" b="1" dirty="0"/>
              <a:t>     </a:t>
            </a:r>
            <a:r>
              <a:rPr lang="en-US" sz="1400" b="1" dirty="0"/>
              <a:t>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15</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1025810"/>
              </p:ext>
            </p:extLst>
          </p:nvPr>
        </p:nvGraphicFramePr>
        <p:xfrm>
          <a:off x="911424" y="2045907"/>
          <a:ext cx="9793088" cy="3855720"/>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5544616">
                  <a:extLst>
                    <a:ext uri="{9D8B030D-6E8A-4147-A177-3AD203B41FA5}">
                      <a16:colId xmlns:a16="http://schemas.microsoft.com/office/drawing/2014/main" val="20001"/>
                    </a:ext>
                  </a:extLst>
                </a:gridCol>
              </a:tblGrid>
              <a:tr h="370840">
                <a:tc>
                  <a:txBody>
                    <a:bodyPr/>
                    <a:lstStyle/>
                    <a:p>
                      <a:r>
                        <a:rPr lang="sv-SE" sz="1600" dirty="0">
                          <a:solidFill>
                            <a:schemeClr val="tx1">
                              <a:lumMod val="50000"/>
                              <a:lumOff val="50000"/>
                            </a:schemeClr>
                          </a:solidFill>
                        </a:rPr>
                        <a:t>Country / Network</a:t>
                      </a:r>
                    </a:p>
                  </a:txBody>
                  <a:tcPr/>
                </a:tc>
                <a:tc>
                  <a:txBody>
                    <a:bodyPr/>
                    <a:lstStyle/>
                    <a:p>
                      <a:r>
                        <a:rPr lang="sv-SE" sz="1600" dirty="0">
                          <a:solidFill>
                            <a:schemeClr val="tx1">
                              <a:lumMod val="50000"/>
                              <a:lumOff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tx1">
                              <a:lumMod val="50000"/>
                              <a:lumOff val="50000"/>
                            </a:schemeClr>
                          </a:solidFill>
                        </a:rPr>
                        <a:t>Turkey</a:t>
                      </a:r>
                      <a:r>
                        <a:rPr lang="sv-SE" sz="1600" dirty="0">
                          <a:solidFill>
                            <a:schemeClr val="tx1">
                              <a:lumMod val="50000"/>
                              <a:lumOff val="50000"/>
                            </a:schemeClr>
                          </a:solidFill>
                        </a:rPr>
                        <a:t> DTT </a:t>
                      </a:r>
                    </a:p>
                  </a:txBody>
                  <a:tcPr/>
                </a:tc>
                <a:tc>
                  <a:txBody>
                    <a:bodyPr/>
                    <a:lstStyle/>
                    <a:p>
                      <a:r>
                        <a:rPr lang="sv-SE" sz="1600" dirty="0" err="1">
                          <a:solidFill>
                            <a:schemeClr val="tx1">
                              <a:lumMod val="50000"/>
                              <a:lumOff val="50000"/>
                            </a:schemeClr>
                          </a:solidFill>
                        </a:rPr>
                        <a:t>Confirmed</a:t>
                      </a:r>
                      <a:r>
                        <a:rPr lang="sv-SE" sz="1600" dirty="0">
                          <a:solidFill>
                            <a:schemeClr val="tx1">
                              <a:lumMod val="50000"/>
                              <a:lumOff val="50000"/>
                            </a:schemeClr>
                          </a:solidFill>
                        </a:rPr>
                        <a:t> via </a:t>
                      </a:r>
                      <a:r>
                        <a:rPr lang="sv-SE" sz="1600" dirty="0" err="1">
                          <a:solidFill>
                            <a:schemeClr val="tx1">
                              <a:lumMod val="50000"/>
                              <a:lumOff val="50000"/>
                            </a:schemeClr>
                          </a:solidFill>
                        </a:rPr>
                        <a:t>Vestel</a:t>
                      </a:r>
                      <a:endParaRPr lang="sv-SE" sz="1600" dirty="0">
                        <a:solidFill>
                          <a:schemeClr val="tx1">
                            <a:lumMod val="50000"/>
                            <a:lumOff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tx1">
                              <a:lumMod val="50000"/>
                              <a:lumOff val="50000"/>
                            </a:schemeClr>
                          </a:solidFill>
                        </a:rPr>
                        <a:t>Several</a:t>
                      </a:r>
                      <a:r>
                        <a:rPr lang="sv-SE" sz="1600" dirty="0">
                          <a:solidFill>
                            <a:schemeClr val="tx1">
                              <a:lumMod val="50000"/>
                              <a:lumOff val="50000"/>
                            </a:schemeClr>
                          </a:solidFill>
                        </a:rPr>
                        <a:t> </a:t>
                      </a:r>
                      <a:r>
                        <a:rPr lang="sv-SE" sz="1600" dirty="0" err="1">
                          <a:solidFill>
                            <a:schemeClr val="tx1">
                              <a:lumMod val="50000"/>
                              <a:lumOff val="50000"/>
                            </a:schemeClr>
                          </a:solidFill>
                        </a:rPr>
                        <a:t>eastern</a:t>
                      </a:r>
                      <a:r>
                        <a:rPr lang="sv-SE" sz="1600" dirty="0">
                          <a:solidFill>
                            <a:schemeClr val="tx1">
                              <a:lumMod val="50000"/>
                              <a:lumOff val="50000"/>
                            </a:schemeClr>
                          </a:solidFill>
                        </a:rPr>
                        <a:t> </a:t>
                      </a:r>
                      <a:r>
                        <a:rPr lang="sv-SE" sz="1600" dirty="0" err="1">
                          <a:solidFill>
                            <a:schemeClr val="tx1">
                              <a:lumMod val="50000"/>
                              <a:lumOff val="50000"/>
                            </a:schemeClr>
                          </a:solidFill>
                        </a:rPr>
                        <a:t>Europe</a:t>
                      </a:r>
                      <a:r>
                        <a:rPr lang="sv-SE" sz="1600" dirty="0">
                          <a:solidFill>
                            <a:schemeClr val="tx1">
                              <a:lumMod val="50000"/>
                              <a:lumOff val="50000"/>
                            </a:schemeClr>
                          </a:solidFill>
                        </a:rPr>
                        <a:t> </a:t>
                      </a:r>
                      <a:r>
                        <a:rPr lang="sv-SE" sz="1600" dirty="0" err="1">
                          <a:solidFill>
                            <a:schemeClr val="tx1">
                              <a:lumMod val="50000"/>
                              <a:lumOff val="50000"/>
                            </a:schemeClr>
                          </a:solidFill>
                        </a:rPr>
                        <a:t>countries</a:t>
                      </a:r>
                      <a:endParaRPr lang="sv-SE" sz="1600" dirty="0">
                        <a:solidFill>
                          <a:schemeClr val="tx1">
                            <a:lumMod val="50000"/>
                            <a:lumOff val="50000"/>
                          </a:schemeClr>
                        </a:solidFill>
                      </a:endParaRPr>
                    </a:p>
                  </a:txBody>
                  <a:tcPr/>
                </a:tc>
                <a:tc>
                  <a:txBody>
                    <a:bodyPr/>
                    <a:lstStyle/>
                    <a:p>
                      <a:r>
                        <a:rPr lang="sv-SE" sz="1600" dirty="0" err="1">
                          <a:solidFill>
                            <a:schemeClr val="tx1">
                              <a:lumMod val="50000"/>
                              <a:lumOff val="50000"/>
                            </a:schemeClr>
                          </a:solidFill>
                        </a:rPr>
                        <a:t>Indications</a:t>
                      </a:r>
                      <a:r>
                        <a:rPr lang="sv-SE" sz="1600" dirty="0">
                          <a:solidFill>
                            <a:schemeClr val="tx1">
                              <a:lumMod val="50000"/>
                              <a:lumOff val="50000"/>
                            </a:schemeClr>
                          </a:solidFill>
                        </a:rPr>
                        <a:t>,</a:t>
                      </a:r>
                      <a:r>
                        <a:rPr lang="sv-SE" sz="1600" baseline="0" dirty="0">
                          <a:solidFill>
                            <a:schemeClr val="tx1">
                              <a:lumMod val="50000"/>
                              <a:lumOff val="50000"/>
                            </a:schemeClr>
                          </a:solidFill>
                        </a:rPr>
                        <a:t> n</a:t>
                      </a:r>
                      <a:r>
                        <a:rPr lang="sv-SE" sz="1600" dirty="0">
                          <a:solidFill>
                            <a:schemeClr val="tx1">
                              <a:lumMod val="50000"/>
                              <a:lumOff val="50000"/>
                            </a:schemeClr>
                          </a:solidFill>
                        </a:rPr>
                        <a:t>ot </a:t>
                      </a:r>
                      <a:r>
                        <a:rPr lang="sv-SE" sz="1600" dirty="0" err="1">
                          <a:solidFill>
                            <a:schemeClr val="tx1">
                              <a:lumMod val="50000"/>
                              <a:lumOff val="50000"/>
                            </a:schemeClr>
                          </a:solidFill>
                        </a:rPr>
                        <a:t>confirmed</a:t>
                      </a:r>
                      <a:endParaRPr lang="sv-SE" sz="1600" dirty="0">
                        <a:solidFill>
                          <a:schemeClr val="tx1">
                            <a:lumMod val="50000"/>
                            <a:lumOff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tx1">
                              <a:lumMod val="50000"/>
                              <a:lumOff val="50000"/>
                            </a:schemeClr>
                          </a:solidFill>
                        </a:rPr>
                        <a:t>Malaysia </a:t>
                      </a:r>
                      <a:r>
                        <a:rPr lang="sv-SE" sz="1600" i="1" dirty="0">
                          <a:solidFill>
                            <a:schemeClr val="tx1">
                              <a:lumMod val="50000"/>
                              <a:lumOff val="50000"/>
                            </a:schemeClr>
                          </a:solidFill>
                        </a:rPr>
                        <a:t>(</a:t>
                      </a:r>
                      <a:r>
                        <a:rPr lang="sv-SE" sz="1600" i="1" dirty="0" err="1">
                          <a:solidFill>
                            <a:schemeClr val="tx1">
                              <a:lumMod val="50000"/>
                              <a:lumOff val="50000"/>
                            </a:schemeClr>
                          </a:solidFill>
                        </a:rPr>
                        <a:t>blue</a:t>
                      </a:r>
                      <a:r>
                        <a:rPr lang="sv-SE" sz="1600" i="1" baseline="0" dirty="0">
                          <a:solidFill>
                            <a:schemeClr val="tx1">
                              <a:lumMod val="50000"/>
                              <a:lumOff val="50000"/>
                            </a:schemeClr>
                          </a:solidFill>
                        </a:rPr>
                        <a:t> copy</a:t>
                      </a:r>
                      <a:r>
                        <a:rPr lang="sv-SE" sz="1600" i="1" dirty="0">
                          <a:solidFill>
                            <a:schemeClr val="tx1">
                              <a:lumMod val="50000"/>
                              <a:lumOff val="50000"/>
                            </a:schemeClr>
                          </a:solidFill>
                        </a:rPr>
                        <a:t>)</a:t>
                      </a:r>
                      <a:r>
                        <a:rPr lang="sv-SE" sz="1600" i="1" baseline="0" dirty="0">
                          <a:solidFill>
                            <a:schemeClr val="tx1">
                              <a:lumMod val="50000"/>
                              <a:lumOff val="50000"/>
                            </a:schemeClr>
                          </a:solidFill>
                        </a:rPr>
                        <a:t> </a:t>
                      </a:r>
                      <a:endParaRPr lang="sv-SE" sz="1600" i="1" dirty="0">
                        <a:solidFill>
                          <a:schemeClr val="tx1">
                            <a:lumMod val="50000"/>
                            <a:lumOff val="50000"/>
                          </a:schemeClr>
                        </a:solidFill>
                      </a:endParaRPr>
                    </a:p>
                  </a:txBody>
                  <a:tcPr/>
                </a:tc>
                <a:tc>
                  <a:txBody>
                    <a:bodyPr/>
                    <a:lstStyle/>
                    <a:p>
                      <a:r>
                        <a:rPr lang="sv-SE" sz="1600" dirty="0">
                          <a:solidFill>
                            <a:schemeClr val="tx1">
                              <a:lumMod val="50000"/>
                              <a:lumOff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tx1">
                              <a:lumMod val="50000"/>
                              <a:lumOff val="50000"/>
                            </a:schemeClr>
                          </a:solidFill>
                        </a:rPr>
                        <a:t>German DTT (Media broadcast/TDF)</a:t>
                      </a:r>
                    </a:p>
                  </a:txBody>
                  <a:tcPr/>
                </a:tc>
                <a:tc>
                  <a:txBody>
                    <a:bodyPr/>
                    <a:lstStyle/>
                    <a:p>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tx1">
                              <a:lumMod val="50000"/>
                              <a:lumOff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tx1">
                              <a:lumMod val="50000"/>
                              <a:lumOff val="50000"/>
                            </a:schemeClr>
                          </a:solidFill>
                          <a:latin typeface="+mn-lt"/>
                          <a:ea typeface="+mn-ea"/>
                          <a:cs typeface="+mn-cs"/>
                        </a:rPr>
                        <a:t>French</a:t>
                      </a:r>
                      <a:r>
                        <a:rPr lang="sv-SE" sz="1600" i="0" kern="1200" dirty="0">
                          <a:solidFill>
                            <a:schemeClr val="tx1">
                              <a:lumMod val="50000"/>
                              <a:lumOff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tx1">
                              <a:lumMod val="50000"/>
                              <a:lumOff val="50000"/>
                            </a:schemeClr>
                          </a:solidFill>
                          <a:latin typeface="+mn-lt"/>
                          <a:ea typeface="+mn-ea"/>
                          <a:cs typeface="+mn-cs"/>
                        </a:rPr>
                        <a:t>Based</a:t>
                      </a:r>
                      <a:r>
                        <a:rPr lang="sv-SE" sz="1600" i="0" kern="1200" dirty="0">
                          <a:solidFill>
                            <a:schemeClr val="tx1">
                              <a:lumMod val="50000"/>
                              <a:lumOff val="50000"/>
                            </a:schemeClr>
                          </a:solidFill>
                          <a:latin typeface="+mn-lt"/>
                          <a:ea typeface="+mn-ea"/>
                          <a:cs typeface="+mn-cs"/>
                        </a:rPr>
                        <a:t> on/</a:t>
                      </a:r>
                      <a:r>
                        <a:rPr lang="sv-SE" sz="1600" i="0" kern="1200" dirty="0" err="1">
                          <a:solidFill>
                            <a:schemeClr val="tx1">
                              <a:lumMod val="50000"/>
                              <a:lumOff val="50000"/>
                            </a:schemeClr>
                          </a:solidFill>
                          <a:latin typeface="+mn-lt"/>
                          <a:ea typeface="+mn-ea"/>
                          <a:cs typeface="+mn-cs"/>
                        </a:rPr>
                        <a:t>reference</a:t>
                      </a:r>
                      <a:r>
                        <a:rPr lang="sv-SE" sz="1600" i="0" kern="1200" dirty="0">
                          <a:solidFill>
                            <a:schemeClr val="tx1">
                              <a:lumMod val="50000"/>
                              <a:lumOff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tx1">
                              <a:lumMod val="50000"/>
                              <a:lumOff val="50000"/>
                            </a:schemeClr>
                          </a:solidFill>
                          <a:latin typeface="+mn-lt"/>
                          <a:ea typeface="+mn-ea"/>
                          <a:cs typeface="+mn-cs"/>
                        </a:rPr>
                        <a:t>Italien DTT + </a:t>
                      </a:r>
                      <a:r>
                        <a:rPr lang="sv-SE" sz="1600" i="0" kern="1200" dirty="0" err="1">
                          <a:solidFill>
                            <a:schemeClr val="tx1">
                              <a:lumMod val="50000"/>
                              <a:lumOff val="50000"/>
                            </a:schemeClr>
                          </a:solidFill>
                          <a:latin typeface="+mn-lt"/>
                          <a:ea typeface="+mn-ea"/>
                          <a:cs typeface="+mn-cs"/>
                        </a:rPr>
                        <a:t>Satellite</a:t>
                      </a:r>
                      <a:endParaRPr lang="sv-SE" sz="1600" i="0" kern="1200" dirty="0">
                        <a:solidFill>
                          <a:schemeClr val="tx1">
                            <a:lumMod val="50000"/>
                            <a:lumOff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based</a:t>
                      </a:r>
                      <a:r>
                        <a:rPr lang="sv-SE" sz="1400" i="0" kern="1200" dirty="0">
                          <a:solidFill>
                            <a:schemeClr val="tx1">
                              <a:lumMod val="50000"/>
                              <a:lumOff val="50000"/>
                            </a:schemeClr>
                          </a:solidFill>
                          <a:latin typeface="+mn-lt"/>
                          <a:ea typeface="+mn-ea"/>
                          <a:cs typeface="+mn-cs"/>
                        </a:rPr>
                        <a:t> on/</a:t>
                      </a:r>
                      <a:r>
                        <a:rPr lang="sv-SE" sz="1400" i="0" kern="1200" dirty="0" err="1">
                          <a:solidFill>
                            <a:schemeClr val="tx1">
                              <a:lumMod val="50000"/>
                              <a:lumOff val="50000"/>
                            </a:schemeClr>
                          </a:solidFill>
                          <a:latin typeface="+mn-lt"/>
                          <a:ea typeface="+mn-ea"/>
                          <a:cs typeface="+mn-cs"/>
                        </a:rPr>
                        <a:t>reference</a:t>
                      </a:r>
                      <a:r>
                        <a:rPr lang="sv-SE" sz="1400" i="0" kern="1200" dirty="0">
                          <a:solidFill>
                            <a:schemeClr val="tx1">
                              <a:lumMod val="50000"/>
                              <a:lumOff val="50000"/>
                            </a:schemeClr>
                          </a:solidFill>
                          <a:latin typeface="+mn-lt"/>
                          <a:ea typeface="+mn-ea"/>
                          <a:cs typeface="+mn-cs"/>
                        </a:rPr>
                        <a:t> to NorDig IRD (v2.5, RF), </a:t>
                      </a: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own</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requirements</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e.g</a:t>
                      </a:r>
                      <a:r>
                        <a:rPr lang="sv-SE" sz="1400" i="0" kern="1200" dirty="0">
                          <a:solidFill>
                            <a:schemeClr val="tx1">
                              <a:lumMod val="50000"/>
                              <a:lumOff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tx1">
                              <a:lumMod val="50000"/>
                              <a:lumOff val="50000"/>
                            </a:schemeClr>
                          </a:solidFill>
                        </a:rPr>
                        <a:t>Poland</a:t>
                      </a:r>
                      <a:r>
                        <a:rPr lang="sv-SE" sz="1600" i="0" dirty="0">
                          <a:solidFill>
                            <a:schemeClr val="tx1">
                              <a:lumMod val="50000"/>
                              <a:lumOff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tx1">
                              <a:lumMod val="50000"/>
                              <a:lumOff val="50000"/>
                            </a:schemeClr>
                          </a:solidFill>
                        </a:rPr>
                        <a:t>Might</a:t>
                      </a:r>
                      <a:r>
                        <a:rPr lang="sv-SE" sz="1400" i="0" dirty="0">
                          <a:solidFill>
                            <a:schemeClr val="tx1">
                              <a:lumMod val="50000"/>
                              <a:lumOff val="50000"/>
                            </a:schemeClr>
                          </a:solidFill>
                        </a:rPr>
                        <a:t> be</a:t>
                      </a:r>
                      <a:r>
                        <a:rPr lang="sv-SE" sz="1400" i="0" baseline="0" dirty="0">
                          <a:solidFill>
                            <a:schemeClr val="tx1">
                              <a:lumMod val="50000"/>
                              <a:lumOff val="50000"/>
                            </a:schemeClr>
                          </a:solidFill>
                        </a:rPr>
                        <a:t> </a:t>
                      </a:r>
                      <a:r>
                        <a:rPr lang="sv-SE" sz="1400" i="0" baseline="0" dirty="0" err="1">
                          <a:solidFill>
                            <a:schemeClr val="tx1">
                              <a:lumMod val="50000"/>
                              <a:lumOff val="50000"/>
                            </a:schemeClr>
                          </a:solidFill>
                        </a:rPr>
                        <a:t>b</a:t>
                      </a:r>
                      <a:r>
                        <a:rPr lang="sv-SE" sz="1400" i="0" dirty="0" err="1">
                          <a:solidFill>
                            <a:schemeClr val="tx1">
                              <a:lumMod val="50000"/>
                              <a:lumOff val="50000"/>
                            </a:schemeClr>
                          </a:solidFill>
                        </a:rPr>
                        <a:t>ased</a:t>
                      </a:r>
                      <a:r>
                        <a:rPr lang="sv-SE" sz="1400" i="0" dirty="0">
                          <a:solidFill>
                            <a:schemeClr val="tx1">
                              <a:lumMod val="50000"/>
                              <a:lumOff val="50000"/>
                            </a:schemeClr>
                          </a:solidFill>
                        </a:rPr>
                        <a:t> on/</a:t>
                      </a:r>
                      <a:r>
                        <a:rPr lang="sv-SE" sz="1400" i="0" dirty="0" err="1">
                          <a:solidFill>
                            <a:schemeClr val="tx1">
                              <a:lumMod val="50000"/>
                              <a:lumOff val="50000"/>
                            </a:schemeClr>
                          </a:solidFill>
                        </a:rPr>
                        <a:t>reference</a:t>
                      </a:r>
                      <a:r>
                        <a:rPr lang="sv-SE" sz="1400" i="0" dirty="0">
                          <a:solidFill>
                            <a:schemeClr val="tx1">
                              <a:lumMod val="50000"/>
                              <a:lumOff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chemeClr val="tx1">
                              <a:lumMod val="50000"/>
                              <a:lumOff val="50000"/>
                            </a:schemeClr>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chemeClr val="tx1">
                              <a:lumMod val="50000"/>
                              <a:lumOff val="50000"/>
                            </a:schemeClr>
                          </a:solidFill>
                        </a:rPr>
                        <a:t>Copyright </a:t>
                      </a:r>
                      <a:r>
                        <a:rPr lang="sv-SE" sz="1400" i="0" dirty="0" err="1">
                          <a:solidFill>
                            <a:schemeClr val="tx1">
                              <a:lumMod val="50000"/>
                              <a:lumOff val="50000"/>
                            </a:schemeClr>
                          </a:solidFill>
                        </a:rPr>
                        <a:t>agreement</a:t>
                      </a:r>
                      <a:r>
                        <a:rPr lang="sv-SE" sz="1400" i="0" dirty="0">
                          <a:solidFill>
                            <a:schemeClr val="tx1">
                              <a:lumMod val="50000"/>
                              <a:lumOff val="50000"/>
                            </a:schemeClr>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911424" y="911133"/>
            <a:ext cx="9937104" cy="769441"/>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34254"/>
            <a:ext cx="8939336" cy="648072"/>
          </a:xfrm>
        </p:spPr>
        <p:txBody>
          <a:bodyPr/>
          <a:lstStyle/>
          <a:p>
            <a:pPr>
              <a:defRPr/>
            </a:pPr>
            <a:r>
              <a:rPr lang="en-GB" b="1" dirty="0"/>
              <a:t>NorDig T report - </a:t>
            </a:r>
            <a:r>
              <a:rPr lang="en-US" b="1" dirty="0"/>
              <a:t> </a:t>
            </a:r>
            <a:r>
              <a:rPr lang="en-US" sz="2000" b="1" dirty="0"/>
              <a:t>Annex E -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t>      </a:t>
            </a:r>
            <a:r>
              <a:rPr lang="en-US" sz="1400" b="1" dirty="0"/>
              <a:t>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a:p>
        </p:txBody>
      </p:sp>
      <p:sp>
        <p:nvSpPr>
          <p:cNvPr id="6" name="Platshållare för innehåll 1"/>
          <p:cNvSpPr txBox="1">
            <a:spLocks/>
          </p:cNvSpPr>
          <p:nvPr/>
        </p:nvSpPr>
        <p:spPr bwMode="auto">
          <a:xfrm>
            <a:off x="695400" y="836712"/>
            <a:ext cx="11017224"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0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600" b="1" kern="0" dirty="0">
                <a:latin typeface="Calibri" pitchFamily="34" charset="0"/>
              </a:rPr>
              <a:t>E-mail reflector</a:t>
            </a:r>
            <a:r>
              <a:rPr lang="en-US" sz="1600" kern="0" dirty="0">
                <a:latin typeface="Calibri" pitchFamily="34" charset="0"/>
              </a:rPr>
              <a:t>: Implemented for NorDig Excom, </a:t>
            </a:r>
            <a:r>
              <a:rPr lang="en-US" sz="1600" kern="0" dirty="0" err="1">
                <a:latin typeface="Calibri" pitchFamily="34" charset="0"/>
              </a:rPr>
              <a:t>NorDigT</a:t>
            </a:r>
            <a:r>
              <a:rPr lang="en-US" sz="1600" kern="0" dirty="0">
                <a:latin typeface="Calibri" pitchFamily="34" charset="0"/>
              </a:rPr>
              <a:t> and all </a:t>
            </a:r>
            <a:r>
              <a:rPr lang="en-US" sz="1400" kern="0" dirty="0" err="1">
                <a:latin typeface="Calibri" pitchFamily="34" charset="0"/>
              </a:rPr>
              <a:t>NorDigT</a:t>
            </a:r>
            <a:r>
              <a:rPr lang="en-US" sz="14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400" kern="0" dirty="0">
                <a:latin typeface="Calibri" pitchFamily="34" charset="0"/>
              </a:rPr>
              <a:t>NorDig via NorDig Excom </a:t>
            </a:r>
            <a:r>
              <a:rPr lang="sv-SE" sz="1400" kern="0" dirty="0" err="1">
                <a:latin typeface="Calibri" pitchFamily="34" charset="0"/>
              </a:rPr>
              <a:t>group</a:t>
            </a:r>
            <a:r>
              <a:rPr lang="sv-SE" sz="1400" kern="0" dirty="0">
                <a:latin typeface="Calibri" pitchFamily="34" charset="0"/>
              </a:rPr>
              <a:t> &lt;</a:t>
            </a:r>
            <a:r>
              <a:rPr lang="sv-SE" sz="1400" kern="0" dirty="0" err="1">
                <a:latin typeface="Calibri" pitchFamily="34" charset="0"/>
              </a:rPr>
              <a:t>excom_group@nordig.email</a:t>
            </a:r>
            <a:r>
              <a:rPr lang="sv-SE" sz="1400" kern="0" dirty="0">
                <a:latin typeface="Calibri" pitchFamily="34" charset="0"/>
              </a:rPr>
              <a:t>&gt;</a:t>
            </a:r>
          </a:p>
          <a:p>
            <a:pPr marL="1257300" lvl="2" indent="-342900" eaLnBrk="0" hangingPunct="0">
              <a:spcBef>
                <a:spcPct val="20000"/>
              </a:spcBef>
              <a:buFont typeface="Arial" pitchFamily="34" charset="0"/>
              <a:buChar char="•"/>
              <a:defRPr/>
            </a:pPr>
            <a:r>
              <a:rPr lang="da-DK" sz="14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400" kern="0" dirty="0">
                <a:latin typeface="Calibri" pitchFamily="34" charset="0"/>
              </a:rPr>
              <a:t>NorDig Drafting group &lt;</a:t>
            </a:r>
            <a:r>
              <a:rPr lang="en-US" sz="1400" kern="0" dirty="0" err="1">
                <a:latin typeface="Calibri" pitchFamily="34" charset="0"/>
                <a:hlinkClick r:id="rId2">
                  <a:extLst>
                    <a:ext uri="{A12FA001-AC4F-418D-AE19-62706E023703}">
                      <ahyp:hlinkClr xmlns:ahyp="http://schemas.microsoft.com/office/drawing/2018/hyperlinkcolor" val="tx"/>
                    </a:ext>
                  </a:extLst>
                </a:hlinkClick>
              </a:rPr>
              <a:t>drafting_group@nordig.email</a:t>
            </a:r>
            <a:r>
              <a:rPr lang="en-US" sz="1400" kern="0" dirty="0">
                <a:latin typeface="Calibri" pitchFamily="34" charset="0"/>
              </a:rPr>
              <a:t>&gt;</a:t>
            </a:r>
          </a:p>
          <a:p>
            <a:pPr marL="1257300" lvl="2" indent="-342900" eaLnBrk="0" hangingPunct="0">
              <a:spcBef>
                <a:spcPct val="20000"/>
              </a:spcBef>
              <a:buFont typeface="Arial" pitchFamily="34" charset="0"/>
              <a:buChar char="•"/>
              <a:defRPr/>
            </a:pPr>
            <a:r>
              <a:rPr lang="en-US" sz="1400" kern="0" dirty="0">
                <a:latin typeface="Calibri" pitchFamily="34" charset="0"/>
              </a:rPr>
              <a:t>NorDig EPG group &lt;</a:t>
            </a:r>
            <a:r>
              <a:rPr lang="en-US" sz="1400" kern="0" dirty="0" err="1">
                <a:latin typeface="Calibri" pitchFamily="34" charset="0"/>
              </a:rPr>
              <a:t>epg_group@nordig.email</a:t>
            </a:r>
            <a:r>
              <a:rPr lang="en-US" sz="1400" kern="0" dirty="0">
                <a:latin typeface="Calibri" pitchFamily="34" charset="0"/>
              </a:rPr>
              <a:t>&gt;  </a:t>
            </a:r>
          </a:p>
          <a:p>
            <a:pPr marL="1257300" lvl="2" indent="-342900" eaLnBrk="0" hangingPunct="0">
              <a:spcBef>
                <a:spcPct val="20000"/>
              </a:spcBef>
              <a:buFont typeface="Arial" pitchFamily="34" charset="0"/>
              <a:buChar char="•"/>
              <a:defRPr/>
            </a:pPr>
            <a:r>
              <a:rPr lang="en-US" sz="1400" kern="0" dirty="0">
                <a:latin typeface="Calibri" pitchFamily="34" charset="0"/>
              </a:rPr>
              <a:t>NorDig Accessibility group &lt;</a:t>
            </a:r>
            <a:r>
              <a:rPr lang="en-US" sz="1400" kern="0" dirty="0" err="1">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latin typeface="Calibri" pitchFamily="34" charset="0"/>
              </a:rPr>
              <a:t>&gt;</a:t>
            </a:r>
            <a:endParaRPr lang="en-GB" sz="1400" kern="0" dirty="0">
              <a:latin typeface="Calibri" pitchFamily="34" charset="0"/>
            </a:endParaRPr>
          </a:p>
          <a:p>
            <a:pPr marL="1257300" lvl="2" indent="-342900" eaLnBrk="0" hangingPunct="0">
              <a:spcBef>
                <a:spcPct val="20000"/>
              </a:spcBef>
              <a:buFont typeface="Arial" pitchFamily="34" charset="0"/>
              <a:buChar char="•"/>
              <a:defRPr/>
            </a:pPr>
            <a:endParaRPr lang="en-US" sz="1400" kern="0" dirty="0">
              <a:solidFill>
                <a:srgbClr val="0070C0"/>
              </a:solidFill>
              <a:latin typeface="Calibri" pitchFamily="34" charset="0"/>
            </a:endParaRPr>
          </a:p>
          <a:p>
            <a:pPr lvl="2" eaLnBrk="0" hangingPunct="0">
              <a:spcBef>
                <a:spcPct val="20000"/>
              </a:spcBef>
              <a:defRPr/>
            </a:pPr>
            <a:r>
              <a:rPr lang="en-US" sz="1400" kern="0" dirty="0">
                <a:solidFill>
                  <a:schemeClr val="bg1">
                    <a:lumMod val="65000"/>
                  </a:schemeClr>
                </a:solidFill>
                <a:latin typeface="Calibri" pitchFamily="34" charset="0"/>
              </a:rPr>
              <a:t>Legacy/dormant groups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(NorDig RoO group &lt;</a:t>
            </a:r>
            <a:r>
              <a:rPr lang="en-US" sz="1400" kern="0" dirty="0" err="1">
                <a:solidFill>
                  <a:schemeClr val="bg1">
                    <a:lumMod val="65000"/>
                  </a:schemeClr>
                </a:solidFill>
                <a:latin typeface="Calibri" pitchFamily="34" charset="0"/>
              </a:rPr>
              <a:t>roo_group@nordig.email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Test group &lt;</a:t>
            </a:r>
            <a:r>
              <a:rPr lang="en-US" sz="1400" kern="0" dirty="0" err="1">
                <a:solidFill>
                  <a:schemeClr val="bg1">
                    <a:lumMod val="65000"/>
                  </a:schemeClr>
                </a:solidFill>
                <a:latin typeface="Calibri" pitchFamily="34" charset="0"/>
              </a:rPr>
              <a:t>test_group@nordig.email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API group &lt;</a:t>
            </a:r>
            <a:r>
              <a:rPr lang="en-US" sz="1400" kern="0" dirty="0" err="1">
                <a:solidFill>
                  <a:schemeClr val="bg1">
                    <a:lumMod val="65000"/>
                  </a:schemeClr>
                </a:solidFill>
                <a:latin typeface="Calibri" pitchFamily="34" charset="0"/>
              </a:rPr>
              <a:t>api_group@nordig.email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Audio group &lt;</a:t>
            </a:r>
            <a:r>
              <a:rPr lang="en-US" sz="1400" kern="0" dirty="0" err="1">
                <a:solidFill>
                  <a:schemeClr val="bg1">
                    <a:lumMod val="65000"/>
                  </a:schemeClr>
                </a:solidFill>
                <a:latin typeface="Calibri" pitchFamily="34" charset="0"/>
                <a:hlinkClick r:id="rId4">
                  <a:extLst>
                    <a:ext uri="{A12FA001-AC4F-418D-AE19-62706E023703}">
                      <ahyp:hlinkClr xmlns:ahyp="http://schemas.microsoft.com/office/drawing/2018/hyperlinkcolor" val="tx"/>
                    </a:ext>
                  </a:extLst>
                </a:hlinkClick>
              </a:rPr>
              <a:t>audio_group@nordig.email</a:t>
            </a:r>
            <a:r>
              <a:rPr lang="en-US" sz="1400" kern="0" dirty="0">
                <a:solidFill>
                  <a:schemeClr val="bg1">
                    <a:lumMod val="65000"/>
                  </a:schemeClr>
                </a:solidFill>
                <a:latin typeface="Calibri" pitchFamily="34" charset="0"/>
              </a:rPr>
              <a:t>&gt;  inactive group)</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Video group &lt;</a:t>
            </a:r>
            <a:r>
              <a:rPr lang="en-US" sz="1400" kern="0" dirty="0" err="1">
                <a:solidFill>
                  <a:schemeClr val="bg1">
                    <a:lumMod val="65000"/>
                  </a:schemeClr>
                </a:solidFill>
                <a:latin typeface="Calibri" pitchFamily="34" charset="0"/>
              </a:rPr>
              <a:t>video_group@nordig.email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Accessibility group &lt;</a:t>
            </a:r>
            <a:r>
              <a:rPr lang="en-US" sz="14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solidFill>
                  <a:schemeClr val="bg1">
                    <a:lumMod val="65000"/>
                  </a:schemeClr>
                </a:solidFill>
                <a:latin typeface="Calibri" pitchFamily="34" charset="0"/>
              </a:rPr>
              <a:t>&gt;  inactive group) </a:t>
            </a:r>
            <a:endParaRPr lang="en-GB" sz="14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600" i="1" kern="0" dirty="0" err="1">
                <a:latin typeface="Calibri" pitchFamily="34" charset="0"/>
              </a:rPr>
              <a:t>HowTo</a:t>
            </a:r>
            <a:r>
              <a:rPr lang="en-GB" sz="1600" i="1" kern="0" dirty="0">
                <a:latin typeface="Calibri" pitchFamily="34" charset="0"/>
              </a:rPr>
              <a:t>: </a:t>
            </a:r>
            <a:r>
              <a:rPr lang="en-US" sz="1600" i="1" kern="0" dirty="0">
                <a:latin typeface="Calibri" pitchFamily="34" charset="0"/>
              </a:rPr>
              <a:t> </a:t>
            </a:r>
            <a:r>
              <a:rPr lang="en-US" sz="1050" i="1" kern="0" dirty="0">
                <a:latin typeface="Calibri" pitchFamily="34" charset="0"/>
              </a:rPr>
              <a:t>When you send an email to your group mail ex.  </a:t>
            </a:r>
            <a:r>
              <a:rPr lang="en-US" sz="1050" i="1" kern="0" dirty="0" err="1">
                <a:latin typeface="Calibri" pitchFamily="34" charset="0"/>
              </a:rPr>
              <a:t>epg_group@nordig.email</a:t>
            </a:r>
            <a:r>
              <a:rPr lang="en-US" sz="105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1050" i="1" kern="0" dirty="0">
                <a:latin typeface="Calibri" pitchFamily="34" charset="0"/>
                <a:hlinkClick r:id="rId5">
                  <a:extLst>
                    <a:ext uri="{A12FA001-AC4F-418D-AE19-62706E023703}">
                      <ahyp:hlinkClr xmlns:ahyp="http://schemas.microsoft.com/office/drawing/2018/hyperlinkcolor" val="tx"/>
                    </a:ext>
                  </a:extLst>
                </a:hlinkClick>
              </a:rPr>
              <a:t>https://gaggle.email/quick-start-for-members</a:t>
            </a:r>
            <a:r>
              <a:rPr lang="en-US" sz="1050" i="1" kern="0" dirty="0">
                <a:latin typeface="Calibri" pitchFamily="34" charset="0"/>
              </a:rPr>
              <a:t>. If need to get a overview over which groups you member of you can see it here: </a:t>
            </a:r>
            <a:r>
              <a:rPr lang="en-US" sz="1050" i="1" kern="0" dirty="0">
                <a:latin typeface="Calibri" pitchFamily="34" charset="0"/>
                <a:hlinkClick r:id="rId6">
                  <a:extLst>
                    <a:ext uri="{A12FA001-AC4F-418D-AE19-62706E023703}">
                      <ahyp:hlinkClr xmlns:ahyp="http://schemas.microsoft.com/office/drawing/2018/hyperlinkcolor" val="tx"/>
                    </a:ext>
                  </a:extLst>
                </a:hlinkClick>
              </a:rPr>
              <a:t>https://gaggle.email/find</a:t>
            </a:r>
            <a:r>
              <a:rPr lang="en-US" sz="1050" i="1" kern="0" dirty="0">
                <a:latin typeface="Calibri" pitchFamily="34" charset="0"/>
              </a:rPr>
              <a:t>. NorDig admin contact Peter </a:t>
            </a:r>
            <a:r>
              <a:rPr lang="en-US" sz="1050" i="1" kern="0" dirty="0" err="1">
                <a:latin typeface="Calibri" pitchFamily="34" charset="0"/>
              </a:rPr>
              <a:t>Molsted</a:t>
            </a:r>
            <a:r>
              <a:rPr lang="en-US" sz="105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600" b="1" kern="0" dirty="0">
                <a:latin typeface="Calibri" pitchFamily="34" charset="0"/>
              </a:rPr>
              <a:t>History page </a:t>
            </a:r>
            <a:r>
              <a:rPr lang="en-GB" sz="1600" kern="0" dirty="0">
                <a:latin typeface="Calibri" pitchFamily="34" charset="0"/>
              </a:rPr>
              <a:t>with old versions of our specifications implemented </a:t>
            </a:r>
            <a:r>
              <a:rPr lang="en-GB" sz="1100" i="1" kern="0" dirty="0">
                <a:latin typeface="Calibri" pitchFamily="34" charset="0"/>
              </a:rPr>
              <a:t>(https://nordig.org/specifications/specifications-archive/)</a:t>
            </a:r>
            <a:endParaRPr lang="en-GB" sz="1600" i="1" kern="0" dirty="0">
              <a:latin typeface="Calibri" pitchFamily="34" charset="0"/>
            </a:endParaRPr>
          </a:p>
          <a:p>
            <a:pPr marL="800100" lvl="1" indent="-342900" eaLnBrk="0" hangingPunct="0">
              <a:spcBef>
                <a:spcPct val="20000"/>
              </a:spcBef>
              <a:buFont typeface="Arial" pitchFamily="34" charset="0"/>
              <a:buChar char="•"/>
              <a:defRPr/>
            </a:pPr>
            <a:r>
              <a:rPr lang="en-GB" sz="1600" kern="0" dirty="0">
                <a:latin typeface="Calibri" pitchFamily="34" charset="0"/>
              </a:rPr>
              <a:t>Website, e-mail </a:t>
            </a:r>
            <a:r>
              <a:rPr lang="en-GB" sz="1600" b="1" kern="0" dirty="0">
                <a:latin typeface="Calibri" pitchFamily="34" charset="0"/>
              </a:rPr>
              <a:t>notifications</a:t>
            </a:r>
            <a:r>
              <a:rPr lang="en-GB" sz="1600" kern="0" dirty="0">
                <a:latin typeface="Calibri" pitchFamily="34" charset="0"/>
              </a:rPr>
              <a:t> for changes and new uploaded documents on NorDig website, </a:t>
            </a:r>
            <a:r>
              <a:rPr lang="en-GB" sz="1200" i="1" kern="0" dirty="0">
                <a:latin typeface="Calibri" pitchFamily="34" charset="0"/>
              </a:rPr>
              <a:t>(</a:t>
            </a:r>
            <a:r>
              <a:rPr lang="en-GB" sz="1100" i="1" kern="0" dirty="0">
                <a:latin typeface="Calibri" pitchFamily="34" charset="0"/>
              </a:rPr>
              <a:t>see https://nordig.org/wp-content/uploads/2016/11/Change-your-mail-notification-.pdf </a:t>
            </a:r>
            <a:r>
              <a:rPr lang="en-GB" sz="1200" i="1" kern="0" dirty="0">
                <a:latin typeface="Calibri" pitchFamily="34" charset="0"/>
              </a:rPr>
              <a:t>same as before)</a:t>
            </a:r>
          </a:p>
          <a:p>
            <a:pPr marL="342900" indent="-342900" eaLnBrk="0" hangingPunct="0">
              <a:spcBef>
                <a:spcPct val="20000"/>
              </a:spcBef>
              <a:buFont typeface="Arial" pitchFamily="34" charset="0"/>
              <a:buChar char="•"/>
              <a:defRPr/>
            </a:pPr>
            <a:endParaRPr lang="en-US" sz="20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49B95-30BD-40EA-BFE5-C9C31D3DA03F}"/>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A56D48A5-5051-A8E7-2F4E-D79C81808B2D}"/>
              </a:ext>
            </a:extLst>
          </p:cNvPr>
          <p:cNvSpPr>
            <a:spLocks noGrp="1"/>
          </p:cNvSpPr>
          <p:nvPr>
            <p:ph type="title"/>
          </p:nvPr>
        </p:nvSpPr>
        <p:spPr>
          <a:xfrm>
            <a:off x="2494929" y="38891"/>
            <a:ext cx="7715200" cy="648072"/>
          </a:xfrm>
        </p:spPr>
        <p:txBody>
          <a:bodyPr/>
          <a:lstStyle/>
          <a:p>
            <a:pPr>
              <a:defRPr/>
            </a:pPr>
            <a:r>
              <a:rPr lang="en-US" b="1" dirty="0"/>
              <a:t>NorDig T report -  </a:t>
            </a:r>
            <a:r>
              <a:rPr lang="en-US" sz="2000" b="1" dirty="0"/>
              <a:t>NorDig/T &amp; subgroups</a:t>
            </a:r>
            <a:br>
              <a:rPr lang="en-US" b="1" dirty="0"/>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a:extLst>
              <a:ext uri="{FF2B5EF4-FFF2-40B4-BE49-F238E27FC236}">
                <a16:creationId xmlns:a16="http://schemas.microsoft.com/office/drawing/2014/main" id="{00FA5C31-7021-FC6B-F8CA-B2BDBA1BD11F}"/>
              </a:ext>
            </a:extLst>
          </p:cNvPr>
          <p:cNvSpPr>
            <a:spLocks noGrp="1"/>
          </p:cNvSpPr>
          <p:nvPr>
            <p:ph type="sldNum" sz="quarter" idx="11"/>
          </p:nvPr>
        </p:nvSpPr>
        <p:spPr/>
        <p:txBody>
          <a:bodyPr/>
          <a:lstStyle/>
          <a:p>
            <a:pPr>
              <a:defRPr/>
            </a:pPr>
            <a:fld id="{CD43E73F-939E-41C0-A51D-E14F15C47D94}" type="slidenum">
              <a:rPr lang="en-US" smtClean="0"/>
              <a:pPr>
                <a:defRPr/>
              </a:pPr>
              <a:t>2</a:t>
            </a:fld>
            <a:endParaRPr lang="en-US" dirty="0"/>
          </a:p>
        </p:txBody>
      </p:sp>
      <p:sp>
        <p:nvSpPr>
          <p:cNvPr id="5" name="Content Placeholder 4">
            <a:extLst>
              <a:ext uri="{FF2B5EF4-FFF2-40B4-BE49-F238E27FC236}">
                <a16:creationId xmlns:a16="http://schemas.microsoft.com/office/drawing/2014/main" id="{BBB8526E-3CC4-00F8-7837-D8DB6A34732B}"/>
              </a:ext>
            </a:extLst>
          </p:cNvPr>
          <p:cNvSpPr>
            <a:spLocks noGrp="1"/>
          </p:cNvSpPr>
          <p:nvPr>
            <p:ph idx="1"/>
          </p:nvPr>
        </p:nvSpPr>
        <p:spPr>
          <a:xfrm>
            <a:off x="983432" y="980728"/>
            <a:ext cx="10153128" cy="5184576"/>
          </a:xfrm>
        </p:spPr>
        <p:txBody>
          <a:bodyPr/>
          <a:lstStyle/>
          <a:p>
            <a:pPr marL="0" indent="0">
              <a:buNone/>
            </a:pPr>
            <a:r>
              <a:rPr lang="en-US" sz="1800" b="1" dirty="0"/>
              <a:t>NorDig T – main group - activities last period (March to October 2025 )</a:t>
            </a:r>
          </a:p>
          <a:p>
            <a:r>
              <a:rPr lang="en-US" sz="1800" dirty="0"/>
              <a:t>Prepare draft updates NorDig specification package v3.2.2 (NorDig Unified IRD, RoO and </a:t>
            </a:r>
            <a:r>
              <a:rPr lang="en-US" sz="1800" dirty="0" err="1"/>
              <a:t>TestPlan</a:t>
            </a:r>
            <a:r>
              <a:rPr lang="en-US" sz="1800" dirty="0"/>
              <a:t>) </a:t>
            </a:r>
          </a:p>
          <a:p>
            <a:r>
              <a:rPr lang="en-US" sz="1800" dirty="0"/>
              <a:t>Accessibility work </a:t>
            </a:r>
          </a:p>
          <a:p>
            <a:pPr marL="0" indent="0">
              <a:buNone/>
            </a:pPr>
            <a:r>
              <a:rPr lang="en-US" sz="900" b="1" dirty="0"/>
              <a:t> </a:t>
            </a:r>
          </a:p>
          <a:p>
            <a:pPr marL="0" indent="0">
              <a:buNone/>
            </a:pPr>
            <a:endParaRPr lang="en-US" sz="900" b="1" dirty="0"/>
          </a:p>
          <a:p>
            <a:pPr marL="0" indent="0">
              <a:buNone/>
            </a:pPr>
            <a:r>
              <a:rPr lang="en-US" sz="1800" b="1" dirty="0"/>
              <a:t>NorDig Accessibility group </a:t>
            </a:r>
          </a:p>
          <a:p>
            <a:pPr>
              <a:defRPr/>
            </a:pPr>
            <a:r>
              <a:rPr lang="en-US" sz="1600" dirty="0"/>
              <a:t>NorDig specifications related to accessibility, </a:t>
            </a:r>
          </a:p>
          <a:p>
            <a:pPr lvl="1">
              <a:defRPr/>
            </a:pPr>
            <a:r>
              <a:rPr lang="en-US" sz="1400" dirty="0"/>
              <a:t>Drafted a first recommendation/guideline document for accessibility friendly remote control.   </a:t>
            </a:r>
          </a:p>
          <a:p>
            <a:pPr>
              <a:defRPr/>
            </a:pPr>
            <a:r>
              <a:rPr lang="en-US" sz="1600" dirty="0"/>
              <a:t>EAA – Monitor coming European Accessibility Act (EAA), UK U-book 2021 </a:t>
            </a:r>
            <a:r>
              <a:rPr lang="en-US" sz="1400" dirty="0"/>
              <a:t>(so far, no need to change/update NorDig specs)</a:t>
            </a:r>
          </a:p>
          <a:p>
            <a:pPr>
              <a:defRPr/>
            </a:pPr>
            <a:r>
              <a:rPr lang="en-US" sz="1600" dirty="0"/>
              <a:t>DTG Accessibility group – NorDig invited to participate in meetings (one meeting so far)</a:t>
            </a:r>
          </a:p>
          <a:p>
            <a:pPr marL="0" indent="0">
              <a:buNone/>
              <a:defRPr/>
            </a:pPr>
            <a:r>
              <a:rPr lang="en-US" sz="800" dirty="0"/>
              <a:t> </a:t>
            </a:r>
          </a:p>
          <a:p>
            <a:pPr marL="0" indent="0">
              <a:buNone/>
              <a:defRPr/>
            </a:pPr>
            <a:r>
              <a:rPr lang="en-US" sz="1800" b="1" dirty="0"/>
              <a:t>NorDig Drafting group</a:t>
            </a:r>
          </a:p>
          <a:p>
            <a:pPr>
              <a:defRPr/>
            </a:pPr>
            <a:r>
              <a:rPr lang="en-US" sz="1600" dirty="0"/>
              <a:t>Prepared detailed drafting proposals for NorDig specification package v3.2.2 (NorDig Unified IRD, RoO and </a:t>
            </a:r>
            <a:r>
              <a:rPr lang="en-US" sz="1600" dirty="0" err="1"/>
              <a:t>TestPlan</a:t>
            </a:r>
            <a:r>
              <a:rPr lang="en-US" sz="1600" dirty="0"/>
              <a:t>) </a:t>
            </a:r>
          </a:p>
          <a:p>
            <a:pPr lvl="1">
              <a:defRPr/>
            </a:pPr>
            <a:r>
              <a:rPr lang="en-US" sz="1400" dirty="0"/>
              <a:t>Audio section,</a:t>
            </a:r>
            <a:r>
              <a:rPr lang="en-US" sz="1200" dirty="0"/>
              <a:t> </a:t>
            </a:r>
            <a:r>
              <a:rPr lang="en-US" sz="1400" dirty="0"/>
              <a:t>add accessibility amendment, </a:t>
            </a:r>
            <a:r>
              <a:rPr lang="en-US" sz="1400" dirty="0" err="1"/>
              <a:t>buglist</a:t>
            </a:r>
            <a:r>
              <a:rPr lang="en-US" sz="1400" dirty="0"/>
              <a:t> </a:t>
            </a:r>
            <a:r>
              <a:rPr lang="en-US" sz="1200" dirty="0"/>
              <a:t>(see slide 4)</a:t>
            </a:r>
            <a:endParaRPr lang="en-US" sz="1400" dirty="0"/>
          </a:p>
          <a:p>
            <a:pPr marL="0" indent="0">
              <a:buNone/>
            </a:pPr>
            <a:endParaRPr lang="en-US" sz="1800" b="1" dirty="0"/>
          </a:p>
          <a:p>
            <a:pPr marL="0" indent="0">
              <a:buNone/>
            </a:pPr>
            <a:r>
              <a:rPr lang="en-US" sz="1800" b="1" dirty="0"/>
              <a:t>NorDig EPG group </a:t>
            </a:r>
            <a:r>
              <a:rPr lang="en-US" sz="1800" dirty="0"/>
              <a:t>and Event exchange file format – no meetings since previous NorDig Excom</a:t>
            </a:r>
          </a:p>
          <a:p>
            <a:r>
              <a:rPr lang="en-US" sz="1200" i="1" dirty="0">
                <a:solidFill>
                  <a:schemeClr val="bg1">
                    <a:lumMod val="65000"/>
                  </a:schemeClr>
                </a:solidFill>
              </a:rPr>
              <a:t>Keep TV Anytime spec up to date, work to promote NorDig EPG/event file format, exchange experience around EPG</a:t>
            </a:r>
          </a:p>
          <a:p>
            <a:pPr>
              <a:defRPr/>
            </a:pPr>
            <a:endParaRPr lang="en-US" sz="1600" dirty="0">
              <a:solidFill>
                <a:schemeClr val="tx1">
                  <a:lumMod val="50000"/>
                  <a:lumOff val="50000"/>
                </a:schemeClr>
              </a:solidFill>
            </a:endParaRPr>
          </a:p>
          <a:p>
            <a:pPr marL="0" indent="0">
              <a:buNone/>
              <a:defRPr/>
            </a:pPr>
            <a:r>
              <a:rPr lang="en-US" sz="1600" dirty="0">
                <a:solidFill>
                  <a:srgbClr val="0070C0"/>
                </a:solidFill>
              </a:rPr>
              <a:t>Excom – OK/no comments</a:t>
            </a:r>
          </a:p>
          <a:p>
            <a:pPr marL="0" indent="0">
              <a:buNone/>
              <a:defRPr/>
            </a:pPr>
            <a:endParaRPr lang="en-US" sz="1600" dirty="0">
              <a:solidFill>
                <a:schemeClr val="tx1">
                  <a:lumMod val="50000"/>
                  <a:lumOff val="50000"/>
                </a:schemeClr>
              </a:solidFill>
            </a:endParaRPr>
          </a:p>
        </p:txBody>
      </p:sp>
    </p:spTree>
    <p:extLst>
      <p:ext uri="{BB962C8B-B14F-4D97-AF65-F5344CB8AC3E}">
        <p14:creationId xmlns:p14="http://schemas.microsoft.com/office/powerpoint/2010/main" val="115390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7715200" cy="648072"/>
          </a:xfrm>
        </p:spPr>
        <p:txBody>
          <a:bodyPr/>
          <a:lstStyle/>
          <a:p>
            <a:pPr>
              <a:defRPr/>
            </a:pPr>
            <a:r>
              <a:rPr lang="en-GB" b="1" dirty="0"/>
              <a:t>NorDig T report - </a:t>
            </a:r>
            <a:r>
              <a:rPr lang="en-US"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a:t>
            </a:r>
            <a:r>
              <a:rPr lang="sv-SE" sz="1800" b="1" dirty="0">
                <a:solidFill>
                  <a:schemeClr val="tx1"/>
                </a:solidFill>
              </a:rPr>
              <a:t>, </a:t>
            </a:r>
            <a:r>
              <a:rPr lang="sv-SE" sz="1600" b="1" dirty="0" err="1">
                <a:solidFill>
                  <a:srgbClr val="7030A0"/>
                </a:solidFill>
              </a:rPr>
              <a:t>current</a:t>
            </a:r>
            <a:r>
              <a:rPr lang="sv-SE" sz="1600" b="1" dirty="0">
                <a:solidFill>
                  <a:srgbClr val="7030A0"/>
                </a:solidFill>
              </a:rPr>
              <a:t> versions</a:t>
            </a:r>
            <a:br>
              <a:rPr lang="en-GB" sz="1600" b="1" dirty="0">
                <a:solidFill>
                  <a:schemeClr val="tx1"/>
                </a:solidFill>
              </a:rPr>
            </a:b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1055440" y="855650"/>
            <a:ext cx="9516221"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b="1" kern="0" dirty="0">
                <a:latin typeface="Arial Narrow" panose="020B0606020202030204" pitchFamily="34" charset="0"/>
              </a:rPr>
              <a:t> - current latest published</a:t>
            </a:r>
            <a:endParaRPr lang="en-US" sz="1600" b="1"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Unified IRD specification</a:t>
            </a:r>
            <a:endParaRPr lang="en-US" sz="1600" i="1" kern="0" dirty="0">
              <a:latin typeface="+mn-lt"/>
            </a:endParaRPr>
          </a:p>
          <a:p>
            <a:pPr marL="800100" lvl="1" indent="-342900" eaLnBrk="0" hangingPunct="0">
              <a:spcBef>
                <a:spcPct val="20000"/>
              </a:spcBef>
              <a:buFont typeface="Arial" pitchFamily="34" charset="0"/>
              <a:buChar char="•"/>
              <a:defRPr/>
            </a:pPr>
            <a:r>
              <a:rPr lang="en-US" sz="1400" kern="0" dirty="0">
                <a:latin typeface="+mn-lt"/>
              </a:rPr>
              <a:t>Latest published: NorDig IRD spec v3.2.1   </a:t>
            </a:r>
            <a:r>
              <a:rPr lang="en-US" sz="1050" kern="0" dirty="0">
                <a:latin typeface="+mn-lt"/>
              </a:rPr>
              <a:t>(published November 2023)</a:t>
            </a:r>
            <a:r>
              <a:rPr lang="en-US" sz="1400" b="1" kern="0" dirty="0">
                <a:solidFill>
                  <a:schemeClr val="bg1"/>
                </a:solidFill>
                <a:latin typeface="+mn-lt"/>
              </a:rPr>
              <a:t>Final Draft </a:t>
            </a:r>
            <a:r>
              <a:rPr lang="en-US" sz="1400" kern="0" dirty="0">
                <a:solidFill>
                  <a:schemeClr val="bg1"/>
                </a:solidFill>
                <a:latin typeface="+mn-lt"/>
              </a:rPr>
              <a:t>ready</a:t>
            </a:r>
            <a:r>
              <a:rPr lang="en-US" sz="1400" b="1" kern="0" dirty="0">
                <a:solidFill>
                  <a:schemeClr val="bg1"/>
                </a:solidFill>
                <a:latin typeface="+mn-lt"/>
              </a:rPr>
              <a:t> </a:t>
            </a:r>
            <a:r>
              <a:rPr lang="en-US" sz="1400" kern="0" dirty="0">
                <a:solidFill>
                  <a:schemeClr val="bg1"/>
                </a:solidFill>
                <a:latin typeface="+mn-lt"/>
              </a:rPr>
              <a:t>v3.2.1</a:t>
            </a:r>
            <a:r>
              <a:rPr lang="en-US" sz="1400" b="1" kern="0" dirty="0">
                <a:solidFill>
                  <a:schemeClr val="bg1"/>
                </a:solidFill>
                <a:latin typeface="+mn-lt"/>
              </a:rPr>
              <a:t>waiting Excom approval</a:t>
            </a:r>
            <a:r>
              <a:rPr lang="en-US" sz="1400" kern="0" dirty="0">
                <a:solidFill>
                  <a:schemeClr val="bg1"/>
                </a:solidFill>
                <a:latin typeface="+mn-lt"/>
              </a:rPr>
              <a:t> </a:t>
            </a:r>
            <a:r>
              <a:rPr lang="en-US" sz="1200" kern="0" dirty="0">
                <a:solidFill>
                  <a:schemeClr val="bg1"/>
                </a:solidFill>
                <a:latin typeface="+mn-lt"/>
              </a:rPr>
              <a:t>9 items in bug/item list, e.g. BMP/UTF-8 for Skolt Sami for SI and TTML subtitling</a:t>
            </a:r>
          </a:p>
          <a:p>
            <a:pPr marL="800100" lvl="1" indent="-342900" eaLnBrk="0" hangingPunct="0">
              <a:spcBef>
                <a:spcPct val="20000"/>
              </a:spcBef>
              <a:buFont typeface="Arial" pitchFamily="34" charset="0"/>
              <a:buChar char="•"/>
              <a:defRPr/>
            </a:pPr>
            <a:endParaRPr lang="en-US" sz="10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Test Plan</a:t>
            </a:r>
            <a:endParaRPr lang="en-US" sz="1400" kern="0" dirty="0">
              <a:latin typeface="+mn-lt"/>
            </a:endParaRPr>
          </a:p>
          <a:p>
            <a:pPr marL="800100" lvl="1" indent="-342900" eaLnBrk="0" hangingPunct="0">
              <a:spcBef>
                <a:spcPts val="0"/>
              </a:spcBef>
              <a:buFont typeface="Arial" pitchFamily="34" charset="0"/>
              <a:buChar char="•"/>
              <a:defRPr/>
            </a:pPr>
            <a:r>
              <a:rPr lang="en-US" sz="1400" kern="0" dirty="0">
                <a:latin typeface="+mn-lt"/>
              </a:rPr>
              <a:t>Latest published: NorDig Test Plan v3.2.1   </a:t>
            </a:r>
            <a:r>
              <a:rPr lang="en-US" sz="1050" kern="0" dirty="0">
                <a:latin typeface="+mn-lt"/>
              </a:rPr>
              <a:t>(published November 2023) </a:t>
            </a:r>
            <a:r>
              <a:rPr lang="en-US" sz="1400" kern="0" dirty="0">
                <a:solidFill>
                  <a:schemeClr val="bg1"/>
                </a:solidFill>
                <a:latin typeface="+mn-lt"/>
              </a:rPr>
              <a:t>Test streams </a:t>
            </a:r>
            <a:r>
              <a:rPr lang="en-US" sz="1200" kern="0" dirty="0">
                <a:solidFill>
                  <a:schemeClr val="bg1"/>
                </a:solidFill>
                <a:latin typeface="+mn-lt"/>
              </a:rPr>
              <a:t>[NGA/AC-4 + old LTE interference stream]  (looking into a TTML stream)</a:t>
            </a:r>
          </a:p>
          <a:p>
            <a:pPr marL="1257300" lvl="2" indent="-342900" eaLnBrk="0" hangingPunct="0">
              <a:spcBef>
                <a:spcPts val="0"/>
              </a:spcBef>
              <a:buFont typeface="Arial" pitchFamily="34" charset="0"/>
              <a:buChar char="•"/>
              <a:defRPr/>
            </a:pPr>
            <a:r>
              <a:rPr lang="en-US" sz="1200" kern="0" dirty="0">
                <a:solidFill>
                  <a:schemeClr val="bg1"/>
                </a:solidFill>
                <a:latin typeface="+mn-lt"/>
              </a:rPr>
              <a:t>(follow IRD spec update)</a:t>
            </a:r>
            <a:endParaRPr lang="en-US" sz="12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latin typeface="+mn-lt"/>
              </a:rPr>
              <a:t>Latest published: NorDig RoO v3.2.1    </a:t>
            </a:r>
            <a:r>
              <a:rPr lang="en-US" sz="1050" kern="0" dirty="0">
                <a:latin typeface="+mn-lt"/>
              </a:rPr>
              <a:t>(published April 2024)</a:t>
            </a:r>
            <a:endParaRPr lang="en-US" sz="16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a:p>
            <a:pPr marL="342900" indent="-342900" eaLnBrk="0" hangingPunct="0">
              <a:spcBef>
                <a:spcPts val="0"/>
              </a:spcBef>
              <a:buFont typeface="Arial" pitchFamily="34" charset="0"/>
              <a:buChar char="•"/>
              <a:defRPr/>
            </a:pPr>
            <a:r>
              <a:rPr lang="en-US" sz="1600" kern="0" dirty="0">
                <a:latin typeface="+mn-lt"/>
              </a:rPr>
              <a:t>NorDig Accessibility package                </a:t>
            </a:r>
            <a:r>
              <a:rPr lang="en-US" sz="1050" kern="0" dirty="0">
                <a:latin typeface="+mn-lt"/>
              </a:rPr>
              <a:t>(published </a:t>
            </a:r>
            <a:r>
              <a:rPr lang="en-US" sz="1050" b="1" kern="0" dirty="0">
                <a:latin typeface="+mn-lt"/>
              </a:rPr>
              <a:t>November 2024</a:t>
            </a:r>
            <a:r>
              <a:rPr lang="en-US" sz="1050" kern="0" dirty="0">
                <a:latin typeface="+mn-lt"/>
              </a:rPr>
              <a:t>)</a:t>
            </a:r>
          </a:p>
          <a:p>
            <a:pPr marL="800100" lvl="1" indent="-342900" eaLnBrk="0" hangingPunct="0">
              <a:spcBef>
                <a:spcPct val="20000"/>
              </a:spcBef>
              <a:buFont typeface="Arial" pitchFamily="34" charset="0"/>
              <a:buChar char="•"/>
              <a:defRPr/>
            </a:pPr>
            <a:r>
              <a:rPr lang="en-US" sz="1400" kern="0" dirty="0">
                <a:latin typeface="+mn-lt"/>
              </a:rPr>
              <a:t>Amendment document to NorDig Unified Requirements v3.2.1 </a:t>
            </a:r>
            <a:r>
              <a:rPr lang="en-US" sz="1200" kern="0" dirty="0">
                <a:latin typeface="+mn-lt"/>
              </a:rPr>
              <a:t>- concerning Accessibility</a:t>
            </a:r>
          </a:p>
          <a:p>
            <a:pPr marL="800100" lvl="1" indent="-342900" eaLnBrk="0" hangingPunct="0">
              <a:spcBef>
                <a:spcPct val="20000"/>
              </a:spcBef>
              <a:buFont typeface="Arial" pitchFamily="34" charset="0"/>
              <a:buChar char="•"/>
              <a:defRPr/>
            </a:pPr>
            <a:r>
              <a:rPr lang="en-US" sz="1400" kern="0" dirty="0">
                <a:latin typeface="+mn-lt"/>
              </a:rPr>
              <a:t>NorDig IRD and RoO v3.2.1 supported Accessibility Services </a:t>
            </a:r>
            <a:r>
              <a:rPr lang="en-US" sz="1200" kern="0" dirty="0">
                <a:latin typeface="+mn-lt"/>
              </a:rPr>
              <a:t>– lists accessibility related within NorDig specs</a:t>
            </a:r>
          </a:p>
          <a:p>
            <a:pPr marL="800100" lvl="1" indent="-342900" eaLnBrk="0" hangingPunct="0">
              <a:spcBef>
                <a:spcPct val="20000"/>
              </a:spcBef>
              <a:buFont typeface="Arial" pitchFamily="34" charset="0"/>
              <a:buChar char="•"/>
              <a:defRPr/>
            </a:pPr>
            <a:r>
              <a:rPr lang="en-US" sz="1400" kern="0" dirty="0">
                <a:latin typeface="+mn-lt"/>
              </a:rPr>
              <a:t>Accessibility services based on </a:t>
            </a:r>
            <a:r>
              <a:rPr lang="en-US" sz="1400" kern="0" dirty="0" err="1">
                <a:latin typeface="+mn-lt"/>
              </a:rPr>
              <a:t>HbbTV_NorDig</a:t>
            </a:r>
            <a:r>
              <a:rPr lang="en-US" sz="1400" kern="0" dirty="0">
                <a:latin typeface="+mn-lt"/>
              </a:rPr>
              <a:t> recommendations </a:t>
            </a:r>
            <a:r>
              <a:rPr lang="en-US" sz="1200" kern="0" dirty="0">
                <a:latin typeface="+mn-lt"/>
              </a:rPr>
              <a:t>– how HbbTV can be used for accessibility</a:t>
            </a:r>
          </a:p>
          <a:p>
            <a:pPr marL="800100" lvl="1" indent="-342900" eaLnBrk="0" hangingPunct="0">
              <a:spcBef>
                <a:spcPct val="20000"/>
              </a:spcBef>
              <a:buFont typeface="Arial" pitchFamily="34" charset="0"/>
              <a:buChar char="•"/>
              <a:defRPr/>
            </a:pPr>
            <a:endParaRPr lang="en-US" sz="1600" kern="0" dirty="0">
              <a:latin typeface="+mn-lt"/>
            </a:endParaRPr>
          </a:p>
          <a:p>
            <a:pPr marL="285750" indent="-285750" eaLnBrk="0" hangingPunct="0">
              <a:spcBef>
                <a:spcPct val="20000"/>
              </a:spcBef>
              <a:buFont typeface="Arial" panose="020B0604020202020204" pitchFamily="34" charset="0"/>
              <a:buChar char="•"/>
              <a:defRPr/>
            </a:pPr>
            <a:r>
              <a:rPr lang="en-US" sz="1600" kern="0" dirty="0">
                <a:latin typeface="+mn-lt"/>
              </a:rPr>
              <a:t>NorDig EPG/EIT metadata exchange format  </a:t>
            </a:r>
            <a:r>
              <a:rPr lang="en-US" sz="1200" kern="0" dirty="0">
                <a:latin typeface="+mn-lt"/>
              </a:rPr>
              <a:t>(5 documents)</a:t>
            </a:r>
          </a:p>
          <a:p>
            <a:pPr marL="800100" lvl="1" indent="-342900" eaLnBrk="0" hangingPunct="0">
              <a:spcBef>
                <a:spcPct val="20000"/>
              </a:spcBef>
              <a:buFont typeface="Arial" pitchFamily="34" charset="0"/>
              <a:buChar char="•"/>
              <a:defRPr/>
            </a:pPr>
            <a:r>
              <a:rPr lang="en-US" sz="1400" kern="0" dirty="0">
                <a:latin typeface="+mn-lt"/>
              </a:rPr>
              <a:t>Latest published:</a:t>
            </a:r>
            <a:r>
              <a:rPr lang="sv-SE" sz="1400" kern="0" dirty="0">
                <a:latin typeface="+mn-lt"/>
              </a:rPr>
              <a:t> NorDig Metadata Exchange format </a:t>
            </a:r>
            <a:r>
              <a:rPr lang="sv-SE" sz="1400" kern="0" dirty="0" err="1">
                <a:latin typeface="+mn-lt"/>
              </a:rPr>
              <a:t>specification</a:t>
            </a:r>
            <a:r>
              <a:rPr lang="sv-SE" sz="1400" kern="0" dirty="0">
                <a:latin typeface="+mn-lt"/>
              </a:rPr>
              <a:t> v1.3 </a:t>
            </a:r>
            <a:r>
              <a:rPr lang="sv-SE" sz="1200" kern="0" dirty="0">
                <a:latin typeface="+mn-lt"/>
              </a:rPr>
              <a:t>(</a:t>
            </a:r>
            <a:r>
              <a:rPr lang="sv-SE" sz="1200" kern="0" dirty="0" err="1">
                <a:latin typeface="+mn-lt"/>
              </a:rPr>
              <a:t>Oct</a:t>
            </a:r>
            <a:r>
              <a:rPr lang="sv-SE" sz="1200" kern="0" dirty="0">
                <a:latin typeface="+mn-lt"/>
              </a:rPr>
              <a:t> 2019), </a:t>
            </a:r>
            <a:r>
              <a:rPr lang="sv-SE" sz="1400" kern="0" dirty="0" err="1">
                <a:latin typeface="+mn-lt"/>
              </a:rPr>
              <a:t>Guidelines</a:t>
            </a:r>
            <a:r>
              <a:rPr lang="sv-SE" sz="1400" kern="0" dirty="0">
                <a:latin typeface="+mn-lt"/>
              </a:rPr>
              <a:t> v1.4 </a:t>
            </a:r>
            <a:r>
              <a:rPr lang="sv-SE" sz="1200" kern="0" dirty="0">
                <a:latin typeface="+mn-lt"/>
              </a:rPr>
              <a:t>(June 2022), </a:t>
            </a:r>
            <a:r>
              <a:rPr lang="sv-SE" sz="1400" kern="0" dirty="0">
                <a:latin typeface="+mn-lt"/>
              </a:rPr>
              <a:t>Genre list v1.1, List </a:t>
            </a:r>
            <a:r>
              <a:rPr lang="sv-SE" sz="1400" kern="0" dirty="0" err="1">
                <a:latin typeface="+mn-lt"/>
              </a:rPr>
              <a:t>of</a:t>
            </a:r>
            <a:r>
              <a:rPr lang="sv-SE" sz="1400" kern="0" dirty="0">
                <a:latin typeface="+mn-lt"/>
              </a:rPr>
              <a:t> EPG/Event metadata in NorDig TVA format v.1.1  </a:t>
            </a:r>
            <a:r>
              <a:rPr lang="sv-SE" sz="1200" kern="0" dirty="0">
                <a:latin typeface="+mn-lt"/>
              </a:rPr>
              <a:t>(Sep 2020) </a:t>
            </a:r>
            <a:r>
              <a:rPr lang="sv-SE" sz="1400" kern="0" dirty="0">
                <a:latin typeface="+mn-lt"/>
              </a:rPr>
              <a:t>and List </a:t>
            </a:r>
            <a:r>
              <a:rPr lang="sv-SE" sz="1400" kern="0" dirty="0" err="1">
                <a:latin typeface="+mn-lt"/>
              </a:rPr>
              <a:t>of</a:t>
            </a:r>
            <a:r>
              <a:rPr lang="sv-SE" sz="1400" kern="0" dirty="0">
                <a:latin typeface="+mn-lt"/>
              </a:rPr>
              <a:t> EPG/Event metadata in NorDig TVA format </a:t>
            </a:r>
            <a:r>
              <a:rPr lang="sv-SE" sz="1400" kern="0" dirty="0" err="1">
                <a:latin typeface="+mn-lt"/>
              </a:rPr>
              <a:t>ver</a:t>
            </a:r>
            <a:r>
              <a:rPr lang="sv-SE" sz="1400" kern="0" dirty="0">
                <a:latin typeface="+mn-lt"/>
              </a:rPr>
              <a:t>. 1.1 </a:t>
            </a:r>
            <a:r>
              <a:rPr lang="sv-SE" sz="1200" kern="0" dirty="0">
                <a:latin typeface="+mn-lt"/>
              </a:rPr>
              <a:t>(</a:t>
            </a:r>
            <a:r>
              <a:rPr lang="sv-SE" sz="1200" kern="0" dirty="0" err="1">
                <a:latin typeface="+mn-lt"/>
              </a:rPr>
              <a:t>Oct</a:t>
            </a:r>
            <a:r>
              <a:rPr lang="sv-SE" sz="1200" kern="0" dirty="0">
                <a:latin typeface="+mn-lt"/>
              </a:rPr>
              <a:t> 2020)</a:t>
            </a:r>
          </a:p>
          <a:p>
            <a:pPr marL="800100" lvl="1" indent="-342900" eaLnBrk="0" hangingPunct="0">
              <a:spcBef>
                <a:spcPct val="20000"/>
              </a:spcBef>
              <a:buFont typeface="Arial" pitchFamily="34" charset="0"/>
              <a:buChar char="•"/>
              <a:defRPr/>
            </a:pPr>
            <a:r>
              <a:rPr lang="sv-SE" sz="1200" kern="0" dirty="0" err="1">
                <a:solidFill>
                  <a:schemeClr val="bg1"/>
                </a:solidFill>
                <a:latin typeface="+mn-lt"/>
              </a:rPr>
              <a:t>Specs</a:t>
            </a:r>
            <a:r>
              <a:rPr lang="sv-SE" sz="1200" kern="0" dirty="0">
                <a:solidFill>
                  <a:schemeClr val="bg1"/>
                </a:solidFill>
                <a:latin typeface="+mn-lt"/>
              </a:rPr>
              <a:t> is </a:t>
            </a:r>
            <a:r>
              <a:rPr lang="sv-SE" sz="1200" kern="0" dirty="0" err="1">
                <a:solidFill>
                  <a:schemeClr val="bg1"/>
                </a:solidFill>
                <a:latin typeface="+mn-lt"/>
              </a:rPr>
              <a:t>up</a:t>
            </a:r>
            <a:r>
              <a:rPr lang="sv-SE" sz="1200" kern="0" dirty="0">
                <a:solidFill>
                  <a:schemeClr val="bg1"/>
                </a:solidFill>
                <a:latin typeface="+mn-lt"/>
              </a:rPr>
              <a:t> to date</a:t>
            </a:r>
            <a:endParaRPr lang="en-US" sz="1200" kern="0" dirty="0">
              <a:solidFill>
                <a:schemeClr val="bg1"/>
              </a:solidFill>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54702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en-US" sz="1600" b="1" dirty="0">
                <a:solidFill>
                  <a:srgbClr val="7030A0"/>
                </a:solidFill>
              </a:rPr>
              <a:t>proposal updates</a:t>
            </a:r>
            <a:r>
              <a:rPr lang="en-US" sz="1600"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RoO </a:t>
            </a:r>
            <a:r>
              <a:rPr lang="sv-SE" sz="1800" b="1" dirty="0" err="1">
                <a:solidFill>
                  <a:schemeClr val="tx1"/>
                </a:solidFill>
              </a:rPr>
              <a:t>spec</a:t>
            </a:r>
            <a:br>
              <a:rPr lang="en-GB" sz="1800" b="1" dirty="0">
                <a:solidFill>
                  <a:schemeClr val="tx1"/>
                </a:solidFill>
              </a:rPr>
            </a:b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a:p>
        </p:txBody>
      </p:sp>
      <p:sp>
        <p:nvSpPr>
          <p:cNvPr id="6" name="Platshållare för innehåll 1"/>
          <p:cNvSpPr txBox="1">
            <a:spLocks/>
          </p:cNvSpPr>
          <p:nvPr/>
        </p:nvSpPr>
        <p:spPr bwMode="auto">
          <a:xfrm>
            <a:off x="1055440" y="836712"/>
            <a:ext cx="10729192" cy="57606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1600" b="1" kern="0" dirty="0">
                <a:latin typeface="+mn-lt"/>
              </a:rPr>
              <a:t>Status specifications </a:t>
            </a:r>
            <a:r>
              <a:rPr lang="en-US" sz="1200" kern="0" dirty="0">
                <a:latin typeface="Arial Narrow" panose="020B0606020202030204" pitchFamily="34" charset="0"/>
              </a:rPr>
              <a:t>(proposal for new updated version)</a:t>
            </a:r>
          </a:p>
          <a:p>
            <a:pPr eaLnBrk="0" hangingPunct="0">
              <a:spcBef>
                <a:spcPct val="20000"/>
              </a:spcBef>
              <a:defRPr/>
            </a:pPr>
            <a:r>
              <a:rPr lang="en-US" sz="1200" kern="0" dirty="0">
                <a:solidFill>
                  <a:srgbClr val="009900"/>
                </a:solidFill>
                <a:latin typeface="+mn-lt"/>
              </a:rPr>
              <a:t>Draft proposal for specification package v3.2.2, agreed inside NorDigT, now ready/stable for Excom approval</a:t>
            </a:r>
            <a:endParaRPr lang="en-US" sz="700" kern="0" dirty="0">
              <a:latin typeface="+mn-lt"/>
            </a:endParaRPr>
          </a:p>
          <a:p>
            <a:pPr marL="342900" indent="-342900" eaLnBrk="0" hangingPunct="0">
              <a:spcBef>
                <a:spcPct val="20000"/>
              </a:spcBef>
              <a:buFont typeface="Arial" pitchFamily="34" charset="0"/>
              <a:buChar char="•"/>
              <a:defRPr/>
            </a:pPr>
            <a:r>
              <a:rPr lang="en-US" sz="1400" kern="0" dirty="0">
                <a:latin typeface="+mn-lt"/>
              </a:rPr>
              <a:t>NorDig Unified IRD specification – draft 005 </a:t>
            </a:r>
            <a:endParaRPr lang="en-US" sz="1000" kern="0" dirty="0">
              <a:solidFill>
                <a:schemeClr val="bg1">
                  <a:lumMod val="65000"/>
                </a:schemeClr>
              </a:solidFill>
              <a:latin typeface="+mn-lt"/>
            </a:endParaRPr>
          </a:p>
          <a:p>
            <a:pPr marL="800100" lvl="1" indent="-342900" eaLnBrk="0" hangingPunct="0">
              <a:spcBef>
                <a:spcPct val="20000"/>
              </a:spcBef>
              <a:buFont typeface="Arial" pitchFamily="34" charset="0"/>
              <a:buChar char="•"/>
              <a:defRPr/>
            </a:pPr>
            <a:r>
              <a:rPr lang="en-US" sz="1200" kern="0" dirty="0">
                <a:latin typeface="+mn-lt"/>
              </a:rPr>
              <a:t>Including bug list items (8 items) and amendment recommendation around Accessibility (from separate doc)</a:t>
            </a:r>
          </a:p>
          <a:p>
            <a:pPr marL="800100" lvl="1" indent="-342900" eaLnBrk="0" hangingPunct="0">
              <a:spcBef>
                <a:spcPct val="20000"/>
              </a:spcBef>
              <a:buFont typeface="Arial" pitchFamily="34" charset="0"/>
              <a:buChar char="•"/>
              <a:defRPr/>
            </a:pPr>
            <a:r>
              <a:rPr lang="en-US" sz="1200" kern="0" dirty="0">
                <a:latin typeface="+mn-lt"/>
              </a:rPr>
              <a:t>Audio section – updating terminology, merging non-NGA and NGA supplementary audio for accessibility, merging non-NGA and NGA loudness levels, re-</a:t>
            </a:r>
            <a:r>
              <a:rPr lang="en-US" sz="1200" kern="0" dirty="0" err="1">
                <a:latin typeface="+mn-lt"/>
              </a:rPr>
              <a:t>ording</a:t>
            </a:r>
            <a:r>
              <a:rPr lang="en-US" sz="1200" kern="0" dirty="0">
                <a:latin typeface="+mn-lt"/>
              </a:rPr>
              <a:t> two audio subchapters – in order to align IRD and RoO specs</a:t>
            </a:r>
          </a:p>
          <a:p>
            <a:pPr marL="800100" lvl="1" indent="-342900" eaLnBrk="0" hangingPunct="0">
              <a:spcBef>
                <a:spcPct val="20000"/>
              </a:spcBef>
              <a:buFont typeface="Arial" pitchFamily="34" charset="0"/>
              <a:buChar char="•"/>
              <a:defRPr/>
            </a:pPr>
            <a:r>
              <a:rPr lang="en-US" sz="1200" kern="0" dirty="0">
                <a:latin typeface="+mn-lt"/>
              </a:rPr>
              <a:t>Adding note DVB date </a:t>
            </a:r>
            <a:r>
              <a:rPr lang="en-US" sz="1050" kern="0" dirty="0">
                <a:latin typeface="+mn-lt"/>
              </a:rPr>
              <a:t>(MJD, Modified Julian Date)</a:t>
            </a:r>
            <a:r>
              <a:rPr lang="en-US" sz="1200" kern="0" dirty="0">
                <a:latin typeface="+mn-lt"/>
              </a:rPr>
              <a:t> will rollover 2038, recommendation adapt to DVB coming update</a:t>
            </a:r>
          </a:p>
          <a:p>
            <a:pPr marL="800100" lvl="1" indent="-342900" eaLnBrk="0" hangingPunct="0">
              <a:spcBef>
                <a:spcPct val="20000"/>
              </a:spcBef>
              <a:buFont typeface="Arial" pitchFamily="34" charset="0"/>
              <a:buChar char="•"/>
              <a:defRPr/>
            </a:pPr>
            <a:r>
              <a:rPr lang="en-US" sz="1200" kern="0" dirty="0">
                <a:latin typeface="+mn-lt"/>
              </a:rPr>
              <a:t>Annex H audio block diagram liaison shared from DTG, update figure from 2012 to 2025 version</a:t>
            </a:r>
          </a:p>
          <a:p>
            <a:pPr marL="800100" lvl="1" indent="-342900" eaLnBrk="0" hangingPunct="0">
              <a:spcBef>
                <a:spcPct val="20000"/>
              </a:spcBef>
              <a:buFont typeface="Arial" pitchFamily="34" charset="0"/>
              <a:buChar char="•"/>
              <a:defRPr/>
            </a:pPr>
            <a:r>
              <a:rPr lang="en-US" sz="1200" kern="0" dirty="0">
                <a:latin typeface="+mn-lt"/>
              </a:rPr>
              <a:t>Removal/move of unused or old requirements </a:t>
            </a:r>
            <a:r>
              <a:rPr lang="en-US" sz="1050" kern="0" dirty="0">
                <a:latin typeface="+mn-lt"/>
              </a:rPr>
              <a:t>(7.2.2 TXT on analogue CVBS, 12.9 NorDig Broadcast Record List to Annex) </a:t>
            </a:r>
            <a:r>
              <a:rPr lang="en-US" sz="1200" kern="0" dirty="0">
                <a:latin typeface="+mn-lt"/>
              </a:rPr>
              <a:t> </a:t>
            </a:r>
          </a:p>
          <a:p>
            <a:pPr marL="800100" lvl="1" indent="-342900" eaLnBrk="0" hangingPunct="0">
              <a:spcBef>
                <a:spcPct val="20000"/>
              </a:spcBef>
              <a:buFont typeface="Arial" pitchFamily="34" charset="0"/>
              <a:buChar char="•"/>
              <a:defRPr/>
            </a:pPr>
            <a:r>
              <a:rPr lang="en-US" sz="1200" kern="0" dirty="0">
                <a:solidFill>
                  <a:srgbClr val="5C0000"/>
                </a:solidFill>
                <a:latin typeface="+mn-lt"/>
              </a:rPr>
              <a:t>Remaining: </a:t>
            </a:r>
            <a:r>
              <a:rPr lang="en-US" sz="1200" kern="0" dirty="0">
                <a:solidFill>
                  <a:srgbClr val="5C0000"/>
                </a:solidFill>
              </a:rPr>
              <a:t>update cross-references and typos/spelling.</a:t>
            </a:r>
            <a:endParaRPr lang="en-US" sz="700" kern="0" dirty="0">
              <a:solidFill>
                <a:schemeClr val="bg1">
                  <a:lumMod val="65000"/>
                </a:schemeClr>
              </a:solidFill>
              <a:latin typeface="+mn-lt"/>
            </a:endParaRPr>
          </a:p>
          <a:p>
            <a:pPr marL="342900" indent="-342900" eaLnBrk="0" hangingPunct="0">
              <a:spcBef>
                <a:spcPct val="20000"/>
              </a:spcBef>
              <a:buFont typeface="Arial" pitchFamily="34" charset="0"/>
              <a:buChar char="•"/>
              <a:defRPr/>
            </a:pPr>
            <a:r>
              <a:rPr lang="en-US" sz="1400" kern="0" dirty="0">
                <a:latin typeface="+mn-lt"/>
              </a:rPr>
              <a:t>NorDig Test Plan – draft 003</a:t>
            </a:r>
            <a:endParaRPr lang="en-US" sz="1200" kern="0" dirty="0">
              <a:latin typeface="+mn-lt"/>
            </a:endParaRPr>
          </a:p>
          <a:p>
            <a:pPr marL="800100" lvl="1" indent="-342900" eaLnBrk="0" hangingPunct="0">
              <a:spcBef>
                <a:spcPts val="0"/>
              </a:spcBef>
              <a:buFont typeface="Arial" pitchFamily="34" charset="0"/>
              <a:buChar char="•"/>
              <a:defRPr/>
            </a:pPr>
            <a:r>
              <a:rPr lang="en-US" sz="1200" kern="0" dirty="0">
                <a:latin typeface="+mn-lt"/>
              </a:rPr>
              <a:t>Test tasks updated for proposed changes in audio</a:t>
            </a:r>
          </a:p>
          <a:p>
            <a:pPr marL="800100" lvl="1" indent="-342900" eaLnBrk="0" hangingPunct="0">
              <a:spcBef>
                <a:spcPts val="0"/>
              </a:spcBef>
              <a:buFont typeface="Arial" pitchFamily="34" charset="0"/>
              <a:buChar char="•"/>
              <a:defRPr/>
            </a:pPr>
            <a:r>
              <a:rPr lang="en-US" sz="1200" kern="0" dirty="0">
                <a:latin typeface="+mn-lt"/>
              </a:rPr>
              <a:t>Removal of MPEG1 L.II dual audio mode in test tasks </a:t>
            </a:r>
            <a:r>
              <a:rPr lang="en-US" sz="1200" kern="0" dirty="0">
                <a:latin typeface="Arial Narrow" panose="020B0606020202030204" pitchFamily="34" charset="0"/>
              </a:rPr>
              <a:t>(replaced with metadata tests. Dual audio mode removed in IRD since many years)</a:t>
            </a:r>
            <a:endParaRPr lang="en-US" sz="800"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400" kern="0" dirty="0">
                <a:latin typeface="+mn-lt"/>
              </a:rPr>
              <a:t>NorDig Rules of Operation (RoO) – draft 002</a:t>
            </a:r>
          </a:p>
          <a:p>
            <a:pPr marL="800100" lvl="1" indent="-342900" eaLnBrk="0" hangingPunct="0">
              <a:spcBef>
                <a:spcPts val="0"/>
              </a:spcBef>
              <a:buFont typeface="Arial" pitchFamily="34" charset="0"/>
              <a:buChar char="•"/>
              <a:defRPr/>
            </a:pPr>
            <a:r>
              <a:rPr lang="en-US" sz="1200" kern="0" dirty="0"/>
              <a:t>Including bug list items (3 items) </a:t>
            </a:r>
          </a:p>
          <a:p>
            <a:pPr marL="800100" lvl="1" indent="-342900" eaLnBrk="0" hangingPunct="0">
              <a:spcBef>
                <a:spcPts val="0"/>
              </a:spcBef>
              <a:buFont typeface="Arial" pitchFamily="34" charset="0"/>
              <a:buChar char="•"/>
              <a:defRPr/>
            </a:pPr>
            <a:r>
              <a:rPr lang="en-US" sz="1200" kern="0" dirty="0">
                <a:latin typeface="+mn-lt"/>
              </a:rPr>
              <a:t>Audio - audio section aligned to match NorDig IRD spec, updating </a:t>
            </a:r>
            <a:r>
              <a:rPr lang="en-US" sz="1200" kern="0" dirty="0"/>
              <a:t>terminology, merging non-NGA and NGA supplementary audio for accessibility, merging non-NGA and NGA loudness levels</a:t>
            </a:r>
            <a:r>
              <a:rPr lang="en-US" sz="1200" kern="0" dirty="0">
                <a:latin typeface="+mn-lt"/>
              </a:rPr>
              <a:t>, include some more guidelines.</a:t>
            </a:r>
          </a:p>
          <a:p>
            <a:pPr marL="800100" lvl="1" indent="-342900" eaLnBrk="0" hangingPunct="0">
              <a:spcBef>
                <a:spcPct val="20000"/>
              </a:spcBef>
              <a:buFont typeface="Arial" pitchFamily="34" charset="0"/>
              <a:buChar char="•"/>
              <a:defRPr/>
            </a:pPr>
            <a:r>
              <a:rPr lang="en-US" sz="1200" kern="0" dirty="0">
                <a:solidFill>
                  <a:srgbClr val="5C0000"/>
                </a:solidFill>
                <a:latin typeface="+mn-lt"/>
              </a:rPr>
              <a:t>Remaining: move </a:t>
            </a:r>
            <a:r>
              <a:rPr lang="en-US" sz="1200" kern="0" dirty="0">
                <a:solidFill>
                  <a:srgbClr val="5C0000"/>
                </a:solidFill>
              </a:rPr>
              <a:t>12.9</a:t>
            </a:r>
            <a:r>
              <a:rPr lang="en-US" sz="1050" kern="0" dirty="0">
                <a:solidFill>
                  <a:srgbClr val="5C0000"/>
                </a:solidFill>
              </a:rPr>
              <a:t> (NorDig Broadcast Record List)</a:t>
            </a:r>
            <a:r>
              <a:rPr lang="en-US" sz="1200" kern="0" dirty="0">
                <a:solidFill>
                  <a:srgbClr val="5C0000"/>
                </a:solidFill>
              </a:rPr>
              <a:t> to Annex and update cross-references and typos/spelling. </a:t>
            </a:r>
            <a:endParaRPr lang="en-US" sz="700" kern="0" dirty="0">
              <a:solidFill>
                <a:srgbClr val="5C0000"/>
              </a:solidFill>
              <a:highlight>
                <a:srgbClr val="FFFF00"/>
              </a:highlight>
              <a:latin typeface="+mn-lt"/>
            </a:endParaRPr>
          </a:p>
          <a:p>
            <a:pPr marL="342900" indent="-342900" eaLnBrk="0" hangingPunct="0">
              <a:spcBef>
                <a:spcPct val="20000"/>
              </a:spcBef>
              <a:buFont typeface="Arial" pitchFamily="34" charset="0"/>
              <a:buChar char="•"/>
              <a:defRPr/>
            </a:pPr>
            <a:r>
              <a:rPr lang="en-US" sz="1400" kern="0" dirty="0">
                <a:latin typeface="+mn-lt"/>
              </a:rPr>
              <a:t>NorDig Accessibility package 1.0 -&gt; 1.1</a:t>
            </a:r>
          </a:p>
          <a:p>
            <a:pPr marL="800100" lvl="1" indent="-342900" eaLnBrk="0" hangingPunct="0">
              <a:spcBef>
                <a:spcPct val="20000"/>
              </a:spcBef>
              <a:buFont typeface="Arial" pitchFamily="34" charset="0"/>
              <a:buChar char="•"/>
              <a:defRPr/>
            </a:pPr>
            <a:r>
              <a:rPr lang="en-US" sz="1200" kern="0" dirty="0">
                <a:latin typeface="+mn-lt"/>
              </a:rPr>
              <a:t>Remove 1 of 3 documents </a:t>
            </a:r>
            <a:r>
              <a:rPr lang="en-US" sz="1100" kern="0" dirty="0">
                <a:latin typeface="+mn-lt"/>
              </a:rPr>
              <a:t>(Amendment document to NorDig Unified Requirements v3.2.1 since incl in IRD spec v3.2.2) </a:t>
            </a:r>
            <a:endParaRPr lang="en-US" sz="700" kern="0" dirty="0">
              <a:highlight>
                <a:srgbClr val="FFFF00"/>
              </a:highlight>
              <a:latin typeface="+mn-lt"/>
            </a:endParaRPr>
          </a:p>
          <a:p>
            <a:pPr eaLnBrk="0" hangingPunct="0">
              <a:spcBef>
                <a:spcPct val="20000"/>
              </a:spcBef>
              <a:defRPr/>
            </a:pPr>
            <a:r>
              <a:rPr lang="en-US" sz="1400" kern="0" dirty="0">
                <a:solidFill>
                  <a:srgbClr val="009900"/>
                </a:solidFill>
                <a:latin typeface="+mn-lt"/>
              </a:rPr>
              <a:t>NorDigT proposal to Excom: ready for preliminary approval and give mandate to update remaining minor/typos </a:t>
            </a:r>
            <a:r>
              <a:rPr lang="en-US" sz="1100" kern="0" dirty="0">
                <a:solidFill>
                  <a:srgbClr val="009900"/>
                </a:solidFill>
                <a:latin typeface="+mn-lt"/>
              </a:rPr>
              <a:t>(~2-4w)</a:t>
            </a:r>
            <a:r>
              <a:rPr lang="en-US" sz="1400" kern="0" dirty="0">
                <a:solidFill>
                  <a:srgbClr val="009900"/>
                </a:solidFill>
                <a:latin typeface="+mn-lt"/>
              </a:rPr>
              <a:t> and distribute e-mail to Excom for final approval silent approval  </a:t>
            </a:r>
          </a:p>
          <a:p>
            <a:pPr marL="285750" indent="-285750" eaLnBrk="0" hangingPunct="0">
              <a:spcBef>
                <a:spcPct val="20000"/>
              </a:spcBef>
              <a:buFont typeface="Arial" panose="020B0604020202020204" pitchFamily="34" charset="0"/>
              <a:buChar char="•"/>
              <a:defRPr/>
            </a:pPr>
            <a:r>
              <a:rPr lang="en-US" sz="1400" kern="0" dirty="0">
                <a:solidFill>
                  <a:schemeClr val="bg1">
                    <a:lumMod val="65000"/>
                  </a:schemeClr>
                </a:solidFill>
                <a:latin typeface="+mn-lt"/>
              </a:rPr>
              <a:t>NorDig EPG/EIT metadata exchange format  - </a:t>
            </a:r>
            <a:r>
              <a:rPr lang="sv-SE" sz="1100" kern="0" dirty="0">
                <a:solidFill>
                  <a:schemeClr val="bg1">
                    <a:lumMod val="65000"/>
                  </a:schemeClr>
                </a:solidFill>
                <a:latin typeface="+mn-lt"/>
              </a:rPr>
              <a:t>no </a:t>
            </a:r>
            <a:r>
              <a:rPr lang="sv-SE" sz="1100" kern="0" dirty="0" err="1">
                <a:solidFill>
                  <a:schemeClr val="bg1">
                    <a:lumMod val="65000"/>
                  </a:schemeClr>
                </a:solidFill>
                <a:latin typeface="+mn-lt"/>
              </a:rPr>
              <a:t>change</a:t>
            </a:r>
            <a:r>
              <a:rPr lang="sv-SE" sz="1100" kern="0" dirty="0">
                <a:solidFill>
                  <a:schemeClr val="bg1">
                    <a:lumMod val="65000"/>
                  </a:schemeClr>
                </a:solidFill>
                <a:latin typeface="+mn-lt"/>
              </a:rPr>
              <a:t>, </a:t>
            </a:r>
            <a:r>
              <a:rPr lang="sv-SE" sz="1100" kern="0" dirty="0" err="1">
                <a:solidFill>
                  <a:schemeClr val="bg1">
                    <a:lumMod val="65000"/>
                  </a:schemeClr>
                </a:solidFill>
                <a:latin typeface="+mn-lt"/>
              </a:rPr>
              <a:t>specs</a:t>
            </a:r>
            <a:r>
              <a:rPr lang="sv-SE" sz="1100" kern="0" dirty="0">
                <a:solidFill>
                  <a:schemeClr val="bg1">
                    <a:lumMod val="65000"/>
                  </a:schemeClr>
                </a:solidFill>
                <a:latin typeface="+mn-lt"/>
              </a:rPr>
              <a:t> is </a:t>
            </a:r>
            <a:r>
              <a:rPr lang="sv-SE" sz="1100" kern="0" dirty="0" err="1">
                <a:solidFill>
                  <a:schemeClr val="bg1">
                    <a:lumMod val="65000"/>
                  </a:schemeClr>
                </a:solidFill>
                <a:latin typeface="+mn-lt"/>
              </a:rPr>
              <a:t>up</a:t>
            </a:r>
            <a:r>
              <a:rPr lang="sv-SE" sz="1100" kern="0" dirty="0">
                <a:solidFill>
                  <a:schemeClr val="bg1">
                    <a:lumMod val="65000"/>
                  </a:schemeClr>
                </a:solidFill>
                <a:latin typeface="+mn-lt"/>
              </a:rPr>
              <a:t> to date</a:t>
            </a:r>
          </a:p>
          <a:p>
            <a:pPr marL="285750" indent="-285750" eaLnBrk="0" hangingPunct="0">
              <a:spcBef>
                <a:spcPct val="20000"/>
              </a:spcBef>
              <a:buFont typeface="Arial" panose="020B0604020202020204" pitchFamily="34" charset="0"/>
              <a:buChar char="•"/>
              <a:defRPr/>
            </a:pPr>
            <a:endParaRPr lang="sv-SE" sz="1100" kern="0" dirty="0">
              <a:solidFill>
                <a:schemeClr val="bg1">
                  <a:lumMod val="65000"/>
                </a:schemeClr>
              </a:solidFill>
              <a:latin typeface="+mn-lt"/>
            </a:endParaRPr>
          </a:p>
          <a:p>
            <a:pPr eaLnBrk="0" hangingPunct="0">
              <a:spcBef>
                <a:spcPct val="20000"/>
              </a:spcBef>
              <a:defRPr/>
            </a:pPr>
            <a:r>
              <a:rPr lang="en-US" sz="1400" kern="0" dirty="0">
                <a:solidFill>
                  <a:srgbClr val="0070C0"/>
                </a:solidFill>
              </a:rPr>
              <a:t>Excom – OK, preliminary approved, no comments to drafts, NorDigT mandate as proposal to </a:t>
            </a:r>
            <a:r>
              <a:rPr lang="en-US" sz="1400" kern="0" dirty="0" err="1">
                <a:solidFill>
                  <a:srgbClr val="0070C0"/>
                </a:solidFill>
              </a:rPr>
              <a:t>finalise</a:t>
            </a:r>
            <a:r>
              <a:rPr lang="en-US" sz="1400" kern="0" dirty="0">
                <a:solidFill>
                  <a:srgbClr val="0070C0"/>
                </a:solidFill>
              </a:rPr>
              <a:t> (cross-ref, typo/spelling) and send final versions of specs via e-mail to Excom for 2w silent approval. </a:t>
            </a:r>
          </a:p>
          <a:p>
            <a:pPr marL="285750" indent="-285750" eaLnBrk="0" hangingPunct="0">
              <a:spcBef>
                <a:spcPct val="20000"/>
              </a:spcBef>
              <a:buFont typeface="Arial" panose="020B0604020202020204" pitchFamily="34" charset="0"/>
              <a:buChar char="•"/>
              <a:defRPr/>
            </a:pPr>
            <a:endParaRPr lang="en-US" sz="1100" kern="0" dirty="0">
              <a:solidFill>
                <a:schemeClr val="bg1">
                  <a:lumMod val="65000"/>
                </a:schemeClr>
              </a:solidFill>
              <a:latin typeface="+mn-lt"/>
            </a:endParaRPr>
          </a:p>
          <a:p>
            <a:pPr marL="342900" indent="-342900" eaLnBrk="0" hangingPunct="0">
              <a:spcBef>
                <a:spcPct val="20000"/>
              </a:spcBef>
              <a:buFont typeface="Arial" pitchFamily="34" charset="0"/>
              <a:buChar char="•"/>
              <a:defRPr/>
            </a:pPr>
            <a:endParaRPr lang="en-US" sz="14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840416" y="908720"/>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980546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CDAD7-C4B8-5B6C-4D6F-9BDB283568E3}"/>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019DADF6-FF79-8AD5-4334-807FA984EE32}"/>
              </a:ext>
            </a:extLst>
          </p:cNvPr>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sv-SE" sz="2000" b="1" dirty="0">
                <a:solidFill>
                  <a:schemeClr val="tx1"/>
                </a:solidFill>
              </a:rPr>
              <a:t>Accessibility        </a:t>
            </a:r>
            <a:br>
              <a:rPr lang="en-GB" sz="1800" b="1" dirty="0">
                <a:solidFill>
                  <a:schemeClr val="tx1"/>
                </a:solidFill>
              </a:rPr>
            </a:br>
            <a:r>
              <a:rPr lang="en-US" sz="1400" b="1" dirty="0"/>
              <a:t>     NorDig Excom meeting 16</a:t>
            </a:r>
            <a:r>
              <a:rPr lang="en-US" sz="1400" b="1" baseline="30000" dirty="0"/>
              <a:t>th</a:t>
            </a:r>
            <a:r>
              <a:rPr lang="en-US" sz="1400" b="1" dirty="0"/>
              <a:t> October 2025</a:t>
            </a:r>
            <a:endParaRPr lang="en-US" sz="1200" b="1" dirty="0"/>
          </a:p>
        </p:txBody>
      </p:sp>
      <p:sp>
        <p:nvSpPr>
          <p:cNvPr id="4" name="Platshållare för bildnummer 3">
            <a:extLst>
              <a:ext uri="{FF2B5EF4-FFF2-40B4-BE49-F238E27FC236}">
                <a16:creationId xmlns:a16="http://schemas.microsoft.com/office/drawing/2014/main" id="{3A90D56D-B17C-1557-4886-981DD0D4181D}"/>
              </a:ext>
            </a:extLst>
          </p:cNvPr>
          <p:cNvSpPr>
            <a:spLocks noGrp="1"/>
          </p:cNvSpPr>
          <p:nvPr>
            <p:ph type="sldNum" sz="quarter" idx="11"/>
          </p:nvPr>
        </p:nvSpPr>
        <p:spPr/>
        <p:txBody>
          <a:bodyPr/>
          <a:lstStyle/>
          <a:p>
            <a:pPr>
              <a:defRPr/>
            </a:pPr>
            <a:fld id="{CD43E73F-939E-41C0-A51D-E14F15C47D94}" type="slidenum">
              <a:rPr lang="en-US" smtClean="0"/>
              <a:pPr>
                <a:defRPr/>
              </a:pPr>
              <a:t>5</a:t>
            </a:fld>
            <a:endParaRPr lang="en-US"/>
          </a:p>
        </p:txBody>
      </p:sp>
      <p:sp>
        <p:nvSpPr>
          <p:cNvPr id="6" name="Platshållare för innehåll 1">
            <a:extLst>
              <a:ext uri="{FF2B5EF4-FFF2-40B4-BE49-F238E27FC236}">
                <a16:creationId xmlns:a16="http://schemas.microsoft.com/office/drawing/2014/main" id="{F0689DEF-84A4-1036-0F37-8B9F8CFDA7B6}"/>
              </a:ext>
            </a:extLst>
          </p:cNvPr>
          <p:cNvSpPr txBox="1">
            <a:spLocks/>
          </p:cNvSpPr>
          <p:nvPr/>
        </p:nvSpPr>
        <p:spPr bwMode="auto">
          <a:xfrm>
            <a:off x="1559496" y="1052736"/>
            <a:ext cx="9721080" cy="43203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kern="0" dirty="0">
                <a:latin typeface="+mn-lt"/>
              </a:rPr>
              <a:t>Accessibility group made a first raw draft of: </a:t>
            </a:r>
          </a:p>
          <a:p>
            <a:pPr marL="342900" indent="-342900" eaLnBrk="0" hangingPunct="0">
              <a:spcBef>
                <a:spcPct val="20000"/>
              </a:spcBef>
              <a:buFont typeface="Arial" panose="020B0604020202020204" pitchFamily="34" charset="0"/>
              <a:buChar char="•"/>
              <a:defRPr/>
            </a:pPr>
            <a:r>
              <a:rPr lang="en-US" kern="0" dirty="0">
                <a:latin typeface="+mn-lt"/>
              </a:rPr>
              <a:t>Accessibility friendly remote control (user control functions): </a:t>
            </a:r>
          </a:p>
          <a:p>
            <a:pPr marL="800100" lvl="1" indent="-342900" eaLnBrk="0" hangingPunct="0">
              <a:spcBef>
                <a:spcPct val="20000"/>
              </a:spcBef>
              <a:buFont typeface="Arial" panose="020B0604020202020204" pitchFamily="34" charset="0"/>
              <a:buChar char="•"/>
              <a:defRPr/>
            </a:pPr>
            <a:r>
              <a:rPr lang="en-US" sz="1600" kern="0" dirty="0">
                <a:latin typeface="+mn-lt"/>
              </a:rPr>
              <a:t>Inputs from previous work, questionnaire with accessibility </a:t>
            </a:r>
            <a:r>
              <a:rPr lang="en-US" sz="1600" kern="0" dirty="0" err="1">
                <a:latin typeface="+mn-lt"/>
              </a:rPr>
              <a:t>organisations</a:t>
            </a:r>
            <a:r>
              <a:rPr lang="en-US" sz="1600" kern="0" dirty="0">
                <a:latin typeface="+mn-lt"/>
              </a:rPr>
              <a:t> and UK DTG U-book.</a:t>
            </a:r>
          </a:p>
          <a:p>
            <a:pPr marL="800100" lvl="1" indent="-342900" eaLnBrk="0" hangingPunct="0">
              <a:spcBef>
                <a:spcPct val="20000"/>
              </a:spcBef>
              <a:buFont typeface="Arial" panose="020B0604020202020204" pitchFamily="34" charset="0"/>
              <a:buChar char="•"/>
              <a:defRPr/>
            </a:pPr>
            <a:r>
              <a:rPr lang="en-GB" sz="1600" kern="0" dirty="0">
                <a:latin typeface="+mn-lt"/>
              </a:rPr>
              <a:t>Draft (first frame “0.2”) recommendation/guidelines of TV remote control for people with visual, hearing or motor disability</a:t>
            </a:r>
          </a:p>
          <a:p>
            <a:pPr marL="800100" lvl="1" indent="-342900" eaLnBrk="0" hangingPunct="0">
              <a:spcBef>
                <a:spcPct val="20000"/>
              </a:spcBef>
              <a:buFont typeface="Arial" panose="020B0604020202020204" pitchFamily="34" charset="0"/>
              <a:buChar char="•"/>
              <a:defRPr/>
            </a:pPr>
            <a:r>
              <a:rPr lang="en-GB" sz="1600" dirty="0"/>
              <a:t>Background: </a:t>
            </a:r>
            <a:r>
              <a:rPr lang="en-GB" sz="1400" i="1" dirty="0"/>
              <a:t>Difficult for people with disabilities to access accessibility services with an ordinary remote control as it requires interaction with the screen and often setup deep in special menus.</a:t>
            </a:r>
            <a:r>
              <a:rPr lang="sv-SE" sz="1600" i="1" dirty="0"/>
              <a:t> </a:t>
            </a:r>
            <a:r>
              <a:rPr lang="en-GB" sz="1600" i="1" dirty="0"/>
              <a:t>T</a:t>
            </a:r>
            <a:r>
              <a:rPr lang="en-GB" sz="1400" i="1" dirty="0"/>
              <a:t>rend of modern remote-control designs with a minimum of buttons can make it difficult for users with disabilities to access the accessibility services. </a:t>
            </a:r>
            <a:endParaRPr lang="en-GB" sz="1600" i="1" dirty="0"/>
          </a:p>
          <a:p>
            <a:pPr marL="800100" lvl="1" indent="-342900" eaLnBrk="0" hangingPunct="0">
              <a:spcBef>
                <a:spcPct val="20000"/>
              </a:spcBef>
              <a:buFont typeface="Arial" panose="020B0604020202020204" pitchFamily="34" charset="0"/>
              <a:buChar char="•"/>
              <a:defRPr/>
            </a:pPr>
            <a:r>
              <a:rPr lang="en-GB" sz="1600" dirty="0"/>
              <a:t>Sent to Industry, response from one TV manufacture so far (“draft includes a bit more than remote control”).</a:t>
            </a:r>
          </a:p>
          <a:p>
            <a:pPr marL="800100" lvl="1" indent="-342900" eaLnBrk="0" hangingPunct="0">
              <a:spcBef>
                <a:spcPct val="20000"/>
              </a:spcBef>
              <a:buFont typeface="Arial" panose="020B0604020202020204" pitchFamily="34" charset="0"/>
              <a:buChar char="•"/>
              <a:defRPr/>
            </a:pPr>
            <a:r>
              <a:rPr lang="en-GB" sz="1600" dirty="0"/>
              <a:t>Discussion ongoing, investigate to change more to guide of user control functions for accessibility services.</a:t>
            </a:r>
          </a:p>
          <a:p>
            <a:pPr eaLnBrk="0" hangingPunct="0">
              <a:spcBef>
                <a:spcPct val="20000"/>
              </a:spcBef>
              <a:defRPr/>
            </a:pPr>
            <a:endParaRPr lang="en-US" sz="1600" kern="0" dirty="0">
              <a:solidFill>
                <a:srgbClr val="0070C0"/>
              </a:solidFill>
            </a:endParaRPr>
          </a:p>
          <a:p>
            <a:pPr eaLnBrk="0" hangingPunct="0">
              <a:spcBef>
                <a:spcPct val="20000"/>
              </a:spcBef>
              <a:defRPr/>
            </a:pPr>
            <a:r>
              <a:rPr lang="en-US" sz="1600" kern="0" dirty="0">
                <a:solidFill>
                  <a:srgbClr val="0070C0"/>
                </a:solidFill>
              </a:rPr>
              <a:t>Excom – OK, to be continued next Excom. Vestel input of Italy spec but also EAA and BBC/DTG</a:t>
            </a:r>
          </a:p>
          <a:p>
            <a:pPr lvl="1" eaLnBrk="0" hangingPunct="0">
              <a:spcBef>
                <a:spcPct val="20000"/>
              </a:spcBef>
              <a:defRPr/>
            </a:pPr>
            <a:br>
              <a:rPr lang="en-GB" sz="1600" dirty="0"/>
            </a:br>
            <a:endParaRPr lang="en-US" sz="1600" kern="0" dirty="0">
              <a:latin typeface="+mn-lt"/>
            </a:endParaRPr>
          </a:p>
        </p:txBody>
      </p:sp>
      <p:pic>
        <p:nvPicPr>
          <p:cNvPr id="5" name="Picture 4">
            <a:extLst>
              <a:ext uri="{FF2B5EF4-FFF2-40B4-BE49-F238E27FC236}">
                <a16:creationId xmlns:a16="http://schemas.microsoft.com/office/drawing/2014/main" id="{1632949B-82AE-9E74-2F93-0CA2C09FB3A0}"/>
              </a:ext>
            </a:extLst>
          </p:cNvPr>
          <p:cNvPicPr>
            <a:picLocks noChangeAspect="1" noChangeArrowheads="1"/>
          </p:cNvPicPr>
          <p:nvPr/>
        </p:nvPicPr>
        <p:blipFill>
          <a:blip r:embed="rId2" cstate="print"/>
          <a:srcRect/>
          <a:stretch>
            <a:fillRect/>
          </a:stretch>
        </p:blipFill>
        <p:spPr bwMode="auto">
          <a:xfrm>
            <a:off x="466374" y="908720"/>
            <a:ext cx="890099" cy="720080"/>
          </a:xfrm>
          <a:prstGeom prst="rect">
            <a:avLst/>
          </a:prstGeom>
          <a:noFill/>
          <a:ln w="9525">
            <a:noFill/>
            <a:miter lim="800000"/>
            <a:headEnd/>
            <a:tailEnd/>
          </a:ln>
        </p:spPr>
      </p:pic>
      <p:pic>
        <p:nvPicPr>
          <p:cNvPr id="7" name="Picture 6">
            <a:extLst>
              <a:ext uri="{FF2B5EF4-FFF2-40B4-BE49-F238E27FC236}">
                <a16:creationId xmlns:a16="http://schemas.microsoft.com/office/drawing/2014/main" id="{83B8AC3E-96F7-7673-C71F-53294F2FC57B}"/>
              </a:ext>
            </a:extLst>
          </p:cNvPr>
          <p:cNvPicPr>
            <a:picLocks noChangeAspect="1"/>
          </p:cNvPicPr>
          <p:nvPr/>
        </p:nvPicPr>
        <p:blipFill>
          <a:blip r:embed="rId3"/>
          <a:stretch>
            <a:fillRect/>
          </a:stretch>
        </p:blipFill>
        <p:spPr>
          <a:xfrm>
            <a:off x="7303108" y="5759206"/>
            <a:ext cx="716019" cy="811980"/>
          </a:xfrm>
          <a:prstGeom prst="rect">
            <a:avLst/>
          </a:prstGeom>
        </p:spPr>
      </p:pic>
      <p:pic>
        <p:nvPicPr>
          <p:cNvPr id="8" name="Picture 7">
            <a:extLst>
              <a:ext uri="{FF2B5EF4-FFF2-40B4-BE49-F238E27FC236}">
                <a16:creationId xmlns:a16="http://schemas.microsoft.com/office/drawing/2014/main" id="{A9A24D35-DCB9-ACEB-0CFA-305CF2249064}"/>
              </a:ext>
            </a:extLst>
          </p:cNvPr>
          <p:cNvPicPr>
            <a:picLocks noChangeAspect="1"/>
          </p:cNvPicPr>
          <p:nvPr/>
        </p:nvPicPr>
        <p:blipFill>
          <a:blip r:embed="rId4"/>
          <a:stretch>
            <a:fillRect/>
          </a:stretch>
        </p:blipFill>
        <p:spPr>
          <a:xfrm>
            <a:off x="9268356" y="5485978"/>
            <a:ext cx="722202" cy="756923"/>
          </a:xfrm>
          <a:prstGeom prst="rect">
            <a:avLst/>
          </a:prstGeom>
        </p:spPr>
      </p:pic>
      <p:pic>
        <p:nvPicPr>
          <p:cNvPr id="9" name="Picture 8">
            <a:extLst>
              <a:ext uri="{FF2B5EF4-FFF2-40B4-BE49-F238E27FC236}">
                <a16:creationId xmlns:a16="http://schemas.microsoft.com/office/drawing/2014/main" id="{FAC0B4AD-D263-CACF-8D2F-73A35275763E}"/>
              </a:ext>
            </a:extLst>
          </p:cNvPr>
          <p:cNvPicPr>
            <a:picLocks noChangeAspect="1"/>
          </p:cNvPicPr>
          <p:nvPr/>
        </p:nvPicPr>
        <p:blipFill>
          <a:blip r:embed="rId5"/>
          <a:stretch>
            <a:fillRect/>
          </a:stretch>
        </p:blipFill>
        <p:spPr>
          <a:xfrm>
            <a:off x="8688485" y="5965585"/>
            <a:ext cx="573868" cy="658438"/>
          </a:xfrm>
          <a:prstGeom prst="rect">
            <a:avLst/>
          </a:prstGeom>
        </p:spPr>
      </p:pic>
      <p:pic>
        <p:nvPicPr>
          <p:cNvPr id="10" name="Picture 9">
            <a:extLst>
              <a:ext uri="{FF2B5EF4-FFF2-40B4-BE49-F238E27FC236}">
                <a16:creationId xmlns:a16="http://schemas.microsoft.com/office/drawing/2014/main" id="{154BE6A4-4C19-6BF8-4126-44FE817D0264}"/>
              </a:ext>
            </a:extLst>
          </p:cNvPr>
          <p:cNvPicPr>
            <a:picLocks noChangeAspect="1"/>
          </p:cNvPicPr>
          <p:nvPr/>
        </p:nvPicPr>
        <p:blipFill>
          <a:blip r:embed="rId6"/>
          <a:stretch>
            <a:fillRect/>
          </a:stretch>
        </p:blipFill>
        <p:spPr>
          <a:xfrm>
            <a:off x="8063442" y="5426802"/>
            <a:ext cx="714078" cy="756923"/>
          </a:xfrm>
          <a:prstGeom prst="rect">
            <a:avLst/>
          </a:prstGeom>
        </p:spPr>
      </p:pic>
      <p:grpSp>
        <p:nvGrpSpPr>
          <p:cNvPr id="11" name="Group 10">
            <a:extLst>
              <a:ext uri="{FF2B5EF4-FFF2-40B4-BE49-F238E27FC236}">
                <a16:creationId xmlns:a16="http://schemas.microsoft.com/office/drawing/2014/main" id="{D62632B7-2F4B-A818-8E18-6B616BD1DE1A}"/>
              </a:ext>
            </a:extLst>
          </p:cNvPr>
          <p:cNvGrpSpPr/>
          <p:nvPr/>
        </p:nvGrpSpPr>
        <p:grpSpPr>
          <a:xfrm>
            <a:off x="10258562" y="5805264"/>
            <a:ext cx="671033" cy="597139"/>
            <a:chOff x="3904878" y="2799978"/>
            <a:chExt cx="1241382" cy="1296144"/>
          </a:xfrm>
        </p:grpSpPr>
        <p:grpSp>
          <p:nvGrpSpPr>
            <p:cNvPr id="12" name="Group 11">
              <a:extLst>
                <a:ext uri="{FF2B5EF4-FFF2-40B4-BE49-F238E27FC236}">
                  <a16:creationId xmlns:a16="http://schemas.microsoft.com/office/drawing/2014/main" id="{FA0D2B78-A702-C416-83DA-3327193D5B34}"/>
                </a:ext>
              </a:extLst>
            </p:cNvPr>
            <p:cNvGrpSpPr/>
            <p:nvPr/>
          </p:nvGrpSpPr>
          <p:grpSpPr>
            <a:xfrm>
              <a:off x="4240206" y="3023730"/>
              <a:ext cx="594388" cy="838839"/>
              <a:chOff x="4240206" y="3023730"/>
              <a:chExt cx="594388" cy="838839"/>
            </a:xfrm>
          </p:grpSpPr>
          <p:sp>
            <p:nvSpPr>
              <p:cNvPr id="14" name="Freeform: Shape 13">
                <a:extLst>
                  <a:ext uri="{FF2B5EF4-FFF2-40B4-BE49-F238E27FC236}">
                    <a16:creationId xmlns:a16="http://schemas.microsoft.com/office/drawing/2014/main" id="{BA23185B-30B0-EA5A-E117-0CB9AD2F3D31}"/>
                  </a:ext>
                </a:extLst>
              </p:cNvPr>
              <p:cNvSpPr/>
              <p:nvPr/>
            </p:nvSpPr>
            <p:spPr>
              <a:xfrm>
                <a:off x="4240206" y="3023730"/>
                <a:ext cx="594388" cy="838839"/>
              </a:xfrm>
              <a:custGeom>
                <a:avLst/>
                <a:gdLst>
                  <a:gd name="connsiteX0" fmla="*/ 7944 w 594388"/>
                  <a:gd name="connsiteY0" fmla="*/ 393288 h 838764"/>
                  <a:gd name="connsiteX1" fmla="*/ 800 w 594388"/>
                  <a:gd name="connsiteY1" fmla="*/ 274225 h 838764"/>
                  <a:gd name="connsiteX2" fmla="*/ 24613 w 594388"/>
                  <a:gd name="connsiteY2" fmla="*/ 162307 h 838764"/>
                  <a:gd name="connsiteX3" fmla="*/ 103194 w 594388"/>
                  <a:gd name="connsiteY3" fmla="*/ 59913 h 838764"/>
                  <a:gd name="connsiteX4" fmla="*/ 174632 w 594388"/>
                  <a:gd name="connsiteY4" fmla="*/ 26575 h 838764"/>
                  <a:gd name="connsiteX5" fmla="*/ 236544 w 594388"/>
                  <a:gd name="connsiteY5" fmla="*/ 5144 h 838764"/>
                  <a:gd name="connsiteX6" fmla="*/ 307982 w 594388"/>
                  <a:gd name="connsiteY6" fmla="*/ 382 h 838764"/>
                  <a:gd name="connsiteX7" fmla="*/ 407994 w 594388"/>
                  <a:gd name="connsiteY7" fmla="*/ 12288 h 838764"/>
                  <a:gd name="connsiteX8" fmla="*/ 460382 w 594388"/>
                  <a:gd name="connsiteY8" fmla="*/ 43244 h 838764"/>
                  <a:gd name="connsiteX9" fmla="*/ 505625 w 594388"/>
                  <a:gd name="connsiteY9" fmla="*/ 88488 h 838764"/>
                  <a:gd name="connsiteX10" fmla="*/ 538963 w 594388"/>
                  <a:gd name="connsiteY10" fmla="*/ 131350 h 838764"/>
                  <a:gd name="connsiteX11" fmla="*/ 569919 w 594388"/>
                  <a:gd name="connsiteY11" fmla="*/ 200407 h 838764"/>
                  <a:gd name="connsiteX12" fmla="*/ 588969 w 594388"/>
                  <a:gd name="connsiteY12" fmla="*/ 262319 h 838764"/>
                  <a:gd name="connsiteX13" fmla="*/ 593732 w 594388"/>
                  <a:gd name="connsiteY13" fmla="*/ 321850 h 838764"/>
                  <a:gd name="connsiteX14" fmla="*/ 577063 w 594388"/>
                  <a:gd name="connsiteY14" fmla="*/ 421863 h 838764"/>
                  <a:gd name="connsiteX15" fmla="*/ 558013 w 594388"/>
                  <a:gd name="connsiteY15" fmla="*/ 469488 h 838764"/>
                  <a:gd name="connsiteX16" fmla="*/ 529438 w 594388"/>
                  <a:gd name="connsiteY16" fmla="*/ 526638 h 838764"/>
                  <a:gd name="connsiteX17" fmla="*/ 503244 w 594388"/>
                  <a:gd name="connsiteY17" fmla="*/ 574263 h 838764"/>
                  <a:gd name="connsiteX18" fmla="*/ 467525 w 594388"/>
                  <a:gd name="connsiteY18" fmla="*/ 619507 h 838764"/>
                  <a:gd name="connsiteX19" fmla="*/ 434188 w 594388"/>
                  <a:gd name="connsiteY19" fmla="*/ 650463 h 838764"/>
                  <a:gd name="connsiteX20" fmla="*/ 400850 w 594388"/>
                  <a:gd name="connsiteY20" fmla="*/ 683800 h 838764"/>
                  <a:gd name="connsiteX21" fmla="*/ 388944 w 594388"/>
                  <a:gd name="connsiteY21" fmla="*/ 695707 h 838764"/>
                  <a:gd name="connsiteX22" fmla="*/ 367513 w 594388"/>
                  <a:gd name="connsiteY22" fmla="*/ 729044 h 838764"/>
                  <a:gd name="connsiteX23" fmla="*/ 346082 w 594388"/>
                  <a:gd name="connsiteY23" fmla="*/ 769525 h 838764"/>
                  <a:gd name="connsiteX24" fmla="*/ 303219 w 594388"/>
                  <a:gd name="connsiteY24" fmla="*/ 802863 h 838764"/>
                  <a:gd name="connsiteX25" fmla="*/ 260357 w 594388"/>
                  <a:gd name="connsiteY25" fmla="*/ 831438 h 838764"/>
                  <a:gd name="connsiteX26" fmla="*/ 224638 w 594388"/>
                  <a:gd name="connsiteY26" fmla="*/ 836200 h 838764"/>
                  <a:gd name="connsiteX27" fmla="*/ 186538 w 594388"/>
                  <a:gd name="connsiteY27" fmla="*/ 838582 h 838764"/>
                  <a:gd name="connsiteX28" fmla="*/ 157963 w 594388"/>
                  <a:gd name="connsiteY28" fmla="*/ 831438 h 838764"/>
                  <a:gd name="connsiteX29" fmla="*/ 124625 w 594388"/>
                  <a:gd name="connsiteY29" fmla="*/ 821913 h 838764"/>
                  <a:gd name="connsiteX30" fmla="*/ 100813 w 594388"/>
                  <a:gd name="connsiteY30" fmla="*/ 793338 h 838764"/>
                  <a:gd name="connsiteX31" fmla="*/ 86525 w 594388"/>
                  <a:gd name="connsiteY31" fmla="*/ 764763 h 838764"/>
                  <a:gd name="connsiteX32" fmla="*/ 79382 w 594388"/>
                  <a:gd name="connsiteY32" fmla="*/ 726663 h 838764"/>
                  <a:gd name="connsiteX33" fmla="*/ 69857 w 594388"/>
                  <a:gd name="connsiteY33" fmla="*/ 674275 h 838764"/>
                  <a:gd name="connsiteX0" fmla="*/ 7944 w 594388"/>
                  <a:gd name="connsiteY0" fmla="*/ 393288 h 838764"/>
                  <a:gd name="connsiteX1" fmla="*/ 800 w 594388"/>
                  <a:gd name="connsiteY1" fmla="*/ 274225 h 838764"/>
                  <a:gd name="connsiteX2" fmla="*/ 24613 w 594388"/>
                  <a:gd name="connsiteY2" fmla="*/ 162307 h 838764"/>
                  <a:gd name="connsiteX3" fmla="*/ 103194 w 594388"/>
                  <a:gd name="connsiteY3" fmla="*/ 59913 h 838764"/>
                  <a:gd name="connsiteX4" fmla="*/ 174632 w 594388"/>
                  <a:gd name="connsiteY4" fmla="*/ 26575 h 838764"/>
                  <a:gd name="connsiteX5" fmla="*/ 236544 w 594388"/>
                  <a:gd name="connsiteY5" fmla="*/ 5144 h 838764"/>
                  <a:gd name="connsiteX6" fmla="*/ 307982 w 594388"/>
                  <a:gd name="connsiteY6" fmla="*/ 382 h 838764"/>
                  <a:gd name="connsiteX7" fmla="*/ 407994 w 594388"/>
                  <a:gd name="connsiteY7" fmla="*/ 12288 h 838764"/>
                  <a:gd name="connsiteX8" fmla="*/ 460382 w 594388"/>
                  <a:gd name="connsiteY8" fmla="*/ 43244 h 838764"/>
                  <a:gd name="connsiteX9" fmla="*/ 505625 w 594388"/>
                  <a:gd name="connsiteY9" fmla="*/ 88488 h 838764"/>
                  <a:gd name="connsiteX10" fmla="*/ 538963 w 594388"/>
                  <a:gd name="connsiteY10" fmla="*/ 131350 h 838764"/>
                  <a:gd name="connsiteX11" fmla="*/ 569919 w 594388"/>
                  <a:gd name="connsiteY11" fmla="*/ 200407 h 838764"/>
                  <a:gd name="connsiteX12" fmla="*/ 588969 w 594388"/>
                  <a:gd name="connsiteY12" fmla="*/ 262319 h 838764"/>
                  <a:gd name="connsiteX13" fmla="*/ 593732 w 594388"/>
                  <a:gd name="connsiteY13" fmla="*/ 321850 h 838764"/>
                  <a:gd name="connsiteX14" fmla="*/ 577063 w 594388"/>
                  <a:gd name="connsiteY14" fmla="*/ 421863 h 838764"/>
                  <a:gd name="connsiteX15" fmla="*/ 558013 w 594388"/>
                  <a:gd name="connsiteY15" fmla="*/ 469488 h 838764"/>
                  <a:gd name="connsiteX16" fmla="*/ 529438 w 594388"/>
                  <a:gd name="connsiteY16" fmla="*/ 526638 h 838764"/>
                  <a:gd name="connsiteX17" fmla="*/ 503244 w 594388"/>
                  <a:gd name="connsiteY17" fmla="*/ 574263 h 838764"/>
                  <a:gd name="connsiteX18" fmla="*/ 467525 w 594388"/>
                  <a:gd name="connsiteY18" fmla="*/ 619507 h 838764"/>
                  <a:gd name="connsiteX19" fmla="*/ 434188 w 594388"/>
                  <a:gd name="connsiteY19" fmla="*/ 650463 h 838764"/>
                  <a:gd name="connsiteX20" fmla="*/ 400850 w 594388"/>
                  <a:gd name="connsiteY20" fmla="*/ 683800 h 838764"/>
                  <a:gd name="connsiteX21" fmla="*/ 388944 w 594388"/>
                  <a:gd name="connsiteY21" fmla="*/ 695707 h 838764"/>
                  <a:gd name="connsiteX22" fmla="*/ 367513 w 594388"/>
                  <a:gd name="connsiteY22" fmla="*/ 729044 h 838764"/>
                  <a:gd name="connsiteX23" fmla="*/ 346082 w 594388"/>
                  <a:gd name="connsiteY23" fmla="*/ 769525 h 838764"/>
                  <a:gd name="connsiteX24" fmla="*/ 303219 w 594388"/>
                  <a:gd name="connsiteY24" fmla="*/ 802863 h 838764"/>
                  <a:gd name="connsiteX25" fmla="*/ 260357 w 594388"/>
                  <a:gd name="connsiteY25" fmla="*/ 831438 h 838764"/>
                  <a:gd name="connsiteX26" fmla="*/ 224638 w 594388"/>
                  <a:gd name="connsiteY26" fmla="*/ 836200 h 838764"/>
                  <a:gd name="connsiteX27" fmla="*/ 186538 w 594388"/>
                  <a:gd name="connsiteY27" fmla="*/ 838582 h 838764"/>
                  <a:gd name="connsiteX28" fmla="*/ 157963 w 594388"/>
                  <a:gd name="connsiteY28" fmla="*/ 831438 h 838764"/>
                  <a:gd name="connsiteX29" fmla="*/ 124625 w 594388"/>
                  <a:gd name="connsiteY29" fmla="*/ 821913 h 838764"/>
                  <a:gd name="connsiteX30" fmla="*/ 100813 w 594388"/>
                  <a:gd name="connsiteY30" fmla="*/ 793338 h 838764"/>
                  <a:gd name="connsiteX31" fmla="*/ 86525 w 594388"/>
                  <a:gd name="connsiteY31" fmla="*/ 764763 h 838764"/>
                  <a:gd name="connsiteX32" fmla="*/ 79382 w 594388"/>
                  <a:gd name="connsiteY32" fmla="*/ 726663 h 838764"/>
                  <a:gd name="connsiteX33" fmla="*/ 69857 w 594388"/>
                  <a:gd name="connsiteY33" fmla="*/ 674275 h 838764"/>
                  <a:gd name="connsiteX0" fmla="*/ 7944 w 594388"/>
                  <a:gd name="connsiteY0" fmla="*/ 393216 h 838692"/>
                  <a:gd name="connsiteX1" fmla="*/ 800 w 594388"/>
                  <a:gd name="connsiteY1" fmla="*/ 274153 h 838692"/>
                  <a:gd name="connsiteX2" fmla="*/ 24613 w 594388"/>
                  <a:gd name="connsiteY2" fmla="*/ 162235 h 838692"/>
                  <a:gd name="connsiteX3" fmla="*/ 103194 w 594388"/>
                  <a:gd name="connsiteY3" fmla="*/ 59841 h 838692"/>
                  <a:gd name="connsiteX4" fmla="*/ 169870 w 594388"/>
                  <a:gd name="connsiteY4" fmla="*/ 21741 h 838692"/>
                  <a:gd name="connsiteX5" fmla="*/ 236544 w 594388"/>
                  <a:gd name="connsiteY5" fmla="*/ 5072 h 838692"/>
                  <a:gd name="connsiteX6" fmla="*/ 307982 w 594388"/>
                  <a:gd name="connsiteY6" fmla="*/ 310 h 838692"/>
                  <a:gd name="connsiteX7" fmla="*/ 407994 w 594388"/>
                  <a:gd name="connsiteY7" fmla="*/ 12216 h 838692"/>
                  <a:gd name="connsiteX8" fmla="*/ 460382 w 594388"/>
                  <a:gd name="connsiteY8" fmla="*/ 43172 h 838692"/>
                  <a:gd name="connsiteX9" fmla="*/ 505625 w 594388"/>
                  <a:gd name="connsiteY9" fmla="*/ 88416 h 838692"/>
                  <a:gd name="connsiteX10" fmla="*/ 538963 w 594388"/>
                  <a:gd name="connsiteY10" fmla="*/ 131278 h 838692"/>
                  <a:gd name="connsiteX11" fmla="*/ 569919 w 594388"/>
                  <a:gd name="connsiteY11" fmla="*/ 200335 h 838692"/>
                  <a:gd name="connsiteX12" fmla="*/ 588969 w 594388"/>
                  <a:gd name="connsiteY12" fmla="*/ 262247 h 838692"/>
                  <a:gd name="connsiteX13" fmla="*/ 593732 w 594388"/>
                  <a:gd name="connsiteY13" fmla="*/ 321778 h 838692"/>
                  <a:gd name="connsiteX14" fmla="*/ 577063 w 594388"/>
                  <a:gd name="connsiteY14" fmla="*/ 421791 h 838692"/>
                  <a:gd name="connsiteX15" fmla="*/ 558013 w 594388"/>
                  <a:gd name="connsiteY15" fmla="*/ 469416 h 838692"/>
                  <a:gd name="connsiteX16" fmla="*/ 529438 w 594388"/>
                  <a:gd name="connsiteY16" fmla="*/ 526566 h 838692"/>
                  <a:gd name="connsiteX17" fmla="*/ 503244 w 594388"/>
                  <a:gd name="connsiteY17" fmla="*/ 574191 h 838692"/>
                  <a:gd name="connsiteX18" fmla="*/ 467525 w 594388"/>
                  <a:gd name="connsiteY18" fmla="*/ 619435 h 838692"/>
                  <a:gd name="connsiteX19" fmla="*/ 434188 w 594388"/>
                  <a:gd name="connsiteY19" fmla="*/ 650391 h 838692"/>
                  <a:gd name="connsiteX20" fmla="*/ 400850 w 594388"/>
                  <a:gd name="connsiteY20" fmla="*/ 683728 h 838692"/>
                  <a:gd name="connsiteX21" fmla="*/ 388944 w 594388"/>
                  <a:gd name="connsiteY21" fmla="*/ 695635 h 838692"/>
                  <a:gd name="connsiteX22" fmla="*/ 367513 w 594388"/>
                  <a:gd name="connsiteY22" fmla="*/ 728972 h 838692"/>
                  <a:gd name="connsiteX23" fmla="*/ 346082 w 594388"/>
                  <a:gd name="connsiteY23" fmla="*/ 769453 h 838692"/>
                  <a:gd name="connsiteX24" fmla="*/ 303219 w 594388"/>
                  <a:gd name="connsiteY24" fmla="*/ 802791 h 838692"/>
                  <a:gd name="connsiteX25" fmla="*/ 260357 w 594388"/>
                  <a:gd name="connsiteY25" fmla="*/ 831366 h 838692"/>
                  <a:gd name="connsiteX26" fmla="*/ 224638 w 594388"/>
                  <a:gd name="connsiteY26" fmla="*/ 836128 h 838692"/>
                  <a:gd name="connsiteX27" fmla="*/ 186538 w 594388"/>
                  <a:gd name="connsiteY27" fmla="*/ 838510 h 838692"/>
                  <a:gd name="connsiteX28" fmla="*/ 157963 w 594388"/>
                  <a:gd name="connsiteY28" fmla="*/ 831366 h 838692"/>
                  <a:gd name="connsiteX29" fmla="*/ 124625 w 594388"/>
                  <a:gd name="connsiteY29" fmla="*/ 821841 h 838692"/>
                  <a:gd name="connsiteX30" fmla="*/ 100813 w 594388"/>
                  <a:gd name="connsiteY30" fmla="*/ 793266 h 838692"/>
                  <a:gd name="connsiteX31" fmla="*/ 86525 w 594388"/>
                  <a:gd name="connsiteY31" fmla="*/ 764691 h 838692"/>
                  <a:gd name="connsiteX32" fmla="*/ 79382 w 594388"/>
                  <a:gd name="connsiteY32" fmla="*/ 726591 h 838692"/>
                  <a:gd name="connsiteX33" fmla="*/ 69857 w 594388"/>
                  <a:gd name="connsiteY33" fmla="*/ 674203 h 838692"/>
                  <a:gd name="connsiteX0" fmla="*/ 7944 w 594388"/>
                  <a:gd name="connsiteY0" fmla="*/ 393363 h 838839"/>
                  <a:gd name="connsiteX1" fmla="*/ 800 w 594388"/>
                  <a:gd name="connsiteY1" fmla="*/ 274300 h 838839"/>
                  <a:gd name="connsiteX2" fmla="*/ 24613 w 594388"/>
                  <a:gd name="connsiteY2" fmla="*/ 162382 h 838839"/>
                  <a:gd name="connsiteX3" fmla="*/ 103194 w 594388"/>
                  <a:gd name="connsiteY3" fmla="*/ 59988 h 838839"/>
                  <a:gd name="connsiteX4" fmla="*/ 169870 w 594388"/>
                  <a:gd name="connsiteY4" fmla="*/ 21888 h 838839"/>
                  <a:gd name="connsiteX5" fmla="*/ 236544 w 594388"/>
                  <a:gd name="connsiteY5" fmla="*/ 5219 h 838839"/>
                  <a:gd name="connsiteX6" fmla="*/ 307982 w 594388"/>
                  <a:gd name="connsiteY6" fmla="*/ 457 h 838839"/>
                  <a:gd name="connsiteX7" fmla="*/ 403232 w 594388"/>
                  <a:gd name="connsiteY7" fmla="*/ 14744 h 838839"/>
                  <a:gd name="connsiteX8" fmla="*/ 460382 w 594388"/>
                  <a:gd name="connsiteY8" fmla="*/ 43319 h 838839"/>
                  <a:gd name="connsiteX9" fmla="*/ 505625 w 594388"/>
                  <a:gd name="connsiteY9" fmla="*/ 88563 h 838839"/>
                  <a:gd name="connsiteX10" fmla="*/ 538963 w 594388"/>
                  <a:gd name="connsiteY10" fmla="*/ 131425 h 838839"/>
                  <a:gd name="connsiteX11" fmla="*/ 569919 w 594388"/>
                  <a:gd name="connsiteY11" fmla="*/ 200482 h 838839"/>
                  <a:gd name="connsiteX12" fmla="*/ 588969 w 594388"/>
                  <a:gd name="connsiteY12" fmla="*/ 262394 h 838839"/>
                  <a:gd name="connsiteX13" fmla="*/ 593732 w 594388"/>
                  <a:gd name="connsiteY13" fmla="*/ 321925 h 838839"/>
                  <a:gd name="connsiteX14" fmla="*/ 577063 w 594388"/>
                  <a:gd name="connsiteY14" fmla="*/ 421938 h 838839"/>
                  <a:gd name="connsiteX15" fmla="*/ 558013 w 594388"/>
                  <a:gd name="connsiteY15" fmla="*/ 469563 h 838839"/>
                  <a:gd name="connsiteX16" fmla="*/ 529438 w 594388"/>
                  <a:gd name="connsiteY16" fmla="*/ 526713 h 838839"/>
                  <a:gd name="connsiteX17" fmla="*/ 503244 w 594388"/>
                  <a:gd name="connsiteY17" fmla="*/ 574338 h 838839"/>
                  <a:gd name="connsiteX18" fmla="*/ 467525 w 594388"/>
                  <a:gd name="connsiteY18" fmla="*/ 619582 h 838839"/>
                  <a:gd name="connsiteX19" fmla="*/ 434188 w 594388"/>
                  <a:gd name="connsiteY19" fmla="*/ 650538 h 838839"/>
                  <a:gd name="connsiteX20" fmla="*/ 400850 w 594388"/>
                  <a:gd name="connsiteY20" fmla="*/ 683875 h 838839"/>
                  <a:gd name="connsiteX21" fmla="*/ 388944 w 594388"/>
                  <a:gd name="connsiteY21" fmla="*/ 695782 h 838839"/>
                  <a:gd name="connsiteX22" fmla="*/ 367513 w 594388"/>
                  <a:gd name="connsiteY22" fmla="*/ 729119 h 838839"/>
                  <a:gd name="connsiteX23" fmla="*/ 346082 w 594388"/>
                  <a:gd name="connsiteY23" fmla="*/ 769600 h 838839"/>
                  <a:gd name="connsiteX24" fmla="*/ 303219 w 594388"/>
                  <a:gd name="connsiteY24" fmla="*/ 802938 h 838839"/>
                  <a:gd name="connsiteX25" fmla="*/ 260357 w 594388"/>
                  <a:gd name="connsiteY25" fmla="*/ 831513 h 838839"/>
                  <a:gd name="connsiteX26" fmla="*/ 224638 w 594388"/>
                  <a:gd name="connsiteY26" fmla="*/ 836275 h 838839"/>
                  <a:gd name="connsiteX27" fmla="*/ 186538 w 594388"/>
                  <a:gd name="connsiteY27" fmla="*/ 838657 h 838839"/>
                  <a:gd name="connsiteX28" fmla="*/ 157963 w 594388"/>
                  <a:gd name="connsiteY28" fmla="*/ 831513 h 838839"/>
                  <a:gd name="connsiteX29" fmla="*/ 124625 w 594388"/>
                  <a:gd name="connsiteY29" fmla="*/ 821988 h 838839"/>
                  <a:gd name="connsiteX30" fmla="*/ 100813 w 594388"/>
                  <a:gd name="connsiteY30" fmla="*/ 793413 h 838839"/>
                  <a:gd name="connsiteX31" fmla="*/ 86525 w 594388"/>
                  <a:gd name="connsiteY31" fmla="*/ 764838 h 838839"/>
                  <a:gd name="connsiteX32" fmla="*/ 79382 w 594388"/>
                  <a:gd name="connsiteY32" fmla="*/ 726738 h 838839"/>
                  <a:gd name="connsiteX33" fmla="*/ 69857 w 594388"/>
                  <a:gd name="connsiteY33" fmla="*/ 674350 h 838839"/>
                  <a:gd name="connsiteX0" fmla="*/ 7944 w 594388"/>
                  <a:gd name="connsiteY0" fmla="*/ 393363 h 838839"/>
                  <a:gd name="connsiteX1" fmla="*/ 800 w 594388"/>
                  <a:gd name="connsiteY1" fmla="*/ 274300 h 838839"/>
                  <a:gd name="connsiteX2" fmla="*/ 24613 w 594388"/>
                  <a:gd name="connsiteY2" fmla="*/ 162382 h 838839"/>
                  <a:gd name="connsiteX3" fmla="*/ 103194 w 594388"/>
                  <a:gd name="connsiteY3" fmla="*/ 59988 h 838839"/>
                  <a:gd name="connsiteX4" fmla="*/ 169870 w 594388"/>
                  <a:gd name="connsiteY4" fmla="*/ 21888 h 838839"/>
                  <a:gd name="connsiteX5" fmla="*/ 236544 w 594388"/>
                  <a:gd name="connsiteY5" fmla="*/ 5219 h 838839"/>
                  <a:gd name="connsiteX6" fmla="*/ 307982 w 594388"/>
                  <a:gd name="connsiteY6" fmla="*/ 457 h 838839"/>
                  <a:gd name="connsiteX7" fmla="*/ 403232 w 594388"/>
                  <a:gd name="connsiteY7" fmla="*/ 14744 h 838839"/>
                  <a:gd name="connsiteX8" fmla="*/ 460382 w 594388"/>
                  <a:gd name="connsiteY8" fmla="*/ 43319 h 838839"/>
                  <a:gd name="connsiteX9" fmla="*/ 505625 w 594388"/>
                  <a:gd name="connsiteY9" fmla="*/ 88563 h 838839"/>
                  <a:gd name="connsiteX10" fmla="*/ 538963 w 594388"/>
                  <a:gd name="connsiteY10" fmla="*/ 131425 h 838839"/>
                  <a:gd name="connsiteX11" fmla="*/ 569919 w 594388"/>
                  <a:gd name="connsiteY11" fmla="*/ 200482 h 838839"/>
                  <a:gd name="connsiteX12" fmla="*/ 588969 w 594388"/>
                  <a:gd name="connsiteY12" fmla="*/ 262394 h 838839"/>
                  <a:gd name="connsiteX13" fmla="*/ 593732 w 594388"/>
                  <a:gd name="connsiteY13" fmla="*/ 321925 h 838839"/>
                  <a:gd name="connsiteX14" fmla="*/ 577063 w 594388"/>
                  <a:gd name="connsiteY14" fmla="*/ 421938 h 838839"/>
                  <a:gd name="connsiteX15" fmla="*/ 558013 w 594388"/>
                  <a:gd name="connsiteY15" fmla="*/ 469563 h 838839"/>
                  <a:gd name="connsiteX16" fmla="*/ 529438 w 594388"/>
                  <a:gd name="connsiteY16" fmla="*/ 526713 h 838839"/>
                  <a:gd name="connsiteX17" fmla="*/ 503244 w 594388"/>
                  <a:gd name="connsiteY17" fmla="*/ 574338 h 838839"/>
                  <a:gd name="connsiteX18" fmla="*/ 467525 w 594388"/>
                  <a:gd name="connsiteY18" fmla="*/ 619582 h 838839"/>
                  <a:gd name="connsiteX19" fmla="*/ 434188 w 594388"/>
                  <a:gd name="connsiteY19" fmla="*/ 650538 h 838839"/>
                  <a:gd name="connsiteX20" fmla="*/ 400850 w 594388"/>
                  <a:gd name="connsiteY20" fmla="*/ 683875 h 838839"/>
                  <a:gd name="connsiteX21" fmla="*/ 396088 w 594388"/>
                  <a:gd name="connsiteY21" fmla="*/ 695782 h 838839"/>
                  <a:gd name="connsiteX22" fmla="*/ 367513 w 594388"/>
                  <a:gd name="connsiteY22" fmla="*/ 729119 h 838839"/>
                  <a:gd name="connsiteX23" fmla="*/ 346082 w 594388"/>
                  <a:gd name="connsiteY23" fmla="*/ 769600 h 838839"/>
                  <a:gd name="connsiteX24" fmla="*/ 303219 w 594388"/>
                  <a:gd name="connsiteY24" fmla="*/ 802938 h 838839"/>
                  <a:gd name="connsiteX25" fmla="*/ 260357 w 594388"/>
                  <a:gd name="connsiteY25" fmla="*/ 831513 h 838839"/>
                  <a:gd name="connsiteX26" fmla="*/ 224638 w 594388"/>
                  <a:gd name="connsiteY26" fmla="*/ 836275 h 838839"/>
                  <a:gd name="connsiteX27" fmla="*/ 186538 w 594388"/>
                  <a:gd name="connsiteY27" fmla="*/ 838657 h 838839"/>
                  <a:gd name="connsiteX28" fmla="*/ 157963 w 594388"/>
                  <a:gd name="connsiteY28" fmla="*/ 831513 h 838839"/>
                  <a:gd name="connsiteX29" fmla="*/ 124625 w 594388"/>
                  <a:gd name="connsiteY29" fmla="*/ 821988 h 838839"/>
                  <a:gd name="connsiteX30" fmla="*/ 100813 w 594388"/>
                  <a:gd name="connsiteY30" fmla="*/ 793413 h 838839"/>
                  <a:gd name="connsiteX31" fmla="*/ 86525 w 594388"/>
                  <a:gd name="connsiteY31" fmla="*/ 764838 h 838839"/>
                  <a:gd name="connsiteX32" fmla="*/ 79382 w 594388"/>
                  <a:gd name="connsiteY32" fmla="*/ 726738 h 838839"/>
                  <a:gd name="connsiteX33" fmla="*/ 69857 w 594388"/>
                  <a:gd name="connsiteY33" fmla="*/ 674350 h 838839"/>
                  <a:gd name="connsiteX0" fmla="*/ 7944 w 594388"/>
                  <a:gd name="connsiteY0" fmla="*/ 393363 h 838839"/>
                  <a:gd name="connsiteX1" fmla="*/ 800 w 594388"/>
                  <a:gd name="connsiteY1" fmla="*/ 274300 h 838839"/>
                  <a:gd name="connsiteX2" fmla="*/ 24613 w 594388"/>
                  <a:gd name="connsiteY2" fmla="*/ 162382 h 838839"/>
                  <a:gd name="connsiteX3" fmla="*/ 103194 w 594388"/>
                  <a:gd name="connsiteY3" fmla="*/ 59988 h 838839"/>
                  <a:gd name="connsiteX4" fmla="*/ 169870 w 594388"/>
                  <a:gd name="connsiteY4" fmla="*/ 21888 h 838839"/>
                  <a:gd name="connsiteX5" fmla="*/ 236544 w 594388"/>
                  <a:gd name="connsiteY5" fmla="*/ 5219 h 838839"/>
                  <a:gd name="connsiteX6" fmla="*/ 307982 w 594388"/>
                  <a:gd name="connsiteY6" fmla="*/ 457 h 838839"/>
                  <a:gd name="connsiteX7" fmla="*/ 403232 w 594388"/>
                  <a:gd name="connsiteY7" fmla="*/ 14744 h 838839"/>
                  <a:gd name="connsiteX8" fmla="*/ 460382 w 594388"/>
                  <a:gd name="connsiteY8" fmla="*/ 43319 h 838839"/>
                  <a:gd name="connsiteX9" fmla="*/ 505625 w 594388"/>
                  <a:gd name="connsiteY9" fmla="*/ 88563 h 838839"/>
                  <a:gd name="connsiteX10" fmla="*/ 538963 w 594388"/>
                  <a:gd name="connsiteY10" fmla="*/ 131425 h 838839"/>
                  <a:gd name="connsiteX11" fmla="*/ 569919 w 594388"/>
                  <a:gd name="connsiteY11" fmla="*/ 200482 h 838839"/>
                  <a:gd name="connsiteX12" fmla="*/ 588969 w 594388"/>
                  <a:gd name="connsiteY12" fmla="*/ 262394 h 838839"/>
                  <a:gd name="connsiteX13" fmla="*/ 593732 w 594388"/>
                  <a:gd name="connsiteY13" fmla="*/ 321925 h 838839"/>
                  <a:gd name="connsiteX14" fmla="*/ 577063 w 594388"/>
                  <a:gd name="connsiteY14" fmla="*/ 421938 h 838839"/>
                  <a:gd name="connsiteX15" fmla="*/ 558013 w 594388"/>
                  <a:gd name="connsiteY15" fmla="*/ 469563 h 838839"/>
                  <a:gd name="connsiteX16" fmla="*/ 529438 w 594388"/>
                  <a:gd name="connsiteY16" fmla="*/ 526713 h 838839"/>
                  <a:gd name="connsiteX17" fmla="*/ 503244 w 594388"/>
                  <a:gd name="connsiteY17" fmla="*/ 574338 h 838839"/>
                  <a:gd name="connsiteX18" fmla="*/ 467525 w 594388"/>
                  <a:gd name="connsiteY18" fmla="*/ 619582 h 838839"/>
                  <a:gd name="connsiteX19" fmla="*/ 434188 w 594388"/>
                  <a:gd name="connsiteY19" fmla="*/ 650538 h 838839"/>
                  <a:gd name="connsiteX20" fmla="*/ 400850 w 594388"/>
                  <a:gd name="connsiteY20" fmla="*/ 683875 h 838839"/>
                  <a:gd name="connsiteX21" fmla="*/ 396088 w 594388"/>
                  <a:gd name="connsiteY21" fmla="*/ 695782 h 838839"/>
                  <a:gd name="connsiteX22" fmla="*/ 367513 w 594388"/>
                  <a:gd name="connsiteY22" fmla="*/ 729119 h 838839"/>
                  <a:gd name="connsiteX23" fmla="*/ 338938 w 594388"/>
                  <a:gd name="connsiteY23" fmla="*/ 767219 h 838839"/>
                  <a:gd name="connsiteX24" fmla="*/ 303219 w 594388"/>
                  <a:gd name="connsiteY24" fmla="*/ 802938 h 838839"/>
                  <a:gd name="connsiteX25" fmla="*/ 260357 w 594388"/>
                  <a:gd name="connsiteY25" fmla="*/ 831513 h 838839"/>
                  <a:gd name="connsiteX26" fmla="*/ 224638 w 594388"/>
                  <a:gd name="connsiteY26" fmla="*/ 836275 h 838839"/>
                  <a:gd name="connsiteX27" fmla="*/ 186538 w 594388"/>
                  <a:gd name="connsiteY27" fmla="*/ 838657 h 838839"/>
                  <a:gd name="connsiteX28" fmla="*/ 157963 w 594388"/>
                  <a:gd name="connsiteY28" fmla="*/ 831513 h 838839"/>
                  <a:gd name="connsiteX29" fmla="*/ 124625 w 594388"/>
                  <a:gd name="connsiteY29" fmla="*/ 821988 h 838839"/>
                  <a:gd name="connsiteX30" fmla="*/ 100813 w 594388"/>
                  <a:gd name="connsiteY30" fmla="*/ 793413 h 838839"/>
                  <a:gd name="connsiteX31" fmla="*/ 86525 w 594388"/>
                  <a:gd name="connsiteY31" fmla="*/ 764838 h 838839"/>
                  <a:gd name="connsiteX32" fmla="*/ 79382 w 594388"/>
                  <a:gd name="connsiteY32" fmla="*/ 726738 h 838839"/>
                  <a:gd name="connsiteX33" fmla="*/ 69857 w 594388"/>
                  <a:gd name="connsiteY33" fmla="*/ 674350 h 83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94388" h="838839">
                    <a:moveTo>
                      <a:pt x="7944" y="393363"/>
                    </a:moveTo>
                    <a:cubicBezTo>
                      <a:pt x="2983" y="353080"/>
                      <a:pt x="-1978" y="312797"/>
                      <a:pt x="800" y="274300"/>
                    </a:cubicBezTo>
                    <a:cubicBezTo>
                      <a:pt x="3578" y="235803"/>
                      <a:pt x="7547" y="198101"/>
                      <a:pt x="24613" y="162382"/>
                    </a:cubicBezTo>
                    <a:cubicBezTo>
                      <a:pt x="41679" y="126663"/>
                      <a:pt x="78985" y="83404"/>
                      <a:pt x="103194" y="59988"/>
                    </a:cubicBezTo>
                    <a:cubicBezTo>
                      <a:pt x="127403" y="36572"/>
                      <a:pt x="166695" y="21491"/>
                      <a:pt x="169870" y="21888"/>
                    </a:cubicBezTo>
                    <a:cubicBezTo>
                      <a:pt x="173045" y="22285"/>
                      <a:pt x="213525" y="8791"/>
                      <a:pt x="236544" y="5219"/>
                    </a:cubicBezTo>
                    <a:cubicBezTo>
                      <a:pt x="259563" y="1647"/>
                      <a:pt x="280201" y="-1130"/>
                      <a:pt x="307982" y="457"/>
                    </a:cubicBezTo>
                    <a:cubicBezTo>
                      <a:pt x="335763" y="2044"/>
                      <a:pt x="377832" y="7600"/>
                      <a:pt x="403232" y="14744"/>
                    </a:cubicBezTo>
                    <a:cubicBezTo>
                      <a:pt x="428632" y="21888"/>
                      <a:pt x="443317" y="31016"/>
                      <a:pt x="460382" y="43319"/>
                    </a:cubicBezTo>
                    <a:cubicBezTo>
                      <a:pt x="477447" y="55622"/>
                      <a:pt x="492528" y="73879"/>
                      <a:pt x="505625" y="88563"/>
                    </a:cubicBezTo>
                    <a:cubicBezTo>
                      <a:pt x="518722" y="103247"/>
                      <a:pt x="528247" y="112772"/>
                      <a:pt x="538963" y="131425"/>
                    </a:cubicBezTo>
                    <a:cubicBezTo>
                      <a:pt x="549679" y="150078"/>
                      <a:pt x="561585" y="178654"/>
                      <a:pt x="569919" y="200482"/>
                    </a:cubicBezTo>
                    <a:cubicBezTo>
                      <a:pt x="578253" y="222310"/>
                      <a:pt x="585000" y="242153"/>
                      <a:pt x="588969" y="262394"/>
                    </a:cubicBezTo>
                    <a:cubicBezTo>
                      <a:pt x="592938" y="282634"/>
                      <a:pt x="595716" y="295334"/>
                      <a:pt x="593732" y="321925"/>
                    </a:cubicBezTo>
                    <a:cubicBezTo>
                      <a:pt x="591748" y="348516"/>
                      <a:pt x="583016" y="397332"/>
                      <a:pt x="577063" y="421938"/>
                    </a:cubicBezTo>
                    <a:cubicBezTo>
                      <a:pt x="571110" y="446544"/>
                      <a:pt x="565950" y="452101"/>
                      <a:pt x="558013" y="469563"/>
                    </a:cubicBezTo>
                    <a:cubicBezTo>
                      <a:pt x="550076" y="487025"/>
                      <a:pt x="538566" y="509251"/>
                      <a:pt x="529438" y="526713"/>
                    </a:cubicBezTo>
                    <a:cubicBezTo>
                      <a:pt x="520310" y="544176"/>
                      <a:pt x="513563" y="558860"/>
                      <a:pt x="503244" y="574338"/>
                    </a:cubicBezTo>
                    <a:cubicBezTo>
                      <a:pt x="492925" y="589816"/>
                      <a:pt x="479034" y="606882"/>
                      <a:pt x="467525" y="619582"/>
                    </a:cubicBezTo>
                    <a:cubicBezTo>
                      <a:pt x="456016" y="632282"/>
                      <a:pt x="445300" y="639823"/>
                      <a:pt x="434188" y="650538"/>
                    </a:cubicBezTo>
                    <a:cubicBezTo>
                      <a:pt x="423076" y="661253"/>
                      <a:pt x="407200" y="676334"/>
                      <a:pt x="400850" y="683875"/>
                    </a:cubicBezTo>
                    <a:cubicBezTo>
                      <a:pt x="394500" y="691416"/>
                      <a:pt x="401644" y="688241"/>
                      <a:pt x="396088" y="695782"/>
                    </a:cubicBezTo>
                    <a:cubicBezTo>
                      <a:pt x="390532" y="703323"/>
                      <a:pt x="377038" y="717213"/>
                      <a:pt x="367513" y="729119"/>
                    </a:cubicBezTo>
                    <a:cubicBezTo>
                      <a:pt x="357988" y="741025"/>
                      <a:pt x="349654" y="754916"/>
                      <a:pt x="338938" y="767219"/>
                    </a:cubicBezTo>
                    <a:cubicBezTo>
                      <a:pt x="328222" y="779522"/>
                      <a:pt x="316316" y="792222"/>
                      <a:pt x="303219" y="802938"/>
                    </a:cubicBezTo>
                    <a:cubicBezTo>
                      <a:pt x="290122" y="813654"/>
                      <a:pt x="273454" y="825957"/>
                      <a:pt x="260357" y="831513"/>
                    </a:cubicBezTo>
                    <a:cubicBezTo>
                      <a:pt x="247260" y="837069"/>
                      <a:pt x="236941" y="835084"/>
                      <a:pt x="224638" y="836275"/>
                    </a:cubicBezTo>
                    <a:cubicBezTo>
                      <a:pt x="212335" y="837466"/>
                      <a:pt x="197650" y="839451"/>
                      <a:pt x="186538" y="838657"/>
                    </a:cubicBezTo>
                    <a:cubicBezTo>
                      <a:pt x="175426" y="837863"/>
                      <a:pt x="168282" y="834291"/>
                      <a:pt x="157963" y="831513"/>
                    </a:cubicBezTo>
                    <a:cubicBezTo>
                      <a:pt x="147644" y="828735"/>
                      <a:pt x="134150" y="828338"/>
                      <a:pt x="124625" y="821988"/>
                    </a:cubicBezTo>
                    <a:cubicBezTo>
                      <a:pt x="115100" y="815638"/>
                      <a:pt x="107163" y="802938"/>
                      <a:pt x="100813" y="793413"/>
                    </a:cubicBezTo>
                    <a:cubicBezTo>
                      <a:pt x="94463" y="783888"/>
                      <a:pt x="90097" y="775950"/>
                      <a:pt x="86525" y="764838"/>
                    </a:cubicBezTo>
                    <a:cubicBezTo>
                      <a:pt x="82953" y="753726"/>
                      <a:pt x="82160" y="741819"/>
                      <a:pt x="79382" y="726738"/>
                    </a:cubicBezTo>
                    <a:cubicBezTo>
                      <a:pt x="76604" y="711657"/>
                      <a:pt x="73230" y="693003"/>
                      <a:pt x="69857" y="674350"/>
                    </a:cubicBezTo>
                  </a:path>
                </a:pathLst>
              </a:custGeom>
              <a:noFill/>
              <a:ln w="571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bg1">
                      <a:lumMod val="85000"/>
                    </a:schemeClr>
                  </a:solidFill>
                </a:endParaRPr>
              </a:p>
            </p:txBody>
          </p:sp>
          <p:sp>
            <p:nvSpPr>
              <p:cNvPr id="15" name="Freeform: Shape 14">
                <a:extLst>
                  <a:ext uri="{FF2B5EF4-FFF2-40B4-BE49-F238E27FC236}">
                    <a16:creationId xmlns:a16="http://schemas.microsoft.com/office/drawing/2014/main" id="{A0CF913E-DF50-3BCF-F1DB-6160ADB755CF}"/>
                  </a:ext>
                </a:extLst>
              </p:cNvPr>
              <p:cNvSpPr/>
              <p:nvPr/>
            </p:nvSpPr>
            <p:spPr>
              <a:xfrm>
                <a:off x="4374068" y="3158010"/>
                <a:ext cx="328579" cy="484026"/>
              </a:xfrm>
              <a:custGeom>
                <a:avLst/>
                <a:gdLst>
                  <a:gd name="connsiteX0" fmla="*/ 304944 w 330816"/>
                  <a:gd name="connsiteY0" fmla="*/ 287659 h 484026"/>
                  <a:gd name="connsiteX1" fmla="*/ 321613 w 330816"/>
                  <a:gd name="connsiteY1" fmla="*/ 232890 h 484026"/>
                  <a:gd name="connsiteX2" fmla="*/ 328757 w 330816"/>
                  <a:gd name="connsiteY2" fmla="*/ 194790 h 484026"/>
                  <a:gd name="connsiteX3" fmla="*/ 328757 w 330816"/>
                  <a:gd name="connsiteY3" fmla="*/ 140021 h 484026"/>
                  <a:gd name="connsiteX4" fmla="*/ 304944 w 330816"/>
                  <a:gd name="connsiteY4" fmla="*/ 70965 h 484026"/>
                  <a:gd name="connsiteX5" fmla="*/ 221600 w 330816"/>
                  <a:gd name="connsiteY5" fmla="*/ 9053 h 484026"/>
                  <a:gd name="connsiteX6" fmla="*/ 128732 w 330816"/>
                  <a:gd name="connsiteY6" fmla="*/ 4290 h 484026"/>
                  <a:gd name="connsiteX7" fmla="*/ 47769 w 330816"/>
                  <a:gd name="connsiteY7" fmla="*/ 47153 h 484026"/>
                  <a:gd name="connsiteX8" fmla="*/ 9669 w 330816"/>
                  <a:gd name="connsiteY8" fmla="*/ 128115 h 484026"/>
                  <a:gd name="connsiteX9" fmla="*/ 144 w 330816"/>
                  <a:gd name="connsiteY9" fmla="*/ 187646 h 484026"/>
                  <a:gd name="connsiteX10" fmla="*/ 14432 w 330816"/>
                  <a:gd name="connsiteY10" fmla="*/ 232890 h 484026"/>
                  <a:gd name="connsiteX11" fmla="*/ 47769 w 330816"/>
                  <a:gd name="connsiteY11" fmla="*/ 259084 h 484026"/>
                  <a:gd name="connsiteX12" fmla="*/ 62057 w 330816"/>
                  <a:gd name="connsiteY12" fmla="*/ 304328 h 484026"/>
                  <a:gd name="connsiteX13" fmla="*/ 62057 w 330816"/>
                  <a:gd name="connsiteY13" fmla="*/ 342428 h 484026"/>
                  <a:gd name="connsiteX14" fmla="*/ 40625 w 330816"/>
                  <a:gd name="connsiteY14" fmla="*/ 382909 h 484026"/>
                  <a:gd name="connsiteX15" fmla="*/ 31100 w 330816"/>
                  <a:gd name="connsiteY15" fmla="*/ 418628 h 484026"/>
                  <a:gd name="connsiteX16" fmla="*/ 28719 w 330816"/>
                  <a:gd name="connsiteY16" fmla="*/ 456728 h 484026"/>
                  <a:gd name="connsiteX17" fmla="*/ 54913 w 330816"/>
                  <a:gd name="connsiteY17" fmla="*/ 480540 h 484026"/>
                  <a:gd name="connsiteX18" fmla="*/ 93013 w 330816"/>
                  <a:gd name="connsiteY18" fmla="*/ 482921 h 484026"/>
                  <a:gd name="connsiteX19" fmla="*/ 126350 w 330816"/>
                  <a:gd name="connsiteY19" fmla="*/ 471015 h 484026"/>
                  <a:gd name="connsiteX20" fmla="*/ 138257 w 330816"/>
                  <a:gd name="connsiteY20" fmla="*/ 449584 h 484026"/>
                  <a:gd name="connsiteX0" fmla="*/ 302707 w 328579"/>
                  <a:gd name="connsiteY0" fmla="*/ 287659 h 484026"/>
                  <a:gd name="connsiteX1" fmla="*/ 319376 w 328579"/>
                  <a:gd name="connsiteY1" fmla="*/ 232890 h 484026"/>
                  <a:gd name="connsiteX2" fmla="*/ 326520 w 328579"/>
                  <a:gd name="connsiteY2" fmla="*/ 194790 h 484026"/>
                  <a:gd name="connsiteX3" fmla="*/ 326520 w 328579"/>
                  <a:gd name="connsiteY3" fmla="*/ 140021 h 484026"/>
                  <a:gd name="connsiteX4" fmla="*/ 302707 w 328579"/>
                  <a:gd name="connsiteY4" fmla="*/ 70965 h 484026"/>
                  <a:gd name="connsiteX5" fmla="*/ 219363 w 328579"/>
                  <a:gd name="connsiteY5" fmla="*/ 9053 h 484026"/>
                  <a:gd name="connsiteX6" fmla="*/ 126495 w 328579"/>
                  <a:gd name="connsiteY6" fmla="*/ 4290 h 484026"/>
                  <a:gd name="connsiteX7" fmla="*/ 45532 w 328579"/>
                  <a:gd name="connsiteY7" fmla="*/ 47153 h 484026"/>
                  <a:gd name="connsiteX8" fmla="*/ 7432 w 328579"/>
                  <a:gd name="connsiteY8" fmla="*/ 128115 h 484026"/>
                  <a:gd name="connsiteX9" fmla="*/ 288 w 328579"/>
                  <a:gd name="connsiteY9" fmla="*/ 185265 h 484026"/>
                  <a:gd name="connsiteX10" fmla="*/ 12195 w 328579"/>
                  <a:gd name="connsiteY10" fmla="*/ 232890 h 484026"/>
                  <a:gd name="connsiteX11" fmla="*/ 45532 w 328579"/>
                  <a:gd name="connsiteY11" fmla="*/ 259084 h 484026"/>
                  <a:gd name="connsiteX12" fmla="*/ 59820 w 328579"/>
                  <a:gd name="connsiteY12" fmla="*/ 304328 h 484026"/>
                  <a:gd name="connsiteX13" fmla="*/ 59820 w 328579"/>
                  <a:gd name="connsiteY13" fmla="*/ 342428 h 484026"/>
                  <a:gd name="connsiteX14" fmla="*/ 38388 w 328579"/>
                  <a:gd name="connsiteY14" fmla="*/ 382909 h 484026"/>
                  <a:gd name="connsiteX15" fmla="*/ 28863 w 328579"/>
                  <a:gd name="connsiteY15" fmla="*/ 418628 h 484026"/>
                  <a:gd name="connsiteX16" fmla="*/ 26482 w 328579"/>
                  <a:gd name="connsiteY16" fmla="*/ 456728 h 484026"/>
                  <a:gd name="connsiteX17" fmla="*/ 52676 w 328579"/>
                  <a:gd name="connsiteY17" fmla="*/ 480540 h 484026"/>
                  <a:gd name="connsiteX18" fmla="*/ 90776 w 328579"/>
                  <a:gd name="connsiteY18" fmla="*/ 482921 h 484026"/>
                  <a:gd name="connsiteX19" fmla="*/ 124113 w 328579"/>
                  <a:gd name="connsiteY19" fmla="*/ 471015 h 484026"/>
                  <a:gd name="connsiteX20" fmla="*/ 136020 w 328579"/>
                  <a:gd name="connsiteY20" fmla="*/ 449584 h 484026"/>
                  <a:gd name="connsiteX0" fmla="*/ 302707 w 328579"/>
                  <a:gd name="connsiteY0" fmla="*/ 287659 h 484026"/>
                  <a:gd name="connsiteX1" fmla="*/ 319376 w 328579"/>
                  <a:gd name="connsiteY1" fmla="*/ 232890 h 484026"/>
                  <a:gd name="connsiteX2" fmla="*/ 326520 w 328579"/>
                  <a:gd name="connsiteY2" fmla="*/ 194790 h 484026"/>
                  <a:gd name="connsiteX3" fmla="*/ 326520 w 328579"/>
                  <a:gd name="connsiteY3" fmla="*/ 140021 h 484026"/>
                  <a:gd name="connsiteX4" fmla="*/ 302707 w 328579"/>
                  <a:gd name="connsiteY4" fmla="*/ 70965 h 484026"/>
                  <a:gd name="connsiteX5" fmla="*/ 219363 w 328579"/>
                  <a:gd name="connsiteY5" fmla="*/ 9053 h 484026"/>
                  <a:gd name="connsiteX6" fmla="*/ 126495 w 328579"/>
                  <a:gd name="connsiteY6" fmla="*/ 4290 h 484026"/>
                  <a:gd name="connsiteX7" fmla="*/ 45532 w 328579"/>
                  <a:gd name="connsiteY7" fmla="*/ 47153 h 484026"/>
                  <a:gd name="connsiteX8" fmla="*/ 7432 w 328579"/>
                  <a:gd name="connsiteY8" fmla="*/ 128115 h 484026"/>
                  <a:gd name="connsiteX9" fmla="*/ 288 w 328579"/>
                  <a:gd name="connsiteY9" fmla="*/ 185265 h 484026"/>
                  <a:gd name="connsiteX10" fmla="*/ 12195 w 328579"/>
                  <a:gd name="connsiteY10" fmla="*/ 225746 h 484026"/>
                  <a:gd name="connsiteX11" fmla="*/ 45532 w 328579"/>
                  <a:gd name="connsiteY11" fmla="*/ 259084 h 484026"/>
                  <a:gd name="connsiteX12" fmla="*/ 59820 w 328579"/>
                  <a:gd name="connsiteY12" fmla="*/ 304328 h 484026"/>
                  <a:gd name="connsiteX13" fmla="*/ 59820 w 328579"/>
                  <a:gd name="connsiteY13" fmla="*/ 342428 h 484026"/>
                  <a:gd name="connsiteX14" fmla="*/ 38388 w 328579"/>
                  <a:gd name="connsiteY14" fmla="*/ 382909 h 484026"/>
                  <a:gd name="connsiteX15" fmla="*/ 28863 w 328579"/>
                  <a:gd name="connsiteY15" fmla="*/ 418628 h 484026"/>
                  <a:gd name="connsiteX16" fmla="*/ 26482 w 328579"/>
                  <a:gd name="connsiteY16" fmla="*/ 456728 h 484026"/>
                  <a:gd name="connsiteX17" fmla="*/ 52676 w 328579"/>
                  <a:gd name="connsiteY17" fmla="*/ 480540 h 484026"/>
                  <a:gd name="connsiteX18" fmla="*/ 90776 w 328579"/>
                  <a:gd name="connsiteY18" fmla="*/ 482921 h 484026"/>
                  <a:gd name="connsiteX19" fmla="*/ 124113 w 328579"/>
                  <a:gd name="connsiteY19" fmla="*/ 471015 h 484026"/>
                  <a:gd name="connsiteX20" fmla="*/ 136020 w 328579"/>
                  <a:gd name="connsiteY20" fmla="*/ 449584 h 484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8579" h="484026">
                    <a:moveTo>
                      <a:pt x="302707" y="287659"/>
                    </a:moveTo>
                    <a:cubicBezTo>
                      <a:pt x="309057" y="268013"/>
                      <a:pt x="315407" y="248368"/>
                      <a:pt x="319376" y="232890"/>
                    </a:cubicBezTo>
                    <a:cubicBezTo>
                      <a:pt x="323345" y="217412"/>
                      <a:pt x="325329" y="210268"/>
                      <a:pt x="326520" y="194790"/>
                    </a:cubicBezTo>
                    <a:cubicBezTo>
                      <a:pt x="327711" y="179312"/>
                      <a:pt x="330489" y="160659"/>
                      <a:pt x="326520" y="140021"/>
                    </a:cubicBezTo>
                    <a:cubicBezTo>
                      <a:pt x="322551" y="119383"/>
                      <a:pt x="320566" y="92793"/>
                      <a:pt x="302707" y="70965"/>
                    </a:cubicBezTo>
                    <a:cubicBezTo>
                      <a:pt x="284848" y="49137"/>
                      <a:pt x="248732" y="20165"/>
                      <a:pt x="219363" y="9053"/>
                    </a:cubicBezTo>
                    <a:cubicBezTo>
                      <a:pt x="189994" y="-2059"/>
                      <a:pt x="155467" y="-2060"/>
                      <a:pt x="126495" y="4290"/>
                    </a:cubicBezTo>
                    <a:cubicBezTo>
                      <a:pt x="97523" y="10640"/>
                      <a:pt x="65376" y="26515"/>
                      <a:pt x="45532" y="47153"/>
                    </a:cubicBezTo>
                    <a:cubicBezTo>
                      <a:pt x="25688" y="67791"/>
                      <a:pt x="14973" y="105096"/>
                      <a:pt x="7432" y="128115"/>
                    </a:cubicBezTo>
                    <a:cubicBezTo>
                      <a:pt x="-109" y="151134"/>
                      <a:pt x="-506" y="168993"/>
                      <a:pt x="288" y="185265"/>
                    </a:cubicBezTo>
                    <a:cubicBezTo>
                      <a:pt x="1082" y="201537"/>
                      <a:pt x="4654" y="213443"/>
                      <a:pt x="12195" y="225746"/>
                    </a:cubicBezTo>
                    <a:cubicBezTo>
                      <a:pt x="19736" y="238049"/>
                      <a:pt x="37595" y="245987"/>
                      <a:pt x="45532" y="259084"/>
                    </a:cubicBezTo>
                    <a:cubicBezTo>
                      <a:pt x="53469" y="272181"/>
                      <a:pt x="57439" y="290437"/>
                      <a:pt x="59820" y="304328"/>
                    </a:cubicBezTo>
                    <a:cubicBezTo>
                      <a:pt x="62201" y="318219"/>
                      <a:pt x="63392" y="329331"/>
                      <a:pt x="59820" y="342428"/>
                    </a:cubicBezTo>
                    <a:cubicBezTo>
                      <a:pt x="56248" y="355525"/>
                      <a:pt x="43547" y="370209"/>
                      <a:pt x="38388" y="382909"/>
                    </a:cubicBezTo>
                    <a:cubicBezTo>
                      <a:pt x="33229" y="395609"/>
                      <a:pt x="30847" y="406325"/>
                      <a:pt x="28863" y="418628"/>
                    </a:cubicBezTo>
                    <a:cubicBezTo>
                      <a:pt x="26879" y="430931"/>
                      <a:pt x="22513" y="446409"/>
                      <a:pt x="26482" y="456728"/>
                    </a:cubicBezTo>
                    <a:cubicBezTo>
                      <a:pt x="30451" y="467047"/>
                      <a:pt x="41960" y="476175"/>
                      <a:pt x="52676" y="480540"/>
                    </a:cubicBezTo>
                    <a:cubicBezTo>
                      <a:pt x="63392" y="484905"/>
                      <a:pt x="78870" y="484508"/>
                      <a:pt x="90776" y="482921"/>
                    </a:cubicBezTo>
                    <a:cubicBezTo>
                      <a:pt x="102682" y="481334"/>
                      <a:pt x="116572" y="476571"/>
                      <a:pt x="124113" y="471015"/>
                    </a:cubicBezTo>
                    <a:cubicBezTo>
                      <a:pt x="131654" y="465459"/>
                      <a:pt x="133837" y="457521"/>
                      <a:pt x="136020" y="449584"/>
                    </a:cubicBezTo>
                  </a:path>
                </a:pathLst>
              </a:custGeom>
              <a:noFill/>
              <a:ln w="571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bg1">
                      <a:lumMod val="85000"/>
                    </a:schemeClr>
                  </a:solidFill>
                </a:endParaRPr>
              </a:p>
            </p:txBody>
          </p:sp>
          <p:sp>
            <p:nvSpPr>
              <p:cNvPr id="16" name="Freeform: Shape 15">
                <a:extLst>
                  <a:ext uri="{FF2B5EF4-FFF2-40B4-BE49-F238E27FC236}">
                    <a16:creationId xmlns:a16="http://schemas.microsoft.com/office/drawing/2014/main" id="{C88854A7-3166-3C1C-B42E-6073060BCDA8}"/>
                  </a:ext>
                </a:extLst>
              </p:cNvPr>
              <p:cNvSpPr/>
              <p:nvPr/>
            </p:nvSpPr>
            <p:spPr>
              <a:xfrm>
                <a:off x="4381500" y="3237883"/>
                <a:ext cx="179281" cy="112536"/>
              </a:xfrm>
              <a:custGeom>
                <a:avLst/>
                <a:gdLst>
                  <a:gd name="connsiteX0" fmla="*/ 0 w 179281"/>
                  <a:gd name="connsiteY0" fmla="*/ 50623 h 112536"/>
                  <a:gd name="connsiteX1" fmla="*/ 47625 w 179281"/>
                  <a:gd name="connsiteY1" fmla="*/ 10142 h 112536"/>
                  <a:gd name="connsiteX2" fmla="*/ 85725 w 179281"/>
                  <a:gd name="connsiteY2" fmla="*/ 617 h 112536"/>
                  <a:gd name="connsiteX3" fmla="*/ 119063 w 179281"/>
                  <a:gd name="connsiteY3" fmla="*/ 2998 h 112536"/>
                  <a:gd name="connsiteX4" fmla="*/ 147638 w 179281"/>
                  <a:gd name="connsiteY4" fmla="*/ 19667 h 112536"/>
                  <a:gd name="connsiteX5" fmla="*/ 159544 w 179281"/>
                  <a:gd name="connsiteY5" fmla="*/ 38717 h 112536"/>
                  <a:gd name="connsiteX6" fmla="*/ 171450 w 179281"/>
                  <a:gd name="connsiteY6" fmla="*/ 60148 h 112536"/>
                  <a:gd name="connsiteX7" fmla="*/ 178594 w 179281"/>
                  <a:gd name="connsiteY7" fmla="*/ 100630 h 112536"/>
                  <a:gd name="connsiteX8" fmla="*/ 178594 w 179281"/>
                  <a:gd name="connsiteY8" fmla="*/ 112536 h 112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281" h="112536">
                    <a:moveTo>
                      <a:pt x="0" y="50623"/>
                    </a:moveTo>
                    <a:cubicBezTo>
                      <a:pt x="16669" y="34549"/>
                      <a:pt x="33338" y="18476"/>
                      <a:pt x="47625" y="10142"/>
                    </a:cubicBezTo>
                    <a:cubicBezTo>
                      <a:pt x="61912" y="1808"/>
                      <a:pt x="73819" y="1808"/>
                      <a:pt x="85725" y="617"/>
                    </a:cubicBezTo>
                    <a:cubicBezTo>
                      <a:pt x="97631" y="-574"/>
                      <a:pt x="108744" y="-177"/>
                      <a:pt x="119063" y="2998"/>
                    </a:cubicBezTo>
                    <a:cubicBezTo>
                      <a:pt x="129382" y="6173"/>
                      <a:pt x="140891" y="13714"/>
                      <a:pt x="147638" y="19667"/>
                    </a:cubicBezTo>
                    <a:cubicBezTo>
                      <a:pt x="154385" y="25620"/>
                      <a:pt x="155575" y="31970"/>
                      <a:pt x="159544" y="38717"/>
                    </a:cubicBezTo>
                    <a:cubicBezTo>
                      <a:pt x="163513" y="45464"/>
                      <a:pt x="168275" y="49829"/>
                      <a:pt x="171450" y="60148"/>
                    </a:cubicBezTo>
                    <a:cubicBezTo>
                      <a:pt x="174625" y="70467"/>
                      <a:pt x="177403" y="91899"/>
                      <a:pt x="178594" y="100630"/>
                    </a:cubicBezTo>
                    <a:cubicBezTo>
                      <a:pt x="179785" y="109361"/>
                      <a:pt x="179189" y="110948"/>
                      <a:pt x="178594" y="112536"/>
                    </a:cubicBezTo>
                  </a:path>
                </a:pathLst>
              </a:custGeom>
              <a:noFill/>
              <a:ln w="571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bg1">
                      <a:lumMod val="85000"/>
                    </a:schemeClr>
                  </a:solidFill>
                </a:endParaRPr>
              </a:p>
            </p:txBody>
          </p:sp>
        </p:grpSp>
        <p:sp>
          <p:nvSpPr>
            <p:cNvPr id="13" name="Oval 12">
              <a:extLst>
                <a:ext uri="{FF2B5EF4-FFF2-40B4-BE49-F238E27FC236}">
                  <a16:creationId xmlns:a16="http://schemas.microsoft.com/office/drawing/2014/main" id="{47945A08-98B1-6959-3BC7-785F39E21245}"/>
                </a:ext>
              </a:extLst>
            </p:cNvPr>
            <p:cNvSpPr/>
            <p:nvPr/>
          </p:nvSpPr>
          <p:spPr>
            <a:xfrm>
              <a:off x="3904878" y="2799978"/>
              <a:ext cx="1241382" cy="1296144"/>
            </a:xfrm>
            <a:prstGeom prst="ellipse">
              <a:avLst/>
            </a:prstGeom>
            <a:noFill/>
            <a:ln w="57150">
              <a:solidFill>
                <a:schemeClr val="tx1">
                  <a:lumMod val="85000"/>
                  <a:lumOff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bg1">
                    <a:lumMod val="85000"/>
                  </a:schemeClr>
                </a:solidFill>
              </a:endParaRPr>
            </a:p>
          </p:txBody>
        </p:sp>
      </p:grpSp>
      <p:pic>
        <p:nvPicPr>
          <p:cNvPr id="17" name="Picture 16">
            <a:extLst>
              <a:ext uri="{FF2B5EF4-FFF2-40B4-BE49-F238E27FC236}">
                <a16:creationId xmlns:a16="http://schemas.microsoft.com/office/drawing/2014/main" id="{C8A6C154-8003-ED31-C8AC-067A2E08DE57}"/>
              </a:ext>
            </a:extLst>
          </p:cNvPr>
          <p:cNvPicPr>
            <a:picLocks noChangeAspect="1"/>
          </p:cNvPicPr>
          <p:nvPr/>
        </p:nvPicPr>
        <p:blipFill>
          <a:blip r:embed="rId7"/>
          <a:stretch>
            <a:fillRect/>
          </a:stretch>
        </p:blipFill>
        <p:spPr>
          <a:xfrm>
            <a:off x="2459479" y="5520425"/>
            <a:ext cx="3636521" cy="1115586"/>
          </a:xfrm>
          <a:prstGeom prst="rect">
            <a:avLst/>
          </a:prstGeom>
        </p:spPr>
      </p:pic>
    </p:spTree>
    <p:extLst>
      <p:ext uri="{BB962C8B-B14F-4D97-AF65-F5344CB8AC3E}">
        <p14:creationId xmlns:p14="http://schemas.microsoft.com/office/powerpoint/2010/main" val="4085066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other topics</a:t>
            </a:r>
            <a:br>
              <a:rPr lang="en-GB" sz="1800" b="1" dirty="0">
                <a:solidFill>
                  <a:schemeClr val="tx1"/>
                </a:solidFill>
              </a:rPr>
            </a:b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a:xfrm>
            <a:off x="11280576" y="6453338"/>
            <a:ext cx="301824" cy="288030"/>
          </a:xfrm>
        </p:spPr>
        <p:txBody>
          <a:bodyPr/>
          <a:lstStyle/>
          <a:p>
            <a:pPr>
              <a:defRPr/>
            </a:pPr>
            <a:fld id="{CD43E73F-939E-41C0-A51D-E14F15C47D94}" type="slidenum">
              <a:rPr lang="en-US" smtClean="0"/>
              <a:pPr>
                <a:defRPr/>
              </a:pPr>
              <a:t>6</a:t>
            </a:fld>
            <a:endParaRPr lang="en-US"/>
          </a:p>
        </p:txBody>
      </p:sp>
      <p:sp>
        <p:nvSpPr>
          <p:cNvPr id="6" name="Platshållare för innehåll 1"/>
          <p:cNvSpPr txBox="1">
            <a:spLocks/>
          </p:cNvSpPr>
          <p:nvPr/>
        </p:nvSpPr>
        <p:spPr bwMode="auto">
          <a:xfrm>
            <a:off x="1199456" y="1268760"/>
            <a:ext cx="7992888" cy="51845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2000" kern="0" dirty="0">
                <a:latin typeface="+mn-lt"/>
              </a:rPr>
              <a:t>Fast access to play service – long press of numeric keys </a:t>
            </a:r>
            <a:r>
              <a:rPr lang="en-US" sz="1600" kern="0" dirty="0">
                <a:latin typeface="+mn-lt"/>
              </a:rPr>
              <a:t>(AP from Excom March 2025)</a:t>
            </a:r>
            <a:endParaRPr lang="en-US" sz="2000" kern="0" dirty="0">
              <a:latin typeface="+mn-lt"/>
            </a:endParaRPr>
          </a:p>
          <a:p>
            <a:pPr marL="342900" indent="-342900" eaLnBrk="0" hangingPunct="0">
              <a:spcBef>
                <a:spcPct val="20000"/>
              </a:spcBef>
              <a:buFont typeface="Arial" panose="020B0604020202020204" pitchFamily="34" charset="0"/>
              <a:buChar char="•"/>
              <a:defRPr/>
            </a:pPr>
            <a:r>
              <a:rPr lang="en-US" sz="1600" kern="0" dirty="0">
                <a:latin typeface="+mn-lt"/>
              </a:rPr>
              <a:t>Not specified in UK (DTG D-book nor U-book),</a:t>
            </a:r>
          </a:p>
          <a:p>
            <a:pPr marL="342900" indent="-342900" eaLnBrk="0" hangingPunct="0">
              <a:spcBef>
                <a:spcPct val="20000"/>
              </a:spcBef>
              <a:buFont typeface="Arial" panose="020B0604020202020204" pitchFamily="34" charset="0"/>
              <a:buChar char="•"/>
              <a:defRPr/>
            </a:pPr>
            <a:r>
              <a:rPr lang="en-US" sz="1600" kern="0" dirty="0">
                <a:latin typeface="+mn-lt"/>
              </a:rPr>
              <a:t>Industry view; do not what this to be specified, prefer left for each manufacturer to decide (some has </a:t>
            </a:r>
            <a:r>
              <a:rPr lang="en-US" sz="1600" kern="0" dirty="0" err="1">
                <a:latin typeface="+mn-lt"/>
              </a:rPr>
              <a:t>impl</a:t>
            </a:r>
            <a:r>
              <a:rPr lang="en-US" sz="1600" kern="0" dirty="0">
                <a:latin typeface="+mn-lt"/>
              </a:rPr>
              <a:t> this for some models)</a:t>
            </a:r>
          </a:p>
          <a:p>
            <a:pPr marL="342900" indent="-342900" eaLnBrk="0" hangingPunct="0">
              <a:spcBef>
                <a:spcPct val="20000"/>
              </a:spcBef>
              <a:buFont typeface="Arial" panose="020B0604020202020204" pitchFamily="34" charset="0"/>
              <a:buChar char="•"/>
              <a:defRPr/>
            </a:pPr>
            <a:r>
              <a:rPr lang="en-US" sz="1600" kern="0" dirty="0">
                <a:latin typeface="+mn-lt"/>
              </a:rPr>
              <a:t>Other alternatives; e.g. via HbbTV (from broadcast service) or DVB-I (channel list)</a:t>
            </a:r>
          </a:p>
          <a:p>
            <a:pPr marL="342900" indent="-342900" eaLnBrk="0" hangingPunct="0">
              <a:spcBef>
                <a:spcPct val="20000"/>
              </a:spcBef>
              <a:buFont typeface="Arial" panose="020B0604020202020204" pitchFamily="34" charset="0"/>
              <a:buChar char="•"/>
              <a:defRPr/>
            </a:pPr>
            <a:endParaRPr lang="en-US" sz="2000" kern="0" dirty="0">
              <a:latin typeface="+mn-lt"/>
            </a:endParaRPr>
          </a:p>
          <a:p>
            <a:pPr marL="342900" indent="-342900" eaLnBrk="0" hangingPunct="0">
              <a:spcBef>
                <a:spcPct val="20000"/>
              </a:spcBef>
              <a:buFont typeface="Arial" panose="020B0604020202020204" pitchFamily="34" charset="0"/>
              <a:buChar char="•"/>
              <a:defRPr/>
            </a:pPr>
            <a:r>
              <a:rPr lang="en-US" sz="1600" b="1" kern="0" dirty="0">
                <a:solidFill>
                  <a:srgbClr val="00B050"/>
                </a:solidFill>
              </a:rPr>
              <a:t>Excom view/decision?</a:t>
            </a:r>
          </a:p>
          <a:p>
            <a:pPr marL="342900" indent="-342900" eaLnBrk="0" hangingPunct="0">
              <a:spcBef>
                <a:spcPct val="20000"/>
              </a:spcBef>
              <a:buFont typeface="Arial" panose="020B0604020202020204" pitchFamily="34" charset="0"/>
              <a:buChar char="•"/>
              <a:defRPr/>
            </a:pPr>
            <a:r>
              <a:rPr lang="en-US" sz="1600" kern="0" dirty="0">
                <a:solidFill>
                  <a:srgbClr val="0070C0"/>
                </a:solidFill>
              </a:rPr>
              <a:t>Excom – AP NorDig/T dig more into this different solutions and different markets. YLE interest if &amp; when classical broadcast (DTT, cable…) if replaced by OTT (contact in YLE Kari Haakana). Vestel has made some implementation after inputs from BBC. </a:t>
            </a:r>
          </a:p>
          <a:p>
            <a:pPr marL="342900" indent="-342900" eaLnBrk="0" hangingPunct="0">
              <a:spcBef>
                <a:spcPct val="20000"/>
              </a:spcBef>
              <a:buFont typeface="Arial" panose="020B0604020202020204" pitchFamily="34" charset="0"/>
              <a:buChar char="•"/>
              <a:defRPr/>
            </a:pPr>
            <a:endParaRPr lang="en-US" sz="1600" b="1" kern="0" dirty="0">
              <a:solidFill>
                <a:srgbClr val="00B050"/>
              </a:solidFill>
            </a:endParaRPr>
          </a:p>
        </p:txBody>
      </p:sp>
      <p:pic>
        <p:nvPicPr>
          <p:cNvPr id="5" name="Picture 4">
            <a:extLst>
              <a:ext uri="{FF2B5EF4-FFF2-40B4-BE49-F238E27FC236}">
                <a16:creationId xmlns:a16="http://schemas.microsoft.com/office/drawing/2014/main" id="{AB494BCE-6749-858C-8AAA-645154B45F51}"/>
              </a:ext>
            </a:extLst>
          </p:cNvPr>
          <p:cNvPicPr>
            <a:picLocks noChangeAspect="1"/>
          </p:cNvPicPr>
          <p:nvPr/>
        </p:nvPicPr>
        <p:blipFill>
          <a:blip r:embed="rId2"/>
          <a:stretch>
            <a:fillRect/>
          </a:stretch>
        </p:blipFill>
        <p:spPr>
          <a:xfrm>
            <a:off x="8954919" y="1290880"/>
            <a:ext cx="2410161" cy="2410161"/>
          </a:xfrm>
          <a:prstGeom prst="rect">
            <a:avLst/>
          </a:prstGeom>
        </p:spPr>
      </p:pic>
      <p:pic>
        <p:nvPicPr>
          <p:cNvPr id="13" name="Picture 12">
            <a:extLst>
              <a:ext uri="{FF2B5EF4-FFF2-40B4-BE49-F238E27FC236}">
                <a16:creationId xmlns:a16="http://schemas.microsoft.com/office/drawing/2014/main" id="{72CECE62-9498-52FE-AE26-6E4AA74F9E33}"/>
              </a:ext>
            </a:extLst>
          </p:cNvPr>
          <p:cNvPicPr>
            <a:picLocks noChangeAspect="1"/>
          </p:cNvPicPr>
          <p:nvPr/>
        </p:nvPicPr>
        <p:blipFill>
          <a:blip r:embed="rId3"/>
          <a:stretch>
            <a:fillRect/>
          </a:stretch>
        </p:blipFill>
        <p:spPr>
          <a:xfrm>
            <a:off x="9624392" y="4187458"/>
            <a:ext cx="2185515" cy="1779463"/>
          </a:xfrm>
          <a:prstGeom prst="rect">
            <a:avLst/>
          </a:prstGeom>
        </p:spPr>
      </p:pic>
    </p:spTree>
    <p:extLst>
      <p:ext uri="{BB962C8B-B14F-4D97-AF65-F5344CB8AC3E}">
        <p14:creationId xmlns:p14="http://schemas.microsoft.com/office/powerpoint/2010/main" val="3557295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0BCDC-0A88-10FB-F4BF-9D007ED6BE57}"/>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261D20EB-8BDF-AE00-CE38-570A3911A077}"/>
              </a:ext>
            </a:extLst>
          </p:cNvPr>
          <p:cNvSpPr>
            <a:spLocks noGrp="1"/>
          </p:cNvSpPr>
          <p:nvPr>
            <p:ph type="title"/>
          </p:nvPr>
        </p:nvSpPr>
        <p:spPr>
          <a:xfrm>
            <a:off x="2423592" y="34254"/>
            <a:ext cx="8064896" cy="648072"/>
          </a:xfrm>
        </p:spPr>
        <p:txBody>
          <a:bodyPr/>
          <a:lstStyle/>
          <a:p>
            <a:pPr>
              <a:defRPr/>
            </a:pPr>
            <a:r>
              <a:rPr lang="en-GB" b="1" dirty="0"/>
              <a:t>NorDig T report – other topics</a:t>
            </a:r>
            <a:br>
              <a:rPr lang="en-GB" sz="1800" b="1" dirty="0">
                <a:solidFill>
                  <a:schemeClr val="tx1"/>
                </a:solidFill>
              </a:rPr>
            </a:b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a:extLst>
              <a:ext uri="{FF2B5EF4-FFF2-40B4-BE49-F238E27FC236}">
                <a16:creationId xmlns:a16="http://schemas.microsoft.com/office/drawing/2014/main" id="{472C24E9-1441-D0B1-842B-B10110377EF9}"/>
              </a:ext>
            </a:extLst>
          </p:cNvPr>
          <p:cNvSpPr>
            <a:spLocks noGrp="1"/>
          </p:cNvSpPr>
          <p:nvPr>
            <p:ph type="sldNum" sz="quarter" idx="11"/>
          </p:nvPr>
        </p:nvSpPr>
        <p:spPr/>
        <p:txBody>
          <a:bodyPr/>
          <a:lstStyle/>
          <a:p>
            <a:pPr>
              <a:defRPr/>
            </a:pPr>
            <a:fld id="{CD43E73F-939E-41C0-A51D-E14F15C47D94}" type="slidenum">
              <a:rPr lang="en-US" smtClean="0"/>
              <a:pPr>
                <a:defRPr/>
              </a:pPr>
              <a:t>7</a:t>
            </a:fld>
            <a:endParaRPr lang="en-US"/>
          </a:p>
        </p:txBody>
      </p:sp>
      <p:sp>
        <p:nvSpPr>
          <p:cNvPr id="6" name="Platshållare för innehåll 1">
            <a:extLst>
              <a:ext uri="{FF2B5EF4-FFF2-40B4-BE49-F238E27FC236}">
                <a16:creationId xmlns:a16="http://schemas.microsoft.com/office/drawing/2014/main" id="{A36C2951-3FC0-0E22-9D19-31695AAF61CB}"/>
              </a:ext>
            </a:extLst>
          </p:cNvPr>
          <p:cNvSpPr txBox="1">
            <a:spLocks/>
          </p:cNvSpPr>
          <p:nvPr/>
        </p:nvSpPr>
        <p:spPr bwMode="auto">
          <a:xfrm>
            <a:off x="1199456" y="1042789"/>
            <a:ext cx="10081120" cy="55446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kern="0" dirty="0">
                <a:latin typeface="+mn-lt"/>
              </a:rPr>
              <a:t>Proposal for add NGA MPEG-H audio as optional in an annex in future NorDig specs</a:t>
            </a:r>
            <a:endParaRPr lang="en-US" sz="1600" kern="0" dirty="0">
              <a:latin typeface="+mn-lt"/>
            </a:endParaRPr>
          </a:p>
          <a:p>
            <a:pPr marL="342900" indent="-342900" eaLnBrk="0" hangingPunct="0">
              <a:spcBef>
                <a:spcPct val="20000"/>
              </a:spcBef>
              <a:buFont typeface="Arial" panose="020B0604020202020204" pitchFamily="34" charset="0"/>
              <a:buChar char="•"/>
              <a:defRPr/>
            </a:pPr>
            <a:r>
              <a:rPr lang="en-US" sz="1400" kern="0" dirty="0">
                <a:latin typeface="+mn-lt"/>
              </a:rPr>
              <a:t>Proposer sees some markets (like Kenya) using NorDig and plan to use MPEG-H then forced to specify NGA/MPEG-H.</a:t>
            </a:r>
          </a:p>
          <a:p>
            <a:pPr marL="342900" indent="-342900" eaLnBrk="0" hangingPunct="0">
              <a:spcBef>
                <a:spcPct val="20000"/>
              </a:spcBef>
              <a:buFont typeface="Arial" panose="020B0604020202020204" pitchFamily="34" charset="0"/>
              <a:buChar char="•"/>
              <a:defRPr/>
            </a:pPr>
            <a:r>
              <a:rPr lang="en-US" sz="1400" kern="0" dirty="0">
                <a:latin typeface="+mn-lt"/>
              </a:rPr>
              <a:t>Plan for proposal is not to change </a:t>
            </a:r>
            <a:r>
              <a:rPr lang="en-US" sz="1400" kern="0" dirty="0" err="1">
                <a:latin typeface="+mn-lt"/>
              </a:rPr>
              <a:t>NorDig’s</a:t>
            </a:r>
            <a:r>
              <a:rPr lang="en-US" sz="1400" kern="0" dirty="0">
                <a:latin typeface="+mn-lt"/>
              </a:rPr>
              <a:t> NGA requirements/</a:t>
            </a:r>
            <a:r>
              <a:rPr lang="en-US" sz="1400" kern="0" dirty="0" err="1">
                <a:latin typeface="+mn-lt"/>
              </a:rPr>
              <a:t>behaviour</a:t>
            </a:r>
            <a:r>
              <a:rPr lang="en-US" sz="1400" kern="0" dirty="0">
                <a:latin typeface="+mn-lt"/>
              </a:rPr>
              <a:t>, just to add as optional in an annex codec specific parts similar as NorDig have for Dolby AC4. </a:t>
            </a:r>
          </a:p>
          <a:p>
            <a:pPr marL="342900" indent="-342900" eaLnBrk="0" hangingPunct="0">
              <a:spcBef>
                <a:spcPct val="20000"/>
              </a:spcBef>
              <a:buFont typeface="Arial" panose="020B0604020202020204" pitchFamily="34" charset="0"/>
              <a:buChar char="•"/>
              <a:defRPr/>
            </a:pPr>
            <a:r>
              <a:rPr lang="en-US" sz="1400" kern="0" dirty="0">
                <a:latin typeface="+mn-lt"/>
              </a:rPr>
              <a:t>If accepted by Excom, proposer (Fraunhofer) is ready to do all work to prepare draft in order to minimize other NorDig participants’ time.</a:t>
            </a:r>
          </a:p>
          <a:p>
            <a:pPr marL="342900" indent="-342900" eaLnBrk="0" hangingPunct="0">
              <a:spcBef>
                <a:spcPct val="20000"/>
              </a:spcBef>
              <a:buFont typeface="Arial" panose="020B0604020202020204" pitchFamily="34" charset="0"/>
              <a:buChar char="•"/>
              <a:defRPr/>
            </a:pPr>
            <a:r>
              <a:rPr lang="en-US" sz="1400" kern="0" dirty="0">
                <a:latin typeface="+mn-lt"/>
              </a:rPr>
              <a:t>NorDigT: needs Excom decision, </a:t>
            </a:r>
            <a:r>
              <a:rPr lang="en-US" sz="1400" kern="0" dirty="0"/>
              <a:t>no direct comments, as annex could work, unless NorDig members has plans for MPEG-H </a:t>
            </a:r>
            <a:r>
              <a:rPr lang="en-US" sz="1400" kern="0" dirty="0">
                <a:latin typeface="+mn-lt"/>
              </a:rPr>
              <a:t>NorDigT do not want to spend too much time on this (if as proposed not much work for NorDigT)</a:t>
            </a:r>
          </a:p>
          <a:p>
            <a:pPr marL="342900" indent="-342900" eaLnBrk="0" hangingPunct="0">
              <a:spcBef>
                <a:spcPct val="20000"/>
              </a:spcBef>
              <a:buFont typeface="Arial" panose="020B0604020202020204" pitchFamily="34" charset="0"/>
              <a:buChar char="•"/>
              <a:defRPr/>
            </a:pPr>
            <a:r>
              <a:rPr lang="en-US" sz="1400" kern="0" dirty="0">
                <a:latin typeface="+mn-lt"/>
              </a:rPr>
              <a:t>Industry: asks for Excom decision,</a:t>
            </a:r>
            <a:r>
              <a:rPr lang="en-GB" sz="1400" dirty="0"/>
              <a:t> all new requirements in NorDig should be grounded in solid business plans</a:t>
            </a:r>
            <a:r>
              <a:rPr lang="en-US" sz="1400" kern="0" dirty="0"/>
              <a:t>. AC-4 was incl 2018 and after 7years still no AC-4 broadcast in NorDig</a:t>
            </a:r>
          </a:p>
          <a:p>
            <a:pPr marL="342900" indent="-342900" eaLnBrk="0" hangingPunct="0">
              <a:spcBef>
                <a:spcPct val="20000"/>
              </a:spcBef>
              <a:buFont typeface="Arial" panose="020B0604020202020204" pitchFamily="34" charset="0"/>
              <a:buChar char="•"/>
              <a:defRPr/>
            </a:pPr>
            <a:r>
              <a:rPr lang="en-US" sz="1400" b="1" kern="0" dirty="0">
                <a:solidFill>
                  <a:srgbClr val="00B050"/>
                </a:solidFill>
              </a:rPr>
              <a:t>Excom view/decision?</a:t>
            </a:r>
          </a:p>
          <a:p>
            <a:pPr marL="342900" indent="-342900" eaLnBrk="0" hangingPunct="0">
              <a:spcBef>
                <a:spcPct val="20000"/>
              </a:spcBef>
              <a:buFont typeface="Arial" panose="020B0604020202020204" pitchFamily="34" charset="0"/>
              <a:buChar char="•"/>
              <a:defRPr/>
            </a:pPr>
            <a:r>
              <a:rPr lang="en-US" sz="1400" kern="0" dirty="0">
                <a:solidFill>
                  <a:srgbClr val="0070C0"/>
                </a:solidFill>
              </a:rPr>
              <a:t>Excom: As today no one of the NorDig broadcast says to have plan for MPEG-H in broadcast (NorDig spec is for broadcast), it but could be of interest for online distribution. Some delegates are not against adding in NorDig. After thorough deliberation, the Excom decided against including MPEG-H in the specifications for now, primarily due to the absence of compelling business cases from the broadcasters and due to the comments from the TV manufactures. The Excom has agreed to revisit this topic in the future meetings to assess any shifts in broadcaster or industry </a:t>
            </a:r>
            <a:r>
              <a:rPr lang="en-US" sz="1400" kern="0">
                <a:solidFill>
                  <a:srgbClr val="0070C0"/>
                </a:solidFill>
              </a:rPr>
              <a:t>interest. NorDigT </a:t>
            </a:r>
            <a:r>
              <a:rPr lang="en-US" sz="1400" kern="0" dirty="0">
                <a:solidFill>
                  <a:srgbClr val="0070C0"/>
                </a:solidFill>
              </a:rPr>
              <a:t>wait/no mandate to add MPEG-H. Revisit this at next Excom meeting spring 2026.</a:t>
            </a:r>
          </a:p>
          <a:p>
            <a:pPr marL="342900" indent="-342900" eaLnBrk="0" hangingPunct="0">
              <a:spcBef>
                <a:spcPct val="20000"/>
              </a:spcBef>
              <a:buFont typeface="Arial" panose="020B0604020202020204" pitchFamily="34" charset="0"/>
              <a:buChar char="•"/>
              <a:defRPr/>
            </a:pPr>
            <a:endParaRPr lang="en-US" sz="1400" b="1" kern="0" dirty="0">
              <a:solidFill>
                <a:srgbClr val="00B050"/>
              </a:solidFill>
            </a:endParaRPr>
          </a:p>
          <a:p>
            <a:pPr eaLnBrk="0" hangingPunct="0">
              <a:spcBef>
                <a:spcPct val="20000"/>
              </a:spcBef>
              <a:defRPr/>
            </a:pPr>
            <a:r>
              <a:rPr lang="en-US" sz="1400" kern="0" dirty="0"/>
              <a:t>Other topics:</a:t>
            </a:r>
          </a:p>
          <a:p>
            <a:pPr marL="342900" indent="-342900" eaLnBrk="0" hangingPunct="0">
              <a:spcBef>
                <a:spcPct val="20000"/>
              </a:spcBef>
              <a:buFont typeface="Arial" panose="020B0604020202020204" pitchFamily="34" charset="0"/>
              <a:buChar char="•"/>
              <a:defRPr/>
            </a:pPr>
            <a:r>
              <a:rPr lang="sv-SE" sz="1400" kern="0" dirty="0"/>
              <a:t>EAA (</a:t>
            </a:r>
            <a:r>
              <a:rPr lang="sv-SE" sz="1400" kern="0" dirty="0" err="1"/>
              <a:t>European</a:t>
            </a:r>
            <a:r>
              <a:rPr lang="sv-SE" sz="1400" kern="0" dirty="0"/>
              <a:t> Accessibility </a:t>
            </a:r>
            <a:r>
              <a:rPr lang="sv-SE" sz="1400" kern="0" dirty="0" err="1"/>
              <a:t>Act</a:t>
            </a:r>
            <a:r>
              <a:rPr lang="sv-SE" sz="1400" kern="0" dirty="0"/>
              <a:t>) – new EAA in force June 2025 </a:t>
            </a:r>
            <a:r>
              <a:rPr lang="sv-SE" sz="1400" kern="0" dirty="0" err="1"/>
              <a:t>but</a:t>
            </a:r>
            <a:r>
              <a:rPr lang="sv-SE" sz="1400" kern="0" dirty="0"/>
              <a:t> ETSI </a:t>
            </a:r>
            <a:r>
              <a:rPr lang="sv-SE" sz="1400" kern="0" dirty="0" err="1"/>
              <a:t>requirement</a:t>
            </a:r>
            <a:r>
              <a:rPr lang="sv-SE" sz="1400" kern="0" dirty="0"/>
              <a:t> </a:t>
            </a:r>
            <a:r>
              <a:rPr lang="sv-SE" sz="1400" kern="0" dirty="0" err="1"/>
              <a:t>document</a:t>
            </a:r>
            <a:r>
              <a:rPr lang="sv-SE" sz="1400" kern="0" dirty="0"/>
              <a:t> still </a:t>
            </a:r>
            <a:r>
              <a:rPr lang="sv-SE" sz="1400" kern="0" dirty="0" err="1"/>
              <a:t>drafting</a:t>
            </a:r>
            <a:r>
              <a:rPr lang="sv-SE" sz="1400" kern="0" dirty="0"/>
              <a:t>. </a:t>
            </a:r>
          </a:p>
          <a:p>
            <a:pPr marL="342900" indent="-342900" eaLnBrk="0" hangingPunct="0">
              <a:spcBef>
                <a:spcPct val="20000"/>
              </a:spcBef>
              <a:buFont typeface="Arial" panose="020B0604020202020204" pitchFamily="34" charset="0"/>
              <a:buChar char="•"/>
              <a:defRPr/>
            </a:pPr>
            <a:endParaRPr lang="en-US" sz="1400" b="1" kern="0" dirty="0">
              <a:solidFill>
                <a:srgbClr val="00B050"/>
              </a:solidFill>
            </a:endParaRPr>
          </a:p>
        </p:txBody>
      </p:sp>
    </p:spTree>
    <p:extLst>
      <p:ext uri="{BB962C8B-B14F-4D97-AF65-F5344CB8AC3E}">
        <p14:creationId xmlns:p14="http://schemas.microsoft.com/office/powerpoint/2010/main" val="3567835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B3660-6CE9-666A-0E9D-9128E0708E6B}"/>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0BB694AC-7EDB-B09F-AB68-72EED52DBB85}"/>
              </a:ext>
            </a:extLst>
          </p:cNvPr>
          <p:cNvSpPr>
            <a:spLocks noGrp="1"/>
          </p:cNvSpPr>
          <p:nvPr>
            <p:ph type="title"/>
          </p:nvPr>
        </p:nvSpPr>
        <p:spPr>
          <a:xfrm>
            <a:off x="2423592" y="34254"/>
            <a:ext cx="8064896" cy="648072"/>
          </a:xfrm>
        </p:spPr>
        <p:txBody>
          <a:bodyPr/>
          <a:lstStyle/>
          <a:p>
            <a:pPr>
              <a:defRPr/>
            </a:pPr>
            <a:r>
              <a:rPr lang="en-GB" b="1" dirty="0">
                <a:solidFill>
                  <a:srgbClr val="0070C0"/>
                </a:solidFill>
              </a:rPr>
              <a:t>NorDig Excom – presentation DVB-I</a:t>
            </a:r>
            <a:br>
              <a:rPr lang="en-GB" sz="1800" b="1" dirty="0">
                <a:solidFill>
                  <a:srgbClr val="0070C0"/>
                </a:solidFill>
              </a:rPr>
            </a:br>
            <a:r>
              <a:rPr lang="en-US" sz="1400" b="1" dirty="0">
                <a:solidFill>
                  <a:srgbClr val="0070C0"/>
                </a:solidFill>
              </a:rPr>
              <a:t>     NorDig Excom meeting 16</a:t>
            </a:r>
            <a:r>
              <a:rPr lang="en-US" sz="1400" b="1" baseline="30000" dirty="0">
                <a:solidFill>
                  <a:srgbClr val="0070C0"/>
                </a:solidFill>
              </a:rPr>
              <a:t>th</a:t>
            </a:r>
            <a:r>
              <a:rPr lang="en-US" sz="1400" b="1" dirty="0">
                <a:solidFill>
                  <a:srgbClr val="0070C0"/>
                </a:solidFill>
              </a:rPr>
              <a:t> October 2025 </a:t>
            </a:r>
            <a:endParaRPr lang="en-US" sz="1200" b="1" dirty="0">
              <a:solidFill>
                <a:srgbClr val="0070C0"/>
              </a:solidFill>
            </a:endParaRPr>
          </a:p>
        </p:txBody>
      </p:sp>
      <p:sp>
        <p:nvSpPr>
          <p:cNvPr id="4" name="Platshållare för bildnummer 3">
            <a:extLst>
              <a:ext uri="{FF2B5EF4-FFF2-40B4-BE49-F238E27FC236}">
                <a16:creationId xmlns:a16="http://schemas.microsoft.com/office/drawing/2014/main" id="{A90A2073-EFE7-EA7E-F0BF-5E2CB9AA6B22}"/>
              </a:ext>
            </a:extLst>
          </p:cNvPr>
          <p:cNvSpPr>
            <a:spLocks noGrp="1"/>
          </p:cNvSpPr>
          <p:nvPr>
            <p:ph type="sldNum" sz="quarter" idx="11"/>
          </p:nvPr>
        </p:nvSpPr>
        <p:spPr/>
        <p:txBody>
          <a:bodyPr/>
          <a:lstStyle/>
          <a:p>
            <a:pPr>
              <a:defRPr/>
            </a:pPr>
            <a:fld id="{CD43E73F-939E-41C0-A51D-E14F15C47D94}" type="slidenum">
              <a:rPr lang="en-US" smtClean="0"/>
              <a:pPr>
                <a:defRPr/>
              </a:pPr>
              <a:t>8</a:t>
            </a:fld>
            <a:endParaRPr lang="en-US"/>
          </a:p>
        </p:txBody>
      </p:sp>
      <p:sp>
        <p:nvSpPr>
          <p:cNvPr id="6" name="Platshållare för innehåll 1">
            <a:extLst>
              <a:ext uri="{FF2B5EF4-FFF2-40B4-BE49-F238E27FC236}">
                <a16:creationId xmlns:a16="http://schemas.microsoft.com/office/drawing/2014/main" id="{C5478E75-2425-6530-5521-AB51768BB6B8}"/>
              </a:ext>
            </a:extLst>
          </p:cNvPr>
          <p:cNvSpPr txBox="1">
            <a:spLocks/>
          </p:cNvSpPr>
          <p:nvPr/>
        </p:nvSpPr>
        <p:spPr bwMode="auto">
          <a:xfrm>
            <a:off x="1199456" y="1042789"/>
            <a:ext cx="9793088" cy="51225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dirty="0"/>
              <a:t>Germany DTVP DVB-I update by Remo Vogel/</a:t>
            </a:r>
            <a:r>
              <a:rPr lang="en-US" dirty="0" err="1"/>
              <a:t>Rbb</a:t>
            </a:r>
            <a:r>
              <a:rPr lang="en-US" dirty="0"/>
              <a:t> and Ireland DVB-I PoC by Gordon Maynard/Onscreen Publishing</a:t>
            </a:r>
          </a:p>
          <a:p>
            <a:pPr eaLnBrk="0" hangingPunct="0">
              <a:spcBef>
                <a:spcPct val="20000"/>
              </a:spcBef>
              <a:defRPr/>
            </a:pPr>
            <a:r>
              <a:rPr lang="en-US" sz="1600" i="1" dirty="0"/>
              <a:t>   see separate presentations</a:t>
            </a:r>
          </a:p>
          <a:p>
            <a:pPr eaLnBrk="0" hangingPunct="0">
              <a:spcBef>
                <a:spcPct val="20000"/>
              </a:spcBef>
              <a:defRPr/>
            </a:pPr>
            <a:endParaRPr lang="en-US" dirty="0"/>
          </a:p>
          <a:p>
            <a:pPr eaLnBrk="0" hangingPunct="0">
              <a:spcBef>
                <a:spcPct val="20000"/>
              </a:spcBef>
              <a:defRPr/>
            </a:pPr>
            <a:r>
              <a:rPr lang="en-US" sz="1400" dirty="0">
                <a:solidFill>
                  <a:srgbClr val="0070C0"/>
                </a:solidFill>
              </a:rPr>
              <a:t>Excom:  </a:t>
            </a:r>
          </a:p>
          <a:p>
            <a:pPr eaLnBrk="0" hangingPunct="0">
              <a:spcBef>
                <a:spcPct val="20000"/>
              </a:spcBef>
              <a:defRPr/>
            </a:pPr>
            <a:r>
              <a:rPr lang="en-US" sz="1400" kern="0" dirty="0">
                <a:solidFill>
                  <a:srgbClr val="0070C0"/>
                </a:solidFill>
              </a:rPr>
              <a:t>  - YLE plans DVB-I POC H2.2026</a:t>
            </a:r>
          </a:p>
          <a:p>
            <a:pPr eaLnBrk="0" hangingPunct="0">
              <a:spcBef>
                <a:spcPct val="20000"/>
              </a:spcBef>
              <a:defRPr/>
            </a:pPr>
            <a:r>
              <a:rPr lang="en-US" sz="1400" kern="0" dirty="0">
                <a:solidFill>
                  <a:srgbClr val="0070C0"/>
                </a:solidFill>
              </a:rPr>
              <a:t>  - NorDig-T follow up and report to next NorDig Excom</a:t>
            </a:r>
          </a:p>
          <a:p>
            <a:pPr eaLnBrk="0" hangingPunct="0">
              <a:spcBef>
                <a:spcPct val="20000"/>
              </a:spcBef>
              <a:defRPr/>
            </a:pPr>
            <a:endParaRPr lang="en-US" sz="1400" kern="0" dirty="0">
              <a:solidFill>
                <a:srgbClr val="0070C0"/>
              </a:solidFill>
            </a:endParaRPr>
          </a:p>
          <a:p>
            <a:pPr eaLnBrk="0" hangingPunct="0">
              <a:spcBef>
                <a:spcPct val="20000"/>
              </a:spcBef>
              <a:defRPr/>
            </a:pPr>
            <a:endParaRPr lang="en-US" sz="1400" kern="0" dirty="0">
              <a:solidFill>
                <a:srgbClr val="0070C0"/>
              </a:solidFill>
            </a:endParaRPr>
          </a:p>
          <a:p>
            <a:pPr eaLnBrk="0" hangingPunct="0">
              <a:spcBef>
                <a:spcPct val="20000"/>
              </a:spcBef>
              <a:defRPr/>
            </a:pPr>
            <a:endParaRPr lang="en-US" sz="1400" kern="0" dirty="0">
              <a:solidFill>
                <a:srgbClr val="0070C0"/>
              </a:solidFill>
            </a:endParaRPr>
          </a:p>
          <a:p>
            <a:pPr eaLnBrk="0" hangingPunct="0">
              <a:spcBef>
                <a:spcPct val="20000"/>
              </a:spcBef>
              <a:defRPr/>
            </a:pPr>
            <a:r>
              <a:rPr lang="en-US" sz="1400" kern="0" dirty="0"/>
              <a:t>NorDig Excom next meetings: </a:t>
            </a:r>
          </a:p>
          <a:p>
            <a:pPr eaLnBrk="0" hangingPunct="0">
              <a:spcBef>
                <a:spcPct val="20000"/>
              </a:spcBef>
              <a:defRPr/>
            </a:pPr>
            <a:r>
              <a:rPr lang="en-US" sz="1400" kern="0" dirty="0">
                <a:solidFill>
                  <a:srgbClr val="0070C0"/>
                </a:solidFill>
              </a:rPr>
              <a:t>  - 2026-03-12 physical (Stockholm or Helsinki)</a:t>
            </a:r>
          </a:p>
          <a:p>
            <a:pPr eaLnBrk="0" hangingPunct="0">
              <a:spcBef>
                <a:spcPct val="20000"/>
              </a:spcBef>
              <a:defRPr/>
            </a:pPr>
            <a:r>
              <a:rPr lang="en-US" sz="1400" kern="0" dirty="0">
                <a:solidFill>
                  <a:srgbClr val="0070C0"/>
                </a:solidFill>
              </a:rPr>
              <a:t>  - 2026-10-22 online </a:t>
            </a:r>
            <a:endParaRPr lang="en-US" sz="1400" dirty="0">
              <a:solidFill>
                <a:srgbClr val="0070C0"/>
              </a:solidFill>
            </a:endParaRPr>
          </a:p>
        </p:txBody>
      </p:sp>
    </p:spTree>
    <p:extLst>
      <p:ext uri="{BB962C8B-B14F-4D97-AF65-F5344CB8AC3E}">
        <p14:creationId xmlns:p14="http://schemas.microsoft.com/office/powerpoint/2010/main" val="1432109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628801"/>
            <a:ext cx="8280920" cy="4177449"/>
          </a:xfrm>
        </p:spPr>
        <p:txBody>
          <a:bodyPr/>
          <a:lstStyle/>
          <a:p>
            <a:pPr algn="ctr">
              <a:buNone/>
            </a:pPr>
            <a:endParaRPr lang="en-US" sz="1600" b="1" kern="1200" dirty="0">
              <a:solidFill>
                <a:schemeClr val="tx1">
                  <a:lumMod val="50000"/>
                  <a:lumOff val="50000"/>
                </a:schemeClr>
              </a:solidFill>
              <a:latin typeface="Arial" charset="0"/>
            </a:endParaRPr>
          </a:p>
          <a:p>
            <a:pPr algn="ctr">
              <a:buNone/>
            </a:pPr>
            <a:endParaRPr lang="en-US" sz="1600" b="1" kern="1200" dirty="0">
              <a:solidFill>
                <a:schemeClr val="tx1">
                  <a:lumMod val="50000"/>
                  <a:lumOff val="50000"/>
                </a:schemeClr>
              </a:solidFill>
              <a:latin typeface="Arial" charset="0"/>
            </a:endParaRPr>
          </a:p>
          <a:p>
            <a:pPr algn="ctr">
              <a:buNone/>
            </a:pPr>
            <a:r>
              <a:rPr lang="en-US" sz="3600" dirty="0"/>
              <a:t>END presentation </a:t>
            </a:r>
          </a:p>
          <a:p>
            <a:pPr algn="ctr">
              <a:buNone/>
            </a:pPr>
            <a:r>
              <a:rPr lang="en-US" sz="3600" dirty="0"/>
              <a:t>NorDig-T report</a:t>
            </a:r>
          </a:p>
          <a:p>
            <a:pPr algn="ctr">
              <a:buNone/>
            </a:pPr>
            <a:endParaRPr lang="en-US" sz="3600" dirty="0"/>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16</a:t>
            </a:r>
            <a:r>
              <a:rPr lang="en-US" sz="1400" b="1" baseline="30000" dirty="0"/>
              <a:t>th</a:t>
            </a:r>
            <a:r>
              <a:rPr lang="en-US" sz="1400" b="1" dirty="0"/>
              <a:t> October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spTree>
    <p:extLst>
      <p:ext uri="{BB962C8B-B14F-4D97-AF65-F5344CB8AC3E}">
        <p14:creationId xmlns:p14="http://schemas.microsoft.com/office/powerpoint/2010/main" val="1126743268"/>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199927</TotalTime>
  <Words>3489</Words>
  <Application>Microsoft Office PowerPoint</Application>
  <PresentationFormat>Widescreen</PresentationFormat>
  <Paragraphs>281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Narrow</vt:lpstr>
      <vt:lpstr>Calibri</vt:lpstr>
      <vt:lpstr>Symbol</vt:lpstr>
      <vt:lpstr>Tahoma</vt:lpstr>
      <vt:lpstr>Standard utforming</vt:lpstr>
      <vt:lpstr>PowerPoint Presentation</vt:lpstr>
      <vt:lpstr>NorDig T report -  NorDig/T &amp; subgroups      NorDig Excom meeting 16th October 2025 </vt:lpstr>
      <vt:lpstr>NorDig T report -  IRD, TestPlan and RoO spec, current versions      NorDig Excom meeting 16th October 2025 </vt:lpstr>
      <vt:lpstr>NorDig T report -  proposal updates IRD, TestPlan and RoO spec      NorDig Excom meeting 16th October 2025 </vt:lpstr>
      <vt:lpstr>NorDig T report -  Accessibility              NorDig Excom meeting 16th October 2025</vt:lpstr>
      <vt:lpstr>NorDig T report – other topics      NorDig Excom meeting 16th October 2025 </vt:lpstr>
      <vt:lpstr>NorDig T report – other topics      NorDig Excom meeting 16th October 2025 </vt:lpstr>
      <vt:lpstr>NorDig Excom – presentation DVB-I      NorDig Excom meeting 16th October 2025 </vt:lpstr>
      <vt:lpstr>NorDig T report –          NorDig Excom meeting 16th October 2025 </vt:lpstr>
      <vt:lpstr>NorDig T report –          NorDig Excom meeting 16th October 2025 </vt:lpstr>
      <vt:lpstr>NorDig T report – Annex A - mandates and activities for NorDig T (1/2) Informative              NorDig Excom meeting 16th October 2025 </vt:lpstr>
      <vt:lpstr>NorDig T report – Annex A - mandates and activities for NorDig T (2/2) Informative        NorDig Excom meeting 16th October 2025 </vt:lpstr>
      <vt:lpstr>NorDig T report -  Annex B - Meeting calendar 2024 Informative          NorDig Excom meeting 16th October 2025 </vt:lpstr>
      <vt:lpstr>NorDig T report -  Annex C – NorDig T organisation  - Informative          NorDig Excom meeting 16th October 2025 </vt:lpstr>
      <vt:lpstr>NorDig T report – Annex D - NorDig countries/networks       NorDig Excom meeting 16th October 2025 </vt:lpstr>
      <vt:lpstr>NorDig T report -  Annex E - Website &amp; admin       NorDig Excom meeting 16th October 2025 </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cp:lastModifiedBy>
  <cp:revision>1843</cp:revision>
  <cp:lastPrinted>2017-10-03T18:13:30Z</cp:lastPrinted>
  <dcterms:created xsi:type="dcterms:W3CDTF">2007-01-31T19:27:04Z</dcterms:created>
  <dcterms:modified xsi:type="dcterms:W3CDTF">2025-11-04T15:28:41Z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