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1039" r:id="rId2"/>
    <p:sldId id="1056" r:id="rId3"/>
    <p:sldId id="1036" r:id="rId4"/>
    <p:sldId id="1009" r:id="rId5"/>
    <p:sldId id="1054" r:id="rId6"/>
    <p:sldId id="1051" r:id="rId7"/>
    <p:sldId id="1052" r:id="rId8"/>
    <p:sldId id="1050" r:id="rId9"/>
    <p:sldId id="548" r:id="rId10"/>
    <p:sldId id="1038" r:id="rId11"/>
    <p:sldId id="1027" r:id="rId12"/>
    <p:sldId id="1028" r:id="rId13"/>
    <p:sldId id="1040" r:id="rId14"/>
    <p:sldId id="1045" r:id="rId15"/>
    <p:sldId id="512" r:id="rId16"/>
    <p:sldId id="1013" r:id="rId17"/>
  </p:sldIdLst>
  <p:sldSz cx="12192000" cy="6858000"/>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3333FF"/>
    <a:srgbClr val="005A9E"/>
    <a:srgbClr val="33CC33"/>
    <a:srgbClr val="008000"/>
    <a:srgbClr val="FF5050"/>
    <a:srgbClr val="663300"/>
    <a:srgbClr val="763B00"/>
    <a:srgbClr val="FFCCCC"/>
    <a:srgbClr val="5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100" d="100"/>
          <a:sy n="100" d="100"/>
        </p:scale>
        <p:origin x="102" y="240"/>
      </p:cViewPr>
      <p:guideLst>
        <p:guide orient="horz" pos="2160"/>
        <p:guide pos="384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2075" y="744538"/>
            <a:ext cx="6616700"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4"/>
            <a:ext cx="12192000" cy="4811151"/>
          </a:xfrm>
          <a:prstGeom prst="rect">
            <a:avLst/>
          </a:prstGeom>
        </p:spPr>
      </p:pic>
      <p:pic>
        <p:nvPicPr>
          <p:cNvPr id="10" name="Picture 9"/>
          <p:cNvPicPr>
            <a:picLocks noChangeAspect="1"/>
          </p:cNvPicPr>
          <p:nvPr userDrawn="1"/>
        </p:nvPicPr>
        <p:blipFill>
          <a:blip r:embed="rId3"/>
          <a:stretch>
            <a:fillRect/>
          </a:stretch>
        </p:blipFill>
        <p:spPr>
          <a:xfrm>
            <a:off x="153987" y="106777"/>
            <a:ext cx="973462" cy="1077588"/>
          </a:xfrm>
          <a:prstGeom prst="rect">
            <a:avLst/>
          </a:prstGeom>
        </p:spPr>
      </p:pic>
      <p:sp>
        <p:nvSpPr>
          <p:cNvPr id="2" name="Tittel 1"/>
          <p:cNvSpPr>
            <a:spLocks noGrp="1"/>
          </p:cNvSpPr>
          <p:nvPr>
            <p:ph type="ctrTitle"/>
          </p:nvPr>
        </p:nvSpPr>
        <p:spPr>
          <a:xfrm>
            <a:off x="914400" y="2130428"/>
            <a:ext cx="103632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828800" y="3886200"/>
            <a:ext cx="85344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609600" y="6453338"/>
            <a:ext cx="28448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4165600" y="6453338"/>
            <a:ext cx="38608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10608501" y="6453338"/>
            <a:ext cx="973899"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839200" y="274641"/>
            <a:ext cx="27432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609600" y="274641"/>
            <a:ext cx="80264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40"/>
            <a:ext cx="12192000" cy="801369"/>
          </a:xfrm>
          <a:prstGeom prst="rect">
            <a:avLst/>
          </a:prstGeom>
        </p:spPr>
      </p:pic>
      <p:pic>
        <p:nvPicPr>
          <p:cNvPr id="4" name="Picture 3"/>
          <p:cNvPicPr>
            <a:picLocks noChangeAspect="1"/>
          </p:cNvPicPr>
          <p:nvPr userDrawn="1"/>
        </p:nvPicPr>
        <p:blipFill>
          <a:blip r:embed="rId3"/>
          <a:stretch>
            <a:fillRect/>
          </a:stretch>
        </p:blipFill>
        <p:spPr>
          <a:xfrm>
            <a:off x="27461" y="14178"/>
            <a:ext cx="739947" cy="758765"/>
          </a:xfrm>
          <a:prstGeom prst="rect">
            <a:avLst/>
          </a:prstGeom>
        </p:spPr>
      </p:pic>
      <p:sp>
        <p:nvSpPr>
          <p:cNvPr id="3" name="Plassholder for innhold 2"/>
          <p:cNvSpPr>
            <a:spLocks noGrp="1"/>
          </p:cNvSpPr>
          <p:nvPr>
            <p:ph idx="1"/>
          </p:nvPr>
        </p:nvSpPr>
        <p:spPr>
          <a:xfrm>
            <a:off x="609600" y="961396"/>
            <a:ext cx="109728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11425" y="116632"/>
            <a:ext cx="10670976"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609600" y="6453338"/>
            <a:ext cx="28448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8737600" y="6453338"/>
            <a:ext cx="28448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4165600" y="6453338"/>
            <a:ext cx="38608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80"/>
            <a:ext cx="12192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963084" y="4406903"/>
            <a:ext cx="103632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609602" y="273050"/>
            <a:ext cx="4011084"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2389717" y="4800600"/>
            <a:ext cx="73152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9833" y="6778239"/>
            <a:ext cx="1454151"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drafting_group@nordig.email" TargetMode="External"/><Relationship Id="rId1" Type="http://schemas.openxmlformats.org/officeDocument/2006/relationships/slideLayout" Target="../slideLayouts/slideLayout2.xml"/><Relationship Id="rId6" Type="http://schemas.openxmlformats.org/officeDocument/2006/relationships/hyperlink" Target="https://gaggle.email/find" TargetMode="External"/><Relationship Id="rId5" Type="http://schemas.openxmlformats.org/officeDocument/2006/relationships/hyperlink" Target="https://gaggle.email/quick-start-for-members" TargetMode="External"/><Relationship Id="rId4" Type="http://schemas.openxmlformats.org/officeDocument/2006/relationships/hyperlink" Target="mailto:audio_group@nordig.emai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2990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Technical group </a:t>
            </a:r>
            <a:r>
              <a:rPr lang="en-US" b="1" kern="0" dirty="0">
                <a:latin typeface="+mj-lt"/>
                <a:ea typeface="+mj-ea"/>
                <a:cs typeface="+mj-cs"/>
              </a:rPr>
              <a:t>report to Excom</a:t>
            </a:r>
            <a:endParaRPr lang="en-US" sz="2400" b="1" kern="0" dirty="0">
              <a:latin typeface="+mj-lt"/>
              <a:ea typeface="+mj-ea"/>
              <a:cs typeface="+mj-cs"/>
            </a:endParaRPr>
          </a:p>
          <a:p>
            <a:pPr>
              <a:defRPr/>
            </a:pPr>
            <a:r>
              <a:rPr lang="en-US" sz="1400" b="1" kern="0" dirty="0">
                <a:latin typeface="+mj-lt"/>
                <a:ea typeface="+mj-ea"/>
                <a:cs typeface="+mj-cs"/>
              </a:rPr>
              <a:t>    NorDig Excom meeting 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9948849" y="24864"/>
            <a:ext cx="1943371" cy="1943371"/>
          </a:xfrm>
          <a:prstGeom prst="rect">
            <a:avLst/>
          </a:prstGeom>
        </p:spPr>
      </p:pic>
      <p:sp>
        <p:nvSpPr>
          <p:cNvPr id="2" name="TextBox 1"/>
          <p:cNvSpPr txBox="1"/>
          <p:nvPr/>
        </p:nvSpPr>
        <p:spPr>
          <a:xfrm>
            <a:off x="1642667" y="2285620"/>
            <a:ext cx="2220480" cy="677108"/>
          </a:xfrm>
          <a:prstGeom prst="rect">
            <a:avLst/>
          </a:prstGeom>
          <a:noFill/>
        </p:spPr>
        <p:txBody>
          <a:bodyPr wrap="none" rtlCol="0">
            <a:spAutoFit/>
          </a:bodyPr>
          <a:lstStyle/>
          <a:p>
            <a:r>
              <a:rPr lang="en-US" sz="1400" b="1" dirty="0"/>
              <a:t>Agenda (draft):</a:t>
            </a:r>
          </a:p>
          <a:p>
            <a:r>
              <a:rPr lang="en-US" sz="1000" b="1" i="1" dirty="0"/>
              <a:t>Place: DR Copenhagen + webinar</a:t>
            </a:r>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1632348" y="2769309"/>
            <a:ext cx="9288187" cy="3323987"/>
          </a:xfrm>
          <a:prstGeom prst="rect">
            <a:avLst/>
          </a:prstGeom>
          <a:noFill/>
        </p:spPr>
        <p:txBody>
          <a:bodyPr wrap="squar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endParaRPr lang="sv-SE" dirty="0">
              <a:highlight>
                <a:srgbClr val="FFFF00"/>
              </a:highlight>
            </a:endParaRPr>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Progress report, </a:t>
            </a:r>
            <a:endParaRPr lang="en-US" b="0" dirty="0">
              <a:solidFill>
                <a:srgbClr val="008000"/>
              </a:solidFill>
            </a:endParaRPr>
          </a:p>
          <a:p>
            <a:r>
              <a:rPr lang="en-US" b="0" dirty="0"/>
              <a:t>     3.2. NorDig specification new coming version v3.2.2 – </a:t>
            </a:r>
            <a:r>
              <a:rPr lang="en-US" dirty="0"/>
              <a:t>NOT ready</a:t>
            </a:r>
            <a:r>
              <a:rPr lang="en-US" b="0" dirty="0"/>
              <a:t>, needs more time, target instead Oct 2025</a:t>
            </a:r>
          </a:p>
          <a:p>
            <a:r>
              <a:rPr lang="en-US" b="0" dirty="0"/>
              <a:t>                                                                                            </a:t>
            </a:r>
            <a:endParaRPr lang="sv-SE" b="0" dirty="0"/>
          </a:p>
          <a:p>
            <a:r>
              <a:rPr lang="sv-SE" b="0" dirty="0">
                <a:solidFill>
                  <a:schemeClr val="bg1">
                    <a:lumMod val="65000"/>
                  </a:schemeClr>
                </a:solidFill>
              </a:rPr>
              <a:t>4. (Lunch)</a:t>
            </a:r>
          </a:p>
          <a:p>
            <a:r>
              <a:rPr lang="en-US" b="0" dirty="0">
                <a:solidFill>
                  <a:schemeClr val="bg1">
                    <a:lumMod val="65000"/>
                  </a:schemeClr>
                </a:solidFill>
              </a:rPr>
              <a:t>5. Report from Industry </a:t>
            </a:r>
          </a:p>
          <a:p>
            <a:r>
              <a:rPr lang="en-US" b="0" dirty="0">
                <a:solidFill>
                  <a:schemeClr val="bg1">
                    <a:lumMod val="65000"/>
                  </a:schemeClr>
                </a:solidFill>
              </a:rPr>
              <a:t>6. Reports from members, DVB, EBU and other</a:t>
            </a:r>
          </a:p>
          <a:p>
            <a:r>
              <a:rPr lang="en-US" b="0" dirty="0">
                <a:solidFill>
                  <a:schemeClr val="bg1">
                    <a:lumMod val="65000"/>
                  </a:schemeClr>
                </a:solidFill>
              </a:rPr>
              <a:t>7. Any other business</a:t>
            </a:r>
          </a:p>
          <a:p>
            <a:r>
              <a:rPr lang="en-US" b="0" dirty="0">
                <a:solidFill>
                  <a:schemeClr val="bg1">
                    <a:lumMod val="65000"/>
                  </a:schemeClr>
                </a:solidFill>
              </a:rPr>
              <a:t>8. Date and place for the meetings 2024/2025 </a:t>
            </a:r>
            <a:r>
              <a:rPr lang="en-US" sz="1100" b="0" dirty="0">
                <a:solidFill>
                  <a:schemeClr val="bg1">
                    <a:lumMod val="65000"/>
                  </a:schemeClr>
                </a:solidFill>
              </a:rPr>
              <a:t>(March physical, October online)</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Excom  </a:t>
            </a:r>
            <a:r>
              <a:rPr lang="en-US" sz="1200" dirty="0">
                <a:solidFill>
                  <a:srgbClr val="00B050"/>
                </a:solidFill>
              </a:rPr>
              <a:t>(waiting Excom decision/approval/comments)</a:t>
            </a:r>
            <a:r>
              <a:rPr lang="en-US" dirty="0">
                <a:solidFill>
                  <a:schemeClr val="bg1">
                    <a:lumMod val="65000"/>
                  </a:schemeClr>
                </a:solidFill>
              </a:rPr>
              <a:t> </a:t>
            </a:r>
          </a:p>
        </p:txBody>
      </p:sp>
      <p:sp>
        <p:nvSpPr>
          <p:cNvPr id="3" name="Rectangle 2">
            <a:extLst>
              <a:ext uri="{FF2B5EF4-FFF2-40B4-BE49-F238E27FC236}">
                <a16:creationId xmlns:a16="http://schemas.microsoft.com/office/drawing/2014/main" id="{59162F7F-658B-F334-7DD0-907D216650FF}"/>
              </a:ext>
            </a:extLst>
          </p:cNvPr>
          <p:cNvSpPr/>
          <p:nvPr/>
        </p:nvSpPr>
        <p:spPr>
          <a:xfrm>
            <a:off x="1775520" y="840014"/>
            <a:ext cx="6768752" cy="1169551"/>
          </a:xfrm>
          <a:prstGeom prst="rect">
            <a:avLst/>
          </a:prstGeom>
          <a:ln w="19050">
            <a:solidFill>
              <a:srgbClr val="0000FF"/>
            </a:solidFill>
          </a:ln>
        </p:spPr>
        <p:txBody>
          <a:bodyPr wrap="square">
            <a:spAutoFit/>
          </a:bodyPr>
          <a:lstStyle/>
          <a:p>
            <a:r>
              <a:rPr lang="en-US" sz="1200" b="1" i="1" dirty="0">
                <a:solidFill>
                  <a:srgbClr val="0000FF"/>
                </a:solidFill>
              </a:rPr>
              <a:t>Early/preliminary report 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06232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484785"/>
            <a:ext cx="8280920" cy="4825521"/>
          </a:xfrm>
        </p:spPr>
        <p:txBody>
          <a:bodyPr/>
          <a:lstStyle/>
          <a:p>
            <a:pPr algn="ctr">
              <a:buNone/>
            </a:pPr>
            <a:r>
              <a:rPr lang="en-US" sz="3600" dirty="0"/>
              <a:t>END presentation </a:t>
            </a:r>
          </a:p>
          <a:p>
            <a:pPr algn="ctr">
              <a:buNone/>
            </a:pPr>
            <a:r>
              <a:rPr lang="en-US" sz="3600" dirty="0"/>
              <a:t>from NorDig-T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for 2023-2024 (informative)</a:t>
            </a:r>
            <a:endParaRPr lang="en-US" sz="1600" dirty="0">
              <a:solidFill>
                <a:srgbClr val="0070C0"/>
              </a:solidFill>
            </a:endParaRPr>
          </a:p>
          <a:p>
            <a:pPr lvl="1"/>
            <a:r>
              <a:rPr lang="en-US" sz="1600" dirty="0"/>
              <a:t>Annex B: NorDig T meeting calendar 2025 (informative)</a:t>
            </a:r>
          </a:p>
          <a:p>
            <a:pPr lvl="1"/>
            <a:r>
              <a:rPr lang="en-US" sz="1600" dirty="0"/>
              <a:t>Annex C: NorDig T group organization &amp; subgroups (informative)</a:t>
            </a:r>
          </a:p>
          <a:p>
            <a:pPr lvl="1"/>
            <a:r>
              <a:rPr lang="en-US" sz="1600" dirty="0"/>
              <a:t>Annex D: NorDig T list of countries referring to NorDig (informative)</a:t>
            </a:r>
          </a:p>
          <a:p>
            <a:pPr lvl="1"/>
            <a:r>
              <a:rPr lang="en-US" sz="1600" dirty="0"/>
              <a:t>Annex E: NorDig website and e-mail reflectors (informative)</a:t>
            </a:r>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10</a:t>
            </a:fld>
            <a:endParaRPr lang="nb-NO" dirty="0"/>
          </a:p>
        </p:txBody>
      </p:sp>
    </p:spTree>
    <p:extLst>
      <p:ext uri="{BB962C8B-B14F-4D97-AF65-F5344CB8AC3E}">
        <p14:creationId xmlns:p14="http://schemas.microsoft.com/office/powerpoint/2010/main" val="718746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23392" y="852121"/>
            <a:ext cx="11233248"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r>
              <a:rPr lang="en-US" sz="1400" i="1" dirty="0">
                <a:solidFill>
                  <a:srgbClr val="00B050"/>
                </a:solidFill>
              </a:rPr>
              <a:t>Proposal to review mandates for 2025-2026 at NorDig Excom March 2025</a:t>
            </a:r>
          </a:p>
          <a:p>
            <a:pPr marL="0" indent="0">
              <a:buNone/>
            </a:pPr>
            <a:r>
              <a:rPr lang="en-US" sz="1000" i="1" dirty="0">
                <a:solidFill>
                  <a:schemeClr val="tx1">
                    <a:lumMod val="50000"/>
                    <a:lumOff val="50000"/>
                  </a:schemeClr>
                </a:solidFill>
              </a:rPr>
              <a:t>  </a:t>
            </a:r>
          </a:p>
          <a:p>
            <a:pPr>
              <a:spcBef>
                <a:spcPts val="0"/>
              </a:spcBef>
            </a:pPr>
            <a:r>
              <a:rPr lang="en-US" sz="1800" dirty="0"/>
              <a:t>General: </a:t>
            </a:r>
          </a:p>
          <a:p>
            <a:pPr lvl="1">
              <a:spcBef>
                <a:spcPts val="0"/>
              </a:spcBef>
            </a:pPr>
            <a:r>
              <a:rPr lang="en-US" sz="1600" dirty="0"/>
              <a:t>Keep IRD, RoO and Test Plan in line with each other</a:t>
            </a:r>
          </a:p>
          <a:p>
            <a:pPr lvl="1">
              <a:spcBef>
                <a:spcPts val="0"/>
              </a:spcBef>
            </a:pPr>
            <a:r>
              <a:rPr lang="en-US" sz="1600" dirty="0"/>
              <a:t>Maintain and keep NorDig spec up to date </a:t>
            </a:r>
            <a:r>
              <a:rPr lang="en-US" sz="1400" dirty="0"/>
              <a:t>(debug, reference list to international spec is up to date </a:t>
            </a:r>
            <a:r>
              <a:rPr lang="en-US" sz="1400" dirty="0" err="1"/>
              <a:t>etc</a:t>
            </a:r>
            <a:r>
              <a:rPr lang="en-US" sz="1400" dirty="0"/>
              <a:t>)</a:t>
            </a:r>
            <a:endParaRPr lang="en-US" sz="1600" dirty="0"/>
          </a:p>
          <a:p>
            <a:pPr lvl="1">
              <a:spcBef>
                <a:spcPts val="0"/>
              </a:spcBef>
            </a:pPr>
            <a:r>
              <a:rPr lang="en-US" sz="1600" dirty="0"/>
              <a:t>Monitor DVB, HbbTV and other relevant IRD specs changes and new technologies (e.g. DVB-I) </a:t>
            </a:r>
          </a:p>
          <a:p>
            <a:pPr>
              <a:spcBef>
                <a:spcPts val="0"/>
              </a:spcBef>
            </a:pPr>
            <a:r>
              <a:rPr lang="en-US" sz="1800" dirty="0"/>
              <a:t>NorDig Unified IRD spec</a:t>
            </a:r>
            <a:endParaRPr lang="en-GB" sz="1800" dirty="0"/>
          </a:p>
          <a:p>
            <a:pPr>
              <a:spcBef>
                <a:spcPts val="0"/>
              </a:spcBef>
            </a:pPr>
            <a:r>
              <a:rPr lang="en-US" sz="1800" dirty="0"/>
              <a:t>NorDig </a:t>
            </a:r>
            <a:r>
              <a:rPr lang="en-US" sz="1800" dirty="0" err="1"/>
              <a:t>RoO</a:t>
            </a:r>
            <a:r>
              <a:rPr lang="en-US" sz="1800" dirty="0"/>
              <a:t> specification</a:t>
            </a:r>
          </a:p>
          <a:p>
            <a:pPr lvl="1">
              <a:spcBef>
                <a:spcPts val="0"/>
              </a:spcBef>
            </a:pPr>
            <a:r>
              <a:rPr lang="en-US" sz="1600" dirty="0"/>
              <a:t>help broadcasting avoid issues for IRD/viewers (“tips and tricks”)</a:t>
            </a:r>
          </a:p>
          <a:p>
            <a:pPr lvl="1">
              <a:spcBef>
                <a:spcPts val="0"/>
              </a:spcBef>
            </a:pPr>
            <a:r>
              <a:rPr lang="en-US" sz="1600" dirty="0"/>
              <a:t>Additions to DVB Guidelines</a:t>
            </a:r>
          </a:p>
          <a:p>
            <a:pPr lvl="1">
              <a:spcBef>
                <a:spcPts val="0"/>
              </a:spcBef>
            </a:pPr>
            <a:r>
              <a:rPr lang="en-US" sz="1600" dirty="0"/>
              <a:t>minimize and shorten text that are mainly relevant for the IRD </a:t>
            </a:r>
          </a:p>
          <a:p>
            <a:pPr>
              <a:spcBef>
                <a:spcPts val="0"/>
              </a:spcBef>
            </a:pPr>
            <a:r>
              <a:rPr lang="en-US" dirty="0"/>
              <a:t>NorDig Test and Test plan</a:t>
            </a:r>
            <a:endParaRPr lang="en-GB" dirty="0"/>
          </a:p>
          <a:p>
            <a:pPr lvl="1">
              <a:spcBef>
                <a:spcPts val="0"/>
              </a:spcBef>
            </a:pPr>
            <a:r>
              <a:rPr lang="en-US" sz="1600" dirty="0"/>
              <a:t>Maintain and update NorDig Test plan to match IRD spec</a:t>
            </a:r>
            <a:endParaRPr lang="en-GB" sz="2400" dirty="0"/>
          </a:p>
          <a:p>
            <a:pPr lvl="2">
              <a:spcBef>
                <a:spcPts val="0"/>
              </a:spcBef>
            </a:pPr>
            <a:r>
              <a:rPr lang="en-US" dirty="0"/>
              <a:t>Review and where possible combine similar test cases  to make it easier and faster to test</a:t>
            </a:r>
            <a:endParaRPr lang="en-GB" dirty="0"/>
          </a:p>
          <a:p>
            <a:pPr lvl="2">
              <a:spcBef>
                <a:spcPts val="0"/>
              </a:spcBef>
            </a:pPr>
            <a:r>
              <a:rPr lang="en-US" dirty="0"/>
              <a:t>“minimize” redundant test cases if possible without compromising with test quality, to speed up time for verification testing.</a:t>
            </a:r>
            <a:endParaRPr lang="en-GB" dirty="0"/>
          </a:p>
          <a:p>
            <a:pPr lvl="2">
              <a:spcBef>
                <a:spcPts val="0"/>
              </a:spcBef>
            </a:pPr>
            <a:r>
              <a:rPr lang="en-US" dirty="0"/>
              <a:t>Update and improve test cases</a:t>
            </a:r>
          </a:p>
          <a:p>
            <a:pPr>
              <a:spcBef>
                <a:spcPts val="0"/>
              </a:spcBef>
            </a:pPr>
            <a:r>
              <a:rPr lang="en-US" dirty="0"/>
              <a:t>NorDig </a:t>
            </a:r>
            <a:r>
              <a:rPr lang="sv-SE" dirty="0"/>
              <a:t>EPG </a:t>
            </a:r>
            <a:r>
              <a:rPr lang="sv-SE" dirty="0" err="1"/>
              <a:t>exchange</a:t>
            </a:r>
            <a:r>
              <a:rPr lang="sv-SE" dirty="0"/>
              <a:t> </a:t>
            </a:r>
            <a:r>
              <a:rPr lang="sv-SE" dirty="0" err="1"/>
              <a:t>file</a:t>
            </a:r>
            <a:r>
              <a:rPr lang="sv-SE" dirty="0"/>
              <a:t> format</a:t>
            </a:r>
          </a:p>
          <a:p>
            <a:pPr lvl="1">
              <a:spcBef>
                <a:spcPts val="0"/>
              </a:spcBef>
              <a:buFont typeface="Arial" panose="020B0604020202020204" pitchFamily="34" charset="0"/>
              <a:buChar char="–"/>
            </a:pPr>
            <a:r>
              <a:rPr lang="en-US" sz="1600" dirty="0"/>
              <a:t>Maintain NorDig spec. of common EPG/Event exchange file format and </a:t>
            </a:r>
            <a:r>
              <a:rPr lang="en-US" sz="1600" dirty="0" err="1"/>
              <a:t>impl</a:t>
            </a:r>
            <a:r>
              <a:rPr lang="en-US" sz="1600" dirty="0"/>
              <a:t>. Guidelines</a:t>
            </a:r>
          </a:p>
          <a:p>
            <a:pPr lvl="1">
              <a:spcBef>
                <a:spcPts val="0"/>
              </a:spcBef>
              <a:buFont typeface="Arial" panose="020B0604020202020204" pitchFamily="34" charset="0"/>
              <a:buChar char="–"/>
            </a:pPr>
            <a:r>
              <a:rPr lang="en-US" sz="1600" dirty="0"/>
              <a:t>Work to promote NorDig TVA </a:t>
            </a:r>
            <a:r>
              <a:rPr lang="en-US" sz="1600" dirty="0" err="1"/>
              <a:t>eg.</a:t>
            </a:r>
            <a:r>
              <a:rPr lang="en-US" sz="1600" dirty="0"/>
              <a:t> via open Workshops and help </a:t>
            </a:r>
            <a:r>
              <a:rPr lang="en-US" sz="1600" dirty="0" err="1"/>
              <a:t>impl</a:t>
            </a:r>
            <a:r>
              <a:rPr lang="en-US" sz="1600" dirty="0"/>
              <a:t>. and use of NorDig EPG/event file format</a:t>
            </a:r>
            <a:endParaRPr lang="sv-SE" dirty="0"/>
          </a:p>
        </p:txBody>
      </p:sp>
      <p:sp>
        <p:nvSpPr>
          <p:cNvPr id="3" name="Rubrik 2"/>
          <p:cNvSpPr>
            <a:spLocks noGrp="1"/>
          </p:cNvSpPr>
          <p:nvPr>
            <p:ph type="title"/>
          </p:nvPr>
        </p:nvSpPr>
        <p:spPr>
          <a:xfrm>
            <a:off x="1199456" y="17424"/>
            <a:ext cx="9155360" cy="706090"/>
          </a:xfrm>
        </p:spPr>
        <p:txBody>
          <a:bodyPr/>
          <a:lstStyle/>
          <a:p>
            <a:pPr>
              <a:defRPr/>
            </a:pPr>
            <a:r>
              <a:rPr lang="en-GB" b="1" dirty="0"/>
              <a:t>NorDig T report </a:t>
            </a:r>
            <a:r>
              <a:rPr lang="en-US" sz="1600" b="1" dirty="0">
                <a:solidFill>
                  <a:schemeClr val="tx1"/>
                </a:solidFill>
              </a:rPr>
              <a:t>– Annex A - mandates and activities for NorDig T (1/2) Informative</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Tree>
    <p:extLst>
      <p:ext uri="{BB962C8B-B14F-4D97-AF65-F5344CB8AC3E}">
        <p14:creationId xmlns:p14="http://schemas.microsoft.com/office/powerpoint/2010/main" val="2125737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911424" y="979079"/>
            <a:ext cx="10225136" cy="5472608"/>
          </a:xfrm>
        </p:spPr>
        <p:txBody>
          <a:bodyPr/>
          <a:lstStyle/>
          <a:p>
            <a:pPr>
              <a:buNone/>
            </a:pPr>
            <a:r>
              <a:rPr lang="en-US" dirty="0"/>
              <a:t>NorDig T – mandates &amp; items for period 2023-2024</a:t>
            </a:r>
            <a:r>
              <a:rPr lang="en-US" sz="1800" dirty="0"/>
              <a:t>  </a:t>
            </a:r>
            <a:r>
              <a:rPr lang="en-US" sz="1600" dirty="0"/>
              <a:t>(Excom approved March 2023)</a:t>
            </a:r>
            <a:endParaRPr lang="en-US" sz="1800" dirty="0"/>
          </a:p>
          <a:p>
            <a:pPr>
              <a:buNone/>
            </a:pPr>
            <a:endParaRPr lang="en-US" dirty="0"/>
          </a:p>
          <a:p>
            <a:pPr>
              <a:buNone/>
            </a:pPr>
            <a:r>
              <a:rPr lang="en-US" dirty="0"/>
              <a:t>continue NorDig T mandates &amp; items for period 2023-2024</a:t>
            </a:r>
            <a:endParaRPr lang="en-US" dirty="0">
              <a:solidFill>
                <a:srgbClr val="00B050"/>
              </a:solidFill>
            </a:endParaRPr>
          </a:p>
          <a:p>
            <a:r>
              <a:rPr lang="en-US" sz="1800" dirty="0"/>
              <a:t>Video, audio, subtitling</a:t>
            </a:r>
            <a:endParaRPr lang="en-GB" sz="1800" dirty="0"/>
          </a:p>
          <a:p>
            <a:pPr lvl="1"/>
            <a:r>
              <a:rPr lang="en-US" sz="1600" dirty="0"/>
              <a:t>monitor DVB specifications and recommendations and I/O (HDMI).   </a:t>
            </a:r>
            <a:endParaRPr lang="en-GB" sz="2800" dirty="0"/>
          </a:p>
          <a:p>
            <a:pPr lvl="1"/>
            <a:r>
              <a:rPr lang="en-US" sz="1600" b="1" dirty="0"/>
              <a:t>NGA&amp;TTML:</a:t>
            </a:r>
            <a:r>
              <a:rPr lang="en-US" sz="1600" dirty="0"/>
              <a:t> monitor NGA&amp;TTML audio usage and experience (in order to help NorDig member using/launching NGA &amp;/or TTML).</a:t>
            </a:r>
          </a:p>
          <a:p>
            <a:r>
              <a:rPr lang="en-US" sz="1800" dirty="0"/>
              <a:t>HbbTV</a:t>
            </a:r>
            <a:endParaRPr lang="en-GB" sz="1800" dirty="0"/>
          </a:p>
          <a:p>
            <a:pPr lvl="1"/>
            <a:r>
              <a:rPr lang="en-US" sz="1600" dirty="0"/>
              <a:t>NorDig HbbTV test and test cases; m</a:t>
            </a:r>
            <a:r>
              <a:rPr lang="en-GB" sz="1600" dirty="0" err="1"/>
              <a:t>aintain</a:t>
            </a:r>
            <a:r>
              <a:rPr lang="en-GB" sz="1600" dirty="0"/>
              <a:t> NorDig developed test cases. Propose new test cases if needed.  </a:t>
            </a:r>
            <a:endParaRPr lang="en-GB" sz="1600" strike="sngStrike" dirty="0"/>
          </a:p>
          <a:p>
            <a:pPr lvl="1"/>
            <a:r>
              <a:rPr lang="en-US" sz="1600" dirty="0"/>
              <a:t>NorDig HbbTV IRD requirements; maintain and update HbbTV requirements. Investigate, present and when confirmed by Excom draft proposal for new HbbTV requirement that are of interest for NorDig members</a:t>
            </a:r>
          </a:p>
          <a:p>
            <a:pPr lvl="1"/>
            <a:r>
              <a:rPr lang="en-GB" sz="1600" dirty="0"/>
              <a:t>HbbTV implementation: Monitor and report HbbTV implementation in NorDig networks &amp; IRD side, exchange experience    </a:t>
            </a:r>
          </a:p>
          <a:p>
            <a:r>
              <a:rPr lang="en-US" sz="1800" dirty="0"/>
              <a:t>Accessibility</a:t>
            </a:r>
            <a:endParaRPr lang="en-GB" sz="1800" dirty="0"/>
          </a:p>
          <a:p>
            <a:pPr lvl="1"/>
            <a:r>
              <a:rPr lang="en-US" sz="1400" dirty="0"/>
              <a:t>Work with harmonization of broadcast and better describe current broadcast for IRD manufactures</a:t>
            </a:r>
            <a:endParaRPr lang="en-GB" sz="1400" dirty="0"/>
          </a:p>
          <a:p>
            <a:r>
              <a:rPr lang="en-GB" sz="1600" dirty="0"/>
              <a:t>EPG/Event exchange file format: </a:t>
            </a:r>
            <a:endParaRPr lang="en-GB" sz="2800" dirty="0"/>
          </a:p>
          <a:p>
            <a:pPr lvl="1"/>
            <a:r>
              <a:rPr lang="en-US" sz="1400" dirty="0"/>
              <a:t>Promote use for NorDig members for example via open </a:t>
            </a:r>
            <a:r>
              <a:rPr lang="en-GB" sz="1400" dirty="0"/>
              <a:t>workshops to support promoting and implementation of NorDig TVA format</a:t>
            </a:r>
            <a:r>
              <a:rPr lang="en-US" sz="1400" dirty="0"/>
              <a:t>. </a:t>
            </a:r>
            <a:endParaRPr lang="en-GB" sz="2000" dirty="0"/>
          </a:p>
          <a:p>
            <a:pPr lvl="1"/>
            <a:r>
              <a:rPr lang="en-US" sz="1400" dirty="0"/>
              <a:t>Maintain NorDig specification of common EPG/Event exchange file format and Guidelines, to be in line with TA Anytime specs </a:t>
            </a:r>
          </a:p>
          <a:p>
            <a:pPr marL="0" indent="0">
              <a:buNone/>
            </a:pPr>
            <a:endParaRPr lang="en-US" sz="1800" dirty="0">
              <a:solidFill>
                <a:srgbClr val="0070C0"/>
              </a:solidFill>
            </a:endParaRPr>
          </a:p>
          <a:p>
            <a:pPr lvl="1"/>
            <a:endParaRPr lang="en-US"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dirty="0"/>
          </a:p>
        </p:txBody>
      </p:sp>
      <p:sp>
        <p:nvSpPr>
          <p:cNvPr id="6" name="Rubrik 2"/>
          <p:cNvSpPr>
            <a:spLocks noGrp="1"/>
          </p:cNvSpPr>
          <p:nvPr>
            <p:ph type="title"/>
          </p:nvPr>
        </p:nvSpPr>
        <p:spPr>
          <a:xfrm>
            <a:off x="1199456" y="17424"/>
            <a:ext cx="9217024" cy="706090"/>
          </a:xfrm>
        </p:spPr>
        <p:txBody>
          <a:bodyPr/>
          <a:lstStyle/>
          <a:p>
            <a:pPr>
              <a:defRPr/>
            </a:pPr>
            <a:r>
              <a:rPr lang="en-GB" b="1" dirty="0"/>
              <a:t>NorDig T report – </a:t>
            </a:r>
            <a:r>
              <a:rPr lang="en-GB" sz="2000" b="1" dirty="0"/>
              <a:t>Annex A - </a:t>
            </a:r>
            <a:r>
              <a:rPr lang="en-US" sz="1600" b="1" dirty="0">
                <a:solidFill>
                  <a:schemeClr val="tx1"/>
                </a:solidFill>
              </a:rPr>
              <a:t>mandates and activities for NorDig T (2/2) Informative</a:t>
            </a:r>
            <a:r>
              <a:rPr lang="en-GB" sz="1600" b="1" dirty="0">
                <a:solidFill>
                  <a:schemeClr val="tx1"/>
                </a:solidFill>
              </a:rPr>
              <a:t> </a:t>
            </a:r>
            <a:br>
              <a:rPr lang="en-GB" sz="1600" b="1" dirty="0"/>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Tree>
    <p:extLst>
      <p:ext uri="{BB962C8B-B14F-4D97-AF65-F5344CB8AC3E}">
        <p14:creationId xmlns:p14="http://schemas.microsoft.com/office/powerpoint/2010/main" val="3729523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27448" y="44624"/>
            <a:ext cx="9082096" cy="648072"/>
          </a:xfrm>
        </p:spPr>
        <p:txBody>
          <a:bodyPr/>
          <a:lstStyle/>
          <a:p>
            <a:pPr>
              <a:defRPr/>
            </a:pPr>
            <a:r>
              <a:rPr lang="en-US" b="1" dirty="0"/>
              <a:t>NorDig T report -  </a:t>
            </a:r>
            <a:r>
              <a:rPr lang="en-US" sz="2000" b="1" dirty="0"/>
              <a:t>Annex B - </a:t>
            </a:r>
            <a:r>
              <a:rPr lang="en-US" sz="1800" b="1" dirty="0">
                <a:solidFill>
                  <a:schemeClr val="tx1"/>
                </a:solidFill>
              </a:rPr>
              <a:t>Meeting calendar 2024 Informative</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a:xfrm>
            <a:off x="8077200" y="6469814"/>
            <a:ext cx="2133600" cy="268139"/>
          </a:xfrm>
        </p:spPr>
        <p:txBody>
          <a:bodyPr/>
          <a:lstStyle/>
          <a:p>
            <a:pPr>
              <a:defRPr/>
            </a:pPr>
            <a:fld id="{CD43E73F-939E-41C0-A51D-E14F15C47D94}" type="slidenum">
              <a:rPr lang="en-US" smtClean="0"/>
              <a:pPr>
                <a:defRPr/>
              </a:pPr>
              <a:t>13</a:t>
            </a:fld>
            <a:endParaRPr lang="en-US" dirty="0"/>
          </a:p>
        </p:txBody>
      </p:sp>
      <p:pic>
        <p:nvPicPr>
          <p:cNvPr id="9" name="Picture 8"/>
          <p:cNvPicPr>
            <a:picLocks noChangeAspect="1"/>
          </p:cNvPicPr>
          <p:nvPr/>
        </p:nvPicPr>
        <p:blipFill>
          <a:blip r:embed="rId2"/>
          <a:stretch>
            <a:fillRect/>
          </a:stretch>
        </p:blipFill>
        <p:spPr>
          <a:xfrm>
            <a:off x="9552384" y="908720"/>
            <a:ext cx="2442101" cy="1831576"/>
          </a:xfrm>
          <a:prstGeom prst="rect">
            <a:avLst/>
          </a:prstGeom>
        </p:spPr>
      </p:pic>
      <p:sp>
        <p:nvSpPr>
          <p:cNvPr id="7" name="Platshållare för innehåll 1">
            <a:extLst>
              <a:ext uri="{FF2B5EF4-FFF2-40B4-BE49-F238E27FC236}">
                <a16:creationId xmlns:a16="http://schemas.microsoft.com/office/drawing/2014/main" id="{0F6B5389-C236-8F4D-8E0F-2C8DDDB95D2D}"/>
              </a:ext>
            </a:extLst>
          </p:cNvPr>
          <p:cNvSpPr>
            <a:spLocks noGrp="1"/>
          </p:cNvSpPr>
          <p:nvPr>
            <p:ph idx="1"/>
          </p:nvPr>
        </p:nvSpPr>
        <p:spPr>
          <a:xfrm>
            <a:off x="943905" y="1222073"/>
            <a:ext cx="9577064" cy="4655199"/>
          </a:xfrm>
        </p:spPr>
        <p:txBody>
          <a:bodyPr/>
          <a:lstStyle/>
          <a:p>
            <a:pPr lvl="0">
              <a:buNone/>
            </a:pPr>
            <a:r>
              <a:rPr lang="en-US" sz="900" dirty="0">
                <a:latin typeface="+mn-lt"/>
              </a:rPr>
              <a:t> </a:t>
            </a:r>
            <a:r>
              <a:rPr lang="en-GB" dirty="0">
                <a:latin typeface="+mn-lt"/>
              </a:rPr>
              <a:t>NorDig T </a:t>
            </a:r>
            <a:r>
              <a:rPr lang="en-US" dirty="0">
                <a:latin typeface="+mn-lt"/>
              </a:rPr>
              <a:t>– </a:t>
            </a:r>
            <a:r>
              <a:rPr lang="en-GB" dirty="0">
                <a:latin typeface="+mn-lt"/>
              </a:rPr>
              <a:t>meeting calendar 2025:</a:t>
            </a:r>
            <a:endParaRPr lang="sv-SE" dirty="0">
              <a:latin typeface="+mn-lt"/>
            </a:endParaRPr>
          </a:p>
          <a:p>
            <a:pPr>
              <a:spcBef>
                <a:spcPts val="600"/>
              </a:spcBef>
            </a:pPr>
            <a:r>
              <a:rPr lang="en-GB" dirty="0"/>
              <a:t>NorDig T group meeting calendar 2025: </a:t>
            </a:r>
            <a:endParaRPr lang="sv-SE" dirty="0"/>
          </a:p>
          <a:p>
            <a:pPr marL="342900" lvl="0" indent="-342900">
              <a:spcBef>
                <a:spcPts val="600"/>
              </a:spcBef>
              <a:buFont typeface="Symbol" panose="05050102010706020507" pitchFamily="18" charset="2"/>
              <a:buChar char=""/>
            </a:pPr>
            <a:r>
              <a:rPr lang="en-US" dirty="0"/>
              <a:t>NorDig T, #1, Placeholder Thursday 16th January 2025, webinar, 11:00-12:00 CET</a:t>
            </a:r>
          </a:p>
          <a:p>
            <a:pPr marL="342900" lvl="0" indent="-342900">
              <a:spcBef>
                <a:spcPts val="600"/>
              </a:spcBef>
              <a:buFont typeface="Symbol" panose="05050102010706020507" pitchFamily="18" charset="2"/>
              <a:buChar char=""/>
            </a:pPr>
            <a:r>
              <a:rPr lang="en-US" dirty="0"/>
              <a:t>NorDig T, #2, Thursday 20th February 2025, webinar, 10:00-13:00 CET</a:t>
            </a:r>
            <a:endParaRPr lang="sv-SE" dirty="0"/>
          </a:p>
          <a:p>
            <a:pPr marL="0" lvl="1" indent="0">
              <a:buNone/>
            </a:pPr>
            <a:r>
              <a:rPr lang="en-GB" sz="1600" i="1" dirty="0">
                <a:solidFill>
                  <a:schemeClr val="bg1">
                    <a:lumMod val="65000"/>
                  </a:schemeClr>
                </a:solidFill>
                <a:ea typeface="+mn-ea"/>
                <a:cs typeface="+mn-cs"/>
              </a:rPr>
              <a:t>	Informative Excom 13th March 2025, Stockholm or Copenhagen  </a:t>
            </a:r>
            <a:endParaRPr lang="sv-SE" sz="1600" i="1" dirty="0">
              <a:solidFill>
                <a:schemeClr val="bg1">
                  <a:lumMod val="65000"/>
                </a:schemeClr>
              </a:solidFill>
              <a:ea typeface="+mn-ea"/>
              <a:cs typeface="+mn-cs"/>
            </a:endParaRPr>
          </a:p>
          <a:p>
            <a:pPr marL="342900" lvl="0" indent="-342900">
              <a:buFont typeface="Symbol" panose="05050102010706020507" pitchFamily="18" charset="2"/>
              <a:buChar char=""/>
            </a:pPr>
            <a:r>
              <a:rPr lang="en-GB" dirty="0"/>
              <a:t>NorDig T, #3, </a:t>
            </a:r>
            <a:r>
              <a:rPr lang="en-US" dirty="0"/>
              <a:t>Thursday 22nd </a:t>
            </a:r>
            <a:r>
              <a:rPr lang="en-GB" dirty="0"/>
              <a:t>May 2025, webinar, 10:00-12:00 CET</a:t>
            </a:r>
            <a:endParaRPr lang="sv-SE" dirty="0"/>
          </a:p>
          <a:p>
            <a:pPr marL="342900" lvl="0" indent="-342900">
              <a:buFont typeface="Symbol" panose="05050102010706020507" pitchFamily="18" charset="2"/>
              <a:buChar char=""/>
            </a:pPr>
            <a:r>
              <a:rPr lang="en-GB" dirty="0"/>
              <a:t>NorDig T, #4, Placeholder </a:t>
            </a:r>
            <a:r>
              <a:rPr lang="en-US" dirty="0"/>
              <a:t>Thursday 4th</a:t>
            </a:r>
            <a:r>
              <a:rPr lang="en-GB" dirty="0"/>
              <a:t> September 2025, webinar, 10:00-12:00 CET</a:t>
            </a:r>
          </a:p>
          <a:p>
            <a:pPr marL="342900" lvl="0" indent="-342900">
              <a:buFont typeface="Symbol" panose="05050102010706020507" pitchFamily="18" charset="2"/>
              <a:buChar char=""/>
            </a:pPr>
            <a:r>
              <a:rPr lang="en-GB" dirty="0"/>
              <a:t>NorDig T, #5, </a:t>
            </a:r>
            <a:r>
              <a:rPr lang="en-US" dirty="0"/>
              <a:t>Thursday </a:t>
            </a:r>
            <a:r>
              <a:rPr lang="en-GB" dirty="0"/>
              <a:t>2nd October 2025, webinar, 10:00-12:00 CET</a:t>
            </a:r>
            <a:endParaRPr lang="sv-SE" dirty="0"/>
          </a:p>
          <a:p>
            <a:pPr marL="0" lvl="1" indent="0">
              <a:buNone/>
            </a:pPr>
            <a:r>
              <a:rPr lang="en-GB" sz="1600" i="1" dirty="0">
                <a:solidFill>
                  <a:schemeClr val="bg1">
                    <a:lumMod val="65000"/>
                  </a:schemeClr>
                </a:solidFill>
                <a:ea typeface="+mn-ea"/>
                <a:cs typeface="+mn-cs"/>
              </a:rPr>
              <a:t>	Informative Excom XX October 2025, webinar </a:t>
            </a:r>
            <a:endParaRPr lang="sv-SE" sz="1600" i="1" dirty="0">
              <a:solidFill>
                <a:schemeClr val="bg1">
                  <a:lumMod val="65000"/>
                </a:schemeClr>
              </a:solidFill>
              <a:ea typeface="+mn-ea"/>
              <a:cs typeface="+mn-cs"/>
            </a:endParaRPr>
          </a:p>
          <a:p>
            <a:pPr marL="342900" lvl="0" indent="-342900">
              <a:buFont typeface="Symbol" panose="05050102010706020507" pitchFamily="18" charset="2"/>
              <a:buChar char=""/>
            </a:pPr>
            <a:r>
              <a:rPr lang="en-GB" dirty="0"/>
              <a:t>NorDig T, #6, </a:t>
            </a:r>
            <a:r>
              <a:rPr lang="en-US" dirty="0"/>
              <a:t>Thursday </a:t>
            </a:r>
            <a:r>
              <a:rPr lang="en-GB" dirty="0"/>
              <a:t>6</a:t>
            </a:r>
            <a:r>
              <a:rPr lang="en-US" dirty="0" err="1"/>
              <a:t>th</a:t>
            </a:r>
            <a:r>
              <a:rPr lang="en-GB" dirty="0"/>
              <a:t> November 2025, webinar, 10:00-12:00 CET  </a:t>
            </a:r>
            <a:endParaRPr lang="sv-SE" dirty="0"/>
          </a:p>
          <a:p>
            <a:endParaRPr lang="sv-SE" dirty="0"/>
          </a:p>
          <a:p>
            <a:pPr lvl="0"/>
            <a:endParaRPr lang="en-US" sz="1600" dirty="0"/>
          </a:p>
          <a:p>
            <a:pPr lvl="0"/>
            <a:endParaRPr lang="en-US" dirty="0"/>
          </a:p>
        </p:txBody>
      </p:sp>
    </p:spTree>
    <p:extLst>
      <p:ext uri="{BB962C8B-B14F-4D97-AF65-F5344CB8AC3E}">
        <p14:creationId xmlns:p14="http://schemas.microsoft.com/office/powerpoint/2010/main" val="1336739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092157" y="1069080"/>
            <a:ext cx="10513168" cy="5600280"/>
          </a:xfrm>
        </p:spPr>
        <p:txBody>
          <a:bodyPr/>
          <a:lstStyle/>
          <a:p>
            <a:pPr marL="0" indent="0">
              <a:buNone/>
            </a:pPr>
            <a:r>
              <a:rPr lang="en-US" sz="1600" dirty="0">
                <a:latin typeface="+mn-lt"/>
              </a:rPr>
              <a:t>NorDig T (technical group) </a:t>
            </a:r>
            <a:r>
              <a:rPr lang="en-US" sz="1400" dirty="0">
                <a:latin typeface="+mn-lt"/>
              </a:rPr>
              <a:t>– </a:t>
            </a:r>
            <a:r>
              <a:rPr lang="en-US" sz="1400" i="1" dirty="0">
                <a:latin typeface="+mn-lt"/>
              </a:rPr>
              <a:t>main group</a:t>
            </a:r>
            <a:endParaRPr lang="en-US" sz="1600" i="1" dirty="0">
              <a:latin typeface="+mn-lt"/>
            </a:endParaRPr>
          </a:p>
          <a:p>
            <a:pPr lvl="1"/>
            <a:r>
              <a:rPr lang="en-US" sz="1200" dirty="0">
                <a:latin typeface="+mn-lt"/>
              </a:rPr>
              <a:t>General discussions all topic, simple drafting (corrections, debugs…), handle AP &amp; working items from Excom within mandate, review and approve at NorDig/T level all text proposals for NorDig specifications/documents from drafting group and others, gather and share information and exchange experience among members</a:t>
            </a:r>
          </a:p>
          <a:p>
            <a:pPr lvl="1"/>
            <a:r>
              <a:rPr lang="en-US" sz="1200" dirty="0">
                <a:latin typeface="+mn-lt"/>
              </a:rPr>
              <a:t>In order to keep NorDig/T meeting efficient and valid for all participants - deeper discussions within certain areas not applicable to all in NorDig/T is typically handled in separate subgroups which report back, drafting text proposals (others than simple ones) handle in drafting group which report back.  </a:t>
            </a:r>
          </a:p>
          <a:p>
            <a:pPr lvl="1"/>
            <a:r>
              <a:rPr lang="en-US" sz="1200" dirty="0">
                <a:latin typeface="+mn-lt"/>
              </a:rPr>
              <a:t>NorDig T set the intension/context for items to drafting group or other working subgroup and guide drafting through the development</a:t>
            </a:r>
            <a:endParaRPr lang="en-US" sz="800" i="1" dirty="0">
              <a:latin typeface="+mn-lt"/>
            </a:endParaRPr>
          </a:p>
          <a:p>
            <a:pPr marL="0" indent="0">
              <a:buNone/>
            </a:pPr>
            <a:r>
              <a:rPr lang="en-US" sz="1400" dirty="0">
                <a:latin typeface="+mn-lt"/>
              </a:rPr>
              <a:t>NorDig T subgroup/working groups 2024:</a:t>
            </a:r>
          </a:p>
          <a:p>
            <a:r>
              <a:rPr lang="en-US" sz="1400" dirty="0">
                <a:latin typeface="+mn-lt"/>
              </a:rPr>
              <a:t>Drafting group </a:t>
            </a:r>
          </a:p>
          <a:p>
            <a:pPr lvl="1"/>
            <a:r>
              <a:rPr lang="en-US" sz="1200" dirty="0">
                <a:latin typeface="+mn-lt"/>
              </a:rPr>
              <a:t>detailed drafting of requirement text proposals for NorDig specifications </a:t>
            </a:r>
            <a:r>
              <a:rPr lang="en-US" sz="1200" dirty="0" err="1">
                <a:latin typeface="+mn-lt"/>
              </a:rPr>
              <a:t>IRD+TestPlan+RoO</a:t>
            </a:r>
            <a:r>
              <a:rPr lang="en-US" sz="1200" dirty="0">
                <a:latin typeface="+mn-lt"/>
              </a:rPr>
              <a:t>. </a:t>
            </a:r>
          </a:p>
          <a:p>
            <a:pPr lvl="1"/>
            <a:r>
              <a:rPr lang="en-US" sz="1200" dirty="0">
                <a:latin typeface="+mn-lt"/>
              </a:rPr>
              <a:t>for proposed changes, normally study and draft text for all three specifications (</a:t>
            </a:r>
            <a:r>
              <a:rPr lang="en-US" sz="1200" dirty="0" err="1">
                <a:latin typeface="+mn-lt"/>
              </a:rPr>
              <a:t>IRD+TestPlan+RoO</a:t>
            </a:r>
            <a:r>
              <a:rPr lang="en-US" sz="1200" dirty="0">
                <a:latin typeface="+mn-lt"/>
              </a:rPr>
              <a:t>) </a:t>
            </a:r>
          </a:p>
          <a:p>
            <a:pPr lvl="1"/>
            <a:r>
              <a:rPr lang="en-US" sz="1200" dirty="0">
                <a:latin typeface="+mn-lt"/>
              </a:rPr>
              <a:t>drafting based upon inputs/intension/context from NorDig T , continuously report back status and plans to NorDig/T for guidance.</a:t>
            </a:r>
          </a:p>
          <a:p>
            <a:r>
              <a:rPr lang="en-US" sz="1400" dirty="0">
                <a:latin typeface="+mn-lt"/>
              </a:rPr>
              <a:t> </a:t>
            </a:r>
            <a:r>
              <a:rPr lang="en-US" sz="1100" dirty="0">
                <a:latin typeface="+mn-lt"/>
              </a:rPr>
              <a:t>Working group - </a:t>
            </a:r>
            <a:r>
              <a:rPr lang="en-US" sz="1400" dirty="0">
                <a:latin typeface="+mn-lt"/>
              </a:rPr>
              <a:t>Accessibility group </a:t>
            </a:r>
            <a:r>
              <a:rPr lang="en-US" sz="1200" dirty="0">
                <a:latin typeface="+mn-lt"/>
              </a:rPr>
              <a:t>(NorDig Excom has 2023 id this as key area for NorDig)</a:t>
            </a:r>
          </a:p>
          <a:p>
            <a:pPr lvl="1"/>
            <a:r>
              <a:rPr lang="en-US" sz="1200" dirty="0">
                <a:latin typeface="+mn-lt"/>
              </a:rPr>
              <a:t>Identify and propose relevant improvement and/or new accessibility features and handling for NorDig (IRD, video, audio, </a:t>
            </a:r>
            <a:r>
              <a:rPr lang="en-US" sz="1200" dirty="0" err="1">
                <a:latin typeface="+mn-lt"/>
              </a:rPr>
              <a:t>subt</a:t>
            </a:r>
            <a:r>
              <a:rPr lang="en-US" sz="1200" dirty="0">
                <a:latin typeface="+mn-lt"/>
              </a:rPr>
              <a:t>, menus, EIT…).</a:t>
            </a:r>
          </a:p>
          <a:p>
            <a:r>
              <a:rPr lang="en-US" sz="1400" dirty="0">
                <a:latin typeface="+mn-lt"/>
              </a:rPr>
              <a:t> </a:t>
            </a:r>
            <a:r>
              <a:rPr lang="en-US" sz="1100" dirty="0">
                <a:latin typeface="+mn-lt"/>
              </a:rPr>
              <a:t>Working group - </a:t>
            </a:r>
            <a:r>
              <a:rPr lang="en-US" sz="1400" dirty="0">
                <a:latin typeface="+mn-lt"/>
              </a:rPr>
              <a:t>EPG/Event exchange metadata group</a:t>
            </a:r>
          </a:p>
          <a:p>
            <a:pPr lvl="1"/>
            <a:r>
              <a:rPr lang="en-US" sz="1200" dirty="0">
                <a:latin typeface="+mn-lt"/>
              </a:rPr>
              <a:t>Separate area, working group and drafting of EPG exchange file documents</a:t>
            </a:r>
          </a:p>
          <a:p>
            <a:pPr marL="0" indent="0">
              <a:buNone/>
            </a:pPr>
            <a:r>
              <a:rPr lang="en-US" sz="800" i="1" dirty="0">
                <a:latin typeface="+mn-lt"/>
              </a:rPr>
              <a:t> </a:t>
            </a:r>
            <a:r>
              <a:rPr lang="en-US" sz="1400" dirty="0">
                <a:latin typeface="+mn-lt"/>
              </a:rPr>
              <a:t>NorDig experts for the areas</a:t>
            </a:r>
            <a:endParaRPr lang="en-US" sz="1400" dirty="0">
              <a:highlight>
                <a:srgbClr val="FFFF00"/>
              </a:highlight>
              <a:latin typeface="+mn-lt"/>
            </a:endParaRPr>
          </a:p>
          <a:p>
            <a:pPr>
              <a:defRPr/>
            </a:pPr>
            <a:r>
              <a:rPr lang="en-US" sz="1100" dirty="0">
                <a:latin typeface="+mn-lt"/>
              </a:rPr>
              <a:t>Audio – </a:t>
            </a:r>
            <a:r>
              <a:rPr lang="en-US" sz="1100" i="1" dirty="0">
                <a:latin typeface="+mn-lt"/>
              </a:rPr>
              <a:t>Johan </a:t>
            </a:r>
            <a:r>
              <a:rPr lang="en-US" sz="1100" i="1" dirty="0" err="1">
                <a:latin typeface="+mn-lt"/>
              </a:rPr>
              <a:t>Lindroos</a:t>
            </a:r>
            <a:r>
              <a:rPr lang="en-US" sz="1100" i="1" dirty="0">
                <a:latin typeface="+mn-lt"/>
              </a:rPr>
              <a:t>, SVT</a:t>
            </a:r>
          </a:p>
          <a:p>
            <a:pPr>
              <a:defRPr/>
            </a:pPr>
            <a:r>
              <a:rPr lang="en-US" sz="1100" dirty="0">
                <a:latin typeface="+mn-lt"/>
              </a:rPr>
              <a:t>Test</a:t>
            </a:r>
            <a:r>
              <a:rPr lang="en-US" sz="1100" i="1" dirty="0">
                <a:latin typeface="+mn-lt"/>
              </a:rPr>
              <a:t> </a:t>
            </a:r>
            <a:r>
              <a:rPr lang="en-US" sz="1100" dirty="0">
                <a:latin typeface="+mn-lt"/>
              </a:rPr>
              <a:t>– </a:t>
            </a:r>
            <a:r>
              <a:rPr lang="en-US" sz="1100" i="1" dirty="0">
                <a:latin typeface="+mn-lt"/>
              </a:rPr>
              <a:t>Pasi Toiva, </a:t>
            </a:r>
            <a:r>
              <a:rPr lang="en-US" sz="1100" i="1" dirty="0" err="1">
                <a:latin typeface="+mn-lt"/>
              </a:rPr>
              <a:t>Labwise</a:t>
            </a:r>
            <a:endParaRPr lang="en-US" sz="1100" i="1" dirty="0">
              <a:latin typeface="+mn-lt"/>
            </a:endParaRPr>
          </a:p>
          <a:p>
            <a:pPr>
              <a:defRPr/>
            </a:pPr>
            <a:r>
              <a:rPr lang="en-US" sz="1100" dirty="0" err="1">
                <a:latin typeface="+mn-lt"/>
              </a:rPr>
              <a:t>RoO</a:t>
            </a:r>
            <a:r>
              <a:rPr lang="en-US" sz="1100" dirty="0">
                <a:latin typeface="+mn-lt"/>
              </a:rPr>
              <a:t> – </a:t>
            </a:r>
            <a:r>
              <a:rPr lang="en-US" sz="1100" i="1" dirty="0">
                <a:latin typeface="+mn-lt"/>
              </a:rPr>
              <a:t>Des </a:t>
            </a:r>
            <a:r>
              <a:rPr lang="de-DE" sz="1100" i="1" dirty="0">
                <a:latin typeface="+mn-lt"/>
              </a:rPr>
              <a:t>Mac Giolla an Chloig</a:t>
            </a:r>
            <a:r>
              <a:rPr lang="en-US" sz="1100" i="1" dirty="0">
                <a:latin typeface="+mn-lt"/>
              </a:rPr>
              <a:t>, 2rn  </a:t>
            </a:r>
            <a:r>
              <a:rPr lang="en-US" sz="1100" i="1" dirty="0">
                <a:solidFill>
                  <a:srgbClr val="009900"/>
                </a:solidFill>
                <a:latin typeface="+mn-lt"/>
              </a:rPr>
              <a:t>(Des has retired from 2rn spring 2025)</a:t>
            </a:r>
          </a:p>
          <a:p>
            <a:pPr>
              <a:defRPr/>
            </a:pPr>
            <a:r>
              <a:rPr lang="en-US" sz="1100" dirty="0">
                <a:latin typeface="+mn-lt"/>
              </a:rPr>
              <a:t>HbbTV/API/PVR – </a:t>
            </a:r>
            <a:r>
              <a:rPr lang="en-US" sz="1100" i="1" dirty="0">
                <a:latin typeface="+mn-lt"/>
              </a:rPr>
              <a:t>Erik Vold, NRK</a:t>
            </a:r>
          </a:p>
          <a:p>
            <a:pPr>
              <a:defRPr/>
            </a:pPr>
            <a:r>
              <a:rPr lang="en-US" sz="1100" dirty="0">
                <a:latin typeface="+mn-lt"/>
              </a:rPr>
              <a:t>EPG/Event exchange metadata – </a:t>
            </a:r>
            <a:r>
              <a:rPr lang="en-US" sz="1100" i="1" dirty="0">
                <a:latin typeface="+mn-lt"/>
              </a:rPr>
              <a:t>Peter M</a:t>
            </a:r>
            <a:r>
              <a:rPr lang="en-US" sz="1100" i="1" dirty="0">
                <a:latin typeface="+mn-lt"/>
                <a:ea typeface="Cambria Math" panose="02040503050406030204" pitchFamily="18" charset="0"/>
              </a:rPr>
              <a:t>ølsted,</a:t>
            </a:r>
            <a:r>
              <a:rPr lang="en-US" sz="1100" i="1" dirty="0">
                <a:latin typeface="+mn-lt"/>
              </a:rPr>
              <a:t> </a:t>
            </a:r>
          </a:p>
          <a:p>
            <a:pPr>
              <a:defRPr/>
            </a:pPr>
            <a:r>
              <a:rPr lang="en-US" sz="1100" dirty="0">
                <a:latin typeface="+mn-lt"/>
              </a:rPr>
              <a:t>Accessibility – </a:t>
            </a:r>
            <a:r>
              <a:rPr lang="en-US" sz="1100" i="1" dirty="0">
                <a:latin typeface="+mn-lt"/>
              </a:rPr>
              <a:t>Peter M</a:t>
            </a:r>
            <a:r>
              <a:rPr lang="en-US" sz="1100" i="1" dirty="0">
                <a:latin typeface="+mn-lt"/>
                <a:ea typeface="Cambria Math" panose="02040503050406030204" pitchFamily="18" charset="0"/>
              </a:rPr>
              <a:t>ølsted</a:t>
            </a:r>
            <a:endParaRPr lang="en-US" sz="1100" i="1" dirty="0">
              <a:solidFill>
                <a:schemeClr val="bg1">
                  <a:lumMod val="65000"/>
                </a:schemeClr>
              </a:solidFill>
              <a:latin typeface="+mn-lt"/>
            </a:endParaRPr>
          </a:p>
          <a:p>
            <a:pPr>
              <a:defRPr/>
            </a:pPr>
            <a:r>
              <a:rPr lang="en-US" sz="1100" i="1" dirty="0">
                <a:solidFill>
                  <a:schemeClr val="bg1">
                    <a:lumMod val="65000"/>
                  </a:schemeClr>
                </a:solidFill>
                <a:latin typeface="+mn-lt"/>
              </a:rPr>
              <a:t>Video – Per Tullstedt/NorDig T</a:t>
            </a:r>
            <a:endParaRPr lang="en-US" sz="1100" dirty="0">
              <a:latin typeface="+mn-lt"/>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a:p>
        </p:txBody>
      </p:sp>
      <p:sp>
        <p:nvSpPr>
          <p:cNvPr id="7" name="Rubrik 2">
            <a:extLst>
              <a:ext uri="{FF2B5EF4-FFF2-40B4-BE49-F238E27FC236}">
                <a16:creationId xmlns:a16="http://schemas.microsoft.com/office/drawing/2014/main" id="{8C1DDAD1-A6F1-0975-17E0-C0AB9CCB6AB8}"/>
              </a:ext>
            </a:extLst>
          </p:cNvPr>
          <p:cNvSpPr>
            <a:spLocks noGrp="1"/>
          </p:cNvSpPr>
          <p:nvPr>
            <p:ph type="title"/>
          </p:nvPr>
        </p:nvSpPr>
        <p:spPr>
          <a:xfrm>
            <a:off x="1249197" y="44624"/>
            <a:ext cx="8889595" cy="648072"/>
          </a:xfrm>
        </p:spPr>
        <p:txBody>
          <a:bodyPr/>
          <a:lstStyle/>
          <a:p>
            <a:pPr>
              <a:defRPr/>
            </a:pPr>
            <a:r>
              <a:rPr lang="en-US" b="1" dirty="0"/>
              <a:t>NorDig T report -  </a:t>
            </a:r>
            <a:r>
              <a:rPr lang="en-US" sz="2000" b="1" dirty="0"/>
              <a:t>Annex C – NorDig T </a:t>
            </a:r>
            <a:r>
              <a:rPr lang="en-US" sz="2000" b="1" dirty="0" err="1"/>
              <a:t>organisation</a:t>
            </a:r>
            <a:r>
              <a:rPr lang="en-US" sz="1800" b="1" dirty="0">
                <a:solidFill>
                  <a:schemeClr val="tx1"/>
                </a:solidFill>
              </a:rPr>
              <a:t>  - Informative</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3" name="TextBox 2">
            <a:extLst>
              <a:ext uri="{FF2B5EF4-FFF2-40B4-BE49-F238E27FC236}">
                <a16:creationId xmlns:a16="http://schemas.microsoft.com/office/drawing/2014/main" id="{672E492C-0510-680E-528C-BBB4A9F454BA}"/>
              </a:ext>
            </a:extLst>
          </p:cNvPr>
          <p:cNvSpPr txBox="1"/>
          <p:nvPr/>
        </p:nvSpPr>
        <p:spPr>
          <a:xfrm>
            <a:off x="839416" y="847745"/>
            <a:ext cx="3076483" cy="276999"/>
          </a:xfrm>
          <a:prstGeom prst="rect">
            <a:avLst/>
          </a:prstGeom>
          <a:noFill/>
        </p:spPr>
        <p:txBody>
          <a:bodyPr wrap="none" rtlCol="0">
            <a:spAutoFit/>
          </a:bodyPr>
          <a:lstStyle/>
          <a:p>
            <a:r>
              <a:rPr lang="sv-SE" sz="1200" i="1" dirty="0"/>
              <a:t>Same as </a:t>
            </a:r>
            <a:r>
              <a:rPr lang="sv-SE" sz="1200" i="1" dirty="0" err="1"/>
              <a:t>previous</a:t>
            </a:r>
            <a:r>
              <a:rPr lang="sv-SE" sz="1200" i="1" dirty="0"/>
              <a:t> NorDig Excom meeting</a:t>
            </a:r>
          </a:p>
        </p:txBody>
      </p:sp>
    </p:spTree>
    <p:extLst>
      <p:ext uri="{BB962C8B-B14F-4D97-AF65-F5344CB8AC3E}">
        <p14:creationId xmlns:p14="http://schemas.microsoft.com/office/powerpoint/2010/main" val="3818833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17778"/>
            <a:ext cx="8997320" cy="648072"/>
          </a:xfrm>
        </p:spPr>
        <p:txBody>
          <a:bodyPr/>
          <a:lstStyle/>
          <a:p>
            <a:pPr>
              <a:defRPr/>
            </a:pPr>
            <a:r>
              <a:rPr lang="en-GB" b="1" dirty="0"/>
              <a:t>NorDig T report </a:t>
            </a:r>
            <a:r>
              <a:rPr lang="en-GB" sz="2000" b="1" dirty="0"/>
              <a:t>– Annex D - </a:t>
            </a:r>
            <a:r>
              <a:rPr lang="en-GB" sz="2000" b="1" dirty="0">
                <a:solidFill>
                  <a:schemeClr val="tx1"/>
                </a:solidFill>
              </a:rPr>
              <a:t>NorDig countries/networks </a:t>
            </a:r>
            <a:br>
              <a:rPr lang="en-GB" b="1" dirty="0">
                <a:solidFill>
                  <a:schemeClr val="tx1"/>
                </a:solidFill>
              </a:rPr>
            </a:br>
            <a:r>
              <a:rPr lang="en-GB" sz="1400" b="1" dirty="0"/>
              <a:t>     </a:t>
            </a:r>
            <a:r>
              <a:rPr lang="en-US" sz="1400" b="1" dirty="0"/>
              <a:t>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15</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1025810"/>
              </p:ext>
            </p:extLst>
          </p:nvPr>
        </p:nvGraphicFramePr>
        <p:xfrm>
          <a:off x="911424" y="2045907"/>
          <a:ext cx="9793088" cy="3855720"/>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5544616">
                  <a:extLst>
                    <a:ext uri="{9D8B030D-6E8A-4147-A177-3AD203B41FA5}">
                      <a16:colId xmlns:a16="http://schemas.microsoft.com/office/drawing/2014/main" val="20001"/>
                    </a:ext>
                  </a:extLst>
                </a:gridCol>
              </a:tblGrid>
              <a:tr h="370840">
                <a:tc>
                  <a:txBody>
                    <a:bodyPr/>
                    <a:lstStyle/>
                    <a:p>
                      <a:r>
                        <a:rPr lang="sv-SE" sz="1600" dirty="0">
                          <a:solidFill>
                            <a:schemeClr val="tx1">
                              <a:lumMod val="50000"/>
                              <a:lumOff val="50000"/>
                            </a:schemeClr>
                          </a:solidFill>
                        </a:rPr>
                        <a:t>Country / Network</a:t>
                      </a:r>
                    </a:p>
                  </a:txBody>
                  <a:tcPr/>
                </a:tc>
                <a:tc>
                  <a:txBody>
                    <a:bodyPr/>
                    <a:lstStyle/>
                    <a:p>
                      <a:r>
                        <a:rPr lang="sv-SE" sz="1600" dirty="0">
                          <a:solidFill>
                            <a:schemeClr val="tx1">
                              <a:lumMod val="50000"/>
                              <a:lumOff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tx1">
                              <a:lumMod val="50000"/>
                              <a:lumOff val="50000"/>
                            </a:schemeClr>
                          </a:solidFill>
                        </a:rPr>
                        <a:t>Turkey</a:t>
                      </a:r>
                      <a:r>
                        <a:rPr lang="sv-SE" sz="1600" dirty="0">
                          <a:solidFill>
                            <a:schemeClr val="tx1">
                              <a:lumMod val="50000"/>
                              <a:lumOff val="50000"/>
                            </a:schemeClr>
                          </a:solidFill>
                        </a:rPr>
                        <a:t> DTT </a:t>
                      </a:r>
                    </a:p>
                  </a:txBody>
                  <a:tcPr/>
                </a:tc>
                <a:tc>
                  <a:txBody>
                    <a:bodyPr/>
                    <a:lstStyle/>
                    <a:p>
                      <a:r>
                        <a:rPr lang="sv-SE" sz="1600" dirty="0" err="1">
                          <a:solidFill>
                            <a:schemeClr val="tx1">
                              <a:lumMod val="50000"/>
                              <a:lumOff val="50000"/>
                            </a:schemeClr>
                          </a:solidFill>
                        </a:rPr>
                        <a:t>Confirmed</a:t>
                      </a:r>
                      <a:r>
                        <a:rPr lang="sv-SE" sz="1600" dirty="0">
                          <a:solidFill>
                            <a:schemeClr val="tx1">
                              <a:lumMod val="50000"/>
                              <a:lumOff val="50000"/>
                            </a:schemeClr>
                          </a:solidFill>
                        </a:rPr>
                        <a:t> via </a:t>
                      </a:r>
                      <a:r>
                        <a:rPr lang="sv-SE" sz="1600" dirty="0" err="1">
                          <a:solidFill>
                            <a:schemeClr val="tx1">
                              <a:lumMod val="50000"/>
                              <a:lumOff val="50000"/>
                            </a:schemeClr>
                          </a:solidFill>
                        </a:rPr>
                        <a:t>Vestel</a:t>
                      </a:r>
                      <a:endParaRPr lang="sv-SE" sz="1600" dirty="0">
                        <a:solidFill>
                          <a:schemeClr val="tx1">
                            <a:lumMod val="50000"/>
                            <a:lumOff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tx1">
                              <a:lumMod val="50000"/>
                              <a:lumOff val="50000"/>
                            </a:schemeClr>
                          </a:solidFill>
                        </a:rPr>
                        <a:t>Several</a:t>
                      </a:r>
                      <a:r>
                        <a:rPr lang="sv-SE" sz="1600" dirty="0">
                          <a:solidFill>
                            <a:schemeClr val="tx1">
                              <a:lumMod val="50000"/>
                              <a:lumOff val="50000"/>
                            </a:schemeClr>
                          </a:solidFill>
                        </a:rPr>
                        <a:t> </a:t>
                      </a:r>
                      <a:r>
                        <a:rPr lang="sv-SE" sz="1600" dirty="0" err="1">
                          <a:solidFill>
                            <a:schemeClr val="tx1">
                              <a:lumMod val="50000"/>
                              <a:lumOff val="50000"/>
                            </a:schemeClr>
                          </a:solidFill>
                        </a:rPr>
                        <a:t>eastern</a:t>
                      </a:r>
                      <a:r>
                        <a:rPr lang="sv-SE" sz="1600" dirty="0">
                          <a:solidFill>
                            <a:schemeClr val="tx1">
                              <a:lumMod val="50000"/>
                              <a:lumOff val="50000"/>
                            </a:schemeClr>
                          </a:solidFill>
                        </a:rPr>
                        <a:t> </a:t>
                      </a:r>
                      <a:r>
                        <a:rPr lang="sv-SE" sz="1600" dirty="0" err="1">
                          <a:solidFill>
                            <a:schemeClr val="tx1">
                              <a:lumMod val="50000"/>
                              <a:lumOff val="50000"/>
                            </a:schemeClr>
                          </a:solidFill>
                        </a:rPr>
                        <a:t>Europe</a:t>
                      </a:r>
                      <a:r>
                        <a:rPr lang="sv-SE" sz="1600" dirty="0">
                          <a:solidFill>
                            <a:schemeClr val="tx1">
                              <a:lumMod val="50000"/>
                              <a:lumOff val="50000"/>
                            </a:schemeClr>
                          </a:solidFill>
                        </a:rPr>
                        <a:t> </a:t>
                      </a:r>
                      <a:r>
                        <a:rPr lang="sv-SE" sz="1600" dirty="0" err="1">
                          <a:solidFill>
                            <a:schemeClr val="tx1">
                              <a:lumMod val="50000"/>
                              <a:lumOff val="50000"/>
                            </a:schemeClr>
                          </a:solidFill>
                        </a:rPr>
                        <a:t>countries</a:t>
                      </a:r>
                      <a:endParaRPr lang="sv-SE" sz="1600" dirty="0">
                        <a:solidFill>
                          <a:schemeClr val="tx1">
                            <a:lumMod val="50000"/>
                            <a:lumOff val="50000"/>
                          </a:schemeClr>
                        </a:solidFill>
                      </a:endParaRPr>
                    </a:p>
                  </a:txBody>
                  <a:tcPr/>
                </a:tc>
                <a:tc>
                  <a:txBody>
                    <a:bodyPr/>
                    <a:lstStyle/>
                    <a:p>
                      <a:r>
                        <a:rPr lang="sv-SE" sz="1600" dirty="0" err="1">
                          <a:solidFill>
                            <a:schemeClr val="tx1">
                              <a:lumMod val="50000"/>
                              <a:lumOff val="50000"/>
                            </a:schemeClr>
                          </a:solidFill>
                        </a:rPr>
                        <a:t>Indications</a:t>
                      </a:r>
                      <a:r>
                        <a:rPr lang="sv-SE" sz="1600" dirty="0">
                          <a:solidFill>
                            <a:schemeClr val="tx1">
                              <a:lumMod val="50000"/>
                              <a:lumOff val="50000"/>
                            </a:schemeClr>
                          </a:solidFill>
                        </a:rPr>
                        <a:t>,</a:t>
                      </a:r>
                      <a:r>
                        <a:rPr lang="sv-SE" sz="1600" baseline="0" dirty="0">
                          <a:solidFill>
                            <a:schemeClr val="tx1">
                              <a:lumMod val="50000"/>
                              <a:lumOff val="50000"/>
                            </a:schemeClr>
                          </a:solidFill>
                        </a:rPr>
                        <a:t> n</a:t>
                      </a:r>
                      <a:r>
                        <a:rPr lang="sv-SE" sz="1600" dirty="0">
                          <a:solidFill>
                            <a:schemeClr val="tx1">
                              <a:lumMod val="50000"/>
                              <a:lumOff val="50000"/>
                            </a:schemeClr>
                          </a:solidFill>
                        </a:rPr>
                        <a:t>ot </a:t>
                      </a:r>
                      <a:r>
                        <a:rPr lang="sv-SE" sz="1600" dirty="0" err="1">
                          <a:solidFill>
                            <a:schemeClr val="tx1">
                              <a:lumMod val="50000"/>
                              <a:lumOff val="50000"/>
                            </a:schemeClr>
                          </a:solidFill>
                        </a:rPr>
                        <a:t>confirmed</a:t>
                      </a:r>
                      <a:endParaRPr lang="sv-SE" sz="1600" dirty="0">
                        <a:solidFill>
                          <a:schemeClr val="tx1">
                            <a:lumMod val="50000"/>
                            <a:lumOff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tx1">
                              <a:lumMod val="50000"/>
                              <a:lumOff val="50000"/>
                            </a:schemeClr>
                          </a:solidFill>
                        </a:rPr>
                        <a:t>Malaysia </a:t>
                      </a:r>
                      <a:r>
                        <a:rPr lang="sv-SE" sz="1600" i="1" dirty="0">
                          <a:solidFill>
                            <a:schemeClr val="tx1">
                              <a:lumMod val="50000"/>
                              <a:lumOff val="50000"/>
                            </a:schemeClr>
                          </a:solidFill>
                        </a:rPr>
                        <a:t>(</a:t>
                      </a:r>
                      <a:r>
                        <a:rPr lang="sv-SE" sz="1600" i="1" dirty="0" err="1">
                          <a:solidFill>
                            <a:schemeClr val="tx1">
                              <a:lumMod val="50000"/>
                              <a:lumOff val="50000"/>
                            </a:schemeClr>
                          </a:solidFill>
                        </a:rPr>
                        <a:t>blue</a:t>
                      </a:r>
                      <a:r>
                        <a:rPr lang="sv-SE" sz="1600" i="1" baseline="0" dirty="0">
                          <a:solidFill>
                            <a:schemeClr val="tx1">
                              <a:lumMod val="50000"/>
                              <a:lumOff val="50000"/>
                            </a:schemeClr>
                          </a:solidFill>
                        </a:rPr>
                        <a:t> copy</a:t>
                      </a:r>
                      <a:r>
                        <a:rPr lang="sv-SE" sz="1600" i="1" dirty="0">
                          <a:solidFill>
                            <a:schemeClr val="tx1">
                              <a:lumMod val="50000"/>
                              <a:lumOff val="50000"/>
                            </a:schemeClr>
                          </a:solidFill>
                        </a:rPr>
                        <a:t>)</a:t>
                      </a:r>
                      <a:r>
                        <a:rPr lang="sv-SE" sz="1600" i="1" baseline="0" dirty="0">
                          <a:solidFill>
                            <a:schemeClr val="tx1">
                              <a:lumMod val="50000"/>
                              <a:lumOff val="50000"/>
                            </a:schemeClr>
                          </a:solidFill>
                        </a:rPr>
                        <a:t> </a:t>
                      </a:r>
                      <a:endParaRPr lang="sv-SE" sz="1600" i="1" dirty="0">
                        <a:solidFill>
                          <a:schemeClr val="tx1">
                            <a:lumMod val="50000"/>
                            <a:lumOff val="50000"/>
                          </a:schemeClr>
                        </a:solidFill>
                      </a:endParaRPr>
                    </a:p>
                  </a:txBody>
                  <a:tcPr/>
                </a:tc>
                <a:tc>
                  <a:txBody>
                    <a:bodyPr/>
                    <a:lstStyle/>
                    <a:p>
                      <a:r>
                        <a:rPr lang="sv-SE" sz="1600" dirty="0">
                          <a:solidFill>
                            <a:schemeClr val="tx1">
                              <a:lumMod val="50000"/>
                              <a:lumOff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tx1">
                              <a:lumMod val="50000"/>
                              <a:lumOff val="50000"/>
                            </a:schemeClr>
                          </a:solidFill>
                        </a:rPr>
                        <a:t>German DTT (Media broadcast/TDF)</a:t>
                      </a:r>
                    </a:p>
                  </a:txBody>
                  <a:tcPr/>
                </a:tc>
                <a:tc>
                  <a:txBody>
                    <a:bodyPr/>
                    <a:lstStyle/>
                    <a:p>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tx1">
                              <a:lumMod val="50000"/>
                              <a:lumOff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tx1">
                              <a:lumMod val="50000"/>
                              <a:lumOff val="50000"/>
                            </a:schemeClr>
                          </a:solidFill>
                        </a:rPr>
                        <a:t>Based</a:t>
                      </a:r>
                      <a:r>
                        <a:rPr lang="sv-SE" sz="1600" i="0" dirty="0">
                          <a:solidFill>
                            <a:schemeClr val="tx1">
                              <a:lumMod val="50000"/>
                              <a:lumOff val="50000"/>
                            </a:schemeClr>
                          </a:solidFill>
                        </a:rPr>
                        <a:t> on/</a:t>
                      </a:r>
                      <a:r>
                        <a:rPr lang="sv-SE" sz="1600" i="0" dirty="0" err="1">
                          <a:solidFill>
                            <a:schemeClr val="tx1">
                              <a:lumMod val="50000"/>
                              <a:lumOff val="50000"/>
                            </a:schemeClr>
                          </a:solidFill>
                        </a:rPr>
                        <a:t>reference</a:t>
                      </a:r>
                      <a:r>
                        <a:rPr lang="sv-SE" sz="1600" i="0" dirty="0">
                          <a:solidFill>
                            <a:schemeClr val="tx1">
                              <a:lumMod val="50000"/>
                              <a:lumOff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tx1">
                              <a:lumMod val="50000"/>
                              <a:lumOff val="50000"/>
                            </a:schemeClr>
                          </a:solidFill>
                          <a:latin typeface="+mn-lt"/>
                          <a:ea typeface="+mn-ea"/>
                          <a:cs typeface="+mn-cs"/>
                        </a:rPr>
                        <a:t>French</a:t>
                      </a:r>
                      <a:r>
                        <a:rPr lang="sv-SE" sz="1600" i="0" kern="1200" dirty="0">
                          <a:solidFill>
                            <a:schemeClr val="tx1">
                              <a:lumMod val="50000"/>
                              <a:lumOff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tx1">
                              <a:lumMod val="50000"/>
                              <a:lumOff val="50000"/>
                            </a:schemeClr>
                          </a:solidFill>
                          <a:latin typeface="+mn-lt"/>
                          <a:ea typeface="+mn-ea"/>
                          <a:cs typeface="+mn-cs"/>
                        </a:rPr>
                        <a:t>Based</a:t>
                      </a:r>
                      <a:r>
                        <a:rPr lang="sv-SE" sz="1600" i="0" kern="1200" dirty="0">
                          <a:solidFill>
                            <a:schemeClr val="tx1">
                              <a:lumMod val="50000"/>
                              <a:lumOff val="50000"/>
                            </a:schemeClr>
                          </a:solidFill>
                          <a:latin typeface="+mn-lt"/>
                          <a:ea typeface="+mn-ea"/>
                          <a:cs typeface="+mn-cs"/>
                        </a:rPr>
                        <a:t> on/</a:t>
                      </a:r>
                      <a:r>
                        <a:rPr lang="sv-SE" sz="1600" i="0" kern="1200" dirty="0" err="1">
                          <a:solidFill>
                            <a:schemeClr val="tx1">
                              <a:lumMod val="50000"/>
                              <a:lumOff val="50000"/>
                            </a:schemeClr>
                          </a:solidFill>
                          <a:latin typeface="+mn-lt"/>
                          <a:ea typeface="+mn-ea"/>
                          <a:cs typeface="+mn-cs"/>
                        </a:rPr>
                        <a:t>reference</a:t>
                      </a:r>
                      <a:r>
                        <a:rPr lang="sv-SE" sz="1600" i="0" kern="1200" dirty="0">
                          <a:solidFill>
                            <a:schemeClr val="tx1">
                              <a:lumMod val="50000"/>
                              <a:lumOff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tx1">
                              <a:lumMod val="50000"/>
                              <a:lumOff val="50000"/>
                            </a:schemeClr>
                          </a:solidFill>
                          <a:latin typeface="+mn-lt"/>
                          <a:ea typeface="+mn-ea"/>
                          <a:cs typeface="+mn-cs"/>
                        </a:rPr>
                        <a:t>Italien DTT + </a:t>
                      </a:r>
                      <a:r>
                        <a:rPr lang="sv-SE" sz="1600" i="0" kern="1200" dirty="0" err="1">
                          <a:solidFill>
                            <a:schemeClr val="tx1">
                              <a:lumMod val="50000"/>
                              <a:lumOff val="50000"/>
                            </a:schemeClr>
                          </a:solidFill>
                          <a:latin typeface="+mn-lt"/>
                          <a:ea typeface="+mn-ea"/>
                          <a:cs typeface="+mn-cs"/>
                        </a:rPr>
                        <a:t>Satellite</a:t>
                      </a:r>
                      <a:endParaRPr lang="sv-SE" sz="1600" i="0" kern="1200" dirty="0">
                        <a:solidFill>
                          <a:schemeClr val="tx1">
                            <a:lumMod val="50000"/>
                            <a:lumOff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based</a:t>
                      </a:r>
                      <a:r>
                        <a:rPr lang="sv-SE" sz="1400" i="0" kern="1200" dirty="0">
                          <a:solidFill>
                            <a:schemeClr val="tx1">
                              <a:lumMod val="50000"/>
                              <a:lumOff val="50000"/>
                            </a:schemeClr>
                          </a:solidFill>
                          <a:latin typeface="+mn-lt"/>
                          <a:ea typeface="+mn-ea"/>
                          <a:cs typeface="+mn-cs"/>
                        </a:rPr>
                        <a:t> on/</a:t>
                      </a:r>
                      <a:r>
                        <a:rPr lang="sv-SE" sz="1400" i="0" kern="1200" dirty="0" err="1">
                          <a:solidFill>
                            <a:schemeClr val="tx1">
                              <a:lumMod val="50000"/>
                              <a:lumOff val="50000"/>
                            </a:schemeClr>
                          </a:solidFill>
                          <a:latin typeface="+mn-lt"/>
                          <a:ea typeface="+mn-ea"/>
                          <a:cs typeface="+mn-cs"/>
                        </a:rPr>
                        <a:t>reference</a:t>
                      </a:r>
                      <a:r>
                        <a:rPr lang="sv-SE" sz="1400" i="0" kern="1200" dirty="0">
                          <a:solidFill>
                            <a:schemeClr val="tx1">
                              <a:lumMod val="50000"/>
                              <a:lumOff val="50000"/>
                            </a:schemeClr>
                          </a:solidFill>
                          <a:latin typeface="+mn-lt"/>
                          <a:ea typeface="+mn-ea"/>
                          <a:cs typeface="+mn-cs"/>
                        </a:rPr>
                        <a:t> to NorDig IRD (v2.5, RF), </a:t>
                      </a:r>
                      <a:r>
                        <a:rPr lang="sv-SE" sz="1400" i="0" kern="1200" dirty="0" err="1">
                          <a:solidFill>
                            <a:schemeClr val="tx1">
                              <a:lumMod val="50000"/>
                              <a:lumOff val="50000"/>
                            </a:schemeClr>
                          </a:solidFill>
                          <a:latin typeface="+mn-lt"/>
                          <a:ea typeface="+mn-ea"/>
                          <a:cs typeface="+mn-cs"/>
                        </a:rPr>
                        <a:t>partly</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own</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requirements</a:t>
                      </a:r>
                      <a:r>
                        <a:rPr lang="sv-SE" sz="1400" i="0" kern="1200" dirty="0">
                          <a:solidFill>
                            <a:schemeClr val="tx1">
                              <a:lumMod val="50000"/>
                              <a:lumOff val="50000"/>
                            </a:schemeClr>
                          </a:solidFill>
                          <a:latin typeface="+mn-lt"/>
                          <a:ea typeface="+mn-ea"/>
                          <a:cs typeface="+mn-cs"/>
                        </a:rPr>
                        <a:t> (</a:t>
                      </a:r>
                      <a:r>
                        <a:rPr lang="sv-SE" sz="1400" i="0" kern="1200" dirty="0" err="1">
                          <a:solidFill>
                            <a:schemeClr val="tx1">
                              <a:lumMod val="50000"/>
                              <a:lumOff val="50000"/>
                            </a:schemeClr>
                          </a:solidFill>
                          <a:latin typeface="+mn-lt"/>
                          <a:ea typeface="+mn-ea"/>
                          <a:cs typeface="+mn-cs"/>
                        </a:rPr>
                        <a:t>e.g</a:t>
                      </a:r>
                      <a:r>
                        <a:rPr lang="sv-SE" sz="1400" i="0" kern="1200" dirty="0">
                          <a:solidFill>
                            <a:schemeClr val="tx1">
                              <a:lumMod val="50000"/>
                              <a:lumOff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tx1">
                              <a:lumMod val="50000"/>
                              <a:lumOff val="50000"/>
                            </a:schemeClr>
                          </a:solidFill>
                        </a:rPr>
                        <a:t>Poland</a:t>
                      </a:r>
                      <a:r>
                        <a:rPr lang="sv-SE" sz="1600" i="0" dirty="0">
                          <a:solidFill>
                            <a:schemeClr val="tx1">
                              <a:lumMod val="50000"/>
                              <a:lumOff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tx1">
                              <a:lumMod val="50000"/>
                              <a:lumOff val="50000"/>
                            </a:schemeClr>
                          </a:solidFill>
                        </a:rPr>
                        <a:t>Might</a:t>
                      </a:r>
                      <a:r>
                        <a:rPr lang="sv-SE" sz="1400" i="0" dirty="0">
                          <a:solidFill>
                            <a:schemeClr val="tx1">
                              <a:lumMod val="50000"/>
                              <a:lumOff val="50000"/>
                            </a:schemeClr>
                          </a:solidFill>
                        </a:rPr>
                        <a:t> be</a:t>
                      </a:r>
                      <a:r>
                        <a:rPr lang="sv-SE" sz="1400" i="0" baseline="0" dirty="0">
                          <a:solidFill>
                            <a:schemeClr val="tx1">
                              <a:lumMod val="50000"/>
                              <a:lumOff val="50000"/>
                            </a:schemeClr>
                          </a:solidFill>
                        </a:rPr>
                        <a:t> </a:t>
                      </a:r>
                      <a:r>
                        <a:rPr lang="sv-SE" sz="1400" i="0" baseline="0" dirty="0" err="1">
                          <a:solidFill>
                            <a:schemeClr val="tx1">
                              <a:lumMod val="50000"/>
                              <a:lumOff val="50000"/>
                            </a:schemeClr>
                          </a:solidFill>
                        </a:rPr>
                        <a:t>b</a:t>
                      </a:r>
                      <a:r>
                        <a:rPr lang="sv-SE" sz="1400" i="0" dirty="0" err="1">
                          <a:solidFill>
                            <a:schemeClr val="tx1">
                              <a:lumMod val="50000"/>
                              <a:lumOff val="50000"/>
                            </a:schemeClr>
                          </a:solidFill>
                        </a:rPr>
                        <a:t>ased</a:t>
                      </a:r>
                      <a:r>
                        <a:rPr lang="sv-SE" sz="1400" i="0" dirty="0">
                          <a:solidFill>
                            <a:schemeClr val="tx1">
                              <a:lumMod val="50000"/>
                              <a:lumOff val="50000"/>
                            </a:schemeClr>
                          </a:solidFill>
                        </a:rPr>
                        <a:t> on/</a:t>
                      </a:r>
                      <a:r>
                        <a:rPr lang="sv-SE" sz="1400" i="0" dirty="0" err="1">
                          <a:solidFill>
                            <a:schemeClr val="tx1">
                              <a:lumMod val="50000"/>
                              <a:lumOff val="50000"/>
                            </a:schemeClr>
                          </a:solidFill>
                        </a:rPr>
                        <a:t>reference</a:t>
                      </a:r>
                      <a:r>
                        <a:rPr lang="sv-SE" sz="1400" i="0" dirty="0">
                          <a:solidFill>
                            <a:schemeClr val="tx1">
                              <a:lumMod val="50000"/>
                              <a:lumOff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chemeClr val="tx1">
                              <a:lumMod val="50000"/>
                              <a:lumOff val="50000"/>
                            </a:schemeClr>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chemeClr val="tx1">
                              <a:lumMod val="50000"/>
                              <a:lumOff val="50000"/>
                            </a:schemeClr>
                          </a:solidFill>
                        </a:rPr>
                        <a:t>Copyright </a:t>
                      </a:r>
                      <a:r>
                        <a:rPr lang="sv-SE" sz="1400" i="0" dirty="0" err="1">
                          <a:solidFill>
                            <a:schemeClr val="tx1">
                              <a:lumMod val="50000"/>
                              <a:lumOff val="50000"/>
                            </a:schemeClr>
                          </a:solidFill>
                        </a:rPr>
                        <a:t>agreement</a:t>
                      </a:r>
                      <a:r>
                        <a:rPr lang="sv-SE" sz="1400" i="0" dirty="0">
                          <a:solidFill>
                            <a:schemeClr val="tx1">
                              <a:lumMod val="50000"/>
                              <a:lumOff val="50000"/>
                            </a:schemeClr>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911424" y="911133"/>
            <a:ext cx="9937104" cy="769441"/>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1199456" y="34254"/>
            <a:ext cx="8939336" cy="648072"/>
          </a:xfrm>
        </p:spPr>
        <p:txBody>
          <a:bodyPr/>
          <a:lstStyle/>
          <a:p>
            <a:pPr>
              <a:defRPr/>
            </a:pPr>
            <a:r>
              <a:rPr lang="en-GB" b="1" dirty="0"/>
              <a:t>NorDig T report - </a:t>
            </a:r>
            <a:r>
              <a:rPr lang="en-US" b="1" dirty="0"/>
              <a:t> </a:t>
            </a:r>
            <a:r>
              <a:rPr lang="en-US" sz="2000" b="1" dirty="0"/>
              <a:t>Annex E -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t>      </a:t>
            </a:r>
            <a:r>
              <a:rPr lang="en-US" sz="1400" b="1" dirty="0"/>
              <a:t>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a:p>
        </p:txBody>
      </p:sp>
      <p:sp>
        <p:nvSpPr>
          <p:cNvPr id="6" name="Platshållare för innehåll 1"/>
          <p:cNvSpPr txBox="1">
            <a:spLocks/>
          </p:cNvSpPr>
          <p:nvPr/>
        </p:nvSpPr>
        <p:spPr bwMode="auto">
          <a:xfrm>
            <a:off x="695400" y="836712"/>
            <a:ext cx="11017224"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0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600" b="1" kern="0" dirty="0">
                <a:latin typeface="Calibri" pitchFamily="34" charset="0"/>
              </a:rPr>
              <a:t>E-mail reflector</a:t>
            </a:r>
            <a:r>
              <a:rPr lang="en-US" sz="1600" kern="0" dirty="0">
                <a:latin typeface="Calibri" pitchFamily="34" charset="0"/>
              </a:rPr>
              <a:t>: Implemented for NorDig Excom, </a:t>
            </a:r>
            <a:r>
              <a:rPr lang="en-US" sz="1600" kern="0" dirty="0" err="1">
                <a:latin typeface="Calibri" pitchFamily="34" charset="0"/>
              </a:rPr>
              <a:t>NorDigT</a:t>
            </a:r>
            <a:r>
              <a:rPr lang="en-US" sz="1600" kern="0" dirty="0">
                <a:latin typeface="Calibri" pitchFamily="34" charset="0"/>
              </a:rPr>
              <a:t> and all </a:t>
            </a:r>
            <a:r>
              <a:rPr lang="en-US" sz="1400" kern="0" dirty="0" err="1">
                <a:latin typeface="Calibri" pitchFamily="34" charset="0"/>
              </a:rPr>
              <a:t>NorDigT</a:t>
            </a:r>
            <a:r>
              <a:rPr lang="en-US" sz="14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400" kern="0" dirty="0">
                <a:latin typeface="Calibri" pitchFamily="34" charset="0"/>
              </a:rPr>
              <a:t>NorDig via NorDig Excom </a:t>
            </a:r>
            <a:r>
              <a:rPr lang="sv-SE" sz="1400" kern="0" dirty="0" err="1">
                <a:latin typeface="Calibri" pitchFamily="34" charset="0"/>
              </a:rPr>
              <a:t>group</a:t>
            </a:r>
            <a:r>
              <a:rPr lang="sv-SE" sz="1400" kern="0" dirty="0">
                <a:latin typeface="Calibri" pitchFamily="34" charset="0"/>
              </a:rPr>
              <a:t> &lt;</a:t>
            </a:r>
            <a:r>
              <a:rPr lang="sv-SE" sz="1400" kern="0" dirty="0" err="1">
                <a:latin typeface="Calibri" pitchFamily="34" charset="0"/>
              </a:rPr>
              <a:t>excom_group@nordig.email</a:t>
            </a:r>
            <a:r>
              <a:rPr lang="sv-SE" sz="1400" kern="0" dirty="0">
                <a:latin typeface="Calibri" pitchFamily="34" charset="0"/>
              </a:rPr>
              <a:t>&gt;</a:t>
            </a:r>
          </a:p>
          <a:p>
            <a:pPr marL="1257300" lvl="2" indent="-342900" eaLnBrk="0" hangingPunct="0">
              <a:spcBef>
                <a:spcPct val="20000"/>
              </a:spcBef>
              <a:buFont typeface="Arial" pitchFamily="34" charset="0"/>
              <a:buChar char="•"/>
              <a:defRPr/>
            </a:pPr>
            <a:r>
              <a:rPr lang="da-DK" sz="14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400" kern="0" dirty="0">
                <a:latin typeface="Calibri" pitchFamily="34" charset="0"/>
              </a:rPr>
              <a:t>NorDig Drafting group &lt;</a:t>
            </a:r>
            <a:r>
              <a:rPr lang="en-US" sz="1400" kern="0" dirty="0" err="1">
                <a:latin typeface="Calibri" pitchFamily="34" charset="0"/>
                <a:hlinkClick r:id="rId2">
                  <a:extLst>
                    <a:ext uri="{A12FA001-AC4F-418D-AE19-62706E023703}">
                      <ahyp:hlinkClr xmlns:ahyp="http://schemas.microsoft.com/office/drawing/2018/hyperlinkcolor" val="tx"/>
                    </a:ext>
                  </a:extLst>
                </a:hlinkClick>
              </a:rPr>
              <a:t>drafting_group@nordig.email</a:t>
            </a:r>
            <a:r>
              <a:rPr lang="en-US" sz="1400" kern="0" dirty="0">
                <a:latin typeface="Calibri" pitchFamily="34" charset="0"/>
              </a:rPr>
              <a:t>&gt;</a:t>
            </a:r>
          </a:p>
          <a:p>
            <a:pPr marL="1257300" lvl="2" indent="-342900" eaLnBrk="0" hangingPunct="0">
              <a:spcBef>
                <a:spcPct val="20000"/>
              </a:spcBef>
              <a:buFont typeface="Arial" pitchFamily="34" charset="0"/>
              <a:buChar char="•"/>
              <a:defRPr/>
            </a:pPr>
            <a:r>
              <a:rPr lang="en-US" sz="1400" kern="0" dirty="0">
                <a:latin typeface="Calibri" pitchFamily="34" charset="0"/>
              </a:rPr>
              <a:t>NorDig EPG group &lt;</a:t>
            </a:r>
            <a:r>
              <a:rPr lang="en-US" sz="1400" kern="0" dirty="0" err="1">
                <a:latin typeface="Calibri" pitchFamily="34" charset="0"/>
              </a:rPr>
              <a:t>epg_group@nordig.email</a:t>
            </a:r>
            <a:r>
              <a:rPr lang="en-US" sz="1400" kern="0" dirty="0">
                <a:latin typeface="Calibri" pitchFamily="34" charset="0"/>
              </a:rPr>
              <a:t>&gt;  </a:t>
            </a:r>
          </a:p>
          <a:p>
            <a:pPr marL="1257300" lvl="2" indent="-342900" eaLnBrk="0" hangingPunct="0">
              <a:spcBef>
                <a:spcPct val="20000"/>
              </a:spcBef>
              <a:buFont typeface="Arial" pitchFamily="34" charset="0"/>
              <a:buChar char="•"/>
              <a:defRPr/>
            </a:pPr>
            <a:r>
              <a:rPr lang="en-US" sz="1400" kern="0" dirty="0">
                <a:latin typeface="Calibri" pitchFamily="34" charset="0"/>
              </a:rPr>
              <a:t>NorDig Accessibility group &lt;</a:t>
            </a:r>
            <a:r>
              <a:rPr lang="en-US" sz="1400" kern="0" dirty="0" err="1">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latin typeface="Calibri" pitchFamily="34" charset="0"/>
              </a:rPr>
              <a:t>&gt;</a:t>
            </a:r>
            <a:endParaRPr lang="en-GB" sz="1400" kern="0" dirty="0">
              <a:latin typeface="Calibri" pitchFamily="34" charset="0"/>
            </a:endParaRPr>
          </a:p>
          <a:p>
            <a:pPr marL="1257300" lvl="2" indent="-342900" eaLnBrk="0" hangingPunct="0">
              <a:spcBef>
                <a:spcPct val="20000"/>
              </a:spcBef>
              <a:buFont typeface="Arial" pitchFamily="34" charset="0"/>
              <a:buChar char="•"/>
              <a:defRPr/>
            </a:pPr>
            <a:endParaRPr lang="en-US" sz="1400" kern="0" dirty="0">
              <a:solidFill>
                <a:srgbClr val="0070C0"/>
              </a:solidFill>
              <a:latin typeface="Calibri" pitchFamily="34" charset="0"/>
            </a:endParaRPr>
          </a:p>
          <a:p>
            <a:pPr lvl="2" eaLnBrk="0" hangingPunct="0">
              <a:spcBef>
                <a:spcPct val="20000"/>
              </a:spcBef>
              <a:defRPr/>
            </a:pPr>
            <a:r>
              <a:rPr lang="en-US" sz="1400" kern="0" dirty="0">
                <a:solidFill>
                  <a:schemeClr val="bg1">
                    <a:lumMod val="65000"/>
                  </a:schemeClr>
                </a:solidFill>
                <a:latin typeface="Calibri" pitchFamily="34" charset="0"/>
              </a:rPr>
              <a:t>Legacy/dormant groups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(NorDig RoO group &lt;</a:t>
            </a:r>
            <a:r>
              <a:rPr lang="en-US" sz="1400" kern="0" dirty="0" err="1">
                <a:solidFill>
                  <a:schemeClr val="bg1">
                    <a:lumMod val="65000"/>
                  </a:schemeClr>
                </a:solidFill>
                <a:latin typeface="Calibri" pitchFamily="34" charset="0"/>
              </a:rPr>
              <a:t>roo_group@nordig.email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Test group &lt;</a:t>
            </a:r>
            <a:r>
              <a:rPr lang="en-US" sz="1400" kern="0" dirty="0" err="1">
                <a:solidFill>
                  <a:schemeClr val="bg1">
                    <a:lumMod val="65000"/>
                  </a:schemeClr>
                </a:solidFill>
                <a:latin typeface="Calibri" pitchFamily="34" charset="0"/>
              </a:rPr>
              <a:t>test_group@nordig.email</a:t>
            </a:r>
            <a:r>
              <a:rPr lang="en-US" sz="1400" kern="0" dirty="0">
                <a:solidFill>
                  <a:schemeClr val="bg1">
                    <a:lumMod val="65000"/>
                  </a:schemeClr>
                </a:solidFill>
                <a:latin typeface="Calibri" pitchFamily="34" charset="0"/>
              </a:rPr>
              <a:t>&gt;   inactive group) </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API group &lt;</a:t>
            </a:r>
            <a:r>
              <a:rPr lang="en-US" sz="1400" kern="0" dirty="0" err="1">
                <a:solidFill>
                  <a:schemeClr val="bg1">
                    <a:lumMod val="65000"/>
                  </a:schemeClr>
                </a:solidFill>
                <a:latin typeface="Calibri" pitchFamily="34" charset="0"/>
              </a:rPr>
              <a:t>api_group@nordig.email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Audio group &lt;</a:t>
            </a:r>
            <a:r>
              <a:rPr lang="en-US" sz="1400" kern="0" dirty="0" err="1">
                <a:solidFill>
                  <a:schemeClr val="bg1">
                    <a:lumMod val="65000"/>
                  </a:schemeClr>
                </a:solidFill>
                <a:latin typeface="Calibri" pitchFamily="34" charset="0"/>
                <a:hlinkClick r:id="rId4">
                  <a:extLst>
                    <a:ext uri="{A12FA001-AC4F-418D-AE19-62706E023703}">
                      <ahyp:hlinkClr xmlns:ahyp="http://schemas.microsoft.com/office/drawing/2018/hyperlinkcolor" val="tx"/>
                    </a:ext>
                  </a:extLst>
                </a:hlinkClick>
              </a:rPr>
              <a:t>audio_group@nordig.email</a:t>
            </a:r>
            <a:r>
              <a:rPr lang="en-US" sz="1400" kern="0" dirty="0">
                <a:solidFill>
                  <a:schemeClr val="bg1">
                    <a:lumMod val="65000"/>
                  </a:schemeClr>
                </a:solidFill>
                <a:latin typeface="Calibri" pitchFamily="34" charset="0"/>
              </a:rPr>
              <a:t>&gt;  inactive group)</a:t>
            </a: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Video group &lt;</a:t>
            </a:r>
            <a:r>
              <a:rPr lang="en-US" sz="1400" kern="0" dirty="0" err="1">
                <a:solidFill>
                  <a:schemeClr val="bg1">
                    <a:lumMod val="65000"/>
                  </a:schemeClr>
                </a:solidFill>
                <a:latin typeface="Calibri" pitchFamily="34" charset="0"/>
              </a:rPr>
              <a:t>video_group@nordig.email</a:t>
            </a:r>
            <a:r>
              <a:rPr lang="en-US" sz="1400" kern="0" dirty="0">
                <a:solidFill>
                  <a:schemeClr val="bg1">
                    <a:lumMod val="65000"/>
                  </a:schemeClr>
                </a:solidFill>
                <a:latin typeface="Calibri" pitchFamily="34" charset="0"/>
              </a:rPr>
              <a:t>&gt;  inactive group)</a:t>
            </a:r>
            <a:endParaRPr lang="en-GB" sz="14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400" kern="0" dirty="0">
                <a:solidFill>
                  <a:schemeClr val="bg1">
                    <a:lumMod val="65000"/>
                  </a:schemeClr>
                </a:solidFill>
                <a:latin typeface="Calibri" pitchFamily="34" charset="0"/>
              </a:rPr>
              <a:t> (NorDig Accessibility group &lt;</a:t>
            </a:r>
            <a:r>
              <a:rPr lang="en-US" sz="14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400" kern="0" dirty="0">
                <a:solidFill>
                  <a:schemeClr val="bg1">
                    <a:lumMod val="65000"/>
                  </a:schemeClr>
                </a:solidFill>
                <a:latin typeface="Calibri" pitchFamily="34" charset="0"/>
              </a:rPr>
              <a:t>&gt;  inactive group) </a:t>
            </a:r>
            <a:endParaRPr lang="en-GB" sz="14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600" i="1" kern="0" dirty="0" err="1">
                <a:latin typeface="Calibri" pitchFamily="34" charset="0"/>
              </a:rPr>
              <a:t>HowTo</a:t>
            </a:r>
            <a:r>
              <a:rPr lang="en-GB" sz="1600" i="1" kern="0" dirty="0">
                <a:latin typeface="Calibri" pitchFamily="34" charset="0"/>
              </a:rPr>
              <a:t>: </a:t>
            </a:r>
            <a:r>
              <a:rPr lang="en-US" sz="1600" i="1" kern="0" dirty="0">
                <a:latin typeface="Calibri" pitchFamily="34" charset="0"/>
              </a:rPr>
              <a:t> </a:t>
            </a:r>
            <a:r>
              <a:rPr lang="en-US" sz="1050" i="1" kern="0" dirty="0">
                <a:latin typeface="Calibri" pitchFamily="34" charset="0"/>
              </a:rPr>
              <a:t>When you send an email to your group mail ex.  </a:t>
            </a:r>
            <a:r>
              <a:rPr lang="en-US" sz="1050" i="1" kern="0" dirty="0" err="1">
                <a:latin typeface="Calibri" pitchFamily="34" charset="0"/>
              </a:rPr>
              <a:t>epg_group@nordig.email</a:t>
            </a:r>
            <a:r>
              <a:rPr lang="en-US" sz="105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1050" i="1" kern="0" dirty="0">
                <a:latin typeface="Calibri" pitchFamily="34" charset="0"/>
                <a:hlinkClick r:id="rId5">
                  <a:extLst>
                    <a:ext uri="{A12FA001-AC4F-418D-AE19-62706E023703}">
                      <ahyp:hlinkClr xmlns:ahyp="http://schemas.microsoft.com/office/drawing/2018/hyperlinkcolor" val="tx"/>
                    </a:ext>
                  </a:extLst>
                </a:hlinkClick>
              </a:rPr>
              <a:t>https://gaggle.email/quick-start-for-members</a:t>
            </a:r>
            <a:r>
              <a:rPr lang="en-US" sz="1050" i="1" kern="0" dirty="0">
                <a:latin typeface="Calibri" pitchFamily="34" charset="0"/>
              </a:rPr>
              <a:t>. If need to get a overview over which groups you member of you can see it here: </a:t>
            </a:r>
            <a:r>
              <a:rPr lang="en-US" sz="1050" i="1" kern="0" dirty="0">
                <a:latin typeface="Calibri" pitchFamily="34" charset="0"/>
                <a:hlinkClick r:id="rId6">
                  <a:extLst>
                    <a:ext uri="{A12FA001-AC4F-418D-AE19-62706E023703}">
                      <ahyp:hlinkClr xmlns:ahyp="http://schemas.microsoft.com/office/drawing/2018/hyperlinkcolor" val="tx"/>
                    </a:ext>
                  </a:extLst>
                </a:hlinkClick>
              </a:rPr>
              <a:t>https://gaggle.email/find</a:t>
            </a:r>
            <a:r>
              <a:rPr lang="en-US" sz="1050" i="1" kern="0" dirty="0">
                <a:latin typeface="Calibri" pitchFamily="34" charset="0"/>
              </a:rPr>
              <a:t>. NorDig admin contact Peter </a:t>
            </a:r>
            <a:r>
              <a:rPr lang="en-US" sz="1050" i="1" kern="0" dirty="0" err="1">
                <a:latin typeface="Calibri" pitchFamily="34" charset="0"/>
              </a:rPr>
              <a:t>Molsted</a:t>
            </a:r>
            <a:r>
              <a:rPr lang="en-US" sz="105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600" b="1" kern="0" dirty="0">
                <a:latin typeface="Calibri" pitchFamily="34" charset="0"/>
              </a:rPr>
              <a:t>History page </a:t>
            </a:r>
            <a:r>
              <a:rPr lang="en-GB" sz="1600" kern="0" dirty="0">
                <a:latin typeface="Calibri" pitchFamily="34" charset="0"/>
              </a:rPr>
              <a:t>with old versions of our specifications implemented </a:t>
            </a:r>
            <a:r>
              <a:rPr lang="en-GB" sz="1100" i="1" kern="0" dirty="0">
                <a:latin typeface="Calibri" pitchFamily="34" charset="0"/>
              </a:rPr>
              <a:t>(https://nordig.org/specifications/specifications-archive/)</a:t>
            </a:r>
            <a:endParaRPr lang="en-GB" sz="1600" i="1" kern="0" dirty="0">
              <a:latin typeface="Calibri" pitchFamily="34" charset="0"/>
            </a:endParaRPr>
          </a:p>
          <a:p>
            <a:pPr marL="800100" lvl="1" indent="-342900" eaLnBrk="0" hangingPunct="0">
              <a:spcBef>
                <a:spcPct val="20000"/>
              </a:spcBef>
              <a:buFont typeface="Arial" pitchFamily="34" charset="0"/>
              <a:buChar char="•"/>
              <a:defRPr/>
            </a:pPr>
            <a:r>
              <a:rPr lang="en-GB" sz="1600" kern="0" dirty="0">
                <a:latin typeface="Calibri" pitchFamily="34" charset="0"/>
              </a:rPr>
              <a:t>Website, e-mail </a:t>
            </a:r>
            <a:r>
              <a:rPr lang="en-GB" sz="1600" b="1" kern="0" dirty="0">
                <a:latin typeface="Calibri" pitchFamily="34" charset="0"/>
              </a:rPr>
              <a:t>notifications</a:t>
            </a:r>
            <a:r>
              <a:rPr lang="en-GB" sz="1600" kern="0" dirty="0">
                <a:latin typeface="Calibri" pitchFamily="34" charset="0"/>
              </a:rPr>
              <a:t> for changes and new uploaded documents on NorDig website, </a:t>
            </a:r>
            <a:r>
              <a:rPr lang="en-GB" sz="1200" i="1" kern="0" dirty="0">
                <a:latin typeface="Calibri" pitchFamily="34" charset="0"/>
              </a:rPr>
              <a:t>(</a:t>
            </a:r>
            <a:r>
              <a:rPr lang="en-GB" sz="1100" i="1" kern="0" dirty="0">
                <a:latin typeface="Calibri" pitchFamily="34" charset="0"/>
              </a:rPr>
              <a:t>see https://nordig.org/wp-content/uploads/2016/11/Change-your-mail-notification-.pdf </a:t>
            </a:r>
            <a:r>
              <a:rPr lang="en-GB" sz="1200" i="1" kern="0" dirty="0">
                <a:latin typeface="Calibri" pitchFamily="34" charset="0"/>
              </a:rPr>
              <a:t>same as before)</a:t>
            </a:r>
          </a:p>
          <a:p>
            <a:pPr marL="342900" indent="-342900" eaLnBrk="0" hangingPunct="0">
              <a:spcBef>
                <a:spcPct val="20000"/>
              </a:spcBef>
              <a:buFont typeface="Arial" pitchFamily="34" charset="0"/>
              <a:buChar char="•"/>
              <a:defRPr/>
            </a:pPr>
            <a:endParaRPr lang="en-US" sz="20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49B95-30BD-40EA-BFE5-C9C31D3DA03F}"/>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A56D48A5-5051-A8E7-2F4E-D79C81808B2D}"/>
              </a:ext>
            </a:extLst>
          </p:cNvPr>
          <p:cNvSpPr>
            <a:spLocks noGrp="1"/>
          </p:cNvSpPr>
          <p:nvPr>
            <p:ph type="title"/>
          </p:nvPr>
        </p:nvSpPr>
        <p:spPr>
          <a:xfrm>
            <a:off x="2494929" y="38891"/>
            <a:ext cx="7715200" cy="648072"/>
          </a:xfrm>
        </p:spPr>
        <p:txBody>
          <a:bodyPr/>
          <a:lstStyle/>
          <a:p>
            <a:pPr>
              <a:defRPr/>
            </a:pPr>
            <a:r>
              <a:rPr lang="en-US" b="1" dirty="0"/>
              <a:t>NorDig T report -  </a:t>
            </a:r>
            <a:r>
              <a:rPr lang="en-US" sz="2000" b="1" dirty="0"/>
              <a:t>NorDig/T &amp; subgroups</a:t>
            </a:r>
            <a:br>
              <a:rPr lang="en-US" b="1" dirty="0"/>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a:extLst>
              <a:ext uri="{FF2B5EF4-FFF2-40B4-BE49-F238E27FC236}">
                <a16:creationId xmlns:a16="http://schemas.microsoft.com/office/drawing/2014/main" id="{00FA5C31-7021-FC6B-F8CA-B2BDBA1BD11F}"/>
              </a:ext>
            </a:extLst>
          </p:cNvPr>
          <p:cNvSpPr>
            <a:spLocks noGrp="1"/>
          </p:cNvSpPr>
          <p:nvPr>
            <p:ph type="sldNum" sz="quarter" idx="11"/>
          </p:nvPr>
        </p:nvSpPr>
        <p:spPr/>
        <p:txBody>
          <a:bodyPr/>
          <a:lstStyle/>
          <a:p>
            <a:pPr>
              <a:defRPr/>
            </a:pPr>
            <a:fld id="{CD43E73F-939E-41C0-A51D-E14F15C47D94}" type="slidenum">
              <a:rPr lang="en-US" smtClean="0"/>
              <a:pPr>
                <a:defRPr/>
              </a:pPr>
              <a:t>2</a:t>
            </a:fld>
            <a:endParaRPr lang="en-US" dirty="0"/>
          </a:p>
        </p:txBody>
      </p:sp>
      <p:sp>
        <p:nvSpPr>
          <p:cNvPr id="5" name="Content Placeholder 4">
            <a:extLst>
              <a:ext uri="{FF2B5EF4-FFF2-40B4-BE49-F238E27FC236}">
                <a16:creationId xmlns:a16="http://schemas.microsoft.com/office/drawing/2014/main" id="{BBB8526E-3CC4-00F8-7837-D8DB6A34732B}"/>
              </a:ext>
            </a:extLst>
          </p:cNvPr>
          <p:cNvSpPr>
            <a:spLocks noGrp="1"/>
          </p:cNvSpPr>
          <p:nvPr>
            <p:ph idx="1"/>
          </p:nvPr>
        </p:nvSpPr>
        <p:spPr>
          <a:xfrm>
            <a:off x="983432" y="764704"/>
            <a:ext cx="10153128" cy="5184576"/>
          </a:xfrm>
        </p:spPr>
        <p:txBody>
          <a:bodyPr/>
          <a:lstStyle/>
          <a:p>
            <a:pPr marL="0" indent="0">
              <a:buNone/>
            </a:pPr>
            <a:r>
              <a:rPr lang="en-US" sz="1600" b="1" dirty="0"/>
              <a:t>NorDig T – main group - activities last period (October 2024 to March 2025 )</a:t>
            </a:r>
          </a:p>
          <a:p>
            <a:r>
              <a:rPr lang="en-US" sz="1600" dirty="0"/>
              <a:t>Work mainly around Accessibility and specification items. </a:t>
            </a:r>
          </a:p>
          <a:p>
            <a:pPr marL="0" indent="0">
              <a:buNone/>
            </a:pPr>
            <a:r>
              <a:rPr lang="en-US" sz="800" b="1" dirty="0"/>
              <a:t> </a:t>
            </a:r>
            <a:r>
              <a:rPr lang="en-US" sz="1600" b="1" dirty="0"/>
              <a:t>NorDig Accessibility group </a:t>
            </a:r>
          </a:p>
          <a:p>
            <a:pPr>
              <a:defRPr/>
            </a:pPr>
            <a:r>
              <a:rPr lang="en-US" sz="1100" i="1" dirty="0">
                <a:solidFill>
                  <a:schemeClr val="bg1">
                    <a:lumMod val="50000"/>
                  </a:schemeClr>
                </a:solidFill>
              </a:rPr>
              <a:t>NorDig Excom identified in 2023 accessibility as an important areas for NorDig work</a:t>
            </a:r>
          </a:p>
          <a:p>
            <a:pPr>
              <a:defRPr/>
            </a:pPr>
            <a:r>
              <a:rPr lang="en-US" sz="1400" dirty="0"/>
              <a:t>Has studied NorDig specifications related to accessibility, </a:t>
            </a:r>
          </a:p>
          <a:p>
            <a:pPr lvl="1">
              <a:defRPr/>
            </a:pPr>
            <a:r>
              <a:rPr lang="en-US" sz="1200" dirty="0"/>
              <a:t>Proposal for minor update of NorDig IRD spec (propose initially publish this as an amendment)</a:t>
            </a:r>
          </a:p>
          <a:p>
            <a:pPr lvl="1">
              <a:defRPr/>
            </a:pPr>
            <a:r>
              <a:rPr lang="en-US" sz="1200" dirty="0"/>
              <a:t>New document to help non-NorDig expert persons where to find accessibility related within NorDig </a:t>
            </a:r>
            <a:r>
              <a:rPr lang="en-US" sz="1200" dirty="0" err="1"/>
              <a:t>IRD+RoO</a:t>
            </a:r>
            <a:r>
              <a:rPr lang="en-US" sz="1200" dirty="0"/>
              <a:t> documents</a:t>
            </a:r>
          </a:p>
          <a:p>
            <a:pPr lvl="1">
              <a:defRPr/>
            </a:pPr>
            <a:r>
              <a:rPr lang="en-US" sz="1200" dirty="0"/>
              <a:t>New document guidelines and links how HbbTV can be used to add/improve accessibility for the TV services  </a:t>
            </a:r>
          </a:p>
          <a:p>
            <a:pPr>
              <a:defRPr/>
            </a:pPr>
            <a:r>
              <a:rPr lang="en-US" sz="1400" dirty="0"/>
              <a:t>Checked with members and relevant accessibility organization in NorDig area.</a:t>
            </a:r>
          </a:p>
          <a:p>
            <a:pPr>
              <a:defRPr/>
            </a:pPr>
            <a:r>
              <a:rPr lang="en-US" sz="1400" dirty="0"/>
              <a:t>Monitor coming European Accessibility Act (EAA), UK U-book 2021 </a:t>
            </a:r>
            <a:r>
              <a:rPr lang="en-US" sz="1200" dirty="0"/>
              <a:t>(so far, no need to change/update NorDig specs)</a:t>
            </a:r>
            <a:endParaRPr lang="en-US" sz="1400" dirty="0"/>
          </a:p>
          <a:p>
            <a:pPr>
              <a:defRPr/>
            </a:pPr>
            <a:r>
              <a:rPr lang="en-US" sz="1400" dirty="0"/>
              <a:t>Monitoring HbbTV accessibility services implementation and developments (Finland, Spain, Germany ..)</a:t>
            </a:r>
          </a:p>
          <a:p>
            <a:pPr marL="0" indent="0">
              <a:buNone/>
              <a:defRPr/>
            </a:pPr>
            <a:r>
              <a:rPr lang="en-US" sz="1600" b="1" dirty="0"/>
              <a:t>NorDig Drafting group</a:t>
            </a:r>
          </a:p>
          <a:p>
            <a:pPr>
              <a:defRPr/>
            </a:pPr>
            <a:r>
              <a:rPr lang="en-US" sz="1400" dirty="0"/>
              <a:t>Drafting proposal of NorDig RoO v3.2.2 </a:t>
            </a:r>
            <a:r>
              <a:rPr lang="en-US" sz="1200" dirty="0"/>
              <a:t>- audio section (see slide 4)</a:t>
            </a:r>
            <a:endParaRPr lang="en-US" sz="1400" dirty="0"/>
          </a:p>
          <a:p>
            <a:pPr>
              <a:defRPr/>
            </a:pPr>
            <a:r>
              <a:rPr lang="en-US" sz="1400" dirty="0"/>
              <a:t>Drafting proposal of NorDig IRD v3.2.2 - </a:t>
            </a:r>
            <a:r>
              <a:rPr lang="en-US" sz="1200" dirty="0"/>
              <a:t>audio section, add accessibility amendment, </a:t>
            </a:r>
            <a:r>
              <a:rPr lang="en-US" sz="1200" dirty="0" err="1"/>
              <a:t>buglist</a:t>
            </a:r>
            <a:r>
              <a:rPr lang="en-US" sz="1200" dirty="0"/>
              <a:t> (see slide 4)</a:t>
            </a:r>
            <a:endParaRPr lang="en-US" sz="1400" dirty="0"/>
          </a:p>
          <a:p>
            <a:pPr>
              <a:defRPr/>
            </a:pPr>
            <a:r>
              <a:rPr lang="en-US" sz="1400" i="1" dirty="0">
                <a:solidFill>
                  <a:schemeClr val="bg1">
                    <a:lumMod val="50000"/>
                  </a:schemeClr>
                </a:solidFill>
              </a:rPr>
              <a:t>Drafting proposal of NorDig </a:t>
            </a:r>
            <a:r>
              <a:rPr lang="en-US" sz="1400" i="1" dirty="0" err="1">
                <a:solidFill>
                  <a:schemeClr val="bg1">
                    <a:lumMod val="50000"/>
                  </a:schemeClr>
                </a:solidFill>
              </a:rPr>
              <a:t>TestPlan</a:t>
            </a:r>
            <a:r>
              <a:rPr lang="en-US" sz="1400" i="1" dirty="0">
                <a:solidFill>
                  <a:schemeClr val="bg1">
                    <a:lumMod val="50000"/>
                  </a:schemeClr>
                </a:solidFill>
              </a:rPr>
              <a:t> v3.2.2 – to be started</a:t>
            </a:r>
          </a:p>
          <a:p>
            <a:pPr marL="0" indent="0">
              <a:buNone/>
            </a:pPr>
            <a:r>
              <a:rPr lang="en-US" sz="1600" b="1" dirty="0"/>
              <a:t>NorDig EPG group </a:t>
            </a:r>
            <a:r>
              <a:rPr lang="en-US" sz="1600" dirty="0"/>
              <a:t>and Event exchange file format:</a:t>
            </a:r>
          </a:p>
          <a:p>
            <a:r>
              <a:rPr lang="en-US" sz="1100" i="1" dirty="0">
                <a:solidFill>
                  <a:schemeClr val="bg1">
                    <a:lumMod val="65000"/>
                  </a:schemeClr>
                </a:solidFill>
              </a:rPr>
              <a:t>Keep TV Anytime spec up to date, work to promote NorDig EPG/event file format, exchange experience around EPG</a:t>
            </a:r>
          </a:p>
          <a:p>
            <a:r>
              <a:rPr lang="en-US" sz="1200" i="1" dirty="0"/>
              <a:t>Status of implementation and use of NorDig common EPG/Event metadata exchange format, done: NRK, TV2DK, TV2NO, DR, TDC, Red Bee Media, </a:t>
            </a:r>
            <a:r>
              <a:rPr lang="en-US" sz="1200" i="1" dirty="0" err="1"/>
              <a:t>SimpleTV</a:t>
            </a:r>
            <a:r>
              <a:rPr lang="en-US" sz="1200" i="1" dirty="0"/>
              <a:t>, </a:t>
            </a:r>
            <a:r>
              <a:rPr lang="en-US" sz="1200" i="1" dirty="0" err="1"/>
              <a:t>InFlow</a:t>
            </a:r>
            <a:r>
              <a:rPr lang="en-US" sz="1200" i="1" dirty="0"/>
              <a:t> media, SVT, Teracom.</a:t>
            </a:r>
            <a:endParaRPr lang="en-US" sz="1200" i="1" dirty="0">
              <a:highlight>
                <a:srgbClr val="00FF00"/>
              </a:highlight>
            </a:endParaRPr>
          </a:p>
          <a:p>
            <a:r>
              <a:rPr lang="en-US" sz="1200" i="1" dirty="0"/>
              <a:t>9</a:t>
            </a:r>
            <a:r>
              <a:rPr lang="en-US" sz="1200" i="1" baseline="30000" dirty="0"/>
              <a:t>th</a:t>
            </a:r>
            <a:r>
              <a:rPr lang="en-US" sz="1200" i="1" dirty="0"/>
              <a:t>. NorDig metadata Workshop at SVT in May 2024</a:t>
            </a:r>
            <a:r>
              <a:rPr lang="en-US" sz="1200" b="1" i="1" dirty="0"/>
              <a:t>, </a:t>
            </a:r>
            <a:r>
              <a:rPr lang="en-US" sz="1200" i="1" dirty="0"/>
              <a:t> focus OnDemand content, metadata exchange and status on implementations. </a:t>
            </a:r>
          </a:p>
          <a:p>
            <a:endParaRPr lang="en-US" sz="1200" i="1" dirty="0"/>
          </a:p>
          <a:p>
            <a:r>
              <a:rPr lang="en-US" sz="1400" kern="0" dirty="0">
                <a:solidFill>
                  <a:srgbClr val="0070C0"/>
                </a:solidFill>
                <a:latin typeface="+mn-lt"/>
              </a:rPr>
              <a:t>Excom – OK/no comments</a:t>
            </a:r>
          </a:p>
          <a:p>
            <a:endParaRPr lang="en-US" sz="1400" dirty="0"/>
          </a:p>
          <a:p>
            <a:pPr>
              <a:defRPr/>
            </a:pPr>
            <a:endParaRPr lang="en-US" sz="1400" dirty="0">
              <a:solidFill>
                <a:schemeClr val="tx1">
                  <a:lumMod val="50000"/>
                  <a:lumOff val="50000"/>
                </a:schemeClr>
              </a:solidFill>
            </a:endParaRPr>
          </a:p>
        </p:txBody>
      </p:sp>
    </p:spTree>
    <p:extLst>
      <p:ext uri="{BB962C8B-B14F-4D97-AF65-F5344CB8AC3E}">
        <p14:creationId xmlns:p14="http://schemas.microsoft.com/office/powerpoint/2010/main" val="115390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7715200" cy="648072"/>
          </a:xfrm>
        </p:spPr>
        <p:txBody>
          <a:bodyPr/>
          <a:lstStyle/>
          <a:p>
            <a:pPr>
              <a:defRPr/>
            </a:pPr>
            <a:r>
              <a:rPr lang="en-GB" b="1" dirty="0"/>
              <a:t>NorDig T report - </a:t>
            </a:r>
            <a:r>
              <a:rPr lang="en-US"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a:t>
            </a:r>
            <a:r>
              <a:rPr lang="sv-SE" sz="1800" b="1" dirty="0" err="1">
                <a:solidFill>
                  <a:schemeClr val="tx1"/>
                </a:solidFill>
              </a:rPr>
              <a:t>RoO</a:t>
            </a:r>
            <a:r>
              <a:rPr lang="sv-SE" sz="1800" b="1" dirty="0">
                <a:solidFill>
                  <a:schemeClr val="tx1"/>
                </a:solidFill>
              </a:rPr>
              <a:t> </a:t>
            </a:r>
            <a:r>
              <a:rPr lang="sv-SE" sz="1800" b="1" dirty="0" err="1">
                <a:solidFill>
                  <a:schemeClr val="tx1"/>
                </a:solidFill>
              </a:rPr>
              <a:t>spec</a:t>
            </a:r>
            <a:r>
              <a:rPr lang="sv-SE" sz="1800" b="1" dirty="0">
                <a:solidFill>
                  <a:schemeClr val="tx1"/>
                </a:solidFill>
              </a:rPr>
              <a:t>, </a:t>
            </a:r>
            <a:r>
              <a:rPr lang="sv-SE" sz="1600" b="1" dirty="0" err="1">
                <a:solidFill>
                  <a:srgbClr val="7030A0"/>
                </a:solidFill>
              </a:rPr>
              <a:t>current</a:t>
            </a:r>
            <a:r>
              <a:rPr lang="sv-SE" sz="1600" b="1" dirty="0">
                <a:solidFill>
                  <a:srgbClr val="7030A0"/>
                </a:solidFill>
              </a:rPr>
              <a:t> versions</a:t>
            </a:r>
            <a:br>
              <a:rPr lang="en-GB" sz="1600" b="1" dirty="0">
                <a:solidFill>
                  <a:schemeClr val="tx1"/>
                </a:solidFill>
              </a:rPr>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1055440" y="855650"/>
            <a:ext cx="9516221"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b="1" kern="0" dirty="0">
                <a:latin typeface="Arial Narrow" panose="020B0606020202030204" pitchFamily="34" charset="0"/>
              </a:rPr>
              <a:t> - current latest published</a:t>
            </a:r>
            <a:endParaRPr lang="en-US" sz="1600" b="1"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Unified IRD specification</a:t>
            </a:r>
            <a:endParaRPr lang="en-US" sz="1600" i="1" kern="0" dirty="0">
              <a:latin typeface="+mn-lt"/>
            </a:endParaRPr>
          </a:p>
          <a:p>
            <a:pPr marL="800100" lvl="1" indent="-342900" eaLnBrk="0" hangingPunct="0">
              <a:spcBef>
                <a:spcPct val="20000"/>
              </a:spcBef>
              <a:buFont typeface="Arial" pitchFamily="34" charset="0"/>
              <a:buChar char="•"/>
              <a:defRPr/>
            </a:pPr>
            <a:r>
              <a:rPr lang="en-US" sz="1400" kern="0" dirty="0">
                <a:latin typeface="+mn-lt"/>
              </a:rPr>
              <a:t>Latest published: NorDig IRD spec v3.2.1   </a:t>
            </a:r>
            <a:r>
              <a:rPr lang="en-US" sz="1050" kern="0" dirty="0">
                <a:latin typeface="+mn-lt"/>
              </a:rPr>
              <a:t>(published November 2023)</a:t>
            </a:r>
            <a:r>
              <a:rPr lang="en-US" sz="1400" b="1" kern="0" dirty="0">
                <a:solidFill>
                  <a:schemeClr val="bg1"/>
                </a:solidFill>
                <a:latin typeface="+mn-lt"/>
              </a:rPr>
              <a:t>Final Draft </a:t>
            </a:r>
            <a:r>
              <a:rPr lang="en-US" sz="1400" kern="0" dirty="0">
                <a:solidFill>
                  <a:schemeClr val="bg1"/>
                </a:solidFill>
                <a:latin typeface="+mn-lt"/>
              </a:rPr>
              <a:t>ready</a:t>
            </a:r>
            <a:r>
              <a:rPr lang="en-US" sz="1400" b="1" kern="0" dirty="0">
                <a:solidFill>
                  <a:schemeClr val="bg1"/>
                </a:solidFill>
                <a:latin typeface="+mn-lt"/>
              </a:rPr>
              <a:t> </a:t>
            </a:r>
            <a:r>
              <a:rPr lang="en-US" sz="1400" kern="0" dirty="0">
                <a:solidFill>
                  <a:schemeClr val="bg1"/>
                </a:solidFill>
                <a:latin typeface="+mn-lt"/>
              </a:rPr>
              <a:t>v3.2.1</a:t>
            </a:r>
            <a:r>
              <a:rPr lang="en-US" sz="1400" b="1" kern="0" dirty="0">
                <a:solidFill>
                  <a:schemeClr val="bg1"/>
                </a:solidFill>
                <a:latin typeface="+mn-lt"/>
              </a:rPr>
              <a:t>waiting Excom approval</a:t>
            </a:r>
            <a:r>
              <a:rPr lang="en-US" sz="1400" kern="0" dirty="0">
                <a:solidFill>
                  <a:schemeClr val="bg1"/>
                </a:solidFill>
                <a:latin typeface="+mn-lt"/>
              </a:rPr>
              <a:t> </a:t>
            </a:r>
            <a:r>
              <a:rPr lang="en-US" sz="1200" kern="0" dirty="0">
                <a:solidFill>
                  <a:schemeClr val="bg1"/>
                </a:solidFill>
                <a:latin typeface="+mn-lt"/>
              </a:rPr>
              <a:t>9 items in bug/item list, e.g. BMP/UTF-8 for Skolt Sami for SI and TTML subtitling</a:t>
            </a:r>
          </a:p>
          <a:p>
            <a:pPr marL="800100" lvl="1" indent="-342900" eaLnBrk="0" hangingPunct="0">
              <a:spcBef>
                <a:spcPct val="20000"/>
              </a:spcBef>
              <a:buFont typeface="Arial" pitchFamily="34" charset="0"/>
              <a:buChar char="•"/>
              <a:defRPr/>
            </a:pPr>
            <a:endParaRPr lang="en-US" sz="10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Test Plan</a:t>
            </a:r>
            <a:endParaRPr lang="en-US" sz="1400" kern="0" dirty="0">
              <a:latin typeface="+mn-lt"/>
            </a:endParaRPr>
          </a:p>
          <a:p>
            <a:pPr marL="800100" lvl="1" indent="-342900" eaLnBrk="0" hangingPunct="0">
              <a:spcBef>
                <a:spcPts val="0"/>
              </a:spcBef>
              <a:buFont typeface="Arial" pitchFamily="34" charset="0"/>
              <a:buChar char="•"/>
              <a:defRPr/>
            </a:pPr>
            <a:r>
              <a:rPr lang="en-US" sz="1400" kern="0" dirty="0">
                <a:latin typeface="+mn-lt"/>
              </a:rPr>
              <a:t>Latest published: NorDig Test Plan v3.2.1   </a:t>
            </a:r>
            <a:r>
              <a:rPr lang="en-US" sz="1050" kern="0" dirty="0">
                <a:latin typeface="+mn-lt"/>
              </a:rPr>
              <a:t>(published November 2023) </a:t>
            </a:r>
            <a:r>
              <a:rPr lang="en-US" sz="1400" kern="0" dirty="0">
                <a:solidFill>
                  <a:schemeClr val="bg1"/>
                </a:solidFill>
                <a:latin typeface="+mn-lt"/>
              </a:rPr>
              <a:t>Test streams </a:t>
            </a:r>
            <a:r>
              <a:rPr lang="en-US" sz="1200" kern="0" dirty="0">
                <a:solidFill>
                  <a:schemeClr val="bg1"/>
                </a:solidFill>
                <a:latin typeface="+mn-lt"/>
              </a:rPr>
              <a:t>[NGA/AC-4 + old LTE interference stream]  (looking into a TTML stream)</a:t>
            </a:r>
          </a:p>
          <a:p>
            <a:pPr marL="1257300" lvl="2" indent="-342900" eaLnBrk="0" hangingPunct="0">
              <a:spcBef>
                <a:spcPts val="0"/>
              </a:spcBef>
              <a:buFont typeface="Arial" pitchFamily="34" charset="0"/>
              <a:buChar char="•"/>
              <a:defRPr/>
            </a:pPr>
            <a:r>
              <a:rPr lang="en-US" sz="1200" kern="0" dirty="0">
                <a:solidFill>
                  <a:schemeClr val="bg1"/>
                </a:solidFill>
                <a:latin typeface="+mn-lt"/>
              </a:rPr>
              <a:t>(follow IRD spec update)</a:t>
            </a:r>
            <a:endParaRPr lang="en-US" sz="1200" kern="0" dirty="0">
              <a:latin typeface="+mn-lt"/>
            </a:endParaRPr>
          </a:p>
          <a:p>
            <a:pPr marL="342900" indent="-342900" eaLnBrk="0" hangingPunct="0">
              <a:spcBef>
                <a:spcPct val="20000"/>
              </a:spcBef>
              <a:buFont typeface="Arial" pitchFamily="34" charset="0"/>
              <a:buChar char="•"/>
              <a:defRPr/>
            </a:pPr>
            <a:r>
              <a:rPr lang="en-US" sz="1600" kern="0" dirty="0">
                <a:latin typeface="+mn-lt"/>
              </a:rPr>
              <a:t>NorDig Rules of Operation (</a:t>
            </a:r>
            <a:r>
              <a:rPr lang="en-US" sz="1600" kern="0" dirty="0" err="1">
                <a:latin typeface="+mn-lt"/>
              </a:rPr>
              <a:t>RoO</a:t>
            </a:r>
            <a:r>
              <a:rPr lang="en-US" sz="1600" kern="0" dirty="0">
                <a:latin typeface="+mn-lt"/>
              </a:rPr>
              <a:t>)</a:t>
            </a:r>
          </a:p>
          <a:p>
            <a:pPr marL="800100" lvl="1" indent="-342900" eaLnBrk="0" hangingPunct="0">
              <a:spcBef>
                <a:spcPts val="0"/>
              </a:spcBef>
              <a:buFont typeface="Arial" pitchFamily="34" charset="0"/>
              <a:buChar char="•"/>
              <a:defRPr/>
            </a:pPr>
            <a:r>
              <a:rPr lang="en-US" sz="1400" kern="0" dirty="0">
                <a:latin typeface="+mn-lt"/>
              </a:rPr>
              <a:t>Latest published: NorDig RoO v3.2.1    </a:t>
            </a:r>
            <a:r>
              <a:rPr lang="en-US" sz="1050" kern="0" dirty="0">
                <a:latin typeface="+mn-lt"/>
              </a:rPr>
              <a:t>(published April 2024)</a:t>
            </a:r>
            <a:endParaRPr lang="en-US" sz="16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a:p>
            <a:pPr marL="342900" indent="-342900" eaLnBrk="0" hangingPunct="0">
              <a:spcBef>
                <a:spcPts val="0"/>
              </a:spcBef>
              <a:buFont typeface="Arial" pitchFamily="34" charset="0"/>
              <a:buChar char="•"/>
              <a:defRPr/>
            </a:pPr>
            <a:r>
              <a:rPr lang="en-US" sz="1600" kern="0" dirty="0">
                <a:latin typeface="+mn-lt"/>
              </a:rPr>
              <a:t>NorDig Accessibility package                </a:t>
            </a:r>
            <a:r>
              <a:rPr lang="en-US" sz="1050" kern="0" dirty="0">
                <a:latin typeface="+mn-lt"/>
              </a:rPr>
              <a:t>(published </a:t>
            </a:r>
            <a:r>
              <a:rPr lang="en-US" sz="1050" b="1" kern="0" dirty="0">
                <a:latin typeface="+mn-lt"/>
              </a:rPr>
              <a:t>November 2024</a:t>
            </a:r>
            <a:r>
              <a:rPr lang="en-US" sz="1050" kern="0" dirty="0">
                <a:latin typeface="+mn-lt"/>
              </a:rPr>
              <a:t>)</a:t>
            </a:r>
          </a:p>
          <a:p>
            <a:pPr marL="800100" lvl="1" indent="-342900" eaLnBrk="0" hangingPunct="0">
              <a:spcBef>
                <a:spcPct val="20000"/>
              </a:spcBef>
              <a:buFont typeface="Arial" pitchFamily="34" charset="0"/>
              <a:buChar char="•"/>
              <a:defRPr/>
            </a:pPr>
            <a:r>
              <a:rPr lang="en-US" sz="1400" kern="0" dirty="0">
                <a:latin typeface="+mn-lt"/>
              </a:rPr>
              <a:t>Amendment document to NorDig Unified Requirements v3.2.1 </a:t>
            </a:r>
            <a:r>
              <a:rPr lang="en-US" sz="1200" kern="0" dirty="0">
                <a:latin typeface="+mn-lt"/>
              </a:rPr>
              <a:t>- concerning Accessibility</a:t>
            </a:r>
          </a:p>
          <a:p>
            <a:pPr marL="800100" lvl="1" indent="-342900" eaLnBrk="0" hangingPunct="0">
              <a:spcBef>
                <a:spcPct val="20000"/>
              </a:spcBef>
              <a:buFont typeface="Arial" pitchFamily="34" charset="0"/>
              <a:buChar char="•"/>
              <a:defRPr/>
            </a:pPr>
            <a:r>
              <a:rPr lang="en-US" sz="1400" kern="0" dirty="0">
                <a:latin typeface="+mn-lt"/>
              </a:rPr>
              <a:t>NorDig IRD and RoO v3.2.1 supported Accessibility Services </a:t>
            </a:r>
            <a:r>
              <a:rPr lang="en-US" sz="1200" kern="0" dirty="0">
                <a:latin typeface="+mn-lt"/>
              </a:rPr>
              <a:t>– lists accessibility related within NorDig specs</a:t>
            </a:r>
          </a:p>
          <a:p>
            <a:pPr marL="800100" lvl="1" indent="-342900" eaLnBrk="0" hangingPunct="0">
              <a:spcBef>
                <a:spcPct val="20000"/>
              </a:spcBef>
              <a:buFont typeface="Arial" pitchFamily="34" charset="0"/>
              <a:buChar char="•"/>
              <a:defRPr/>
            </a:pPr>
            <a:r>
              <a:rPr lang="en-US" sz="1400" kern="0" dirty="0">
                <a:latin typeface="+mn-lt"/>
              </a:rPr>
              <a:t>Accessibility services based on </a:t>
            </a:r>
            <a:r>
              <a:rPr lang="en-US" sz="1400" kern="0" dirty="0" err="1">
                <a:latin typeface="+mn-lt"/>
              </a:rPr>
              <a:t>HbbTV_NorDig</a:t>
            </a:r>
            <a:r>
              <a:rPr lang="en-US" sz="1400" kern="0" dirty="0">
                <a:latin typeface="+mn-lt"/>
              </a:rPr>
              <a:t> recommendations </a:t>
            </a:r>
            <a:r>
              <a:rPr lang="en-US" sz="1200" kern="0" dirty="0">
                <a:latin typeface="+mn-lt"/>
              </a:rPr>
              <a:t>– how HbbTV can be used for accessibility</a:t>
            </a:r>
          </a:p>
          <a:p>
            <a:pPr marL="800100" lvl="1" indent="-342900" eaLnBrk="0" hangingPunct="0">
              <a:spcBef>
                <a:spcPct val="20000"/>
              </a:spcBef>
              <a:buFont typeface="Arial" pitchFamily="34" charset="0"/>
              <a:buChar char="•"/>
              <a:defRPr/>
            </a:pPr>
            <a:endParaRPr lang="en-US" sz="1600" kern="0" dirty="0">
              <a:latin typeface="+mn-lt"/>
            </a:endParaRPr>
          </a:p>
          <a:p>
            <a:pPr marL="285750" indent="-285750" eaLnBrk="0" hangingPunct="0">
              <a:spcBef>
                <a:spcPct val="20000"/>
              </a:spcBef>
              <a:buFont typeface="Arial" panose="020B0604020202020204" pitchFamily="34" charset="0"/>
              <a:buChar char="•"/>
              <a:defRPr/>
            </a:pPr>
            <a:r>
              <a:rPr lang="en-US" sz="1600" kern="0" dirty="0">
                <a:latin typeface="+mn-lt"/>
              </a:rPr>
              <a:t>NorDig EPG/EIT metadata exchange format  </a:t>
            </a:r>
            <a:r>
              <a:rPr lang="en-US" sz="1200" kern="0" dirty="0">
                <a:latin typeface="+mn-lt"/>
              </a:rPr>
              <a:t>(5 documents)</a:t>
            </a:r>
          </a:p>
          <a:p>
            <a:pPr marL="800100" lvl="1" indent="-342900" eaLnBrk="0" hangingPunct="0">
              <a:spcBef>
                <a:spcPct val="20000"/>
              </a:spcBef>
              <a:buFont typeface="Arial" pitchFamily="34" charset="0"/>
              <a:buChar char="•"/>
              <a:defRPr/>
            </a:pPr>
            <a:r>
              <a:rPr lang="en-US" sz="1400" kern="0" dirty="0">
                <a:latin typeface="+mn-lt"/>
              </a:rPr>
              <a:t>Latest published:</a:t>
            </a:r>
            <a:r>
              <a:rPr lang="sv-SE" sz="1400" kern="0" dirty="0">
                <a:latin typeface="+mn-lt"/>
              </a:rPr>
              <a:t> NorDig Metadata Exchange format </a:t>
            </a:r>
            <a:r>
              <a:rPr lang="sv-SE" sz="1400" kern="0" dirty="0" err="1">
                <a:latin typeface="+mn-lt"/>
              </a:rPr>
              <a:t>specification</a:t>
            </a:r>
            <a:r>
              <a:rPr lang="sv-SE" sz="1400" kern="0" dirty="0">
                <a:latin typeface="+mn-lt"/>
              </a:rPr>
              <a:t> v1.3 </a:t>
            </a:r>
            <a:r>
              <a:rPr lang="sv-SE" sz="1200" kern="0" dirty="0">
                <a:latin typeface="+mn-lt"/>
              </a:rPr>
              <a:t>(</a:t>
            </a:r>
            <a:r>
              <a:rPr lang="sv-SE" sz="1200" kern="0" dirty="0" err="1">
                <a:latin typeface="+mn-lt"/>
              </a:rPr>
              <a:t>Oct</a:t>
            </a:r>
            <a:r>
              <a:rPr lang="sv-SE" sz="1200" kern="0" dirty="0">
                <a:latin typeface="+mn-lt"/>
              </a:rPr>
              <a:t> 2019), </a:t>
            </a:r>
            <a:r>
              <a:rPr lang="sv-SE" sz="1400" kern="0" dirty="0" err="1">
                <a:latin typeface="+mn-lt"/>
              </a:rPr>
              <a:t>Guidelines</a:t>
            </a:r>
            <a:r>
              <a:rPr lang="sv-SE" sz="1400" kern="0" dirty="0">
                <a:latin typeface="+mn-lt"/>
              </a:rPr>
              <a:t> v1.4 </a:t>
            </a:r>
            <a:r>
              <a:rPr lang="sv-SE" sz="1200" kern="0" dirty="0">
                <a:latin typeface="+mn-lt"/>
              </a:rPr>
              <a:t>(June 2022), </a:t>
            </a:r>
            <a:r>
              <a:rPr lang="sv-SE" sz="1400" kern="0" dirty="0">
                <a:latin typeface="+mn-lt"/>
              </a:rPr>
              <a:t>Genre list v1.1, List </a:t>
            </a:r>
            <a:r>
              <a:rPr lang="sv-SE" sz="1400" kern="0" dirty="0" err="1">
                <a:latin typeface="+mn-lt"/>
              </a:rPr>
              <a:t>of</a:t>
            </a:r>
            <a:r>
              <a:rPr lang="sv-SE" sz="1400" kern="0" dirty="0">
                <a:latin typeface="+mn-lt"/>
              </a:rPr>
              <a:t> EPG/Event metadata in NorDig TVA format v.1.1  </a:t>
            </a:r>
            <a:r>
              <a:rPr lang="sv-SE" sz="1200" kern="0" dirty="0">
                <a:latin typeface="+mn-lt"/>
              </a:rPr>
              <a:t>(Sep 2020) </a:t>
            </a:r>
            <a:r>
              <a:rPr lang="sv-SE" sz="1400" kern="0" dirty="0">
                <a:latin typeface="+mn-lt"/>
              </a:rPr>
              <a:t>and List </a:t>
            </a:r>
            <a:r>
              <a:rPr lang="sv-SE" sz="1400" kern="0" dirty="0" err="1">
                <a:latin typeface="+mn-lt"/>
              </a:rPr>
              <a:t>of</a:t>
            </a:r>
            <a:r>
              <a:rPr lang="sv-SE" sz="1400" kern="0" dirty="0">
                <a:latin typeface="+mn-lt"/>
              </a:rPr>
              <a:t> EPG/Event metadata in NorDig TVA format </a:t>
            </a:r>
            <a:r>
              <a:rPr lang="sv-SE" sz="1400" kern="0" dirty="0" err="1">
                <a:latin typeface="+mn-lt"/>
              </a:rPr>
              <a:t>ver</a:t>
            </a:r>
            <a:r>
              <a:rPr lang="sv-SE" sz="1400" kern="0" dirty="0">
                <a:latin typeface="+mn-lt"/>
              </a:rPr>
              <a:t>. 1.1 </a:t>
            </a:r>
            <a:r>
              <a:rPr lang="sv-SE" sz="1200" kern="0" dirty="0">
                <a:latin typeface="+mn-lt"/>
              </a:rPr>
              <a:t>(</a:t>
            </a:r>
            <a:r>
              <a:rPr lang="sv-SE" sz="1200" kern="0" dirty="0" err="1">
                <a:latin typeface="+mn-lt"/>
              </a:rPr>
              <a:t>Oct</a:t>
            </a:r>
            <a:r>
              <a:rPr lang="sv-SE" sz="1200" kern="0" dirty="0">
                <a:latin typeface="+mn-lt"/>
              </a:rPr>
              <a:t> 2020)</a:t>
            </a:r>
          </a:p>
          <a:p>
            <a:pPr marL="800100" lvl="1" indent="-342900" eaLnBrk="0" hangingPunct="0">
              <a:spcBef>
                <a:spcPct val="20000"/>
              </a:spcBef>
              <a:buFont typeface="Arial" pitchFamily="34" charset="0"/>
              <a:buChar char="•"/>
              <a:defRPr/>
            </a:pPr>
            <a:r>
              <a:rPr lang="sv-SE" sz="1200" kern="0" dirty="0" err="1">
                <a:solidFill>
                  <a:schemeClr val="bg1"/>
                </a:solidFill>
                <a:latin typeface="+mn-lt"/>
              </a:rPr>
              <a:t>Specs</a:t>
            </a:r>
            <a:r>
              <a:rPr lang="sv-SE" sz="1200" kern="0" dirty="0">
                <a:solidFill>
                  <a:schemeClr val="bg1"/>
                </a:solidFill>
                <a:latin typeface="+mn-lt"/>
              </a:rPr>
              <a:t> is </a:t>
            </a:r>
            <a:r>
              <a:rPr lang="sv-SE" sz="1200" kern="0" dirty="0" err="1">
                <a:solidFill>
                  <a:schemeClr val="bg1"/>
                </a:solidFill>
                <a:latin typeface="+mn-lt"/>
              </a:rPr>
              <a:t>up</a:t>
            </a:r>
            <a:r>
              <a:rPr lang="sv-SE" sz="1200" kern="0" dirty="0">
                <a:solidFill>
                  <a:schemeClr val="bg1"/>
                </a:solidFill>
                <a:latin typeface="+mn-lt"/>
              </a:rPr>
              <a:t> to date</a:t>
            </a:r>
            <a:endParaRPr lang="en-US" sz="1200" kern="0" dirty="0">
              <a:solidFill>
                <a:schemeClr val="bg1"/>
              </a:solidFill>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768408" y="981684"/>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54702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en-US" sz="1600" b="1" dirty="0">
                <a:solidFill>
                  <a:srgbClr val="7030A0"/>
                </a:solidFill>
              </a:rPr>
              <a:t>proposal updates</a:t>
            </a:r>
            <a:r>
              <a:rPr lang="en-US" sz="1600" b="1" dirty="0"/>
              <a:t> </a:t>
            </a:r>
            <a:r>
              <a:rPr lang="sv-SE" sz="1800" b="1" dirty="0">
                <a:solidFill>
                  <a:schemeClr val="tx1"/>
                </a:solidFill>
              </a:rPr>
              <a:t>IRD, </a:t>
            </a:r>
            <a:r>
              <a:rPr lang="sv-SE" sz="1800" b="1" dirty="0" err="1">
                <a:solidFill>
                  <a:schemeClr val="tx1"/>
                </a:solidFill>
              </a:rPr>
              <a:t>TestPlan</a:t>
            </a:r>
            <a:r>
              <a:rPr lang="sv-SE" sz="1800" b="1" dirty="0">
                <a:solidFill>
                  <a:schemeClr val="tx1"/>
                </a:solidFill>
              </a:rPr>
              <a:t> and RoO </a:t>
            </a:r>
            <a:r>
              <a:rPr lang="sv-SE" sz="1800" b="1" dirty="0" err="1">
                <a:solidFill>
                  <a:schemeClr val="tx1"/>
                </a:solidFill>
              </a:rPr>
              <a:t>spec</a:t>
            </a:r>
            <a:br>
              <a:rPr lang="en-GB" sz="1800" b="1" dirty="0">
                <a:solidFill>
                  <a:schemeClr val="tx1"/>
                </a:solidFill>
              </a:rPr>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a:p>
        </p:txBody>
      </p:sp>
      <p:sp>
        <p:nvSpPr>
          <p:cNvPr id="6" name="Platshållare för innehåll 1"/>
          <p:cNvSpPr txBox="1">
            <a:spLocks/>
          </p:cNvSpPr>
          <p:nvPr/>
        </p:nvSpPr>
        <p:spPr bwMode="auto">
          <a:xfrm>
            <a:off x="1343472" y="764704"/>
            <a:ext cx="9721080"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mn-lt"/>
              </a:rPr>
              <a:t>Status specifications </a:t>
            </a:r>
            <a:r>
              <a:rPr lang="en-US" sz="1400" kern="0" dirty="0">
                <a:latin typeface="Arial Narrow" panose="020B0606020202030204" pitchFamily="34" charset="0"/>
              </a:rPr>
              <a:t>(proposal for new updated version)</a:t>
            </a:r>
          </a:p>
          <a:p>
            <a:pPr eaLnBrk="0" hangingPunct="0">
              <a:spcBef>
                <a:spcPct val="20000"/>
              </a:spcBef>
              <a:defRPr/>
            </a:pPr>
            <a:r>
              <a:rPr lang="en-US" sz="1200" kern="0" dirty="0">
                <a:solidFill>
                  <a:srgbClr val="009900"/>
                </a:solidFill>
                <a:latin typeface="+mn-lt"/>
              </a:rPr>
              <a:t>Draft proposal for specification package v3.2.2 not yet ready, needs more time. Options (proposed) target next NorDig Excom meeting October 2025 OR “asap” earliest May/June 2025 (then Excom needs to approve via e-mail).</a:t>
            </a:r>
          </a:p>
          <a:p>
            <a:pPr eaLnBrk="0" hangingPunct="0">
              <a:spcBef>
                <a:spcPct val="20000"/>
              </a:spcBef>
              <a:defRPr/>
            </a:pPr>
            <a:r>
              <a:rPr lang="en-US" sz="800" kern="0" dirty="0">
                <a:latin typeface="+mn-lt"/>
              </a:rPr>
              <a:t> </a:t>
            </a:r>
          </a:p>
          <a:p>
            <a:pPr marL="342900" indent="-342900" eaLnBrk="0" hangingPunct="0">
              <a:spcBef>
                <a:spcPct val="20000"/>
              </a:spcBef>
              <a:buFont typeface="Arial" pitchFamily="34" charset="0"/>
              <a:buChar char="•"/>
              <a:defRPr/>
            </a:pPr>
            <a:r>
              <a:rPr lang="en-US" sz="1600" kern="0" dirty="0">
                <a:latin typeface="+mn-lt"/>
              </a:rPr>
              <a:t>NorDig Unified IRD specification </a:t>
            </a:r>
            <a:endParaRPr lang="en-US" sz="1050" kern="0" dirty="0">
              <a:solidFill>
                <a:schemeClr val="bg1">
                  <a:lumMod val="65000"/>
                </a:schemeClr>
              </a:solidFill>
              <a:latin typeface="+mn-lt"/>
            </a:endParaRPr>
          </a:p>
          <a:p>
            <a:pPr marL="800100" lvl="1" indent="-342900" eaLnBrk="0" hangingPunct="0">
              <a:spcBef>
                <a:spcPct val="20000"/>
              </a:spcBef>
              <a:buFont typeface="Arial" pitchFamily="34" charset="0"/>
              <a:buChar char="•"/>
              <a:defRPr/>
            </a:pPr>
            <a:r>
              <a:rPr lang="en-US" sz="1200" i="1" kern="0" dirty="0">
                <a:latin typeface="+mn-lt"/>
              </a:rPr>
              <a:t>Drafting status “0.95” new proposal v3.2.2 – no proposed changes in mandatory requirements </a:t>
            </a:r>
          </a:p>
          <a:p>
            <a:pPr marL="800100" lvl="1" indent="-342900" eaLnBrk="0" hangingPunct="0">
              <a:spcBef>
                <a:spcPct val="20000"/>
              </a:spcBef>
              <a:buFont typeface="Arial" pitchFamily="34" charset="0"/>
              <a:buChar char="•"/>
              <a:defRPr/>
            </a:pPr>
            <a:r>
              <a:rPr lang="en-US" sz="1200" i="1" kern="0" dirty="0">
                <a:latin typeface="+mn-lt"/>
              </a:rPr>
              <a:t>Including amendment recommendation around Accessibility </a:t>
            </a:r>
          </a:p>
          <a:p>
            <a:pPr marL="800100" lvl="1" indent="-342900" eaLnBrk="0" hangingPunct="0">
              <a:spcBef>
                <a:spcPct val="20000"/>
              </a:spcBef>
              <a:buFont typeface="Arial" pitchFamily="34" charset="0"/>
              <a:buChar char="•"/>
              <a:defRPr/>
            </a:pPr>
            <a:r>
              <a:rPr lang="en-US" sz="1200" i="1" kern="0" dirty="0">
                <a:latin typeface="+mn-lt"/>
              </a:rPr>
              <a:t>Audio section – updating wording, merging non-NGA and NGA supplementary audio for accessibility, merging non-NGA and NGA loudness levels – in order to align IRD and RoO specs</a:t>
            </a:r>
          </a:p>
          <a:p>
            <a:pPr marL="800100" lvl="1" indent="-342900" eaLnBrk="0" hangingPunct="0">
              <a:spcBef>
                <a:spcPct val="20000"/>
              </a:spcBef>
              <a:buFont typeface="Arial" pitchFamily="34" charset="0"/>
              <a:buChar char="•"/>
              <a:defRPr/>
            </a:pPr>
            <a:r>
              <a:rPr lang="en-US" sz="1200" i="1" kern="0" dirty="0">
                <a:latin typeface="+mn-lt"/>
              </a:rPr>
              <a:t>8 items in bug list </a:t>
            </a:r>
            <a:r>
              <a:rPr lang="en-US" sz="1050" i="1" kern="0" dirty="0">
                <a:latin typeface="+mn-lt"/>
              </a:rPr>
              <a:t>(e.g. DVB-T2 spec ref to latest version)</a:t>
            </a:r>
            <a:endParaRPr lang="en-US" sz="800" kern="0" dirty="0">
              <a:solidFill>
                <a:schemeClr val="bg1">
                  <a:lumMod val="65000"/>
                </a:schemeClr>
              </a:solidFill>
              <a:latin typeface="+mn-lt"/>
            </a:endParaRPr>
          </a:p>
          <a:p>
            <a:pPr marL="342900" indent="-342900" eaLnBrk="0" hangingPunct="0">
              <a:spcBef>
                <a:spcPct val="20000"/>
              </a:spcBef>
              <a:buFont typeface="Arial" pitchFamily="34" charset="0"/>
              <a:buChar char="•"/>
              <a:defRPr/>
            </a:pPr>
            <a:r>
              <a:rPr lang="en-US" sz="1600" kern="0" dirty="0">
                <a:latin typeface="+mn-lt"/>
              </a:rPr>
              <a:t>NorDig Test Plan</a:t>
            </a:r>
            <a:endParaRPr lang="en-US" sz="1400" kern="0" dirty="0">
              <a:latin typeface="+mn-lt"/>
            </a:endParaRPr>
          </a:p>
          <a:p>
            <a:pPr marL="800100" lvl="1" indent="-342900" eaLnBrk="0" hangingPunct="0">
              <a:spcBef>
                <a:spcPts val="0"/>
              </a:spcBef>
              <a:buFont typeface="Arial" pitchFamily="34" charset="0"/>
              <a:buChar char="•"/>
              <a:defRPr/>
            </a:pPr>
            <a:r>
              <a:rPr lang="en-US" sz="1200" i="1" kern="0" dirty="0">
                <a:latin typeface="+mn-lt"/>
              </a:rPr>
              <a:t>Drafting not yet started for new proposal v3.2.2</a:t>
            </a:r>
            <a:endParaRPr lang="en-US" sz="800" kern="0" dirty="0">
              <a:latin typeface="Arial Narrow" panose="020B0606020202030204" pitchFamily="34" charset="0"/>
            </a:endParaRPr>
          </a:p>
          <a:p>
            <a:pPr marL="342900" indent="-342900" eaLnBrk="0" hangingPunct="0">
              <a:spcBef>
                <a:spcPct val="20000"/>
              </a:spcBef>
              <a:buFont typeface="Arial" pitchFamily="34" charset="0"/>
              <a:buChar char="•"/>
              <a:defRPr/>
            </a:pPr>
            <a:r>
              <a:rPr lang="en-US" sz="1600" kern="0" dirty="0">
                <a:latin typeface="+mn-lt"/>
              </a:rPr>
              <a:t>NorDig Rules of Operation (RoO)</a:t>
            </a:r>
          </a:p>
          <a:p>
            <a:pPr marL="800100" lvl="1" indent="-342900" eaLnBrk="0" hangingPunct="0">
              <a:spcBef>
                <a:spcPts val="0"/>
              </a:spcBef>
              <a:buFont typeface="Arial" pitchFamily="34" charset="0"/>
              <a:buChar char="•"/>
              <a:defRPr/>
            </a:pPr>
            <a:r>
              <a:rPr lang="en-US" sz="1200" i="1" kern="0" dirty="0">
                <a:latin typeface="+mn-lt"/>
              </a:rPr>
              <a:t>Drafting “0.8” new proposal v3.2.2  </a:t>
            </a:r>
          </a:p>
          <a:p>
            <a:pPr marL="800100" lvl="1" indent="-342900" eaLnBrk="0" hangingPunct="0">
              <a:spcBef>
                <a:spcPct val="20000"/>
              </a:spcBef>
              <a:buFont typeface="Arial" pitchFamily="34" charset="0"/>
              <a:buChar char="•"/>
              <a:defRPr/>
            </a:pPr>
            <a:r>
              <a:rPr lang="en-US" sz="1200" i="1" kern="0" dirty="0">
                <a:latin typeface="+mn-lt"/>
              </a:rPr>
              <a:t>Audio - renumbering audio section to match NorDig IRD spec (aligning specs), updating wording, discuss to include more guidelines (e.g. synchronization, dynamic changes)</a:t>
            </a:r>
          </a:p>
          <a:p>
            <a:pPr marL="800100" lvl="1" indent="-342900" eaLnBrk="0" hangingPunct="0">
              <a:spcBef>
                <a:spcPct val="20000"/>
              </a:spcBef>
              <a:buFont typeface="Arial" pitchFamily="34" charset="0"/>
              <a:buChar char="•"/>
              <a:defRPr/>
            </a:pPr>
            <a:r>
              <a:rPr lang="en-US" sz="1200" i="1" kern="0" dirty="0">
                <a:latin typeface="+mn-lt"/>
              </a:rPr>
              <a:t>3 items in bug list</a:t>
            </a:r>
            <a:endParaRPr lang="en-US" sz="800" kern="0" dirty="0">
              <a:highlight>
                <a:srgbClr val="FFFF00"/>
              </a:highlight>
              <a:latin typeface="+mn-lt"/>
            </a:endParaRPr>
          </a:p>
          <a:p>
            <a:pPr marL="342900" indent="-342900" eaLnBrk="0" hangingPunct="0">
              <a:spcBef>
                <a:spcPct val="20000"/>
              </a:spcBef>
              <a:buFont typeface="Arial" pitchFamily="34" charset="0"/>
              <a:buChar char="•"/>
              <a:defRPr/>
            </a:pPr>
            <a:r>
              <a:rPr lang="en-US" sz="1400" kern="0" dirty="0">
                <a:latin typeface="+mn-lt"/>
              </a:rPr>
              <a:t>NorDig Accessibility package 1.0 -&gt; 1.1</a:t>
            </a:r>
          </a:p>
          <a:p>
            <a:pPr marL="800100" lvl="1" indent="-342900" eaLnBrk="0" hangingPunct="0">
              <a:spcBef>
                <a:spcPct val="20000"/>
              </a:spcBef>
              <a:buFont typeface="Arial" pitchFamily="34" charset="0"/>
              <a:buChar char="•"/>
              <a:defRPr/>
            </a:pPr>
            <a:r>
              <a:rPr lang="en-US" sz="1200" i="1" kern="0" dirty="0">
                <a:latin typeface="+mn-lt"/>
              </a:rPr>
              <a:t>Remove 1 of 3 documents </a:t>
            </a:r>
            <a:r>
              <a:rPr lang="en-US" sz="1100" i="1" kern="0" dirty="0">
                <a:latin typeface="+mn-lt"/>
              </a:rPr>
              <a:t>(Amendment document to NorDig Unified Requirements v3.2.1 since incl in IRD spec v3.2.2) </a:t>
            </a:r>
            <a:endParaRPr lang="en-US" sz="800" kern="0" dirty="0">
              <a:highlight>
                <a:srgbClr val="FFFF00"/>
              </a:highlight>
              <a:latin typeface="+mn-lt"/>
            </a:endParaRPr>
          </a:p>
          <a:p>
            <a:pPr marL="285750" indent="-285750" eaLnBrk="0" hangingPunct="0">
              <a:spcBef>
                <a:spcPct val="20000"/>
              </a:spcBef>
              <a:buFont typeface="Arial" panose="020B0604020202020204" pitchFamily="34" charset="0"/>
              <a:buChar char="•"/>
              <a:defRPr/>
            </a:pPr>
            <a:r>
              <a:rPr lang="en-US" sz="1600" kern="0" dirty="0">
                <a:solidFill>
                  <a:schemeClr val="bg1">
                    <a:lumMod val="65000"/>
                  </a:schemeClr>
                </a:solidFill>
                <a:latin typeface="+mn-lt"/>
              </a:rPr>
              <a:t>NorDig EPG/EIT metadata exchange format  </a:t>
            </a:r>
          </a:p>
          <a:p>
            <a:pPr marL="800100" lvl="1" indent="-342900" eaLnBrk="0" hangingPunct="0">
              <a:spcBef>
                <a:spcPct val="20000"/>
              </a:spcBef>
              <a:buFont typeface="Arial" pitchFamily="34" charset="0"/>
              <a:buChar char="•"/>
              <a:defRPr/>
            </a:pPr>
            <a:r>
              <a:rPr lang="sv-SE" sz="1100" kern="0" dirty="0" err="1">
                <a:latin typeface="+mn-lt"/>
              </a:rPr>
              <a:t>Specs</a:t>
            </a:r>
            <a:r>
              <a:rPr lang="sv-SE" sz="1100" kern="0" dirty="0">
                <a:latin typeface="+mn-lt"/>
              </a:rPr>
              <a:t> is </a:t>
            </a:r>
            <a:r>
              <a:rPr lang="sv-SE" sz="1100" kern="0" dirty="0" err="1">
                <a:latin typeface="+mn-lt"/>
              </a:rPr>
              <a:t>up</a:t>
            </a:r>
            <a:r>
              <a:rPr lang="sv-SE" sz="1100" kern="0" dirty="0">
                <a:latin typeface="+mn-lt"/>
              </a:rPr>
              <a:t> to date</a:t>
            </a:r>
          </a:p>
          <a:p>
            <a:pPr marL="800100" lvl="1" indent="-342900" eaLnBrk="0" hangingPunct="0">
              <a:spcBef>
                <a:spcPct val="20000"/>
              </a:spcBef>
              <a:buFont typeface="Arial" pitchFamily="34" charset="0"/>
              <a:buChar char="•"/>
              <a:defRPr/>
            </a:pPr>
            <a:endParaRPr lang="sv-SE" sz="1100" kern="0" dirty="0">
              <a:latin typeface="+mn-lt"/>
            </a:endParaRPr>
          </a:p>
          <a:p>
            <a:pPr marL="342900" indent="-342900" eaLnBrk="0" hangingPunct="0">
              <a:spcBef>
                <a:spcPct val="20000"/>
              </a:spcBef>
              <a:buFont typeface="Arial" pitchFamily="34" charset="0"/>
              <a:buChar char="•"/>
              <a:defRPr/>
            </a:pPr>
            <a:r>
              <a:rPr lang="en-US" sz="1400" kern="0" dirty="0">
                <a:solidFill>
                  <a:srgbClr val="0070C0"/>
                </a:solidFill>
                <a:latin typeface="+mn-lt"/>
              </a:rPr>
              <a:t>Excom – decided NorDig/T to target </a:t>
            </a:r>
            <a:r>
              <a:rPr lang="en-US" sz="1400" kern="0" dirty="0" err="1">
                <a:solidFill>
                  <a:srgbClr val="0070C0"/>
                </a:solidFill>
                <a:latin typeface="+mn-lt"/>
              </a:rPr>
              <a:t>finalise</a:t>
            </a:r>
            <a:r>
              <a:rPr lang="en-US" sz="1400" kern="0" dirty="0">
                <a:solidFill>
                  <a:srgbClr val="0070C0"/>
                </a:solidFill>
                <a:latin typeface="+mn-lt"/>
              </a:rPr>
              <a:t> specification update v3.2.2 to NorDig Excom October meeting</a:t>
            </a:r>
          </a:p>
          <a:p>
            <a:pPr marL="800100" lvl="1" indent="-342900" eaLnBrk="0" hangingPunct="0">
              <a:spcBef>
                <a:spcPct val="20000"/>
              </a:spcBef>
              <a:buFont typeface="Arial" pitchFamily="34" charset="0"/>
              <a:buChar char="•"/>
              <a:defRPr/>
            </a:pPr>
            <a:endParaRPr lang="en-US" sz="1100" kern="0" dirty="0">
              <a:latin typeface="+mn-lt"/>
            </a:endParaRPr>
          </a:p>
          <a:p>
            <a:pPr marL="342900" indent="-342900" eaLnBrk="0" hangingPunct="0">
              <a:spcBef>
                <a:spcPct val="20000"/>
              </a:spcBef>
              <a:buFont typeface="Arial" pitchFamily="34" charset="0"/>
              <a:buChar char="•"/>
              <a:defRPr/>
            </a:pPr>
            <a:endParaRPr lang="en-US" sz="1600" kern="0" dirty="0">
              <a:latin typeface="+mn-lt"/>
            </a:endParaRPr>
          </a:p>
        </p:txBody>
      </p:sp>
      <p:sp>
        <p:nvSpPr>
          <p:cNvPr id="5" name="TextBox 4">
            <a:extLst>
              <a:ext uri="{FF2B5EF4-FFF2-40B4-BE49-F238E27FC236}">
                <a16:creationId xmlns:a16="http://schemas.microsoft.com/office/drawing/2014/main" id="{4CDB3D58-E1AB-7322-3DAC-8DEDEEC31171}"/>
              </a:ext>
            </a:extLst>
          </p:cNvPr>
          <p:cNvSpPr txBox="1"/>
          <p:nvPr/>
        </p:nvSpPr>
        <p:spPr>
          <a:xfrm>
            <a:off x="9840416" y="1700808"/>
            <a:ext cx="2177199" cy="461665"/>
          </a:xfrm>
          <a:prstGeom prst="rect">
            <a:avLst/>
          </a:prstGeom>
          <a:noFill/>
          <a:ln>
            <a:solidFill>
              <a:schemeClr val="tx1">
                <a:lumMod val="50000"/>
                <a:lumOff val="50000"/>
              </a:schemeClr>
            </a:solidFill>
          </a:ln>
        </p:spPr>
        <p:txBody>
          <a:bodyPr wrap="none" rtlCol="0">
            <a:spAutoFit/>
          </a:bodyPr>
          <a:lstStyle/>
          <a:p>
            <a:r>
              <a:rPr lang="sv-SE" sz="800" dirty="0"/>
              <a:t>        IRD – NorDig </a:t>
            </a:r>
            <a:r>
              <a:rPr lang="sv-SE" sz="800" dirty="0" err="1"/>
              <a:t>Unified</a:t>
            </a:r>
            <a:r>
              <a:rPr lang="sv-SE" sz="800" dirty="0"/>
              <a:t> IRD </a:t>
            </a:r>
            <a:r>
              <a:rPr lang="sv-SE" sz="800" dirty="0" err="1"/>
              <a:t>specification</a:t>
            </a:r>
            <a:endParaRPr lang="sv-SE" sz="800" dirty="0"/>
          </a:p>
          <a:p>
            <a:r>
              <a:rPr lang="sv-SE" sz="800" dirty="0" err="1"/>
              <a:t>TestPlan</a:t>
            </a:r>
            <a:r>
              <a:rPr lang="sv-SE" sz="800" dirty="0"/>
              <a:t> – NorDig </a:t>
            </a:r>
            <a:r>
              <a:rPr lang="sv-SE" sz="800" dirty="0" err="1"/>
              <a:t>Unified</a:t>
            </a:r>
            <a:r>
              <a:rPr lang="sv-SE" sz="800" dirty="0"/>
              <a:t> Test Plan</a:t>
            </a:r>
          </a:p>
          <a:p>
            <a:r>
              <a:rPr lang="sv-SE" sz="800" dirty="0"/>
              <a:t>       </a:t>
            </a:r>
            <a:r>
              <a:rPr lang="sv-SE" sz="800" dirty="0" err="1"/>
              <a:t>RoO</a:t>
            </a:r>
            <a:r>
              <a:rPr lang="sv-SE" sz="800" dirty="0"/>
              <a:t> – NorDig </a:t>
            </a:r>
            <a:r>
              <a:rPr lang="sv-SE" sz="800" dirty="0" err="1"/>
              <a:t>Rules</a:t>
            </a:r>
            <a:r>
              <a:rPr lang="sv-SE" sz="800" dirty="0"/>
              <a:t> </a:t>
            </a:r>
            <a:r>
              <a:rPr lang="sv-SE" sz="800" dirty="0" err="1"/>
              <a:t>of</a:t>
            </a:r>
            <a:r>
              <a:rPr lang="sv-SE" sz="800" dirty="0"/>
              <a:t> Operation</a:t>
            </a:r>
          </a:p>
        </p:txBody>
      </p:sp>
    </p:spTree>
    <p:extLst>
      <p:ext uri="{BB962C8B-B14F-4D97-AF65-F5344CB8AC3E}">
        <p14:creationId xmlns:p14="http://schemas.microsoft.com/office/powerpoint/2010/main" val="980546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82CAC8-C306-3A39-76DD-00B4C128A51F}"/>
            </a:ext>
          </a:extLst>
        </p:cNvPr>
        <p:cNvGrpSpPr/>
        <p:nvPr/>
      </p:nvGrpSpPr>
      <p:grpSpPr>
        <a:xfrm>
          <a:off x="0" y="0"/>
          <a:ext cx="0" cy="0"/>
          <a:chOff x="0" y="0"/>
          <a:chExt cx="0" cy="0"/>
        </a:xfrm>
      </p:grpSpPr>
      <p:sp>
        <p:nvSpPr>
          <p:cNvPr id="3" name="Rubrik 2">
            <a:extLst>
              <a:ext uri="{FF2B5EF4-FFF2-40B4-BE49-F238E27FC236}">
                <a16:creationId xmlns:a16="http://schemas.microsoft.com/office/drawing/2014/main" id="{EDFE9F7C-FCD4-1D71-97ED-94C0DD891214}"/>
              </a:ext>
            </a:extLst>
          </p:cNvPr>
          <p:cNvSpPr>
            <a:spLocks noGrp="1"/>
          </p:cNvSpPr>
          <p:nvPr>
            <p:ph type="title"/>
          </p:nvPr>
        </p:nvSpPr>
        <p:spPr>
          <a:xfrm>
            <a:off x="2423592" y="34254"/>
            <a:ext cx="8064896" cy="648072"/>
          </a:xfrm>
        </p:spPr>
        <p:txBody>
          <a:bodyPr/>
          <a:lstStyle/>
          <a:p>
            <a:pPr>
              <a:defRPr/>
            </a:pPr>
            <a:r>
              <a:rPr lang="en-GB" b="1" dirty="0"/>
              <a:t>NorDig T report - </a:t>
            </a:r>
            <a:r>
              <a:rPr lang="en-US" b="1" dirty="0"/>
              <a:t> </a:t>
            </a:r>
            <a:r>
              <a:rPr lang="sv-SE" sz="2000" b="1" dirty="0">
                <a:solidFill>
                  <a:schemeClr val="tx1"/>
                </a:solidFill>
              </a:rPr>
              <a:t>Accessibility       </a:t>
            </a:r>
            <a:br>
              <a:rPr lang="en-GB" sz="1800" b="1" dirty="0">
                <a:solidFill>
                  <a:schemeClr val="tx1"/>
                </a:solidFill>
              </a:rPr>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a:extLst>
              <a:ext uri="{FF2B5EF4-FFF2-40B4-BE49-F238E27FC236}">
                <a16:creationId xmlns:a16="http://schemas.microsoft.com/office/drawing/2014/main" id="{6139BE57-D7A1-865F-6598-C61E0F89136D}"/>
              </a:ext>
            </a:extLst>
          </p:cNvPr>
          <p:cNvSpPr>
            <a:spLocks noGrp="1"/>
          </p:cNvSpPr>
          <p:nvPr>
            <p:ph type="sldNum" sz="quarter" idx="11"/>
          </p:nvPr>
        </p:nvSpPr>
        <p:spPr/>
        <p:txBody>
          <a:bodyPr/>
          <a:lstStyle/>
          <a:p>
            <a:pPr>
              <a:defRPr/>
            </a:pPr>
            <a:fld id="{CD43E73F-939E-41C0-A51D-E14F15C47D94}" type="slidenum">
              <a:rPr lang="en-US" smtClean="0"/>
              <a:pPr>
                <a:defRPr/>
              </a:pPr>
              <a:t>5</a:t>
            </a:fld>
            <a:endParaRPr lang="en-US"/>
          </a:p>
        </p:txBody>
      </p:sp>
      <p:sp>
        <p:nvSpPr>
          <p:cNvPr id="6" name="Platshållare för innehåll 1">
            <a:extLst>
              <a:ext uri="{FF2B5EF4-FFF2-40B4-BE49-F238E27FC236}">
                <a16:creationId xmlns:a16="http://schemas.microsoft.com/office/drawing/2014/main" id="{9820F7AB-4CB0-6FC3-85A9-412D9C19E322}"/>
              </a:ext>
            </a:extLst>
          </p:cNvPr>
          <p:cNvSpPr txBox="1">
            <a:spLocks/>
          </p:cNvSpPr>
          <p:nvPr/>
        </p:nvSpPr>
        <p:spPr bwMode="auto">
          <a:xfrm>
            <a:off x="1055440" y="836712"/>
            <a:ext cx="10657184" cy="43203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a:latin typeface="+mn-lt"/>
              </a:rPr>
              <a:t>Summary of Accessibility work and questionary:</a:t>
            </a:r>
          </a:p>
          <a:p>
            <a:pPr marL="800100" lvl="1" indent="-342900" eaLnBrk="0" hangingPunct="0">
              <a:spcBef>
                <a:spcPct val="20000"/>
              </a:spcBef>
              <a:buFont typeface="Arial" pitchFamily="34" charset="0"/>
              <a:buChar char="•"/>
              <a:defRPr/>
            </a:pPr>
            <a:r>
              <a:rPr lang="en-US" sz="1600" kern="0" dirty="0">
                <a:latin typeface="+mn-lt"/>
              </a:rPr>
              <a:t>Status on release of NorDig </a:t>
            </a:r>
            <a:r>
              <a:rPr lang="en-US" sz="1600" kern="0" dirty="0" err="1">
                <a:latin typeface="+mn-lt"/>
              </a:rPr>
              <a:t>Accesiblity</a:t>
            </a:r>
            <a:r>
              <a:rPr lang="en-US" sz="1600" kern="0" dirty="0">
                <a:latin typeface="+mn-lt"/>
              </a:rPr>
              <a:t> package v. 1.0, only feedback: Ireland very positive. </a:t>
            </a:r>
          </a:p>
          <a:p>
            <a:pPr marL="800100" lvl="1" indent="-342900" eaLnBrk="0" hangingPunct="0">
              <a:spcBef>
                <a:spcPct val="20000"/>
              </a:spcBef>
              <a:buFont typeface="Arial" pitchFamily="34" charset="0"/>
              <a:buChar char="•"/>
              <a:defRPr/>
            </a:pPr>
            <a:r>
              <a:rPr lang="en-US" sz="1600" kern="0" dirty="0">
                <a:latin typeface="+mn-lt"/>
              </a:rPr>
              <a:t>EU regulation and implementation of EAA, follow / coordinate initiatives in the area with EBU and DTG.</a:t>
            </a:r>
          </a:p>
          <a:p>
            <a:pPr eaLnBrk="0" hangingPunct="0">
              <a:spcBef>
                <a:spcPct val="20000"/>
              </a:spcBef>
              <a:defRPr/>
            </a:pPr>
            <a:r>
              <a:rPr lang="en-US" sz="1600" kern="0" dirty="0">
                <a:latin typeface="+mn-lt"/>
              </a:rPr>
              <a:t>Summery of questionary regarding TV accessibility (live and Ondemand) what challenges are experienced and what could be done. Questionary was send to Disability organisations in Nordic countries and Ireland, incl. Deaf, Hearing impaired, Visually impaired and Mobility impaired. </a:t>
            </a:r>
            <a:br>
              <a:rPr lang="en-US" sz="1600" kern="0" dirty="0">
                <a:latin typeface="+mn-lt"/>
              </a:rPr>
            </a:br>
            <a:r>
              <a:rPr lang="en-US" sz="1600" kern="0" dirty="0">
                <a:latin typeface="+mn-lt"/>
              </a:rPr>
              <a:t>Proposed challenges and wishes for better TV accessibility based on the answers in the questionnaires are following: </a:t>
            </a:r>
          </a:p>
          <a:p>
            <a:pPr marL="342900" indent="-342900" eaLnBrk="0" hangingPunct="0">
              <a:spcBef>
                <a:spcPct val="20000"/>
              </a:spcBef>
              <a:buFont typeface="Arial" pitchFamily="34" charset="0"/>
              <a:buChar char="•"/>
              <a:defRPr/>
            </a:pPr>
            <a:r>
              <a:rPr lang="en-US" sz="1600" kern="0" dirty="0">
                <a:latin typeface="+mn-lt"/>
              </a:rPr>
              <a:t>Remote control: </a:t>
            </a:r>
          </a:p>
          <a:p>
            <a:pPr marL="800100" lvl="1" indent="-342900" eaLnBrk="0" hangingPunct="0">
              <a:spcBef>
                <a:spcPct val="20000"/>
              </a:spcBef>
              <a:buFont typeface="Arial" panose="020B0604020202020204" pitchFamily="34" charset="0"/>
              <a:buChar char="•"/>
              <a:defRPr/>
            </a:pPr>
            <a:r>
              <a:rPr lang="en-US" sz="1600" kern="0" dirty="0">
                <a:latin typeface="+mn-lt"/>
              </a:rPr>
              <a:t>A physical buttons on the remote control to activate all types of accessibility service</a:t>
            </a:r>
          </a:p>
          <a:p>
            <a:pPr marL="800100" lvl="1" indent="-342900" eaLnBrk="0" hangingPunct="0">
              <a:spcBef>
                <a:spcPct val="20000"/>
              </a:spcBef>
              <a:buFont typeface="Arial" panose="020B0604020202020204" pitchFamily="34" charset="0"/>
              <a:buChar char="•"/>
              <a:defRPr/>
            </a:pPr>
            <a:r>
              <a:rPr lang="en-US" sz="1600" kern="0" dirty="0">
                <a:latin typeface="+mn-lt"/>
              </a:rPr>
              <a:t>A special handicap friendly remote control </a:t>
            </a:r>
          </a:p>
          <a:p>
            <a:pPr marL="800100" lvl="1" indent="-342900" eaLnBrk="0" hangingPunct="0">
              <a:spcBef>
                <a:spcPct val="20000"/>
              </a:spcBef>
              <a:buFont typeface="Arial" panose="020B0604020202020204" pitchFamily="34" charset="0"/>
              <a:buChar char="•"/>
              <a:defRPr/>
            </a:pPr>
            <a:r>
              <a:rPr lang="en-US" sz="1600" kern="0" dirty="0">
                <a:latin typeface="+mn-lt"/>
              </a:rPr>
              <a:t>Option for voice control of the TV sets.</a:t>
            </a:r>
          </a:p>
          <a:p>
            <a:pPr marL="342900" indent="-342900" eaLnBrk="0" hangingPunct="0">
              <a:spcBef>
                <a:spcPct val="20000"/>
              </a:spcBef>
              <a:buFont typeface="Arial" pitchFamily="34" charset="0"/>
              <a:buChar char="•"/>
              <a:defRPr/>
            </a:pPr>
            <a:r>
              <a:rPr lang="en-US" sz="1600" kern="0" dirty="0">
                <a:latin typeface="+mn-lt"/>
              </a:rPr>
              <a:t>Accessibility services menu: </a:t>
            </a:r>
          </a:p>
          <a:p>
            <a:pPr marL="800100" lvl="1" indent="-342900" eaLnBrk="0" hangingPunct="0">
              <a:spcBef>
                <a:spcPct val="20000"/>
              </a:spcBef>
              <a:buFont typeface="Arial" panose="020B0604020202020204" pitchFamily="34" charset="0"/>
              <a:buChar char="•"/>
              <a:defRPr/>
            </a:pPr>
            <a:r>
              <a:rPr lang="en-US" sz="1600" kern="0" dirty="0">
                <a:latin typeface="+mn-lt"/>
              </a:rPr>
              <a:t>Accessibility services for visually impaired</a:t>
            </a:r>
          </a:p>
          <a:p>
            <a:pPr marL="800100" lvl="1" indent="-342900" eaLnBrk="0" hangingPunct="0">
              <a:spcBef>
                <a:spcPct val="20000"/>
              </a:spcBef>
              <a:buFont typeface="Arial" panose="020B0604020202020204" pitchFamily="34" charset="0"/>
              <a:buChar char="•"/>
              <a:defRPr/>
            </a:pPr>
            <a:r>
              <a:rPr lang="en-US" sz="1600" kern="0" dirty="0">
                <a:latin typeface="+mn-lt"/>
              </a:rPr>
              <a:t>Possibility to change size of fonts in subtitles, change the colors of fonts and background in subtitles.</a:t>
            </a:r>
          </a:p>
          <a:p>
            <a:pPr marL="342900" indent="-342900" eaLnBrk="0" hangingPunct="0">
              <a:spcBef>
                <a:spcPct val="20000"/>
              </a:spcBef>
              <a:buFont typeface="Arial" pitchFamily="34" charset="0"/>
              <a:buChar char="•"/>
              <a:defRPr/>
            </a:pPr>
            <a:r>
              <a:rPr lang="en-US" sz="1600" kern="0" dirty="0">
                <a:latin typeface="+mn-lt"/>
              </a:rPr>
              <a:t>Audio: </a:t>
            </a:r>
          </a:p>
          <a:p>
            <a:pPr marL="800100" lvl="1" indent="-342900" eaLnBrk="0" hangingPunct="0">
              <a:spcBef>
                <a:spcPct val="20000"/>
              </a:spcBef>
              <a:buFont typeface="Arial" panose="020B0604020202020204" pitchFamily="34" charset="0"/>
              <a:buChar char="•"/>
              <a:defRPr/>
            </a:pPr>
            <a:r>
              <a:rPr lang="en-US" sz="1600" kern="0" dirty="0">
                <a:latin typeface="+mn-lt"/>
              </a:rPr>
              <a:t>Clear voice / Dialogue Enhancement - control of background sound / noise.  </a:t>
            </a:r>
          </a:p>
          <a:p>
            <a:pPr eaLnBrk="0" hangingPunct="0">
              <a:spcBef>
                <a:spcPct val="20000"/>
              </a:spcBef>
              <a:defRPr/>
            </a:pPr>
            <a:r>
              <a:rPr lang="en-US" sz="1600" kern="0" dirty="0">
                <a:latin typeface="+mn-lt"/>
              </a:rPr>
              <a:t>Most of the topics are already covered by the NorDig Accessibility package, some are broadcaster related, and some technical topics will be followed up by the group.</a:t>
            </a:r>
          </a:p>
          <a:p>
            <a:pPr marL="342900" indent="-342900" eaLnBrk="0" hangingPunct="0">
              <a:spcBef>
                <a:spcPct val="20000"/>
              </a:spcBef>
              <a:buFont typeface="Arial" pitchFamily="34" charset="0"/>
              <a:buChar char="•"/>
              <a:defRPr/>
            </a:pPr>
            <a:r>
              <a:rPr lang="en-US" sz="1600" kern="0" dirty="0">
                <a:solidFill>
                  <a:srgbClr val="0070C0"/>
                </a:solidFill>
                <a:latin typeface="+mn-lt"/>
              </a:rPr>
              <a:t>Excom – noted </a:t>
            </a:r>
            <a:br>
              <a:rPr lang="en-US" sz="1600" kern="0" dirty="0">
                <a:latin typeface="+mn-lt"/>
              </a:rPr>
            </a:br>
            <a:br>
              <a:rPr lang="en-US" sz="2000" i="1" kern="0" dirty="0">
                <a:solidFill>
                  <a:srgbClr val="7030A0"/>
                </a:solidFill>
                <a:highlight>
                  <a:srgbClr val="FFFF00"/>
                </a:highlight>
                <a:latin typeface="+mn-lt"/>
              </a:rPr>
            </a:br>
            <a:endParaRPr lang="en-US" sz="2000" i="1" kern="0" dirty="0">
              <a:solidFill>
                <a:srgbClr val="7030A0"/>
              </a:solidFill>
              <a:highlight>
                <a:srgbClr val="FFFF00"/>
              </a:highlight>
              <a:latin typeface="+mn-lt"/>
            </a:endParaRPr>
          </a:p>
        </p:txBody>
      </p:sp>
    </p:spTree>
    <p:extLst>
      <p:ext uri="{BB962C8B-B14F-4D97-AF65-F5344CB8AC3E}">
        <p14:creationId xmlns:p14="http://schemas.microsoft.com/office/powerpoint/2010/main" val="4202076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24B30-6FA0-59B8-0325-1F889A022C29}"/>
            </a:ext>
          </a:extLst>
        </p:cNvPr>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4AEC9A2D-14DB-FC76-52DB-3516619CF3EC}"/>
              </a:ext>
            </a:extLst>
          </p:cNvPr>
          <p:cNvSpPr>
            <a:spLocks noGrp="1"/>
          </p:cNvSpPr>
          <p:nvPr>
            <p:ph idx="1"/>
          </p:nvPr>
        </p:nvSpPr>
        <p:spPr>
          <a:xfrm>
            <a:off x="623392" y="852121"/>
            <a:ext cx="11233248" cy="5472608"/>
          </a:xfrm>
        </p:spPr>
        <p:txBody>
          <a:bodyPr/>
          <a:lstStyle/>
          <a:p>
            <a:pPr>
              <a:buNone/>
            </a:pPr>
            <a:r>
              <a:rPr lang="en-US" dirty="0"/>
              <a:t>NorDig T – </a:t>
            </a:r>
            <a:r>
              <a:rPr lang="en-US" b="1" dirty="0"/>
              <a:t>PROPOSAL </a:t>
            </a:r>
            <a:r>
              <a:rPr lang="en-US" dirty="0"/>
              <a:t>mandates &amp; items for period 2025-2026</a:t>
            </a:r>
            <a:r>
              <a:rPr lang="en-US" sz="1800" dirty="0"/>
              <a:t>  </a:t>
            </a:r>
          </a:p>
          <a:p>
            <a:pPr>
              <a:buNone/>
            </a:pPr>
            <a:r>
              <a:rPr lang="en-US" sz="1400" i="1" dirty="0">
                <a:solidFill>
                  <a:srgbClr val="00B050"/>
                </a:solidFill>
              </a:rPr>
              <a:t>Proposal to review mandates for 2025-2026 at NorDig Excom March 2025 (NorDig/T propose to base it on old mandates 23-24 with some updates)</a:t>
            </a:r>
          </a:p>
          <a:p>
            <a:pPr marL="0" indent="0">
              <a:buNone/>
            </a:pPr>
            <a:r>
              <a:rPr lang="en-US" sz="1000" i="1" dirty="0">
                <a:solidFill>
                  <a:schemeClr val="tx1">
                    <a:lumMod val="50000"/>
                    <a:lumOff val="50000"/>
                  </a:schemeClr>
                </a:solidFill>
              </a:rPr>
              <a:t>  </a:t>
            </a:r>
          </a:p>
          <a:p>
            <a:pPr>
              <a:spcBef>
                <a:spcPts val="0"/>
              </a:spcBef>
            </a:pPr>
            <a:r>
              <a:rPr lang="en-US" sz="1800" dirty="0"/>
              <a:t>General: </a:t>
            </a:r>
          </a:p>
          <a:p>
            <a:pPr lvl="1">
              <a:spcBef>
                <a:spcPts val="0"/>
              </a:spcBef>
            </a:pPr>
            <a:r>
              <a:rPr lang="en-US" sz="1600" dirty="0"/>
              <a:t>Keep IRD, RoO and Test Plan in line with each other</a:t>
            </a:r>
          </a:p>
          <a:p>
            <a:pPr lvl="1">
              <a:spcBef>
                <a:spcPts val="0"/>
              </a:spcBef>
            </a:pPr>
            <a:r>
              <a:rPr lang="en-US" sz="1600" dirty="0"/>
              <a:t>Maintain and keep NorDig spec up to date </a:t>
            </a:r>
            <a:r>
              <a:rPr lang="en-US" sz="1400" dirty="0"/>
              <a:t>(debug, reference list to international spec is up to date </a:t>
            </a:r>
            <a:r>
              <a:rPr lang="en-US" sz="1400" dirty="0" err="1"/>
              <a:t>etc</a:t>
            </a:r>
            <a:r>
              <a:rPr lang="en-US" sz="1400" dirty="0"/>
              <a:t>)</a:t>
            </a:r>
            <a:endParaRPr lang="en-US" sz="1600" dirty="0"/>
          </a:p>
          <a:p>
            <a:pPr lvl="1">
              <a:spcBef>
                <a:spcPts val="0"/>
              </a:spcBef>
            </a:pPr>
            <a:r>
              <a:rPr lang="en-US" sz="1600" dirty="0"/>
              <a:t>Monitor DVB, HbbTV and other relevant IRD specs changes and new technologies (e.g. DVB-I) </a:t>
            </a:r>
          </a:p>
          <a:p>
            <a:pPr lvl="1">
              <a:spcBef>
                <a:spcPts val="0"/>
              </a:spcBef>
            </a:pPr>
            <a:r>
              <a:rPr lang="en-US" sz="1600" dirty="0"/>
              <a:t>Based upon and additions to DVB requirements and guidelines</a:t>
            </a:r>
          </a:p>
          <a:p>
            <a:pPr>
              <a:spcBef>
                <a:spcPts val="0"/>
              </a:spcBef>
            </a:pPr>
            <a:r>
              <a:rPr lang="en-US" sz="1800" dirty="0"/>
              <a:t>NorDig Unified IRD spec</a:t>
            </a:r>
            <a:endParaRPr lang="en-GB" sz="1800" dirty="0"/>
          </a:p>
          <a:p>
            <a:pPr>
              <a:spcBef>
                <a:spcPts val="0"/>
              </a:spcBef>
            </a:pPr>
            <a:r>
              <a:rPr lang="en-US" sz="1800" dirty="0"/>
              <a:t>NorDig </a:t>
            </a:r>
            <a:r>
              <a:rPr lang="en-US" sz="1800" dirty="0" err="1"/>
              <a:t>RoO</a:t>
            </a:r>
            <a:r>
              <a:rPr lang="en-US" sz="1800" dirty="0"/>
              <a:t> specification</a:t>
            </a:r>
          </a:p>
          <a:p>
            <a:pPr lvl="1">
              <a:spcBef>
                <a:spcPts val="0"/>
              </a:spcBef>
            </a:pPr>
            <a:r>
              <a:rPr lang="en-US" sz="1600" dirty="0"/>
              <a:t>help broadcasting avoid issues for IRD/viewers (“tips and tricks”)</a:t>
            </a:r>
          </a:p>
          <a:p>
            <a:pPr lvl="1">
              <a:spcBef>
                <a:spcPts val="0"/>
              </a:spcBef>
            </a:pPr>
            <a:r>
              <a:rPr lang="en-US" sz="1600" dirty="0"/>
              <a:t>minimize and shorten text that are mainly relevant for the IRD </a:t>
            </a:r>
          </a:p>
          <a:p>
            <a:pPr>
              <a:spcBef>
                <a:spcPts val="0"/>
              </a:spcBef>
            </a:pPr>
            <a:r>
              <a:rPr lang="en-US" dirty="0"/>
              <a:t>NorDig Test and Test plan</a:t>
            </a:r>
            <a:endParaRPr lang="en-GB" dirty="0"/>
          </a:p>
          <a:p>
            <a:pPr lvl="1">
              <a:spcBef>
                <a:spcPts val="0"/>
              </a:spcBef>
            </a:pPr>
            <a:r>
              <a:rPr lang="en-US" sz="1600" dirty="0"/>
              <a:t>Maintain and update NorDig Test plan to match IRD spec</a:t>
            </a:r>
            <a:endParaRPr lang="en-GB" sz="2400" dirty="0"/>
          </a:p>
          <a:p>
            <a:pPr lvl="2">
              <a:spcBef>
                <a:spcPts val="0"/>
              </a:spcBef>
            </a:pPr>
            <a:r>
              <a:rPr lang="en-US" dirty="0"/>
              <a:t>Review and where possible combine similar test cases  to make it easier and faster to test</a:t>
            </a:r>
            <a:endParaRPr lang="en-GB" dirty="0"/>
          </a:p>
          <a:p>
            <a:pPr lvl="2">
              <a:spcBef>
                <a:spcPts val="0"/>
              </a:spcBef>
            </a:pPr>
            <a:r>
              <a:rPr lang="en-US" dirty="0"/>
              <a:t>“minimize” redundant test cases if possible without compromising with test quality, to speed up time for verification testing.</a:t>
            </a:r>
            <a:endParaRPr lang="en-GB" dirty="0"/>
          </a:p>
          <a:p>
            <a:pPr lvl="2">
              <a:spcBef>
                <a:spcPts val="0"/>
              </a:spcBef>
            </a:pPr>
            <a:r>
              <a:rPr lang="en-US" dirty="0"/>
              <a:t>Update and improve test cases</a:t>
            </a:r>
          </a:p>
          <a:p>
            <a:pPr>
              <a:spcBef>
                <a:spcPts val="0"/>
              </a:spcBef>
            </a:pPr>
            <a:r>
              <a:rPr lang="en-US" dirty="0"/>
              <a:t>NorDig </a:t>
            </a:r>
            <a:r>
              <a:rPr lang="sv-SE" dirty="0"/>
              <a:t>EPG </a:t>
            </a:r>
            <a:r>
              <a:rPr lang="sv-SE" dirty="0" err="1"/>
              <a:t>exchange</a:t>
            </a:r>
            <a:r>
              <a:rPr lang="sv-SE" dirty="0"/>
              <a:t> </a:t>
            </a:r>
            <a:r>
              <a:rPr lang="sv-SE" dirty="0" err="1"/>
              <a:t>file</a:t>
            </a:r>
            <a:r>
              <a:rPr lang="sv-SE" dirty="0"/>
              <a:t> format</a:t>
            </a:r>
          </a:p>
          <a:p>
            <a:pPr lvl="1">
              <a:spcBef>
                <a:spcPts val="0"/>
              </a:spcBef>
              <a:buFont typeface="Arial" panose="020B0604020202020204" pitchFamily="34" charset="0"/>
              <a:buChar char="–"/>
            </a:pPr>
            <a:r>
              <a:rPr lang="en-US" sz="1600" dirty="0"/>
              <a:t>Maintain NorDig spec. of common EPG/Event exchange file format and </a:t>
            </a:r>
            <a:r>
              <a:rPr lang="en-US" sz="1600" dirty="0" err="1"/>
              <a:t>impl</a:t>
            </a:r>
            <a:r>
              <a:rPr lang="en-US" sz="1600" dirty="0"/>
              <a:t>. Guidelines</a:t>
            </a:r>
          </a:p>
          <a:p>
            <a:pPr lvl="1">
              <a:spcBef>
                <a:spcPts val="0"/>
              </a:spcBef>
              <a:buFont typeface="Arial" panose="020B0604020202020204" pitchFamily="34" charset="0"/>
              <a:buChar char="–"/>
            </a:pPr>
            <a:r>
              <a:rPr lang="en-US" sz="1600" dirty="0"/>
              <a:t>Work to promote NorDig TVA </a:t>
            </a:r>
            <a:r>
              <a:rPr lang="en-US" sz="1600" dirty="0" err="1"/>
              <a:t>eg.</a:t>
            </a:r>
            <a:r>
              <a:rPr lang="en-US" sz="1600" dirty="0"/>
              <a:t> via open Workshops and help </a:t>
            </a:r>
            <a:r>
              <a:rPr lang="en-US" sz="1600" dirty="0" err="1"/>
              <a:t>impl</a:t>
            </a:r>
            <a:r>
              <a:rPr lang="en-US" sz="1600" dirty="0"/>
              <a:t>. and use of NorDig EPG/event file format</a:t>
            </a:r>
            <a:endParaRPr lang="sv-SE" dirty="0"/>
          </a:p>
        </p:txBody>
      </p:sp>
      <p:sp>
        <p:nvSpPr>
          <p:cNvPr id="3" name="Rubrik 2">
            <a:extLst>
              <a:ext uri="{FF2B5EF4-FFF2-40B4-BE49-F238E27FC236}">
                <a16:creationId xmlns:a16="http://schemas.microsoft.com/office/drawing/2014/main" id="{2163C023-2868-B2E1-D611-561D5F394DD6}"/>
              </a:ext>
            </a:extLst>
          </p:cNvPr>
          <p:cNvSpPr>
            <a:spLocks noGrp="1"/>
          </p:cNvSpPr>
          <p:nvPr>
            <p:ph type="title"/>
          </p:nvPr>
        </p:nvSpPr>
        <p:spPr>
          <a:xfrm>
            <a:off x="1199456" y="17424"/>
            <a:ext cx="9155360" cy="706090"/>
          </a:xfrm>
        </p:spPr>
        <p:txBody>
          <a:bodyPr/>
          <a:lstStyle/>
          <a:p>
            <a:pPr>
              <a:defRPr/>
            </a:pPr>
            <a:r>
              <a:rPr lang="en-GB" b="1" dirty="0"/>
              <a:t>NorDig T report </a:t>
            </a:r>
            <a:r>
              <a:rPr lang="en-US" sz="1600" b="1" dirty="0">
                <a:solidFill>
                  <a:schemeClr val="tx1"/>
                </a:solidFill>
              </a:rPr>
              <a:t>– </a:t>
            </a:r>
            <a:r>
              <a:rPr lang="en-US" sz="1800" b="1" dirty="0">
                <a:solidFill>
                  <a:srgbClr val="7030A0"/>
                </a:solidFill>
              </a:rPr>
              <a:t>PROPOSAL</a:t>
            </a:r>
            <a:r>
              <a:rPr lang="en-US" sz="1800" b="1" dirty="0">
                <a:solidFill>
                  <a:schemeClr val="tx1"/>
                </a:solidFill>
              </a:rPr>
              <a:t> mandates and activities for NorDig T (1/2) </a:t>
            </a:r>
            <a:r>
              <a:rPr lang="en-GB" sz="18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a:extLst>
              <a:ext uri="{FF2B5EF4-FFF2-40B4-BE49-F238E27FC236}">
                <a16:creationId xmlns:a16="http://schemas.microsoft.com/office/drawing/2014/main" id="{8CF42A24-F3D8-F82E-EF04-5D85DD288210}"/>
              </a:ext>
            </a:extLst>
          </p:cNvPr>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Tree>
    <p:extLst>
      <p:ext uri="{BB962C8B-B14F-4D97-AF65-F5344CB8AC3E}">
        <p14:creationId xmlns:p14="http://schemas.microsoft.com/office/powerpoint/2010/main" val="3974455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8EAB3-992F-D7EE-3CD0-E35DDE489E6E}"/>
            </a:ext>
          </a:extLst>
        </p:cNvPr>
        <p:cNvGrpSpPr/>
        <p:nvPr/>
      </p:nvGrpSpPr>
      <p:grpSpPr>
        <a:xfrm>
          <a:off x="0" y="0"/>
          <a:ext cx="0" cy="0"/>
          <a:chOff x="0" y="0"/>
          <a:chExt cx="0" cy="0"/>
        </a:xfrm>
      </p:grpSpPr>
      <p:sp>
        <p:nvSpPr>
          <p:cNvPr id="2" name="Platshållare för innehåll 1">
            <a:extLst>
              <a:ext uri="{FF2B5EF4-FFF2-40B4-BE49-F238E27FC236}">
                <a16:creationId xmlns:a16="http://schemas.microsoft.com/office/drawing/2014/main" id="{F25BEDE5-50EB-F687-E05F-BDDAF3E951B7}"/>
              </a:ext>
            </a:extLst>
          </p:cNvPr>
          <p:cNvSpPr>
            <a:spLocks noGrp="1"/>
          </p:cNvSpPr>
          <p:nvPr>
            <p:ph idx="1"/>
          </p:nvPr>
        </p:nvSpPr>
        <p:spPr>
          <a:xfrm>
            <a:off x="911424" y="836712"/>
            <a:ext cx="10225136" cy="5472608"/>
          </a:xfrm>
        </p:spPr>
        <p:txBody>
          <a:bodyPr/>
          <a:lstStyle/>
          <a:p>
            <a:pPr>
              <a:buNone/>
            </a:pPr>
            <a:r>
              <a:rPr lang="en-US" dirty="0"/>
              <a:t>continue NorDig T mandates &amp; items for period 2025-2026</a:t>
            </a:r>
            <a:endParaRPr lang="en-US" dirty="0">
              <a:solidFill>
                <a:srgbClr val="00B050"/>
              </a:solidFill>
            </a:endParaRPr>
          </a:p>
          <a:p>
            <a:r>
              <a:rPr lang="en-US" sz="1800" dirty="0"/>
              <a:t>Video, audio, subtitling</a:t>
            </a:r>
            <a:endParaRPr lang="en-GB" sz="1800" dirty="0"/>
          </a:p>
          <a:p>
            <a:pPr lvl="1"/>
            <a:r>
              <a:rPr lang="en-US" sz="1600" dirty="0"/>
              <a:t>monitor DVB specifications and recommendations and I/O (HDMI).   </a:t>
            </a:r>
            <a:endParaRPr lang="en-GB" sz="2800" dirty="0"/>
          </a:p>
          <a:p>
            <a:pPr lvl="1"/>
            <a:r>
              <a:rPr lang="en-US" sz="1600" b="1" dirty="0"/>
              <a:t>NGA&amp;TTML:</a:t>
            </a:r>
            <a:r>
              <a:rPr lang="en-US" sz="1600" dirty="0"/>
              <a:t> monitor NGA&amp;TTML audio usage and experience (in order to help NorDig member using/launching NGA &amp;/or TTML).</a:t>
            </a:r>
          </a:p>
          <a:p>
            <a:r>
              <a:rPr lang="en-US" sz="1800" dirty="0"/>
              <a:t>HbbTV</a:t>
            </a:r>
            <a:endParaRPr lang="en-GB" sz="1800" dirty="0"/>
          </a:p>
          <a:p>
            <a:pPr lvl="1"/>
            <a:r>
              <a:rPr lang="en-US" sz="1600" dirty="0"/>
              <a:t>NorDig HbbTV test and test cases; m</a:t>
            </a:r>
            <a:r>
              <a:rPr lang="en-GB" sz="1600" dirty="0" err="1"/>
              <a:t>aintain</a:t>
            </a:r>
            <a:r>
              <a:rPr lang="en-GB" sz="1600" dirty="0"/>
              <a:t> NorDig developed test cases. Propose new test cases if needed.  </a:t>
            </a:r>
            <a:endParaRPr lang="en-GB" sz="1600" strike="sngStrike" dirty="0"/>
          </a:p>
          <a:p>
            <a:pPr lvl="1"/>
            <a:r>
              <a:rPr lang="en-US" sz="1600" dirty="0"/>
              <a:t>NorDig HbbTV IRD requirements; maintain and update HbbTV requirements. Investigate, present and when confirmed by Excom draft proposal for new HbbTV requirement that are of interest for NorDig members</a:t>
            </a:r>
          </a:p>
          <a:p>
            <a:pPr lvl="1"/>
            <a:r>
              <a:rPr lang="en-GB" sz="1600" strike="sngStrike" dirty="0">
                <a:solidFill>
                  <a:srgbClr val="00B050"/>
                </a:solidFill>
              </a:rPr>
              <a:t>HbbTV implementation: Monitor and report HbbTV implementation in NorDig networks &amp; IRD side, exchange experience    </a:t>
            </a:r>
          </a:p>
          <a:p>
            <a:r>
              <a:rPr lang="en-US" sz="1800" dirty="0"/>
              <a:t>Accessibility</a:t>
            </a:r>
            <a:endParaRPr lang="en-GB" sz="1800" dirty="0"/>
          </a:p>
          <a:p>
            <a:pPr lvl="1"/>
            <a:r>
              <a:rPr lang="en-US" sz="1400" dirty="0"/>
              <a:t>Work with harmonization of broadcast and better describe current broadcast for IRD manufactures</a:t>
            </a:r>
            <a:endParaRPr lang="en-GB" sz="1400" dirty="0"/>
          </a:p>
          <a:p>
            <a:r>
              <a:rPr lang="en-GB" sz="1600" dirty="0"/>
              <a:t>EPG/Event exchange file format: </a:t>
            </a:r>
            <a:endParaRPr lang="en-GB" sz="2800" dirty="0"/>
          </a:p>
          <a:p>
            <a:pPr lvl="1"/>
            <a:r>
              <a:rPr lang="en-US" sz="1400" dirty="0"/>
              <a:t>Promote use for NorDig members for example via open </a:t>
            </a:r>
            <a:r>
              <a:rPr lang="en-GB" sz="1400" dirty="0"/>
              <a:t>workshops to support promoting and implementation of NorDig TVA format</a:t>
            </a:r>
            <a:r>
              <a:rPr lang="en-US" sz="1400" dirty="0"/>
              <a:t>. </a:t>
            </a:r>
            <a:endParaRPr lang="en-GB" sz="2000" dirty="0"/>
          </a:p>
          <a:p>
            <a:pPr lvl="1"/>
            <a:r>
              <a:rPr lang="en-US" sz="1400" dirty="0"/>
              <a:t>Maintain NorDig specification of common EPG/Event exchange file format and Guidelines, to be in line with TA Anytime specs </a:t>
            </a:r>
          </a:p>
          <a:p>
            <a:endParaRPr lang="en-US" sz="1600" kern="0" dirty="0">
              <a:solidFill>
                <a:srgbClr val="0070C0"/>
              </a:solidFill>
              <a:latin typeface="+mn-lt"/>
            </a:endParaRPr>
          </a:p>
          <a:p>
            <a:r>
              <a:rPr lang="en-US" sz="1600" kern="0" dirty="0">
                <a:solidFill>
                  <a:srgbClr val="0070C0"/>
                </a:solidFill>
                <a:latin typeface="+mn-lt"/>
              </a:rPr>
              <a:t>Excom – OK as proposed </a:t>
            </a:r>
            <a:r>
              <a:rPr lang="en-US" sz="1400" kern="0" dirty="0">
                <a:solidFill>
                  <a:srgbClr val="0070C0"/>
                </a:solidFill>
                <a:latin typeface="+mn-lt"/>
              </a:rPr>
              <a:t>(maintain, </a:t>
            </a:r>
            <a:r>
              <a:rPr lang="en-US" sz="1400" b="1" u="sng" kern="0" dirty="0">
                <a:solidFill>
                  <a:srgbClr val="0070C0"/>
                </a:solidFill>
                <a:latin typeface="+mn-lt"/>
              </a:rPr>
              <a:t>no</a:t>
            </a:r>
            <a:r>
              <a:rPr lang="en-US" sz="1400" kern="0" dirty="0">
                <a:solidFill>
                  <a:srgbClr val="0070C0"/>
                </a:solidFill>
                <a:latin typeface="+mn-lt"/>
              </a:rPr>
              <a:t> </a:t>
            </a:r>
            <a:r>
              <a:rPr lang="en-US" sz="1400" dirty="0">
                <a:solidFill>
                  <a:srgbClr val="0070C0"/>
                </a:solidFill>
                <a:latin typeface="+mn-lt"/>
              </a:rPr>
              <a:t>new main task, e.g. DVB-I pause/monitor mode until Excom decision).</a:t>
            </a:r>
            <a:r>
              <a:rPr lang="en-US" sz="1400" kern="0" dirty="0">
                <a:solidFill>
                  <a:srgbClr val="0070C0"/>
                </a:solidFill>
                <a:latin typeface="+mn-lt"/>
              </a:rPr>
              <a:t> </a:t>
            </a:r>
          </a:p>
          <a:p>
            <a:endParaRPr lang="en-US" sz="1400" kern="0" dirty="0">
              <a:solidFill>
                <a:srgbClr val="0070C0"/>
              </a:solidFill>
              <a:latin typeface="+mn-lt"/>
            </a:endParaRPr>
          </a:p>
          <a:p>
            <a:pPr marL="0" indent="0">
              <a:buNone/>
            </a:pPr>
            <a:endParaRPr lang="en-US" sz="1800" dirty="0">
              <a:solidFill>
                <a:srgbClr val="0070C0"/>
              </a:solidFill>
            </a:endParaRPr>
          </a:p>
          <a:p>
            <a:pPr lvl="1"/>
            <a:endParaRPr lang="en-US" sz="1400" dirty="0"/>
          </a:p>
        </p:txBody>
      </p:sp>
      <p:sp>
        <p:nvSpPr>
          <p:cNvPr id="4" name="Platshållare för bildnummer 3">
            <a:extLst>
              <a:ext uri="{FF2B5EF4-FFF2-40B4-BE49-F238E27FC236}">
                <a16:creationId xmlns:a16="http://schemas.microsoft.com/office/drawing/2014/main" id="{48D472A8-DCF8-B701-00FE-A914942919C2}"/>
              </a:ext>
            </a:extLst>
          </p:cNvPr>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
        <p:nvSpPr>
          <p:cNvPr id="6" name="Rubrik 2">
            <a:extLst>
              <a:ext uri="{FF2B5EF4-FFF2-40B4-BE49-F238E27FC236}">
                <a16:creationId xmlns:a16="http://schemas.microsoft.com/office/drawing/2014/main" id="{D0FE3BAE-B3DA-54BF-82FC-0A93FC5441AA}"/>
              </a:ext>
            </a:extLst>
          </p:cNvPr>
          <p:cNvSpPr>
            <a:spLocks noGrp="1"/>
          </p:cNvSpPr>
          <p:nvPr>
            <p:ph type="title"/>
          </p:nvPr>
        </p:nvSpPr>
        <p:spPr>
          <a:xfrm>
            <a:off x="1199456" y="17424"/>
            <a:ext cx="9217024" cy="706090"/>
          </a:xfrm>
        </p:spPr>
        <p:txBody>
          <a:bodyPr/>
          <a:lstStyle/>
          <a:p>
            <a:pPr>
              <a:defRPr/>
            </a:pPr>
            <a:r>
              <a:rPr lang="en-GB" b="1" dirty="0"/>
              <a:t>NorDig T report – </a:t>
            </a:r>
            <a:r>
              <a:rPr lang="en-GB" sz="1800" b="1" dirty="0">
                <a:solidFill>
                  <a:srgbClr val="7030A0"/>
                </a:solidFill>
              </a:rPr>
              <a:t>PROPOSAL</a:t>
            </a:r>
            <a:r>
              <a:rPr lang="en-GB" sz="1800" b="1" dirty="0">
                <a:solidFill>
                  <a:schemeClr val="tx1"/>
                </a:solidFill>
              </a:rPr>
              <a:t> </a:t>
            </a:r>
            <a:r>
              <a:rPr lang="en-US" sz="1800" b="1" dirty="0">
                <a:solidFill>
                  <a:schemeClr val="tx1"/>
                </a:solidFill>
              </a:rPr>
              <a:t>mandates and activities for NorDig T (2/2) </a:t>
            </a:r>
            <a:br>
              <a:rPr lang="en-GB" sz="1800" b="1" dirty="0"/>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Tree>
    <p:extLst>
      <p:ext uri="{BB962C8B-B14F-4D97-AF65-F5344CB8AC3E}">
        <p14:creationId xmlns:p14="http://schemas.microsoft.com/office/powerpoint/2010/main" val="2034973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2423592" y="34254"/>
            <a:ext cx="8064896" cy="648072"/>
          </a:xfrm>
        </p:spPr>
        <p:txBody>
          <a:bodyPr/>
          <a:lstStyle/>
          <a:p>
            <a:pPr>
              <a:defRPr/>
            </a:pPr>
            <a:r>
              <a:rPr lang="en-GB" b="1" dirty="0"/>
              <a:t>NorDig T report – other topics</a:t>
            </a:r>
            <a:br>
              <a:rPr lang="en-GB" sz="1800" b="1" dirty="0">
                <a:solidFill>
                  <a:schemeClr val="tx1"/>
                </a:solidFill>
              </a:rPr>
            </a:b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a:p>
        </p:txBody>
      </p:sp>
      <p:sp>
        <p:nvSpPr>
          <p:cNvPr id="6" name="Platshållare för innehåll 1"/>
          <p:cNvSpPr txBox="1">
            <a:spLocks/>
          </p:cNvSpPr>
          <p:nvPr/>
        </p:nvSpPr>
        <p:spPr bwMode="auto">
          <a:xfrm>
            <a:off x="1487488" y="908720"/>
            <a:ext cx="9793088" cy="55446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2000" kern="0" dirty="0">
                <a:latin typeface="+mn-lt"/>
              </a:rPr>
              <a:t>Website - informative</a:t>
            </a:r>
          </a:p>
          <a:p>
            <a:pPr marL="342900" indent="-342900" eaLnBrk="0" hangingPunct="0">
              <a:spcBef>
                <a:spcPct val="20000"/>
              </a:spcBef>
              <a:buFont typeface="Arial" panose="020B0604020202020204" pitchFamily="34" charset="0"/>
              <a:buChar char="•"/>
              <a:defRPr/>
            </a:pPr>
            <a:r>
              <a:rPr lang="en-US" kern="0" dirty="0">
                <a:latin typeface="+mn-lt"/>
              </a:rPr>
              <a:t>NorDig Accessibility Package ver. 1.0 published Nov 2024</a:t>
            </a:r>
          </a:p>
          <a:p>
            <a:pPr eaLnBrk="0" hangingPunct="0">
              <a:spcBef>
                <a:spcPct val="20000"/>
              </a:spcBef>
              <a:defRPr/>
            </a:pPr>
            <a:r>
              <a:rPr lang="en-GB" sz="1600" kern="0" dirty="0">
                <a:solidFill>
                  <a:srgbClr val="0070C0"/>
                </a:solidFill>
                <a:latin typeface="+mn-lt"/>
              </a:rPr>
              <a:t>Excom: update general info, members list </a:t>
            </a:r>
            <a:r>
              <a:rPr lang="en-GB" sz="1200" kern="0" dirty="0">
                <a:solidFill>
                  <a:srgbClr val="0070C0"/>
                </a:solidFill>
                <a:latin typeface="+mn-lt"/>
              </a:rPr>
              <a:t>(AP </a:t>
            </a:r>
            <a:r>
              <a:rPr lang="en-GB" sz="1200" kern="0" dirty="0" err="1">
                <a:solidFill>
                  <a:srgbClr val="0070C0"/>
                </a:solidFill>
                <a:latin typeface="+mn-lt"/>
              </a:rPr>
              <a:t>KariE</a:t>
            </a:r>
            <a:r>
              <a:rPr lang="en-GB" sz="1200" kern="0" dirty="0">
                <a:solidFill>
                  <a:srgbClr val="0070C0"/>
                </a:solidFill>
                <a:latin typeface="+mn-lt"/>
              </a:rPr>
              <a:t> and </a:t>
            </a:r>
            <a:r>
              <a:rPr lang="en-GB" sz="1200" kern="0" dirty="0" err="1">
                <a:solidFill>
                  <a:srgbClr val="0070C0"/>
                </a:solidFill>
                <a:latin typeface="+mn-lt"/>
              </a:rPr>
              <a:t>PeterM</a:t>
            </a:r>
            <a:r>
              <a:rPr lang="en-GB" sz="1200" kern="0" dirty="0">
                <a:solidFill>
                  <a:srgbClr val="0070C0"/>
                </a:solidFill>
                <a:latin typeface="+mn-lt"/>
              </a:rPr>
              <a:t>)</a:t>
            </a:r>
            <a:r>
              <a:rPr lang="en-GB" sz="1600" kern="0" dirty="0">
                <a:solidFill>
                  <a:srgbClr val="0070C0"/>
                </a:solidFill>
                <a:latin typeface="+mn-lt"/>
              </a:rPr>
              <a:t>, About NorDig </a:t>
            </a:r>
            <a:r>
              <a:rPr lang="en-GB" sz="1200" kern="0" dirty="0">
                <a:solidFill>
                  <a:srgbClr val="0070C0"/>
                </a:solidFill>
                <a:latin typeface="+mn-lt"/>
              </a:rPr>
              <a:t>(AP Bjarne, </a:t>
            </a:r>
            <a:r>
              <a:rPr lang="en-GB" sz="1200" kern="0" dirty="0" err="1">
                <a:solidFill>
                  <a:srgbClr val="0070C0"/>
                </a:solidFill>
                <a:latin typeface="+mn-lt"/>
              </a:rPr>
              <a:t>PerT</a:t>
            </a:r>
            <a:r>
              <a:rPr lang="en-GB" sz="1200" kern="0" dirty="0">
                <a:solidFill>
                  <a:srgbClr val="0070C0"/>
                </a:solidFill>
                <a:latin typeface="+mn-lt"/>
              </a:rPr>
              <a:t> and </a:t>
            </a:r>
            <a:r>
              <a:rPr lang="en-GB" sz="1200" kern="0" dirty="0" err="1">
                <a:solidFill>
                  <a:srgbClr val="0070C0"/>
                </a:solidFill>
                <a:latin typeface="+mn-lt"/>
              </a:rPr>
              <a:t>PeterM</a:t>
            </a:r>
            <a:r>
              <a:rPr lang="en-GB" sz="1200" kern="0" dirty="0">
                <a:solidFill>
                  <a:srgbClr val="0070C0"/>
                </a:solidFill>
                <a:latin typeface="+mn-lt"/>
              </a:rPr>
              <a:t>, support f </a:t>
            </a:r>
            <a:r>
              <a:rPr lang="en-GB" sz="1200" kern="0" dirty="0" err="1">
                <a:solidFill>
                  <a:srgbClr val="0070C0"/>
                </a:solidFill>
                <a:latin typeface="+mn-lt"/>
              </a:rPr>
              <a:t>PerB</a:t>
            </a:r>
            <a:r>
              <a:rPr lang="en-GB" sz="1200" kern="0" dirty="0">
                <a:solidFill>
                  <a:srgbClr val="0070C0"/>
                </a:solidFill>
                <a:latin typeface="+mn-lt"/>
              </a:rPr>
              <a:t>) </a:t>
            </a:r>
            <a:r>
              <a:rPr lang="en-GB" sz="1600" kern="0" dirty="0">
                <a:solidFill>
                  <a:srgbClr val="0070C0"/>
                </a:solidFill>
                <a:latin typeface="+mn-lt"/>
              </a:rPr>
              <a:t>  </a:t>
            </a:r>
            <a:endParaRPr lang="en-US" sz="1600" kern="0" dirty="0">
              <a:latin typeface="+mn-lt"/>
            </a:endParaRPr>
          </a:p>
          <a:p>
            <a:pPr marL="342900" indent="-342900" eaLnBrk="0" hangingPunct="0">
              <a:spcBef>
                <a:spcPct val="20000"/>
              </a:spcBef>
              <a:buFont typeface="Arial" panose="020B0604020202020204" pitchFamily="34" charset="0"/>
              <a:buChar char="•"/>
              <a:defRPr/>
            </a:pPr>
            <a:endParaRPr lang="en-US" sz="2000" kern="0" dirty="0">
              <a:latin typeface="+mn-lt"/>
            </a:endParaRPr>
          </a:p>
          <a:p>
            <a:pPr eaLnBrk="0" hangingPunct="0">
              <a:spcBef>
                <a:spcPct val="20000"/>
              </a:spcBef>
              <a:defRPr/>
            </a:pPr>
            <a:r>
              <a:rPr lang="en-US" sz="2000" kern="0" dirty="0">
                <a:latin typeface="+mn-lt"/>
              </a:rPr>
              <a:t>Info; </a:t>
            </a:r>
            <a:r>
              <a:rPr lang="en-US" sz="2000" kern="0" dirty="0" err="1">
                <a:latin typeface="+mn-lt"/>
              </a:rPr>
              <a:t>DVB+HbbTV</a:t>
            </a:r>
            <a:r>
              <a:rPr lang="en-US" sz="2000" kern="0" dirty="0">
                <a:latin typeface="+mn-lt"/>
              </a:rPr>
              <a:t> (ETSI), members and other DVB networks</a:t>
            </a:r>
            <a:endParaRPr lang="en-US" kern="0" dirty="0">
              <a:latin typeface="+mn-lt"/>
            </a:endParaRPr>
          </a:p>
          <a:p>
            <a:pPr marL="342900" indent="-342900" eaLnBrk="0" hangingPunct="0">
              <a:spcBef>
                <a:spcPct val="20000"/>
              </a:spcBef>
              <a:buFont typeface="Arial" panose="020B0604020202020204" pitchFamily="34" charset="0"/>
              <a:buChar char="•"/>
              <a:defRPr/>
            </a:pPr>
            <a:r>
              <a:rPr lang="en-US" kern="0" dirty="0">
                <a:latin typeface="+mn-lt"/>
              </a:rPr>
              <a:t>Finland DTT: HD migration </a:t>
            </a:r>
            <a:r>
              <a:rPr lang="en-US" sz="1400" kern="0" dirty="0">
                <a:latin typeface="+mn-lt"/>
              </a:rPr>
              <a:t>(1</a:t>
            </a:r>
            <a:r>
              <a:rPr lang="en-US" sz="1400" kern="0" baseline="30000" dirty="0">
                <a:latin typeface="+mn-lt"/>
              </a:rPr>
              <a:t>st</a:t>
            </a:r>
            <a:r>
              <a:rPr lang="en-US" sz="1400" kern="0" dirty="0">
                <a:latin typeface="+mn-lt"/>
              </a:rPr>
              <a:t> April 2025 switch off YLE MPEG2 SD)</a:t>
            </a:r>
          </a:p>
          <a:p>
            <a:pPr marL="342900" indent="-342900" eaLnBrk="0" hangingPunct="0">
              <a:spcBef>
                <a:spcPct val="20000"/>
              </a:spcBef>
              <a:buFont typeface="Arial" panose="020B0604020202020204" pitchFamily="34" charset="0"/>
              <a:buChar char="•"/>
              <a:defRPr/>
            </a:pPr>
            <a:r>
              <a:rPr lang="en-US" kern="0" dirty="0">
                <a:latin typeface="+mn-lt"/>
              </a:rPr>
              <a:t>Sweden DTT: Boxer </a:t>
            </a:r>
            <a:r>
              <a:rPr lang="en-US" kern="0" dirty="0" err="1">
                <a:latin typeface="+mn-lt"/>
              </a:rPr>
              <a:t>PayTV</a:t>
            </a:r>
            <a:r>
              <a:rPr lang="en-US" kern="0" dirty="0">
                <a:latin typeface="+mn-lt"/>
              </a:rPr>
              <a:t> stopped end of Dec 2024 </a:t>
            </a:r>
            <a:r>
              <a:rPr lang="en-US" sz="1400" kern="0" dirty="0">
                <a:latin typeface="+mn-lt"/>
              </a:rPr>
              <a:t>(80% of the services)</a:t>
            </a:r>
            <a:endParaRPr lang="en-US" kern="0" dirty="0">
              <a:latin typeface="+mn-lt"/>
            </a:endParaRPr>
          </a:p>
          <a:p>
            <a:pPr marL="342900" indent="-342900" eaLnBrk="0" hangingPunct="0">
              <a:spcBef>
                <a:spcPct val="20000"/>
              </a:spcBef>
              <a:buFont typeface="Arial" panose="020B0604020202020204" pitchFamily="34" charset="0"/>
              <a:buChar char="•"/>
              <a:defRPr/>
            </a:pPr>
            <a:r>
              <a:rPr lang="en-US" kern="0" dirty="0">
                <a:latin typeface="+mn-lt"/>
              </a:rPr>
              <a:t>HbbTV liaison to NorDig regarding plans for HbbTV v2.0.5 </a:t>
            </a:r>
          </a:p>
          <a:p>
            <a:pPr marL="800100" lvl="1" indent="-342900" eaLnBrk="0" hangingPunct="0">
              <a:spcBef>
                <a:spcPct val="20000"/>
              </a:spcBef>
              <a:buFont typeface="Arial" panose="020B0604020202020204" pitchFamily="34" charset="0"/>
              <a:buChar char="•"/>
              <a:defRPr/>
            </a:pPr>
            <a:r>
              <a:rPr lang="en-US" sz="1600" kern="0" dirty="0">
                <a:latin typeface="+mn-lt"/>
              </a:rPr>
              <a:t>NorDig no direct comments, but supported the plan</a:t>
            </a:r>
          </a:p>
          <a:p>
            <a:pPr marL="342900" indent="-342900" eaLnBrk="0" hangingPunct="0">
              <a:spcBef>
                <a:spcPct val="20000"/>
              </a:spcBef>
              <a:buFont typeface="Arial" panose="020B0604020202020204" pitchFamily="34" charset="0"/>
              <a:buChar char="•"/>
              <a:defRPr/>
            </a:pPr>
            <a:r>
              <a:rPr lang="en-GB" kern="0" dirty="0">
                <a:latin typeface="+mn-lt"/>
              </a:rPr>
              <a:t>IAAP Nordic: International Association of Accessibility Professionals (IAAP) Nordic event in Helsinki 3-4 February and IAAP Nordic public service webinar 5th Feb 2025 </a:t>
            </a:r>
            <a:r>
              <a:rPr lang="en-GB" sz="1400" kern="0" dirty="0">
                <a:latin typeface="+mn-lt"/>
              </a:rPr>
              <a:t>(SVT, NRK, DR)</a:t>
            </a:r>
            <a:r>
              <a:rPr lang="en-GB" kern="0" dirty="0">
                <a:latin typeface="+mn-lt"/>
              </a:rPr>
              <a:t>.</a:t>
            </a:r>
          </a:p>
          <a:p>
            <a:pPr eaLnBrk="0" hangingPunct="0">
              <a:spcBef>
                <a:spcPct val="20000"/>
              </a:spcBef>
              <a:defRPr/>
            </a:pPr>
            <a:endParaRPr lang="en-GB" kern="0" dirty="0">
              <a:solidFill>
                <a:srgbClr val="0070C0"/>
              </a:solidFill>
              <a:latin typeface="+mn-lt"/>
            </a:endParaRPr>
          </a:p>
          <a:p>
            <a:pPr eaLnBrk="0" hangingPunct="0">
              <a:spcBef>
                <a:spcPct val="20000"/>
              </a:spcBef>
              <a:defRPr/>
            </a:pPr>
            <a:r>
              <a:rPr lang="en-GB" sz="1600" kern="0" dirty="0">
                <a:solidFill>
                  <a:srgbClr val="0070C0"/>
                </a:solidFill>
                <a:latin typeface="+mn-lt"/>
              </a:rPr>
              <a:t>Excom: </a:t>
            </a:r>
            <a:r>
              <a:rPr lang="en-GB" sz="1400" kern="0" dirty="0">
                <a:solidFill>
                  <a:srgbClr val="0070C0"/>
                </a:solidFill>
                <a:latin typeface="+mn-lt"/>
              </a:rPr>
              <a:t>Prominence for Broadcasters in </a:t>
            </a:r>
            <a:r>
              <a:rPr lang="en-GB" sz="1400" kern="0" dirty="0" err="1">
                <a:solidFill>
                  <a:srgbClr val="0070C0"/>
                </a:solidFill>
                <a:latin typeface="+mn-lt"/>
              </a:rPr>
              <a:t>SmartTV’s</a:t>
            </a:r>
            <a:r>
              <a:rPr lang="en-GB" sz="1400" kern="0" dirty="0">
                <a:solidFill>
                  <a:srgbClr val="0070C0"/>
                </a:solidFill>
                <a:latin typeface="+mn-lt"/>
              </a:rPr>
              <a:t> app menu, presentation in Excom of the situation and status in Germany, France and Italy. Some discussions if NorDig could investigate the possibility of an easy way to access/open Broadcasters (</a:t>
            </a:r>
            <a:r>
              <a:rPr lang="en-GB" sz="1400" kern="0" dirty="0" err="1">
                <a:solidFill>
                  <a:srgbClr val="0070C0"/>
                </a:solidFill>
                <a:latin typeface="+mn-lt"/>
              </a:rPr>
              <a:t>espec</a:t>
            </a:r>
            <a:r>
              <a:rPr lang="en-GB" sz="1400" kern="0" dirty="0">
                <a:solidFill>
                  <a:srgbClr val="0070C0"/>
                </a:solidFill>
                <a:latin typeface="+mn-lt"/>
              </a:rPr>
              <a:t> PSB) apps, study a similar tech as being discussed in UK (reported as a proposal for a long-pressed on numeric keys).  </a:t>
            </a:r>
            <a:endParaRPr lang="en-US" sz="1400" kern="0" dirty="0">
              <a:solidFill>
                <a:srgbClr val="0070C0"/>
              </a:solidFill>
              <a:latin typeface="+mn-lt"/>
            </a:endParaRPr>
          </a:p>
          <a:p>
            <a:pPr marL="800100" lvl="1" indent="-342900" eaLnBrk="0" hangingPunct="0">
              <a:spcBef>
                <a:spcPct val="20000"/>
              </a:spcBef>
              <a:buFont typeface="Arial" panose="020B0604020202020204" pitchFamily="34" charset="0"/>
              <a:buChar char="•"/>
              <a:defRPr/>
            </a:pPr>
            <a:endParaRPr lang="en-US" kern="0" dirty="0">
              <a:latin typeface="+mn-lt"/>
            </a:endParaRPr>
          </a:p>
        </p:txBody>
      </p:sp>
    </p:spTree>
    <p:extLst>
      <p:ext uri="{BB962C8B-B14F-4D97-AF65-F5344CB8AC3E}">
        <p14:creationId xmlns:p14="http://schemas.microsoft.com/office/powerpoint/2010/main" val="3557295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2063552" y="1628801"/>
            <a:ext cx="8280920" cy="4177449"/>
          </a:xfrm>
        </p:spPr>
        <p:txBody>
          <a:bodyPr/>
          <a:lstStyle/>
          <a:p>
            <a:pPr algn="ctr">
              <a:buNone/>
            </a:pPr>
            <a:endParaRPr lang="en-US" sz="1600" b="1" kern="1200" dirty="0">
              <a:solidFill>
                <a:schemeClr val="tx1">
                  <a:lumMod val="50000"/>
                  <a:lumOff val="50000"/>
                </a:schemeClr>
              </a:solidFill>
              <a:latin typeface="Arial" charset="0"/>
            </a:endParaRPr>
          </a:p>
          <a:p>
            <a:pPr algn="ctr">
              <a:buNone/>
            </a:pPr>
            <a:endParaRPr lang="en-US" sz="1600" b="1" kern="1200" dirty="0">
              <a:solidFill>
                <a:schemeClr val="tx1">
                  <a:lumMod val="50000"/>
                  <a:lumOff val="50000"/>
                </a:schemeClr>
              </a:solidFill>
              <a:latin typeface="Arial" charset="0"/>
            </a:endParaRPr>
          </a:p>
          <a:p>
            <a:pPr algn="ctr">
              <a:buNone/>
            </a:pPr>
            <a:r>
              <a:rPr lang="en-US" sz="3600" dirty="0"/>
              <a:t>END presentation </a:t>
            </a:r>
          </a:p>
          <a:p>
            <a:pPr algn="ctr">
              <a:buNone/>
            </a:pPr>
            <a:r>
              <a:rPr lang="en-US" sz="3600" dirty="0"/>
              <a:t>NorDig-T report</a:t>
            </a:r>
          </a:p>
          <a:p>
            <a:pPr algn="ctr">
              <a:buNone/>
            </a:pPr>
            <a:endParaRPr lang="en-US" sz="3600" dirty="0"/>
          </a:p>
        </p:txBody>
      </p:sp>
      <p:sp>
        <p:nvSpPr>
          <p:cNvPr id="3" name="Rubrik 2"/>
          <p:cNvSpPr>
            <a:spLocks noGrp="1"/>
          </p:cNvSpPr>
          <p:nvPr>
            <p:ph type="title"/>
          </p:nvPr>
        </p:nvSpPr>
        <p:spPr>
          <a:xfrm>
            <a:off x="2495600" y="26016"/>
            <a:ext cx="7715200" cy="648072"/>
          </a:xfrm>
        </p:spPr>
        <p:txBody>
          <a:bodyPr/>
          <a:lstStyle/>
          <a:p>
            <a:pPr>
              <a:defRPr/>
            </a:pPr>
            <a:r>
              <a:rPr lang="en-GB" b="1" dirty="0"/>
              <a:t>NorDig T report –</a:t>
            </a:r>
            <a:br>
              <a:rPr lang="en-GB" b="1" dirty="0"/>
            </a:br>
            <a:r>
              <a:rPr lang="en-GB" sz="1400" b="1" dirty="0"/>
              <a:t>     </a:t>
            </a:r>
            <a:r>
              <a:rPr lang="en-US" sz="1400" b="1" dirty="0"/>
              <a:t>    NorDig Excom meeting </a:t>
            </a:r>
            <a:r>
              <a:rPr lang="en-US" sz="1400" b="1" kern="0" dirty="0">
                <a:latin typeface="+mj-lt"/>
                <a:ea typeface="+mj-ea"/>
                <a:cs typeface="+mj-cs"/>
              </a:rPr>
              <a:t>13</a:t>
            </a:r>
            <a:r>
              <a:rPr lang="en-US" sz="1400" b="1" kern="0" baseline="30000" dirty="0">
                <a:latin typeface="+mj-lt"/>
                <a:ea typeface="+mj-ea"/>
                <a:cs typeface="+mj-cs"/>
              </a:rPr>
              <a:t>th</a:t>
            </a:r>
            <a:r>
              <a:rPr lang="en-US" sz="1400" b="1" kern="0" dirty="0">
                <a:latin typeface="+mj-lt"/>
                <a:ea typeface="+mj-ea"/>
                <a:cs typeface="+mj-cs"/>
              </a:rPr>
              <a:t> March 2025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spTree>
    <p:extLst>
      <p:ext uri="{BB962C8B-B14F-4D97-AF65-F5344CB8AC3E}">
        <p14:creationId xmlns:p14="http://schemas.microsoft.com/office/powerpoint/2010/main" val="1126743268"/>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204143</TotalTime>
  <Words>3709</Words>
  <Application>Microsoft Office PowerPoint</Application>
  <PresentationFormat>Widescreen</PresentationFormat>
  <Paragraphs>305</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Narrow</vt:lpstr>
      <vt:lpstr>Calibri</vt:lpstr>
      <vt:lpstr>Symbol</vt:lpstr>
      <vt:lpstr>Tahoma</vt:lpstr>
      <vt:lpstr>Standard utforming</vt:lpstr>
      <vt:lpstr>PowerPoint Presentation</vt:lpstr>
      <vt:lpstr>NorDig T report -  NorDig/T &amp; subgroups      NorDig Excom meeting 13th March 2025 </vt:lpstr>
      <vt:lpstr>NorDig T report -  IRD, TestPlan and RoO spec, current versions      NorDig Excom meeting 13th March 2025 </vt:lpstr>
      <vt:lpstr>NorDig T report -  proposal updates IRD, TestPlan and RoO spec      NorDig Excom meeting 13th March 2025 </vt:lpstr>
      <vt:lpstr>NorDig T report -  Accessibility             NorDig Excom meeting 13th March 2025 </vt:lpstr>
      <vt:lpstr>NorDig T report – PROPOSAL mandates and activities for NorDig T (1/2)              NorDig Excom meeting 13th March 2025 </vt:lpstr>
      <vt:lpstr>NorDig T report – PROPOSAL mandates and activities for NorDig T (2/2)        NorDig Excom meeting 13th March 2025 </vt:lpstr>
      <vt:lpstr>NorDig T report – other topics      NorDig Excom meeting 13th March 2025 </vt:lpstr>
      <vt:lpstr>NorDig T report –          NorDig Excom meeting 13th March 2025 </vt:lpstr>
      <vt:lpstr>NorDig T report –          NorDig Excom meeting 13th March 2025 </vt:lpstr>
      <vt:lpstr>NorDig T report – Annex A - mandates and activities for NorDig T (1/2) Informative             NorDig Excom meeting 13th March 2025 </vt:lpstr>
      <vt:lpstr>NorDig T report – Annex A - mandates and activities for NorDig T (2/2) Informative        NorDig Excom meeting 13th March 2025 </vt:lpstr>
      <vt:lpstr>NorDig T report -  Annex B - Meeting calendar 2024 Informative          NorDig Excom meeting 13th March 2025 </vt:lpstr>
      <vt:lpstr>NorDig T report -  Annex C – NorDig T organisation  - Informative          NorDig Excom meeting 13th March 2025 </vt:lpstr>
      <vt:lpstr>NorDig T report – Annex D - NorDig countries/networks       NorDig Excom meeting 13th March 2025 </vt:lpstr>
      <vt:lpstr>NorDig T report -  Annex E - Website &amp; admin       NorDig Excom meeting 13th March 2025 </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1827</cp:revision>
  <cp:lastPrinted>2017-10-03T18:13:30Z</cp:lastPrinted>
  <dcterms:created xsi:type="dcterms:W3CDTF">2007-01-31T19:27:04Z</dcterms:created>
  <dcterms:modified xsi:type="dcterms:W3CDTF">2025-03-18T09:30:56Z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